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6"/>
  </p:notesMasterIdLst>
  <p:handoutMasterIdLst>
    <p:handoutMasterId r:id="rId27"/>
  </p:handoutMasterIdLst>
  <p:sldIdLst>
    <p:sldId id="256" r:id="rId2"/>
    <p:sldId id="280" r:id="rId3"/>
    <p:sldId id="347" r:id="rId4"/>
    <p:sldId id="283" r:id="rId5"/>
    <p:sldId id="310" r:id="rId6"/>
    <p:sldId id="311" r:id="rId7"/>
    <p:sldId id="312" r:id="rId8"/>
    <p:sldId id="323" r:id="rId9"/>
    <p:sldId id="324" r:id="rId10"/>
    <p:sldId id="325" r:id="rId11"/>
    <p:sldId id="339" r:id="rId12"/>
    <p:sldId id="340" r:id="rId13"/>
    <p:sldId id="341" r:id="rId14"/>
    <p:sldId id="314" r:id="rId15"/>
    <p:sldId id="348" r:id="rId16"/>
    <p:sldId id="351" r:id="rId17"/>
    <p:sldId id="315" r:id="rId18"/>
    <p:sldId id="316" r:id="rId19"/>
    <p:sldId id="317" r:id="rId20"/>
    <p:sldId id="318" r:id="rId21"/>
    <p:sldId id="349" r:id="rId22"/>
    <p:sldId id="350" r:id="rId23"/>
    <p:sldId id="319" r:id="rId24"/>
    <p:sldId id="32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41" autoAdjust="0"/>
  </p:normalViewPr>
  <p:slideViewPr>
    <p:cSldViewPr snapToGrid="0" snapToObjects="1">
      <p:cViewPr varScale="1">
        <p:scale>
          <a:sx n="124" d="100"/>
          <a:sy n="124" d="100"/>
        </p:scale>
        <p:origin x="1824" y="168"/>
      </p:cViewPr>
      <p:guideLst>
        <p:guide orient="horz" pos="2160"/>
        <p:guide pos="2880"/>
      </p:guideLst>
    </p:cSldViewPr>
  </p:slideViewPr>
  <p:outlineViewPr>
    <p:cViewPr>
      <p:scale>
        <a:sx n="33" d="100"/>
        <a:sy n="33" d="100"/>
      </p:scale>
      <p:origin x="0" y="-86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31605-263D-48D2-A2D6-CE553A412E52}" type="datetimeFigureOut">
              <a:rPr lang="en-US" smtClean="0"/>
              <a:t>1/23/20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17573-8C21-4B24-91B6-C83A01BE5B60}" type="slidenum">
              <a:rPr lang="en-US" smtClean="0"/>
              <a:t>‹#›</a:t>
            </a:fld>
            <a:endParaRPr lang="en-US"/>
          </a:p>
        </p:txBody>
      </p:sp>
    </p:spTree>
    <p:extLst>
      <p:ext uri="{BB962C8B-B14F-4D97-AF65-F5344CB8AC3E}">
        <p14:creationId xmlns:p14="http://schemas.microsoft.com/office/powerpoint/2010/main" val="3360941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262"/>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36 SENSORY SYSTEMS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F3FE0ADE-1F9A-4470-A194-CA964FCBFE45}"/>
              </a:ext>
            </a:extLst>
          </p:cNvPr>
          <p:cNvSpPr>
            <a:spLocks noGrp="1"/>
          </p:cNvSpPr>
          <p:nvPr>
            <p:ph type="title" idx="4294967295"/>
          </p:nvPr>
        </p:nvSpPr>
        <p:spPr>
          <a:xfrm>
            <a:off x="0" y="692857"/>
            <a:ext cx="9144000" cy="734641"/>
          </a:xfrm>
        </p:spPr>
        <p:txBody>
          <a:bodyPr>
            <a:normAutofit/>
          </a:bodyPr>
          <a:lstStyle/>
          <a:p>
            <a:pPr algn="ctr"/>
            <a:r>
              <a:rPr lang="en-US" sz="3600" dirty="0"/>
              <a:t>BIOLOGY 2e</a:t>
            </a:r>
          </a:p>
        </p:txBody>
      </p:sp>
      <p:pic>
        <p:nvPicPr>
          <p:cNvPr id="6" name="OpenStaxLogo">
            <a:extLst>
              <a:ext uri="{FF2B5EF4-FFF2-40B4-BE49-F238E27FC236}">
                <a16:creationId xmlns:a16="http://schemas.microsoft.com/office/drawing/2014/main" id="{8A018AE6-91BF-7648-820E-FB4B128C92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FD8D0715-7F1F-F04E-951E-3E35B6F3CB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C082896-EB29-44CB-A5AB-F3047B132804}"/>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err="1"/>
              <a:t>flehmen</a:t>
            </a:r>
            <a:r>
              <a:rPr lang="en-US" sz="1600" dirty="0"/>
              <a:t> response in this tiger results in the curling of the upper lip and helps airborne pheromone molecules enter the </a:t>
            </a:r>
            <a:r>
              <a:rPr lang="en-US" sz="1600" dirty="0" err="1"/>
              <a:t>vomeronasal</a:t>
            </a:r>
            <a:r>
              <a:rPr lang="en-US" sz="1600" dirty="0"/>
              <a:t> organ. (credit: modification of work by </a:t>
            </a:r>
            <a:r>
              <a:rPr lang="en-US" sz="1600" dirty="0">
                <a:solidFill>
                  <a:schemeClr val="tx1"/>
                </a:solidFill>
              </a:rPr>
              <a:t>“</a:t>
            </a:r>
            <a:r>
              <a:rPr lang="cs-CZ" sz="1600" dirty="0" err="1"/>
              <a:t>chadh</a:t>
            </a:r>
            <a:r>
              <a:rPr lang="en-US" sz="1600" dirty="0">
                <a:solidFill>
                  <a:schemeClr val="tx1"/>
                </a:solidFill>
              </a:rPr>
              <a:t>”</a:t>
            </a:r>
            <a:r>
              <a:rPr lang="cs-CZ" sz="1600" dirty="0"/>
              <a:t>/</a:t>
            </a:r>
            <a:r>
              <a:rPr lang="cs-CZ" sz="1600" dirty="0" err="1"/>
              <a:t>Flickr</a:t>
            </a:r>
            <a:r>
              <a:rPr lang="cs-CZ" sz="1600" dirty="0"/>
              <a:t>)</a:t>
            </a:r>
            <a:endParaRPr lang="en-US" sz="1600" dirty="0"/>
          </a:p>
        </p:txBody>
      </p:sp>
      <p:pic>
        <p:nvPicPr>
          <p:cNvPr id="4" name="Figure" descr="Photo shows a tiger snarl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sp>
        <p:nvSpPr>
          <p:cNvPr id="5" name="Figure Number"/>
          <p:cNvSpPr>
            <a:spLocks noGrp="1"/>
          </p:cNvSpPr>
          <p:nvPr>
            <p:ph type="title"/>
          </p:nvPr>
        </p:nvSpPr>
        <p:spPr/>
        <p:txBody>
          <a:bodyPr/>
          <a:lstStyle/>
          <a:p>
            <a:r>
              <a:rPr lang="en-US" dirty="0"/>
              <a:t>Figure 36.9</a:t>
            </a:r>
          </a:p>
        </p:txBody>
      </p:sp>
      <p:pic>
        <p:nvPicPr>
          <p:cNvPr id="9" name="OpenStaxLogo">
            <a:extLst>
              <a:ext uri="{FF2B5EF4-FFF2-40B4-BE49-F238E27FC236}">
                <a16:creationId xmlns:a16="http://schemas.microsoft.com/office/drawing/2014/main" id="{0BD30017-29A5-AB4F-BC33-B871B8F99D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5146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4E99E6E-13B4-408C-B5F7-F292FFF934F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Foliate, circumvallate, and fungiform papillae are located on different regions of the tongue.</a:t>
            </a:r>
            <a:endParaRPr lang="en-US" sz="1600" dirty="0">
              <a:solidFill>
                <a:srgbClr val="6CB255"/>
              </a:solidFill>
            </a:endParaRPr>
          </a:p>
          <a:p>
            <a:pPr marL="342900" indent="-342900">
              <a:buAutoNum type="alphaLcParenBoth"/>
            </a:pPr>
            <a:r>
              <a:rPr lang="en-US" sz="1600" dirty="0"/>
              <a:t>Foliate papillae are prominent protrusions on this light micrograph. (credit a: modification of work by NCI; scale-bar data from Matt Russell)</a:t>
            </a:r>
          </a:p>
        </p:txBody>
      </p:sp>
      <p:pic>
        <p:nvPicPr>
          <p:cNvPr id="3" name="Figure" descr="An illustration shows small, filiform papillae scattered across the front two thirds of the tongue. Larger circumvallate papillae form an inverted V at the back of the tongue. Medium-sized fungiform papillae are shown scattered across the back two thirds of the tongue. Foliate papillae form ridges on the back edges of the tongue. A micrograph shows a cross-section of a tongue in which the foliate papillae can be seen as square protrusions about 200 microns across and dee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277" b="-9277"/>
          <a:stretch>
            <a:fillRect/>
          </a:stretch>
        </p:blipFill>
        <p:spPr/>
      </p:pic>
      <p:sp>
        <p:nvSpPr>
          <p:cNvPr id="5" name="Figure Number"/>
          <p:cNvSpPr>
            <a:spLocks noGrp="1"/>
          </p:cNvSpPr>
          <p:nvPr>
            <p:ph type="title"/>
          </p:nvPr>
        </p:nvSpPr>
        <p:spPr/>
        <p:txBody>
          <a:bodyPr/>
          <a:lstStyle/>
          <a:p>
            <a:r>
              <a:rPr lang="en-US" dirty="0"/>
              <a:t>Figure 36.10</a:t>
            </a:r>
          </a:p>
        </p:txBody>
      </p:sp>
      <p:pic>
        <p:nvPicPr>
          <p:cNvPr id="9" name="OpenStaxLogo">
            <a:extLst>
              <a:ext uri="{FF2B5EF4-FFF2-40B4-BE49-F238E27FC236}">
                <a16:creationId xmlns:a16="http://schemas.microsoft.com/office/drawing/2014/main" id="{EE1A349F-0007-2A43-AFDE-EFF4C06417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52400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2B7D8CF-A955-43CE-A825-DE82816660C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851684"/>
            <a:ext cx="8062912" cy="1166382"/>
          </a:xfrm>
        </p:spPr>
        <p:txBody>
          <a:bodyPr>
            <a:normAutofit/>
          </a:bodyPr>
          <a:lstStyle/>
          <a:p>
            <a:r>
              <a:rPr lang="en-US" sz="1600" dirty="0"/>
              <a:t>Pores in the tongue allow </a:t>
            </a:r>
            <a:r>
              <a:rPr lang="en-US" sz="1600" dirty="0" err="1"/>
              <a:t>tastants</a:t>
            </a:r>
            <a:r>
              <a:rPr lang="en-US" sz="1600" dirty="0"/>
              <a:t> to enter taste pores in the tongue. (credit: modification of work by Vincenzo Rizzo)</a:t>
            </a:r>
          </a:p>
        </p:txBody>
      </p:sp>
      <p:sp>
        <p:nvSpPr>
          <p:cNvPr id="5" name="Figure Number"/>
          <p:cNvSpPr>
            <a:spLocks noGrp="1"/>
          </p:cNvSpPr>
          <p:nvPr>
            <p:ph type="title"/>
          </p:nvPr>
        </p:nvSpPr>
        <p:spPr/>
        <p:txBody>
          <a:bodyPr/>
          <a:lstStyle/>
          <a:p>
            <a:r>
              <a:rPr lang="en-US" dirty="0"/>
              <a:t>Figure 36.11</a:t>
            </a:r>
          </a:p>
        </p:txBody>
      </p:sp>
      <p:pic>
        <p:nvPicPr>
          <p:cNvPr id="9" name="Picture Placeholder 8" descr="The left panel shows the image of a tongue with callouts that show magnified views of different parts of the tongue. The top right panel shows a micrograph of the circumvallate papilla, and the bottom right panel shows the structure of a taste bud.">
            <a:extLst>
              <a:ext uri="{FF2B5EF4-FFF2-40B4-BE49-F238E27FC236}">
                <a16:creationId xmlns:a16="http://schemas.microsoft.com/office/drawing/2014/main" id="{8679D920-6C2E-4AB2-B5BA-CE00896BDAE1}"/>
              </a:ext>
            </a:extLst>
          </p:cNvPr>
          <p:cNvPicPr>
            <a:picLocks noGrp="1" noChangeAspect="1"/>
          </p:cNvPicPr>
          <p:nvPr>
            <p:ph type="pic" sz="quarter" idx="13"/>
          </p:nvPr>
        </p:nvPicPr>
        <p:blipFill rotWithShape="1">
          <a:blip r:embed="rId2"/>
          <a:srcRect l="53464" t="24930" r="1288" b="15197"/>
          <a:stretch/>
        </p:blipFill>
        <p:spPr>
          <a:xfrm>
            <a:off x="1141562" y="833376"/>
            <a:ext cx="6694188" cy="4982120"/>
          </a:xfrm>
          <a:prstGeom prst="rect">
            <a:avLst/>
          </a:prstGeom>
        </p:spPr>
      </p:pic>
      <p:pic>
        <p:nvPicPr>
          <p:cNvPr id="10" name="OpenStaxLogo">
            <a:extLst>
              <a:ext uri="{FF2B5EF4-FFF2-40B4-BE49-F238E27FC236}">
                <a16:creationId xmlns:a16="http://schemas.microsoft.com/office/drawing/2014/main" id="{3130A89F-0D62-D448-AAAC-E18D23C711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3126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3C9A9C1-379A-4931-97C4-51F3A1D1A5A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For sound waves, wavelength corresponds to pitch. Amplitude of the wave corresponds to volume. The sound wave shown with a dashed line is softer in volume than the sound wave shown with a solid line. (credit: NIH)</a:t>
            </a:r>
          </a:p>
        </p:txBody>
      </p:sp>
      <p:pic>
        <p:nvPicPr>
          <p:cNvPr id="3" name="Figure" descr="A graph shows a regularly repeating sine wave that goes gradually up, then down, then up again. The distance between two crests is the wavelength. The amplitude is the height of the wave. On the graph, two waves with different wavelengths but the same amplitude are superimposed on one an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764" r="-28764"/>
          <a:stretch>
            <a:fillRect/>
          </a:stretch>
        </p:blipFill>
        <p:spPr/>
      </p:pic>
      <p:sp>
        <p:nvSpPr>
          <p:cNvPr id="5" name="Figure Number"/>
          <p:cNvSpPr>
            <a:spLocks noGrp="1"/>
          </p:cNvSpPr>
          <p:nvPr>
            <p:ph type="title"/>
          </p:nvPr>
        </p:nvSpPr>
        <p:spPr/>
        <p:txBody>
          <a:bodyPr/>
          <a:lstStyle/>
          <a:p>
            <a:r>
              <a:rPr lang="en-US" dirty="0"/>
              <a:t>Figure 36.12</a:t>
            </a:r>
          </a:p>
        </p:txBody>
      </p:sp>
      <p:pic>
        <p:nvPicPr>
          <p:cNvPr id="9" name="OpenStaxLogo">
            <a:extLst>
              <a:ext uri="{FF2B5EF4-FFF2-40B4-BE49-F238E27FC236}">
                <a16:creationId xmlns:a16="http://schemas.microsoft.com/office/drawing/2014/main" id="{4E6DE637-2045-6049-84A2-F44E76C21F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6729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4E3A35C-A6F9-46BB-9156-8B9D8199454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Sound travels through the outer ear to the middle ear, which is bounded on its exterior by the tympanic membrane. The middle ear contains three bones called </a:t>
            </a:r>
            <a:r>
              <a:rPr lang="en-US" sz="1600" dirty="0" err="1"/>
              <a:t>ossicles</a:t>
            </a:r>
            <a:r>
              <a:rPr lang="en-US" sz="1600" dirty="0"/>
              <a:t> that transfer the sound wave to the oval window, the exterior boundary of the inner ear. The organ of </a:t>
            </a:r>
            <a:r>
              <a:rPr lang="en-US" sz="1600" dirty="0" err="1"/>
              <a:t>Corti</a:t>
            </a:r>
            <a:r>
              <a:rPr lang="en-US" sz="1600" dirty="0"/>
              <a:t>, which is the organ of sound transduction, lies inside the cochlea. (credit: modification of work by Lars </a:t>
            </a:r>
            <a:r>
              <a:rPr lang="en-US" sz="1600" dirty="0" err="1"/>
              <a:t>Chittka</a:t>
            </a:r>
            <a:r>
              <a:rPr lang="en-US" sz="1600" dirty="0"/>
              <a:t>, </a:t>
            </a:r>
            <a:r>
              <a:rPr lang="da-DK" sz="1600" dirty="0"/>
              <a:t>Axel Brockmann)</a:t>
            </a:r>
            <a:endParaRPr lang="en-US" sz="1600" dirty="0"/>
          </a:p>
        </p:txBody>
      </p:sp>
      <p:sp>
        <p:nvSpPr>
          <p:cNvPr id="5" name="Figure Number"/>
          <p:cNvSpPr>
            <a:spLocks noGrp="1"/>
          </p:cNvSpPr>
          <p:nvPr>
            <p:ph type="title"/>
          </p:nvPr>
        </p:nvSpPr>
        <p:spPr/>
        <p:txBody>
          <a:bodyPr/>
          <a:lstStyle/>
          <a:p>
            <a:r>
              <a:rPr lang="en-US" dirty="0"/>
              <a:t>Figure 36.13</a:t>
            </a:r>
          </a:p>
        </p:txBody>
      </p:sp>
      <p:pic>
        <p:nvPicPr>
          <p:cNvPr id="9" name="Picture Placeholder 8" descr="This image shows the structure of the ear with the major parts labeled. The external ear contains the auricle, ear canal, and tympanic membrane. The middle ear contains the ossicles and is connected to the pharynx by the Eustachian tube. The inner ear contains the cochlea and vestibule, which are responsible for audition and equilibrium, respectively.">
            <a:extLst>
              <a:ext uri="{FF2B5EF4-FFF2-40B4-BE49-F238E27FC236}">
                <a16:creationId xmlns:a16="http://schemas.microsoft.com/office/drawing/2014/main" id="{3C544DB0-E5E3-4472-B7A3-2C6CFE87BDC2}"/>
              </a:ext>
            </a:extLst>
          </p:cNvPr>
          <p:cNvPicPr>
            <a:picLocks noGrp="1" noChangeAspect="1"/>
          </p:cNvPicPr>
          <p:nvPr>
            <p:ph type="pic" sz="quarter" idx="13"/>
          </p:nvPr>
        </p:nvPicPr>
        <p:blipFill rotWithShape="1">
          <a:blip r:embed="rId2"/>
          <a:srcRect l="52770" t="25754" r="5686" b="32068"/>
          <a:stretch/>
        </p:blipFill>
        <p:spPr>
          <a:xfrm>
            <a:off x="1533433" y="1222311"/>
            <a:ext cx="6077133" cy="3470230"/>
          </a:xfrm>
          <a:prstGeom prst="rect">
            <a:avLst/>
          </a:prstGeom>
        </p:spPr>
      </p:pic>
      <p:pic>
        <p:nvPicPr>
          <p:cNvPr id="10" name="OpenStaxLogo">
            <a:extLst>
              <a:ext uri="{FF2B5EF4-FFF2-40B4-BE49-F238E27FC236}">
                <a16:creationId xmlns:a16="http://schemas.microsoft.com/office/drawing/2014/main" id="{CAE47FDB-F23D-2940-9E64-3F1BD8CE91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2514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D5085C9-4564-4B57-A128-27B044BC2924}"/>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142562"/>
            <a:ext cx="8062912" cy="1166382"/>
          </a:xfrm>
        </p:spPr>
        <p:txBody>
          <a:bodyPr>
            <a:noAutofit/>
          </a:bodyPr>
          <a:lstStyle/>
          <a:p>
            <a:r>
              <a:rPr lang="en-US" sz="1600" dirty="0"/>
              <a:t>A sound wave causes the tympanic membrane to vibrate. This vibration is amplified as it moves across the malleus, incus, and stapes. The amplified vibration is picked up by the oval window causing pressure waves in the fluid of the </a:t>
            </a:r>
            <a:r>
              <a:rPr lang="en-US" sz="1600" dirty="0" err="1"/>
              <a:t>scala</a:t>
            </a:r>
            <a:r>
              <a:rPr lang="en-US" sz="1600" dirty="0"/>
              <a:t> vestibuli and </a:t>
            </a:r>
            <a:r>
              <a:rPr lang="en-US" sz="1600" dirty="0" err="1"/>
              <a:t>scala</a:t>
            </a:r>
            <a:r>
              <a:rPr lang="en-US" sz="1600" dirty="0"/>
              <a:t> tympani. The complexity of the pressure waves is determined by the changes in amplitude and frequency of the sound waves entering the ear. </a:t>
            </a:r>
            <a:endParaRPr lang="en-US" sz="1600" dirty="0">
              <a:solidFill>
                <a:schemeClr val="tx1"/>
              </a:solidFill>
            </a:endParaRPr>
          </a:p>
        </p:txBody>
      </p:sp>
      <p:sp>
        <p:nvSpPr>
          <p:cNvPr id="5" name="Figure Number"/>
          <p:cNvSpPr>
            <a:spLocks noGrp="1"/>
          </p:cNvSpPr>
          <p:nvPr>
            <p:ph type="title"/>
          </p:nvPr>
        </p:nvSpPr>
        <p:spPr/>
        <p:txBody>
          <a:bodyPr/>
          <a:lstStyle/>
          <a:p>
            <a:r>
              <a:rPr lang="en-US" dirty="0"/>
              <a:t>Figure 36.14</a:t>
            </a:r>
          </a:p>
        </p:txBody>
      </p:sp>
      <p:pic>
        <p:nvPicPr>
          <p:cNvPr id="11" name="Picture Placeholder 10" descr="This diagram shows how sound waves travel through the ear, and each step details the process. A sound wave causes the tympanic membrane to vibrate. This vibration is amplified as it moves across the malleus, incus, and stapes. The amplified vibration is picked up by the oval window causing pressure waves in the fluid of the scala vestibuli and scala tympani. The complexity of the pressure waves is determined by the changes in amplitude and frequency of the sound waves entering the ear.">
            <a:extLst>
              <a:ext uri="{FF2B5EF4-FFF2-40B4-BE49-F238E27FC236}">
                <a16:creationId xmlns:a16="http://schemas.microsoft.com/office/drawing/2014/main" id="{20775A75-01E7-4F90-84AB-0184786337C5}"/>
              </a:ext>
            </a:extLst>
          </p:cNvPr>
          <p:cNvPicPr>
            <a:picLocks noGrp="1" noChangeAspect="1"/>
          </p:cNvPicPr>
          <p:nvPr>
            <p:ph type="pic" sz="quarter" idx="13"/>
          </p:nvPr>
        </p:nvPicPr>
        <p:blipFill rotWithShape="1">
          <a:blip r:embed="rId2"/>
          <a:srcRect l="53579" t="22049" r="6150" b="31452"/>
          <a:stretch/>
        </p:blipFill>
        <p:spPr>
          <a:xfrm>
            <a:off x="1390893" y="993035"/>
            <a:ext cx="6195526" cy="4023531"/>
          </a:xfrm>
          <a:prstGeom prst="rect">
            <a:avLst/>
          </a:prstGeom>
        </p:spPr>
      </p:pic>
      <p:pic>
        <p:nvPicPr>
          <p:cNvPr id="9" name="OpenStaxLogo">
            <a:extLst>
              <a:ext uri="{FF2B5EF4-FFF2-40B4-BE49-F238E27FC236}">
                <a16:creationId xmlns:a16="http://schemas.microsoft.com/office/drawing/2014/main" id="{0F7AD0E4-B31B-1C47-BB3A-142A103615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05626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28F2-AE17-46C0-9E47-F634E8598A6F}"/>
              </a:ext>
            </a:extLst>
          </p:cNvPr>
          <p:cNvSpPr>
            <a:spLocks noGrp="1"/>
          </p:cNvSpPr>
          <p:nvPr>
            <p:ph type="title"/>
          </p:nvPr>
        </p:nvSpPr>
        <p:spPr/>
        <p:txBody>
          <a:bodyPr/>
          <a:lstStyle/>
          <a:p>
            <a:r>
              <a:rPr lang="en-US" dirty="0"/>
              <a:t>Figure 36.15</a:t>
            </a:r>
          </a:p>
        </p:txBody>
      </p:sp>
      <p:sp>
        <p:nvSpPr>
          <p:cNvPr id="4" name="Text Placeholder 3">
            <a:extLst>
              <a:ext uri="{FF2B5EF4-FFF2-40B4-BE49-F238E27FC236}">
                <a16:creationId xmlns:a16="http://schemas.microsoft.com/office/drawing/2014/main" id="{AEE0EBA5-3D50-46D3-B31B-589A93AD6F6A}"/>
              </a:ext>
            </a:extLst>
          </p:cNvPr>
          <p:cNvSpPr>
            <a:spLocks noGrp="1"/>
          </p:cNvSpPr>
          <p:nvPr>
            <p:ph type="body" sz="quarter" idx="14"/>
          </p:nvPr>
        </p:nvSpPr>
        <p:spPr/>
        <p:txBody>
          <a:bodyPr>
            <a:normAutofit fontScale="77500" lnSpcReduction="20000"/>
          </a:bodyPr>
          <a:lstStyle/>
          <a:p>
            <a:r>
              <a:rPr lang="en-US" dirty="0"/>
              <a:t>This diagram shows the structure of the hair cell. The right panel shows a magnified view of the hair cell. The hair cell is a mechanoreceptor with an array of stereocilia emerging from its apical surface. The stereocilia are tethered together by proteins that open ion channels when the array is bent toward the tallest member of their array, and closed when the array is bent toward the shortest member of their array.</a:t>
            </a:r>
          </a:p>
        </p:txBody>
      </p:sp>
      <p:pic>
        <p:nvPicPr>
          <p:cNvPr id="6" name="Picture Placeholder 5" descr="This diagram shows the structure of the hair cell. The right panel shows a magnified view of the hair cell. The hair cell is a mechanoreceptor with an array of stereocilia emerging from its apical surface. The stereocilia are tethered together by proteins that open ion channels when the array is bent toward the tallest member of their array, and closed when the array is bent toward the shortest member of their array.">
            <a:extLst>
              <a:ext uri="{FF2B5EF4-FFF2-40B4-BE49-F238E27FC236}">
                <a16:creationId xmlns:a16="http://schemas.microsoft.com/office/drawing/2014/main" id="{D1AEBD67-A2A1-4BE1-8371-A1034A895991}"/>
              </a:ext>
            </a:extLst>
          </p:cNvPr>
          <p:cNvPicPr>
            <a:picLocks noGrp="1" noChangeAspect="1"/>
          </p:cNvPicPr>
          <p:nvPr>
            <p:ph type="pic" sz="quarter" idx="13"/>
          </p:nvPr>
        </p:nvPicPr>
        <p:blipFill rotWithShape="1">
          <a:blip r:embed="rId2"/>
          <a:srcRect l="39924" t="35011" r="21077" b="30835"/>
          <a:stretch/>
        </p:blipFill>
        <p:spPr>
          <a:xfrm>
            <a:off x="1119673" y="1164931"/>
            <a:ext cx="6419462" cy="3162109"/>
          </a:xfrm>
          <a:prstGeom prst="rect">
            <a:avLst/>
          </a:prstGeom>
        </p:spPr>
      </p:pic>
      <p:pic>
        <p:nvPicPr>
          <p:cNvPr id="5" name="OpenStaxLogo">
            <a:extLst>
              <a:ext uri="{FF2B5EF4-FFF2-40B4-BE49-F238E27FC236}">
                <a16:creationId xmlns:a16="http://schemas.microsoft.com/office/drawing/2014/main" id="{1788819A-22F9-D649-85AF-7B0F126931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68241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DF594C9-C4F2-4944-9A6B-C9895051B37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structure of the vestibular labyrinth is shown. (credit: modification of work by NIH)</a:t>
            </a:r>
            <a:endParaRPr lang="en-US" sz="1550" dirty="0"/>
          </a:p>
        </p:txBody>
      </p:sp>
      <p:pic>
        <p:nvPicPr>
          <p:cNvPr id="3" name="Figure" descr="This illustration shows the snail shell-shaped cochlea, which widens into the vestibule. Two circular organs, the utricle and the saccule, are located in the vestibule. Three ring-like canals, the horizontal canal, the posterior canal, and the superior canal, extend from the top of the vestibule. Each canal projects in a different direc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468" r="-41468"/>
          <a:stretch>
            <a:fillRect/>
          </a:stretch>
        </p:blipFill>
        <p:spPr/>
      </p:pic>
      <p:sp>
        <p:nvSpPr>
          <p:cNvPr id="5" name="Figure Number"/>
          <p:cNvSpPr>
            <a:spLocks noGrp="1"/>
          </p:cNvSpPr>
          <p:nvPr>
            <p:ph type="title"/>
          </p:nvPr>
        </p:nvSpPr>
        <p:spPr/>
        <p:txBody>
          <a:bodyPr/>
          <a:lstStyle/>
          <a:p>
            <a:r>
              <a:rPr lang="en-US" dirty="0"/>
              <a:t>Figure 36.16</a:t>
            </a:r>
          </a:p>
        </p:txBody>
      </p:sp>
      <p:pic>
        <p:nvPicPr>
          <p:cNvPr id="9" name="OpenStaxLogo">
            <a:extLst>
              <a:ext uri="{FF2B5EF4-FFF2-40B4-BE49-F238E27FC236}">
                <a16:creationId xmlns:a16="http://schemas.microsoft.com/office/drawing/2014/main" id="{F7AA4F38-44A9-BD45-90B4-F2EE9F1004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85148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0D69D5D-57E3-47CC-8C0C-0E5A95E5A4A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In the electromagnetic spectrum, visible light lies between 380 nm and 740 nm. (credit: modification of work by NASA)</a:t>
            </a:r>
            <a:endParaRPr lang="en-US" sz="1550" dirty="0"/>
          </a:p>
        </p:txBody>
      </p:sp>
      <p:pic>
        <p:nvPicPr>
          <p:cNvPr id="3" name="Figure" descr="The illustration shows the electromagnetic spectrum, which consists of different wavelengths of electromagnetic radiation. Radio waves have the longest wavelength, about 103 meters. Wavelength gets increasingly shorter for microwave, infrared, visible, ultraviolet, x-rays and gamma rays. Gamma rays have a wavelength of about 10-12 meters. Frequency is inversely proportional to waveleng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33" b="-1333"/>
          <a:stretch>
            <a:fillRect/>
          </a:stretch>
        </p:blipFill>
        <p:spPr/>
      </p:pic>
      <p:sp>
        <p:nvSpPr>
          <p:cNvPr id="5" name="Figure Number"/>
          <p:cNvSpPr>
            <a:spLocks noGrp="1"/>
          </p:cNvSpPr>
          <p:nvPr>
            <p:ph type="title"/>
          </p:nvPr>
        </p:nvSpPr>
        <p:spPr/>
        <p:txBody>
          <a:bodyPr>
            <a:normAutofit/>
          </a:bodyPr>
          <a:lstStyle/>
          <a:p>
            <a:r>
              <a:rPr lang="en-US" dirty="0"/>
              <a:t>Figure 36.17</a:t>
            </a:r>
          </a:p>
        </p:txBody>
      </p:sp>
      <p:pic>
        <p:nvPicPr>
          <p:cNvPr id="9" name="OpenStaxLogo">
            <a:extLst>
              <a:ext uri="{FF2B5EF4-FFF2-40B4-BE49-F238E27FC236}">
                <a16:creationId xmlns:a16="http://schemas.microsoft.com/office/drawing/2014/main" id="{A690C604-4899-1D4F-B8AF-4D08071606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192745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FD40FE6-91D8-4149-A8EB-4BF44352F01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pPr marL="342900" indent="-342900">
              <a:buAutoNum type="alphaLcParenBoth"/>
            </a:pPr>
            <a:r>
              <a:rPr lang="en-US" sz="1600" dirty="0"/>
              <a:t>The human eye is shown in cross section.</a:t>
            </a:r>
          </a:p>
          <a:p>
            <a:pPr marL="342900" indent="-342900">
              <a:buAutoNum type="alphaLcParenBoth"/>
            </a:pPr>
            <a:r>
              <a:rPr lang="en-US" sz="1600" dirty="0"/>
              <a:t>A blowup shows the layers of the retina.</a:t>
            </a:r>
            <a:endParaRPr lang="en-US" sz="1550" dirty="0"/>
          </a:p>
        </p:txBody>
      </p:sp>
      <p:pic>
        <p:nvPicPr>
          <p:cNvPr id="3" name="Figure" descr="The left illustration shows a human eye, which is round and filled with vitreous humour. The optic nerve and retinal blood vessels exit the back of the eye. At the front of the eye is the lens with a pupil in the middle. The lens is covered by the iris, which in turn is covered by the cornea. The aqueous humour is a gel-like substance between the cornea and iris. The retina is the lining of the inner eye. A second illustration is a blowup which shows that the optic nerve is at the surface of the retina. Beneath the optic nerve is a layer of ganglion cells, and beneath this is a layer of bipolar cells. Both ganglia and bipolar cells are nerve cells with root-like appendages. Beneath the bipolar cell layer are the rods and cones. Rods and cones are similar in structure and column-lik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720" r="-13720"/>
          <a:stretch>
            <a:fillRect/>
          </a:stretch>
        </p:blipFill>
        <p:spPr/>
      </p:pic>
      <p:sp>
        <p:nvSpPr>
          <p:cNvPr id="5" name="Figure Number"/>
          <p:cNvSpPr>
            <a:spLocks noGrp="1"/>
          </p:cNvSpPr>
          <p:nvPr>
            <p:ph type="title"/>
          </p:nvPr>
        </p:nvSpPr>
        <p:spPr/>
        <p:txBody>
          <a:bodyPr/>
          <a:lstStyle/>
          <a:p>
            <a:r>
              <a:rPr lang="en-US" dirty="0"/>
              <a:t>Figure 36.18</a:t>
            </a:r>
          </a:p>
        </p:txBody>
      </p:sp>
      <p:pic>
        <p:nvPicPr>
          <p:cNvPr id="9" name="OpenStaxLogo">
            <a:extLst>
              <a:ext uri="{FF2B5EF4-FFF2-40B4-BE49-F238E27FC236}">
                <a16:creationId xmlns:a16="http://schemas.microsoft.com/office/drawing/2014/main" id="{56F78237-BE30-634A-9AA0-50583981CF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6987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F3E31A44-E1C6-4DCF-943C-D46794E892B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shark uses its senses of sight, vibration (lateral-line system), and smell to hunt, but it also relies on its ability to sense the electric fields of prey, a sense not present in most land animals. (credit: modification of work by </a:t>
            </a:r>
            <a:r>
              <a:rPr lang="en-US" sz="1600" dirty="0" err="1"/>
              <a:t>Hermanus</a:t>
            </a:r>
            <a:r>
              <a:rPr lang="en-US" sz="1600" dirty="0"/>
              <a:t> Backpackers Hostel, South Africa)</a:t>
            </a:r>
          </a:p>
        </p:txBody>
      </p:sp>
      <p:pic>
        <p:nvPicPr>
          <p:cNvPr id="4" name="Figure" descr="Photo shows a shark swimming toward the camer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a:xfrm>
            <a:off x="457198" y="1122386"/>
            <a:ext cx="8062913" cy="3500071"/>
          </a:xfrm>
        </p:spPr>
      </p:pic>
      <p:sp>
        <p:nvSpPr>
          <p:cNvPr id="5" name="Figure Number"/>
          <p:cNvSpPr>
            <a:spLocks noGrp="1"/>
          </p:cNvSpPr>
          <p:nvPr>
            <p:ph type="title"/>
          </p:nvPr>
        </p:nvSpPr>
        <p:spPr/>
        <p:txBody>
          <a:bodyPr/>
          <a:lstStyle/>
          <a:p>
            <a:r>
              <a:rPr lang="en-US" dirty="0"/>
              <a:t>Figure 36.1</a:t>
            </a:r>
          </a:p>
        </p:txBody>
      </p:sp>
      <p:pic>
        <p:nvPicPr>
          <p:cNvPr id="9" name="OpenStaxLogo">
            <a:extLst>
              <a:ext uri="{FF2B5EF4-FFF2-40B4-BE49-F238E27FC236}">
                <a16:creationId xmlns:a16="http://schemas.microsoft.com/office/drawing/2014/main" id="{E448C4B3-3961-354C-A417-BB6D20ACD5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1600DFA-D9BC-4B11-A619-98A349A4A28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Rods and cones are photoreceptors in the retina. Rods respond in low light and can detect only shades of gray. Cones respond in intense light and are responsible for color vision. (credit: modification of work by </a:t>
            </a:r>
            <a:r>
              <a:rPr lang="en-US" sz="1600" dirty="0" err="1"/>
              <a:t>Piotr</a:t>
            </a:r>
            <a:r>
              <a:rPr lang="en-US" sz="1600" dirty="0"/>
              <a:t> </a:t>
            </a:r>
            <a:r>
              <a:rPr lang="en-US" sz="1600" dirty="0" err="1"/>
              <a:t>Sliwa</a:t>
            </a:r>
            <a:r>
              <a:rPr lang="en-US" sz="1600" dirty="0"/>
              <a:t>)</a:t>
            </a:r>
          </a:p>
        </p:txBody>
      </p:sp>
      <p:sp>
        <p:nvSpPr>
          <p:cNvPr id="5" name="Figure Number"/>
          <p:cNvSpPr>
            <a:spLocks noGrp="1"/>
          </p:cNvSpPr>
          <p:nvPr>
            <p:ph type="title"/>
          </p:nvPr>
        </p:nvSpPr>
        <p:spPr/>
        <p:txBody>
          <a:bodyPr/>
          <a:lstStyle/>
          <a:p>
            <a:r>
              <a:rPr lang="en-US" dirty="0"/>
              <a:t>Figure 36.19</a:t>
            </a:r>
          </a:p>
        </p:txBody>
      </p:sp>
      <p:pic>
        <p:nvPicPr>
          <p:cNvPr id="9" name="Picture Placeholder 8" descr="This illustration shows that rods and cones are both long, column-like cells with the nucleus located in the bottom portion. The rod is longer than the cone. The outer segment of the rod contains rhodopsin. The outer segment of the rod contains other photo-pigments. An oil droplet is located beneath the outer segment.">
            <a:extLst>
              <a:ext uri="{FF2B5EF4-FFF2-40B4-BE49-F238E27FC236}">
                <a16:creationId xmlns:a16="http://schemas.microsoft.com/office/drawing/2014/main" id="{15ACE9F9-90F6-46A3-9EF5-B625C97915AA}"/>
              </a:ext>
            </a:extLst>
          </p:cNvPr>
          <p:cNvPicPr>
            <a:picLocks noGrp="1" noChangeAspect="1"/>
          </p:cNvPicPr>
          <p:nvPr>
            <p:ph type="pic" sz="quarter" idx="13"/>
          </p:nvPr>
        </p:nvPicPr>
        <p:blipFill rotWithShape="1">
          <a:blip r:embed="rId2"/>
          <a:srcRect l="56589" t="21021" r="6843" b="19724"/>
          <a:stretch/>
        </p:blipFill>
        <p:spPr>
          <a:xfrm>
            <a:off x="2174665" y="809555"/>
            <a:ext cx="4426664" cy="4034428"/>
          </a:xfrm>
          <a:prstGeom prst="rect">
            <a:avLst/>
          </a:prstGeom>
        </p:spPr>
      </p:pic>
      <p:pic>
        <p:nvPicPr>
          <p:cNvPr id="10" name="OpenStaxLogo">
            <a:extLst>
              <a:ext uri="{FF2B5EF4-FFF2-40B4-BE49-F238E27FC236}">
                <a16:creationId xmlns:a16="http://schemas.microsoft.com/office/drawing/2014/main" id="{B4E16323-F5BF-9342-A448-3581E6F4E5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67818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B04495D-2950-4856-AC57-F148EDA9791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6CB255"/>
                </a:solidFill>
              </a:rPr>
              <a:t>(a) </a:t>
            </a:r>
            <a:r>
              <a:rPr lang="en-US" sz="1600" dirty="0">
                <a:solidFill>
                  <a:schemeClr val="tx1"/>
                </a:solidFill>
              </a:rPr>
              <a:t>Rhodopsin, the photoreceptor in vertebrates, has two parts: the trans-membrane protein </a:t>
            </a:r>
            <a:r>
              <a:rPr lang="en-US" sz="1600" dirty="0" err="1">
                <a:solidFill>
                  <a:schemeClr val="tx1"/>
                </a:solidFill>
              </a:rPr>
              <a:t>opsin</a:t>
            </a:r>
            <a:r>
              <a:rPr lang="en-US" sz="1600" dirty="0">
                <a:solidFill>
                  <a:schemeClr val="tx1"/>
                </a:solidFill>
              </a:rPr>
              <a:t>, and retinal. When light strikes retinal, it changes shape from </a:t>
            </a:r>
            <a:r>
              <a:rPr lang="en-US" sz="1600" dirty="0">
                <a:solidFill>
                  <a:srgbClr val="6CB255"/>
                </a:solidFill>
              </a:rPr>
              <a:t>(b) </a:t>
            </a:r>
            <a:r>
              <a:rPr lang="en-US" sz="1600" dirty="0">
                <a:solidFill>
                  <a:schemeClr val="tx1"/>
                </a:solidFill>
              </a:rPr>
              <a:t>a </a:t>
            </a:r>
            <a:r>
              <a:rPr lang="en-US" sz="1600" i="1" dirty="0" err="1">
                <a:solidFill>
                  <a:schemeClr val="tx1"/>
                </a:solidFill>
              </a:rPr>
              <a:t>cis</a:t>
            </a:r>
            <a:r>
              <a:rPr lang="en-US" sz="1600" i="1" dirty="0">
                <a:solidFill>
                  <a:schemeClr val="tx1"/>
                </a:solidFill>
              </a:rPr>
              <a:t> </a:t>
            </a:r>
            <a:r>
              <a:rPr lang="en-US" sz="1600" dirty="0">
                <a:solidFill>
                  <a:schemeClr val="tx1"/>
                </a:solidFill>
              </a:rPr>
              <a:t>to a </a:t>
            </a:r>
            <a:r>
              <a:rPr lang="en-US" sz="1600" i="1" dirty="0">
                <a:solidFill>
                  <a:schemeClr val="tx1"/>
                </a:solidFill>
              </a:rPr>
              <a:t>trans </a:t>
            </a:r>
            <a:r>
              <a:rPr lang="en-US" sz="1600" dirty="0">
                <a:solidFill>
                  <a:schemeClr val="tx1"/>
                </a:solidFill>
              </a:rPr>
              <a:t>form. The signal is passed to a G-protein called </a:t>
            </a:r>
            <a:r>
              <a:rPr lang="en-US" sz="1600" dirty="0" err="1">
                <a:solidFill>
                  <a:schemeClr val="tx1"/>
                </a:solidFill>
              </a:rPr>
              <a:t>transducin</a:t>
            </a:r>
            <a:r>
              <a:rPr lang="en-US" sz="1600" dirty="0">
                <a:solidFill>
                  <a:schemeClr val="tx1"/>
                </a:solidFill>
              </a:rPr>
              <a:t>, triggering a series of downstream events.</a:t>
            </a:r>
          </a:p>
        </p:txBody>
      </p:sp>
      <p:pic>
        <p:nvPicPr>
          <p:cNvPr id="2" name="Figure" descr=" Molecular model A shows the structure of rhodopsin, a trans-membrane protein with seven helices spanning the membrane. A small organic molecule called retinal is tucked inside. B shows the molecular structure of retinal, which has a ring with a hydrocarbon chain attached. A ketone (double bonded oxygen) is at the end of the chain. In cis retinal the chain is kinked. In trans retinal the chain is straigh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369" b="-6369"/>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36.20</a:t>
            </a:r>
          </a:p>
        </p:txBody>
      </p:sp>
      <p:pic>
        <p:nvPicPr>
          <p:cNvPr id="7" name="OpenStaxLogo">
            <a:extLst>
              <a:ext uri="{FF2B5EF4-FFF2-40B4-BE49-F238E27FC236}">
                <a16:creationId xmlns:a16="http://schemas.microsoft.com/office/drawing/2014/main" id="{A2FC5CD3-37E3-294F-89FD-1B30DEE484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84443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E2F30AF-FACE-4A1A-A8B2-8595B5677DB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When light strikes rhodopsin, the G-protein </a:t>
            </a:r>
            <a:r>
              <a:rPr lang="en-US" sz="1600" dirty="0" err="1">
                <a:solidFill>
                  <a:schemeClr val="tx1"/>
                </a:solidFill>
              </a:rPr>
              <a:t>transducin</a:t>
            </a:r>
            <a:r>
              <a:rPr lang="en-US" sz="1600" dirty="0">
                <a:solidFill>
                  <a:schemeClr val="tx1"/>
                </a:solidFill>
              </a:rPr>
              <a:t> is activated, which in turn activates </a:t>
            </a:r>
            <a:r>
              <a:rPr lang="en-US" sz="1600" dirty="0" err="1">
                <a:solidFill>
                  <a:schemeClr val="tx1"/>
                </a:solidFill>
              </a:rPr>
              <a:t>phosphodiesterase</a:t>
            </a:r>
            <a:r>
              <a:rPr lang="en-US" sz="1600" dirty="0">
                <a:solidFill>
                  <a:schemeClr val="tx1"/>
                </a:solidFill>
              </a:rPr>
              <a:t>. </a:t>
            </a:r>
            <a:r>
              <a:rPr lang="en-US" sz="1600" dirty="0" err="1">
                <a:solidFill>
                  <a:schemeClr val="tx1"/>
                </a:solidFill>
              </a:rPr>
              <a:t>Phosphodiesterase</a:t>
            </a:r>
            <a:r>
              <a:rPr lang="en-US" sz="1600" dirty="0">
                <a:solidFill>
                  <a:schemeClr val="tx1"/>
                </a:solidFill>
              </a:rPr>
              <a:t> converts </a:t>
            </a:r>
            <a:r>
              <a:rPr lang="en-US" sz="1600" dirty="0" err="1">
                <a:solidFill>
                  <a:schemeClr val="tx1"/>
                </a:solidFill>
              </a:rPr>
              <a:t>cGMP</a:t>
            </a:r>
            <a:r>
              <a:rPr lang="en-US" sz="1600" dirty="0">
                <a:solidFill>
                  <a:schemeClr val="tx1"/>
                </a:solidFill>
              </a:rPr>
              <a:t> to GMP, thereby closing sodium channels. As a result, the membrane becomes hyperpolarized. The hyperpolarized membrane does not release glutamate to the bipolar cell.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36.21</a:t>
            </a:r>
          </a:p>
        </p:txBody>
      </p:sp>
      <p:pic>
        <p:nvPicPr>
          <p:cNvPr id="7" name="Picture 6" descr="Illustration A shows the signal transduction pathway for rhodopsin, which is located in internal membranes at the top of rod cells. When light strikes rhodopsin, a G protein called transducing is activated. Transducin has three subunits, alpha, beta and gamma. Upon activation, GDP on the alpha subunit is replaced with GTP. The subunit dissociates, and binds phosphodiesterase. Phosphodiesterase, in turn, converts cGMP to GMP, which closes sodium ion channels. As a result, sodium can no longer enter the cell, and the membrane becomes hyperpolarized. Illustration b shows that the tall, thin rod cell is stacked on top of a bipolar nerve cell. In the dark the membrane is depolarized, and glutamate is released from the rod cell to the axon terminal of the bipolar cell. In the light, no glutamate is released.">
            <a:extLst>
              <a:ext uri="{FF2B5EF4-FFF2-40B4-BE49-F238E27FC236}">
                <a16:creationId xmlns:a16="http://schemas.microsoft.com/office/drawing/2014/main" id="{86E5B969-2689-4F0A-B0BD-02C3C0A16568}"/>
              </a:ext>
            </a:extLst>
          </p:cNvPr>
          <p:cNvPicPr>
            <a:picLocks noChangeAspect="1"/>
          </p:cNvPicPr>
          <p:nvPr/>
        </p:nvPicPr>
        <p:blipFill rotWithShape="1">
          <a:blip r:embed="rId2"/>
          <a:srcRect l="55910" t="15965" r="7068" b="15080"/>
          <a:stretch/>
        </p:blipFill>
        <p:spPr>
          <a:xfrm>
            <a:off x="4370388" y="1107617"/>
            <a:ext cx="4571368" cy="4789330"/>
          </a:xfrm>
          <a:prstGeom prst="rect">
            <a:avLst/>
          </a:prstGeom>
        </p:spPr>
      </p:pic>
      <p:pic>
        <p:nvPicPr>
          <p:cNvPr id="8" name="OpenStaxLogo">
            <a:extLst>
              <a:ext uri="{FF2B5EF4-FFF2-40B4-BE49-F238E27FC236}">
                <a16:creationId xmlns:a16="http://schemas.microsoft.com/office/drawing/2014/main" id="{8FCEA1E8-004D-5D47-AC7D-AB1876B8FE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3537018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F6F3D68-1C16-4B5C-BDD4-C7DF8B91A7F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Human rod cells and the different types of cone cells each have an optimal wavelength. However, there is considerable overlap in the wavelengths of light detected.</a:t>
            </a:r>
            <a:endParaRPr lang="en-US" sz="1550" dirty="0"/>
          </a:p>
        </p:txBody>
      </p:sp>
      <p:pic>
        <p:nvPicPr>
          <p:cNvPr id="3" name="Figure" descr=" Graph plots normalized absorbance for rods and S, M and L cones against wavelength. For all four cell types, the trend is an approximately bell-shaped curve with a steeper decrease than increase. For S cones the peak absorbance is 420 nanometers. For rods the peak absorbance is 498 nanometers. For M cones the peak absorbance is 534 nanometers. For L cones the peak absorbance is 564 nanomet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201" r="-22201"/>
          <a:stretch>
            <a:fillRect/>
          </a:stretch>
        </p:blipFill>
        <p:spPr/>
      </p:pic>
      <p:sp>
        <p:nvSpPr>
          <p:cNvPr id="5" name="Figure Number"/>
          <p:cNvSpPr>
            <a:spLocks noGrp="1"/>
          </p:cNvSpPr>
          <p:nvPr>
            <p:ph type="title"/>
          </p:nvPr>
        </p:nvSpPr>
        <p:spPr/>
        <p:txBody>
          <a:bodyPr/>
          <a:lstStyle/>
          <a:p>
            <a:r>
              <a:rPr lang="en-US" dirty="0"/>
              <a:t>Figure 36.22</a:t>
            </a:r>
          </a:p>
        </p:txBody>
      </p:sp>
      <p:pic>
        <p:nvPicPr>
          <p:cNvPr id="9" name="OpenStaxLogo">
            <a:extLst>
              <a:ext uri="{FF2B5EF4-FFF2-40B4-BE49-F238E27FC236}">
                <a16:creationId xmlns:a16="http://schemas.microsoft.com/office/drawing/2014/main" id="{4FBA0C3A-5664-B14C-A00A-C3B74918C3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59003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716FA44-B813-454E-8470-78209D90C31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View this flag to understand how retinal processing works. Stare at the center of the flag (indicated by the white dot) for 45 seconds, and then quickly look at a white background, noticing how colors appear.</a:t>
            </a:r>
            <a:endParaRPr lang="en-US" sz="1550" dirty="0"/>
          </a:p>
        </p:txBody>
      </p:sp>
      <p:pic>
        <p:nvPicPr>
          <p:cNvPr id="3" name="Figure" descr="A Norwegian flag is shown in false colors of green, yellow and black (normally, the colors are red, white and blue, like the American fla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211" r="-33211"/>
          <a:stretch>
            <a:fillRect/>
          </a:stretch>
        </p:blipFill>
        <p:spPr/>
      </p:pic>
      <p:sp>
        <p:nvSpPr>
          <p:cNvPr id="5" name="Figure Number"/>
          <p:cNvSpPr>
            <a:spLocks noGrp="1"/>
          </p:cNvSpPr>
          <p:nvPr>
            <p:ph type="title"/>
          </p:nvPr>
        </p:nvSpPr>
        <p:spPr/>
        <p:txBody>
          <a:bodyPr/>
          <a:lstStyle/>
          <a:p>
            <a:r>
              <a:rPr lang="en-US" dirty="0"/>
              <a:t>Figure 36.23</a:t>
            </a:r>
          </a:p>
        </p:txBody>
      </p:sp>
      <p:pic>
        <p:nvPicPr>
          <p:cNvPr id="9" name="OpenStaxLogo">
            <a:extLst>
              <a:ext uri="{FF2B5EF4-FFF2-40B4-BE49-F238E27FC236}">
                <a16:creationId xmlns:a16="http://schemas.microsoft.com/office/drawing/2014/main" id="{8034ABD7-FC81-A646-B70D-1A27ECE3D1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45828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BC558A6-4BCB-4738-BFEC-4BD60C1A5B6A}"/>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300" dirty="0" err="1">
                <a:solidFill>
                  <a:schemeClr val="tx1"/>
                </a:solidFill>
              </a:rPr>
              <a:t>Mechanosensitive</a:t>
            </a:r>
            <a:r>
              <a:rPr lang="en-US" sz="1300" dirty="0">
                <a:solidFill>
                  <a:schemeClr val="tx1"/>
                </a:solidFill>
              </a:rPr>
              <a:t> ion channels are gated ion channels that respond to mechanical deformation of the plasma membrane. A </a:t>
            </a:r>
            <a:r>
              <a:rPr lang="en-US" sz="1300" dirty="0" err="1">
                <a:solidFill>
                  <a:schemeClr val="tx1"/>
                </a:solidFill>
              </a:rPr>
              <a:t>mechanosensitive</a:t>
            </a:r>
            <a:r>
              <a:rPr lang="en-US" sz="1300" dirty="0">
                <a:solidFill>
                  <a:schemeClr val="tx1"/>
                </a:solidFill>
              </a:rPr>
              <a:t> channel is connected to the plasma membrane and the cytoskeleton by hair-like tethers. When pressure causes the extracellular matrix to move, the channel opens, allowing ions to enter or exit the cell.</a:t>
            </a:r>
          </a:p>
          <a:p>
            <a:pPr marL="342900" indent="-342900">
              <a:buAutoNum type="alphaLcParenBoth"/>
            </a:pPr>
            <a:r>
              <a:rPr lang="en-US" sz="1300" dirty="0" err="1">
                <a:solidFill>
                  <a:schemeClr val="tx1"/>
                </a:solidFill>
              </a:rPr>
              <a:t>Stereocilia</a:t>
            </a:r>
            <a:r>
              <a:rPr lang="en-US" sz="1300" dirty="0">
                <a:solidFill>
                  <a:schemeClr val="tx1"/>
                </a:solidFill>
              </a:rPr>
              <a:t> in the human ear are connected to </a:t>
            </a:r>
            <a:r>
              <a:rPr lang="en-US" sz="1300" dirty="0" err="1">
                <a:solidFill>
                  <a:schemeClr val="tx1"/>
                </a:solidFill>
              </a:rPr>
              <a:t>mechanosensitive</a:t>
            </a:r>
            <a:r>
              <a:rPr lang="en-US" sz="1300" dirty="0">
                <a:solidFill>
                  <a:schemeClr val="tx1"/>
                </a:solidFill>
              </a:rPr>
              <a:t> ion channels. When a sound causes the </a:t>
            </a:r>
            <a:r>
              <a:rPr lang="en-US" sz="1300" dirty="0" err="1">
                <a:solidFill>
                  <a:schemeClr val="tx1"/>
                </a:solidFill>
              </a:rPr>
              <a:t>stereocilia</a:t>
            </a:r>
            <a:r>
              <a:rPr lang="en-US" sz="1300" dirty="0">
                <a:solidFill>
                  <a:schemeClr val="tx1"/>
                </a:solidFill>
              </a:rPr>
              <a:t> to move, </a:t>
            </a:r>
            <a:r>
              <a:rPr lang="en-US" sz="1300" dirty="0" err="1">
                <a:solidFill>
                  <a:schemeClr val="tx1"/>
                </a:solidFill>
              </a:rPr>
              <a:t>mechanosensitive</a:t>
            </a:r>
            <a:r>
              <a:rPr lang="en-US" sz="1300" dirty="0">
                <a:solidFill>
                  <a:schemeClr val="tx1"/>
                </a:solidFill>
              </a:rPr>
              <a:t> ion channels transduce the signal to the cochlear nerve.</a:t>
            </a:r>
          </a:p>
          <a:p>
            <a:endParaRPr lang="en-US" sz="1600" dirty="0"/>
          </a:p>
        </p:txBody>
      </p:sp>
      <p:pic>
        <p:nvPicPr>
          <p:cNvPr id="2" name="Figure" descr="Illustration A shows a closed gated ion channel embedded in the plasma membrane. A hair-like tether connects the channel to the extracellular matrix outside the cell, and another tether connects the channel to the inner cytoskeleton. When the extracellular matrix is deflected, the tether tugs on the gated ion channel, pulling it open. Ions may now enter or exit the cell. Illustration B shows stereocilia, hair-like projections on outer hair cells that attached to the tectorial membrane of the inner ear. The outer hair cells are connected to the cochlear ner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625" r="-51625"/>
          <a:stretch>
            <a:fillRect/>
          </a:stretch>
        </p:blipFill>
        <p:spPr/>
      </p:pic>
      <p:sp>
        <p:nvSpPr>
          <p:cNvPr id="5" name="Figure Number"/>
          <p:cNvSpPr>
            <a:spLocks noGrp="1"/>
          </p:cNvSpPr>
          <p:nvPr>
            <p:ph type="title"/>
          </p:nvPr>
        </p:nvSpPr>
        <p:spPr/>
        <p:txBody>
          <a:bodyPr/>
          <a:lstStyle/>
          <a:p>
            <a:r>
              <a:rPr lang="en-US" dirty="0"/>
              <a:t>Figure 36.2</a:t>
            </a:r>
          </a:p>
        </p:txBody>
      </p:sp>
      <p:pic>
        <p:nvPicPr>
          <p:cNvPr id="9" name="OpenStaxLogo">
            <a:extLst>
              <a:ext uri="{FF2B5EF4-FFF2-40B4-BE49-F238E27FC236}">
                <a16:creationId xmlns:a16="http://schemas.microsoft.com/office/drawing/2014/main" id="{9CFAFF37-2C78-6F43-84CF-5E3CFFD7E5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89791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98BA521-4310-4532-AEF6-637A97EBA02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humans, with the exception of olfaction, all sensory signals are routed from the </a:t>
            </a:r>
            <a:r>
              <a:rPr lang="en-US" sz="1600" dirty="0">
                <a:solidFill>
                  <a:srgbClr val="6CB255"/>
                </a:solidFill>
              </a:rPr>
              <a:t>(a)</a:t>
            </a:r>
            <a:r>
              <a:rPr lang="en-US" sz="1600" dirty="0"/>
              <a:t> thalamus to </a:t>
            </a:r>
            <a:r>
              <a:rPr lang="en-US" sz="1600" dirty="0">
                <a:solidFill>
                  <a:srgbClr val="6CB255"/>
                </a:solidFill>
              </a:rPr>
              <a:t>(b)</a:t>
            </a:r>
            <a:r>
              <a:rPr lang="en-US" sz="1600" dirty="0"/>
              <a:t> final processing regions in the cortex of the brain. (credit b: modification of work by </a:t>
            </a:r>
            <a:r>
              <a:rPr lang="en-US" sz="1600" dirty="0" err="1"/>
              <a:t>Polina</a:t>
            </a:r>
            <a:r>
              <a:rPr lang="en-US" sz="1600" dirty="0"/>
              <a:t> </a:t>
            </a:r>
            <a:r>
              <a:rPr lang="en-US" sz="1600" dirty="0" err="1"/>
              <a:t>Tishina</a:t>
            </a:r>
            <a:r>
              <a:rPr lang="en-US" sz="1600" dirty="0"/>
              <a:t>)</a:t>
            </a:r>
          </a:p>
        </p:txBody>
      </p:sp>
      <p:pic>
        <p:nvPicPr>
          <p:cNvPr id="3" name="Figure" descr="Illustration A shows side view of a human brain. The thalamus is in the inner, middle part. Illustration B shows the location of sensory processing regions in the brain. The visual processing region is at the back of the brain, the auditory processing region is in the middle of the brain, and the somatosensory processing region is located in a sliver-like region in the upper part of the brain and extending halfway d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04" b="-1804"/>
          <a:stretch>
            <a:fillRect/>
          </a:stretch>
        </p:blipFill>
        <p:spPr/>
      </p:pic>
      <p:sp>
        <p:nvSpPr>
          <p:cNvPr id="5" name="Figure Number"/>
          <p:cNvSpPr>
            <a:spLocks noGrp="1"/>
          </p:cNvSpPr>
          <p:nvPr>
            <p:ph type="title"/>
          </p:nvPr>
        </p:nvSpPr>
        <p:spPr/>
        <p:txBody>
          <a:bodyPr/>
          <a:lstStyle/>
          <a:p>
            <a:r>
              <a:rPr lang="en-US" dirty="0"/>
              <a:t>Figure 36.3</a:t>
            </a:r>
          </a:p>
        </p:txBody>
      </p:sp>
      <p:pic>
        <p:nvPicPr>
          <p:cNvPr id="9" name="OpenStaxLogo">
            <a:extLst>
              <a:ext uri="{FF2B5EF4-FFF2-40B4-BE49-F238E27FC236}">
                <a16:creationId xmlns:a16="http://schemas.microsoft.com/office/drawing/2014/main" id="{13E84551-D75E-394C-AF82-44218BA2C4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7904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D0465F1-7C47-4DBA-A590-72A96ABACE1A}"/>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Mammalian skin has three layers: an epidermis, a dermis, and a hypodermis. (credit: modification of work by Don Bliss, National Cancer Institute).</a:t>
            </a:r>
          </a:p>
        </p:txBody>
      </p:sp>
      <p:pic>
        <p:nvPicPr>
          <p:cNvPr id="3" name="Figure" descr="Illustration shows a cross section of mammalian skin. The outer epidermis is a thin layer, smooth on the outside, bumpy on the inside. The middle dermis is much thicker than the dermis. Blood, nerve and lymph vessels run along the bottom of it, and smaller capillaries and nerve endings extend to the upper part. One nerve ends in a receptor. Sweat glands extend from the dermis into the epidermis. Hair follicles extend from the base of the dermis to the upper part where they are joined by oil glands. Hairs extend from the follicles, through the epidermis and out of the skin. The hypodermis is a fatty layer beneath the derm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960" r="-53960"/>
          <a:stretch>
            <a:fillRect/>
          </a:stretch>
        </p:blipFill>
        <p:spPr/>
      </p:pic>
      <p:sp>
        <p:nvSpPr>
          <p:cNvPr id="5" name="Figure Number"/>
          <p:cNvSpPr>
            <a:spLocks noGrp="1"/>
          </p:cNvSpPr>
          <p:nvPr>
            <p:ph type="title"/>
          </p:nvPr>
        </p:nvSpPr>
        <p:spPr/>
        <p:txBody>
          <a:bodyPr/>
          <a:lstStyle/>
          <a:p>
            <a:r>
              <a:rPr lang="en-US" dirty="0"/>
              <a:t>Figure 36.4</a:t>
            </a:r>
          </a:p>
        </p:txBody>
      </p:sp>
      <p:pic>
        <p:nvPicPr>
          <p:cNvPr id="9" name="OpenStaxLogo">
            <a:extLst>
              <a:ext uri="{FF2B5EF4-FFF2-40B4-BE49-F238E27FC236}">
                <a16:creationId xmlns:a16="http://schemas.microsoft.com/office/drawing/2014/main" id="{2B677214-F8F4-1D44-94E8-5D168A90AD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8972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B54A9A0-C8F4-4826-9C0D-C7607D749379}"/>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Four of the primary mechanoreceptors in human skin are shown. Merkel’s disks, which are </a:t>
            </a:r>
            <a:r>
              <a:rPr lang="en-US" sz="1600" dirty="0" err="1"/>
              <a:t>unencapsulated</a:t>
            </a:r>
            <a:r>
              <a:rPr lang="en-US" sz="1600" dirty="0"/>
              <a:t>, respond to light touch. </a:t>
            </a:r>
            <a:r>
              <a:rPr lang="en-US" sz="1600" dirty="0" err="1"/>
              <a:t>Meissner’s</a:t>
            </a:r>
            <a:r>
              <a:rPr lang="en-US" sz="1600" dirty="0"/>
              <a:t> corpuscles, </a:t>
            </a:r>
            <a:r>
              <a:rPr lang="en-US" sz="1600" dirty="0" err="1"/>
              <a:t>Ruffini</a:t>
            </a:r>
            <a:r>
              <a:rPr lang="en-US" sz="1600" dirty="0"/>
              <a:t> endings, </a:t>
            </a:r>
            <a:r>
              <a:rPr lang="en-US" sz="1600" dirty="0" err="1"/>
              <a:t>Pacinian</a:t>
            </a:r>
            <a:r>
              <a:rPr lang="en-US" sz="1600" dirty="0"/>
              <a:t> corpuscles, and Krause end bulbs are all encapsulated. </a:t>
            </a:r>
            <a:r>
              <a:rPr lang="en-US" sz="1600" dirty="0" err="1"/>
              <a:t>Meissner’s</a:t>
            </a:r>
            <a:r>
              <a:rPr lang="en-US" sz="1600" dirty="0"/>
              <a:t> corpuscles respond to touch and low-frequency vibration. </a:t>
            </a:r>
            <a:r>
              <a:rPr lang="en-US" sz="1600" dirty="0" err="1"/>
              <a:t>Ruffini</a:t>
            </a:r>
            <a:r>
              <a:rPr lang="en-US" sz="1600" dirty="0"/>
              <a:t> endings detect stretch, deformation within joints, and warmth. </a:t>
            </a:r>
            <a:r>
              <a:rPr lang="en-US" sz="1600" dirty="0" err="1"/>
              <a:t>Pacinian</a:t>
            </a:r>
            <a:r>
              <a:rPr lang="en-US" sz="1600" dirty="0"/>
              <a:t> corpuscles detect transient pressure and high-frequency vibration. </a:t>
            </a:r>
            <a:r>
              <a:rPr lang="de-DE" sz="1600" dirty="0"/>
              <a:t>Krause end </a:t>
            </a:r>
            <a:r>
              <a:rPr lang="de-DE" sz="1600" dirty="0" err="1"/>
              <a:t>bulbs</a:t>
            </a:r>
            <a:r>
              <a:rPr lang="de-DE" sz="1600" dirty="0"/>
              <a:t> </a:t>
            </a:r>
            <a:r>
              <a:rPr lang="de-DE" sz="1600" dirty="0" err="1"/>
              <a:t>detect</a:t>
            </a:r>
            <a:r>
              <a:rPr lang="de-DE" sz="1600" dirty="0"/>
              <a:t> </a:t>
            </a:r>
            <a:r>
              <a:rPr lang="de-DE" sz="1600" dirty="0" err="1"/>
              <a:t>cold</a:t>
            </a:r>
            <a:r>
              <a:rPr lang="de-DE" sz="1600" dirty="0"/>
              <a:t>.</a:t>
            </a:r>
            <a:endParaRPr lang="en-US" sz="1600" dirty="0"/>
          </a:p>
        </p:txBody>
      </p:sp>
      <p:pic>
        <p:nvPicPr>
          <p:cNvPr id="3" name="Figure" descr="Illustration shows the location of various mechanoreceptors in a cross section of the epidermis and dermis. A nerve runs along the middle of the dermis, and all the mechanoreceptors are connected to it. Ruffini endings, Merkel’s disks, and Meissner’s corpuscles are all located in the upper dermis above the nerve. Ruffini endings are bulbous, horizontal mechanoreceptors located in the middle of the upper dermis. Meissner’s corpuscles are bulbous, vertical mechanoreceptors that touch the bottom of the epidermis. Merkel’s disks have finger-like projections that also touch the bottom of the epidermis. The last type of mechanoreceptor, Pacini corpuscles, are oval mechanoreceptors located in the lower dermi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920" r="-9920"/>
          <a:stretch>
            <a:fillRect/>
          </a:stretch>
        </p:blipFill>
        <p:spPr/>
      </p:pic>
      <p:sp>
        <p:nvSpPr>
          <p:cNvPr id="5" name="Figure Number"/>
          <p:cNvSpPr>
            <a:spLocks noGrp="1"/>
          </p:cNvSpPr>
          <p:nvPr>
            <p:ph type="title"/>
          </p:nvPr>
        </p:nvSpPr>
        <p:spPr/>
        <p:txBody>
          <a:bodyPr/>
          <a:lstStyle/>
          <a:p>
            <a:r>
              <a:rPr lang="en-US" dirty="0"/>
              <a:t>Figure 36.5</a:t>
            </a:r>
          </a:p>
        </p:txBody>
      </p:sp>
      <p:pic>
        <p:nvPicPr>
          <p:cNvPr id="9" name="OpenStaxLogo">
            <a:extLst>
              <a:ext uri="{FF2B5EF4-FFF2-40B4-BE49-F238E27FC236}">
                <a16:creationId xmlns:a16="http://schemas.microsoft.com/office/drawing/2014/main" id="{5AE5BB7F-CBFB-094B-9742-20BA7C699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959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D3AC768-45F0-47D9-8F0F-38E4D02BE6D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Meissner</a:t>
            </a:r>
            <a:r>
              <a:rPr lang="en-US" sz="1600" dirty="0"/>
              <a:t> corpuscles in the fingertips, such as the one viewed here using bright field light microscopy, allow for touch discrimination of fine detail. (credit: modification of work by </a:t>
            </a:r>
            <a:r>
              <a:rPr lang="en-US" sz="1600" dirty="0">
                <a:solidFill>
                  <a:schemeClr val="tx1"/>
                </a:solidFill>
              </a:rPr>
              <a:t>“</a:t>
            </a:r>
            <a:r>
              <a:rPr lang="en-US" sz="1600" dirty="0" err="1"/>
              <a:t>Wbensmith</a:t>
            </a:r>
            <a:r>
              <a:rPr lang="en-US" sz="1600" dirty="0">
                <a:solidFill>
                  <a:schemeClr val="tx1"/>
                </a:solidFill>
              </a:rPr>
              <a:t>”</a:t>
            </a:r>
            <a:r>
              <a:rPr lang="en-US" sz="1600" dirty="0"/>
              <a:t>/Wikimedia Commons; scale-bar data from Matt Russell)</a:t>
            </a:r>
          </a:p>
        </p:txBody>
      </p:sp>
      <p:pic>
        <p:nvPicPr>
          <p:cNvPr id="3" name="Figure" descr="Micrograph shows the epidermis, which stains dark pink and the dermis, which stains light pink. Finger-like projections of epidermis extend into the dermis. Between two of these fingers is an oval Meissner corpuscle about ten microns across and 20 microns lo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36.6</a:t>
            </a:r>
          </a:p>
        </p:txBody>
      </p:sp>
      <p:pic>
        <p:nvPicPr>
          <p:cNvPr id="9" name="OpenStaxLogo">
            <a:extLst>
              <a:ext uri="{FF2B5EF4-FFF2-40B4-BE49-F238E27FC236}">
                <a16:creationId xmlns:a16="http://schemas.microsoft.com/office/drawing/2014/main" id="{12E6A546-D0A3-6E4F-BA67-7947CE31FA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9268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F15E541-55F4-4BB6-81C6-4AF5951069D8}"/>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Pacinian</a:t>
            </a:r>
            <a:r>
              <a:rPr lang="en-US" sz="1600" dirty="0"/>
              <a:t> corpuscles, such as these visualized using bright field light microscopy, detect pressure (touch) and high-frequency vibration. (credit: modification of work by Ed </a:t>
            </a:r>
            <a:r>
              <a:rPr lang="en-US" sz="1600" dirty="0" err="1"/>
              <a:t>Uthman</a:t>
            </a:r>
            <a:r>
              <a:rPr lang="en-US" sz="1600" dirty="0"/>
              <a:t>; scale-bar data from Matt Russell)</a:t>
            </a:r>
          </a:p>
        </p:txBody>
      </p:sp>
      <p:pic>
        <p:nvPicPr>
          <p:cNvPr id="4" name="Figure" descr="Micrograph shows three Pacinian corpuscles embedded in the dermis. The corpuscles are round and about 1.4 millimeters across and have rings, like a tree stum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289" r="-56289"/>
          <a:stretch>
            <a:fillRect/>
          </a:stretch>
        </p:blipFill>
        <p:spPr/>
      </p:pic>
      <p:sp>
        <p:nvSpPr>
          <p:cNvPr id="5" name="Figure Number"/>
          <p:cNvSpPr>
            <a:spLocks noGrp="1"/>
          </p:cNvSpPr>
          <p:nvPr>
            <p:ph type="title"/>
          </p:nvPr>
        </p:nvSpPr>
        <p:spPr/>
        <p:txBody>
          <a:bodyPr/>
          <a:lstStyle/>
          <a:p>
            <a:r>
              <a:rPr lang="en-US" dirty="0"/>
              <a:t>Figure 36.7</a:t>
            </a:r>
          </a:p>
        </p:txBody>
      </p:sp>
      <p:pic>
        <p:nvPicPr>
          <p:cNvPr id="9" name="OpenStaxLogo">
            <a:extLst>
              <a:ext uri="{FF2B5EF4-FFF2-40B4-BE49-F238E27FC236}">
                <a16:creationId xmlns:a16="http://schemas.microsoft.com/office/drawing/2014/main" id="{32CC2F13-8D23-2E49-ABF1-D3DB57DA82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4905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A05630F-8292-4CE2-A678-72BAABAD9484}"/>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the human olfactory system, </a:t>
            </a:r>
            <a:r>
              <a:rPr lang="en-US" sz="1600" dirty="0">
                <a:solidFill>
                  <a:srgbClr val="6CB255"/>
                </a:solidFill>
              </a:rPr>
              <a:t>(a)</a:t>
            </a:r>
            <a:r>
              <a:rPr lang="en-US" sz="1600" dirty="0"/>
              <a:t> bipolar olfactory neurons extend from </a:t>
            </a:r>
            <a:r>
              <a:rPr lang="en-US" sz="1600" dirty="0">
                <a:solidFill>
                  <a:srgbClr val="6CB255"/>
                </a:solidFill>
              </a:rPr>
              <a:t>(b)</a:t>
            </a:r>
            <a:r>
              <a:rPr lang="en-US" sz="1600" dirty="0"/>
              <a:t> the olfactory epithelium, where olfactory receptors are located, to the olfactory bulb. (credit: modification of work by Patrick J. Lynch, medical illustrator; C. Carl Jaffe, MD, cardiologist)</a:t>
            </a:r>
          </a:p>
        </p:txBody>
      </p:sp>
      <p:pic>
        <p:nvPicPr>
          <p:cNvPr id="3" name="Figure" descr="Illustration A shows a bipolar neuron, which has two dendrites. Illustration B shows a cross section of a human head. The nostrils lead to the nasal cavity, which sits above the mouth. The olfactory bulb is just above the olfactory epithelium that lines the nasal cavity. Neurons run from the bulb into the nasal cav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908" r="-29908"/>
          <a:stretch>
            <a:fillRect/>
          </a:stretch>
        </p:blipFill>
        <p:spPr/>
      </p:pic>
      <p:sp>
        <p:nvSpPr>
          <p:cNvPr id="5" name="Figure Number"/>
          <p:cNvSpPr>
            <a:spLocks noGrp="1"/>
          </p:cNvSpPr>
          <p:nvPr>
            <p:ph type="title"/>
          </p:nvPr>
        </p:nvSpPr>
        <p:spPr/>
        <p:txBody>
          <a:bodyPr/>
          <a:lstStyle/>
          <a:p>
            <a:r>
              <a:rPr lang="en-US" dirty="0"/>
              <a:t>Figure 36.8</a:t>
            </a:r>
          </a:p>
        </p:txBody>
      </p:sp>
      <p:pic>
        <p:nvPicPr>
          <p:cNvPr id="9" name="OpenStaxLogo">
            <a:extLst>
              <a:ext uri="{FF2B5EF4-FFF2-40B4-BE49-F238E27FC236}">
                <a16:creationId xmlns:a16="http://schemas.microsoft.com/office/drawing/2014/main" id="{A0225A0A-C87E-F84F-A7CE-86F03B4976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837916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1666</TotalTime>
  <Words>2401</Words>
  <Application>Microsoft Macintosh PowerPoint</Application>
  <PresentationFormat>On-screen Show (4:3)</PresentationFormat>
  <Paragraphs>74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 Black</vt:lpstr>
      <vt:lpstr>Calibri</vt:lpstr>
      <vt:lpstr>Essential</vt:lpstr>
      <vt:lpstr>BIOLOGY 2e</vt:lpstr>
      <vt:lpstr>Figure 36.1</vt:lpstr>
      <vt:lpstr>Figure 36.2</vt:lpstr>
      <vt:lpstr>Figure 36.3</vt:lpstr>
      <vt:lpstr>Figure 36.4</vt:lpstr>
      <vt:lpstr>Figure 36.5</vt:lpstr>
      <vt:lpstr>Figure 36.6</vt:lpstr>
      <vt:lpstr>Figure 36.7</vt:lpstr>
      <vt:lpstr>Figure 36.8</vt:lpstr>
      <vt:lpstr>Figure 36.9</vt:lpstr>
      <vt:lpstr>Figure 36.10</vt:lpstr>
      <vt:lpstr>Figure 36.11</vt:lpstr>
      <vt:lpstr>Figure 36.12</vt:lpstr>
      <vt:lpstr>Figure 36.13</vt:lpstr>
      <vt:lpstr>Figure 36.14</vt:lpstr>
      <vt:lpstr>Figure 36.15</vt:lpstr>
      <vt:lpstr>Figure 36.16</vt:lpstr>
      <vt:lpstr>Figure 36.17</vt:lpstr>
      <vt:lpstr>Figure 36.18</vt:lpstr>
      <vt:lpstr>Figure 36.19</vt:lpstr>
      <vt:lpstr>Figure 36.20</vt:lpstr>
      <vt:lpstr>Figure 36.21</vt:lpstr>
      <vt:lpstr>Figure 36.22</vt:lpstr>
      <vt:lpstr>Figure 36.23</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36 - SENSORY SYSTEMS</dc:title>
  <dc:creator>Spuddy McSpare</dc:creator>
  <cp:lastModifiedBy>Microsoft Office User</cp:lastModifiedBy>
  <cp:revision>155</cp:revision>
  <dcterms:created xsi:type="dcterms:W3CDTF">2012-06-04T02:13:36Z</dcterms:created>
  <dcterms:modified xsi:type="dcterms:W3CDTF">2020-01-23T18:56:27Z</dcterms:modified>
</cp:coreProperties>
</file>