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80" r:id="rId3"/>
    <p:sldId id="345" r:id="rId4"/>
    <p:sldId id="346" r:id="rId5"/>
    <p:sldId id="378" r:id="rId6"/>
    <p:sldId id="379" r:id="rId7"/>
    <p:sldId id="380" r:id="rId8"/>
    <p:sldId id="387" r:id="rId9"/>
    <p:sldId id="388" r:id="rId10"/>
    <p:sldId id="347" r:id="rId11"/>
    <p:sldId id="348" r:id="rId12"/>
    <p:sldId id="349" r:id="rId13"/>
    <p:sldId id="350" r:id="rId14"/>
    <p:sldId id="381" r:id="rId15"/>
    <p:sldId id="389" r:id="rId16"/>
    <p:sldId id="351" r:id="rId17"/>
    <p:sldId id="382" r:id="rId18"/>
    <p:sldId id="390" r:id="rId19"/>
    <p:sldId id="283" r:id="rId20"/>
    <p:sldId id="383" r:id="rId21"/>
    <p:sldId id="384" r:id="rId22"/>
    <p:sldId id="385" r:id="rId23"/>
    <p:sldId id="3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541" autoAdjust="0"/>
  </p:normalViewPr>
  <p:slideViewPr>
    <p:cSldViewPr snapToGrid="0" snapToObjects="1">
      <p:cViewPr varScale="1">
        <p:scale>
          <a:sx n="124" d="100"/>
          <a:sy n="124" d="100"/>
        </p:scale>
        <p:origin x="19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10D39-FE20-41C4-87EA-8D8F1913DD99}" type="datetimeFigureOut">
              <a:rPr lang="en-US" smtClean="0"/>
              <a:t>1/23/20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62E6F-71E0-43D5-B7FB-6D5D0684632F}" type="slidenum">
              <a:rPr lang="en-US" smtClean="0"/>
              <a:t>‹#›</a:t>
            </a:fld>
            <a:endParaRPr lang="en-US"/>
          </a:p>
        </p:txBody>
      </p:sp>
    </p:spTree>
    <p:extLst>
      <p:ext uri="{BB962C8B-B14F-4D97-AF65-F5344CB8AC3E}">
        <p14:creationId xmlns:p14="http://schemas.microsoft.com/office/powerpoint/2010/main" val="2186204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902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39 THE RESPIRATORY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9435A3C3-D3B0-4DCD-B3D9-2B40C0B1BBDA}"/>
              </a:ext>
            </a:extLst>
          </p:cNvPr>
          <p:cNvSpPr>
            <a:spLocks noGrp="1"/>
          </p:cNvSpPr>
          <p:nvPr>
            <p:ph type="title" idx="4294967295"/>
          </p:nvPr>
        </p:nvSpPr>
        <p:spPr>
          <a:xfrm>
            <a:off x="0" y="693982"/>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CE5FE570-D903-A540-BE77-6A315D4A735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6914DEF3-C127-0443-8FE5-A34C9C0169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0027600-6F75-4B55-8901-C1F63C1A9A0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trachea bifurcates into the right and left bronchi in the lungs. The right lung is made of three lobes and is larger. To accommodate the heart, the left lung is smaller and has only two lobes.</a:t>
            </a:r>
          </a:p>
        </p:txBody>
      </p:sp>
      <p:pic>
        <p:nvPicPr>
          <p:cNvPr id="11" name="Figure" descr="The illustration shows the trachea, which starts at the top of the neck and continues down into the chest, where it branches into the bronchi, which enter the lungs. The left lung has two lobes. The upper lobe is located in front of and above the lower lobe. The right lung has three lobes. The upper lobe is on the top, the lower lobe is on the bottom, and the middle lobe is sandwiched between them. The diaphragm presses against the bottom of the lungs and has the appearance of skin stretched over the top of a drum. Wide flaps of the diaphragm extend downward on the front left and right sides of the body. On the back, thin flaps of diaphragm stretch downward on either side of the spin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836" r="-22836"/>
          <a:stretch>
            <a:fillRect/>
          </a:stretch>
        </p:blipFill>
        <p:spPr/>
      </p:pic>
      <p:sp>
        <p:nvSpPr>
          <p:cNvPr id="5" name="Figure Number"/>
          <p:cNvSpPr>
            <a:spLocks noGrp="1"/>
          </p:cNvSpPr>
          <p:nvPr>
            <p:ph type="title"/>
          </p:nvPr>
        </p:nvSpPr>
        <p:spPr/>
        <p:txBody>
          <a:bodyPr/>
          <a:lstStyle/>
          <a:p>
            <a:r>
              <a:rPr lang="en-US" dirty="0"/>
              <a:t>Figure 39.9</a:t>
            </a:r>
          </a:p>
        </p:txBody>
      </p:sp>
      <p:pic>
        <p:nvPicPr>
          <p:cNvPr id="9" name="OpenStaxLogo">
            <a:extLst>
              <a:ext uri="{FF2B5EF4-FFF2-40B4-BE49-F238E27FC236}">
                <a16:creationId xmlns:a16="http://schemas.microsoft.com/office/drawing/2014/main" id="{73F94EF4-297B-4C4B-9152-C2CA5A7B60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9687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F1959B2-143E-456F-BAA8-4A9EDFB8866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10000"/>
          </a:bodyPr>
          <a:lstStyle/>
          <a:p>
            <a:r>
              <a:rPr lang="en-US" sz="1600" dirty="0"/>
              <a:t>Terminal bronchioles are connected by respiratory bronchioles to alveolar ducts and alveolar sacs. Each alveolar sac contains 20 to 30 spherical alveoli and has the appearance of a bunch of grapes. Air flows into the atrium of the alveolar sac, then circulates into alveoli where gas exchange occurs with the capillaries. Mucous glands secrete mucous into the airways, keeping them moist and flexible. (credit: modification of work by Mariana Ruiz </a:t>
            </a:r>
            <a:r>
              <a:rPr lang="en-US" sz="1600" dirty="0" err="1"/>
              <a:t>Villareal</a:t>
            </a:r>
            <a:r>
              <a:rPr lang="en-US" sz="1600" dirty="0"/>
              <a:t>)</a:t>
            </a:r>
          </a:p>
        </p:txBody>
      </p:sp>
      <p:pic>
        <p:nvPicPr>
          <p:cNvPr id="11" name="Figure" descr="The illustration shows a terminal bronchial tube branching into three alveolar ducts. At the end of each duct is an alveolar sac made up of 20 to 30 alveoli clustered together, like grapes. The airspace in the middle of the alveolar sac, called the atrium, is continuous with the air space inside the alveolus so that air can circulate from the atrium to the alveolus. Capillaries surround each alveolus, and this is where gas exchange occurs. A pulmonary artery (shown in blue) runs along the terminal bronchiole, bringing deoxygenated blood from the heart to the alveoli. A pulmonary vein (shown in red) running along the bronchiole brings oxygenated blood back to the heart. Small, flat mucous glands are associated with the outside of the bronchial tub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19" r="-26719"/>
          <a:stretch>
            <a:fillRect/>
          </a:stretch>
        </p:blipFill>
        <p:spPr/>
      </p:pic>
      <p:sp>
        <p:nvSpPr>
          <p:cNvPr id="5" name="Figure Number"/>
          <p:cNvSpPr>
            <a:spLocks noGrp="1"/>
          </p:cNvSpPr>
          <p:nvPr>
            <p:ph type="title"/>
          </p:nvPr>
        </p:nvSpPr>
        <p:spPr/>
        <p:txBody>
          <a:bodyPr/>
          <a:lstStyle/>
          <a:p>
            <a:r>
              <a:rPr lang="en-US" dirty="0"/>
              <a:t>Figure 39.10</a:t>
            </a:r>
          </a:p>
        </p:txBody>
      </p:sp>
      <p:pic>
        <p:nvPicPr>
          <p:cNvPr id="9" name="OpenStaxLogo">
            <a:extLst>
              <a:ext uri="{FF2B5EF4-FFF2-40B4-BE49-F238E27FC236}">
                <a16:creationId xmlns:a16="http://schemas.microsoft.com/office/drawing/2014/main" id="{32D53D99-8810-9A4A-AF16-5BBC6DAF03D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58312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EE48A27-A761-4E37-9656-C62102771FF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bronchi and bronchioles contain cilia that help move mucus and other particles out of the lungs. (credit: Louisa Howard, modification of work by Dartmouth Electron Microscope Facility)</a:t>
            </a:r>
          </a:p>
        </p:txBody>
      </p:sp>
      <p:pic>
        <p:nvPicPr>
          <p:cNvPr id="11" name="Figure" descr="In this micrograph, cilia are long, thin, hairlike project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5" name="Figure Number"/>
          <p:cNvSpPr>
            <a:spLocks noGrp="1"/>
          </p:cNvSpPr>
          <p:nvPr>
            <p:ph type="title"/>
          </p:nvPr>
        </p:nvSpPr>
        <p:spPr/>
        <p:txBody>
          <a:bodyPr/>
          <a:lstStyle/>
          <a:p>
            <a:r>
              <a:rPr lang="en-US" dirty="0"/>
              <a:t>Figure 39.11</a:t>
            </a:r>
          </a:p>
        </p:txBody>
      </p:sp>
      <p:pic>
        <p:nvPicPr>
          <p:cNvPr id="9" name="OpenStaxLogo">
            <a:extLst>
              <a:ext uri="{FF2B5EF4-FFF2-40B4-BE49-F238E27FC236}">
                <a16:creationId xmlns:a16="http://schemas.microsoft.com/office/drawing/2014/main" id="{361CC3E0-2882-614A-A054-6B601BD5B4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52570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79E6454-1330-40A1-84BD-76FC61EF3B7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Human lung volumes and capacities are shown. The total lung capacity of the adult male is six liters. Tidal volume is the volume of air inhaled in a single, normal breath. Inspiratory capacity is the amount of air taken in during a deep breath, and residual volume is the amount of air left in the lungs after forceful respiration.</a:t>
            </a:r>
          </a:p>
        </p:txBody>
      </p:sp>
      <p:pic>
        <p:nvPicPr>
          <p:cNvPr id="11" name="Figure" descr="The chart shows the exchange of air during inhalation and exhalation, which resembles a wave pattern. During normal breathing, only about eight percent of air in the lungs is exchanged, and the amount of air in the lungs is one-half the total lung capacity. When a person breathes in deeply, total lung capacity is attained. The amount of air taken in is called the inspiratory capacity. Forceful exhalation results in expulsion of the expiratory reserve volume. A residual volume of air of about eight percent is left in the lungs. The vital capacity is the difference between the total lung capacity and the residual volume. The inspiratory reserve volume is the difference between the total lung capacity and the amount of air in the lungs after taking a normal breath. The functional residual capacity is the amount of air in the lungs after normal exhal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71" r="-5271"/>
          <a:stretch>
            <a:fillRect/>
          </a:stretch>
        </p:blipFill>
        <p:spPr/>
      </p:pic>
      <p:sp>
        <p:nvSpPr>
          <p:cNvPr id="5" name="Figure Number"/>
          <p:cNvSpPr>
            <a:spLocks noGrp="1"/>
          </p:cNvSpPr>
          <p:nvPr>
            <p:ph type="title"/>
          </p:nvPr>
        </p:nvSpPr>
        <p:spPr/>
        <p:txBody>
          <a:bodyPr/>
          <a:lstStyle/>
          <a:p>
            <a:r>
              <a:rPr lang="en-US" dirty="0"/>
              <a:t>Figure 39.12</a:t>
            </a:r>
          </a:p>
        </p:txBody>
      </p:sp>
      <p:pic>
        <p:nvPicPr>
          <p:cNvPr id="9" name="OpenStaxLogo">
            <a:extLst>
              <a:ext uri="{FF2B5EF4-FFF2-40B4-BE49-F238E27FC236}">
                <a16:creationId xmlns:a16="http://schemas.microsoft.com/office/drawing/2014/main" id="{481BAD64-9B69-2540-BCEF-E657990BF9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4534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782EC13-05B5-451C-9284-C7E181FC061D}"/>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57200" y="5637874"/>
            <a:ext cx="8062912" cy="762826"/>
          </a:xfrm>
        </p:spPr>
        <p:txBody>
          <a:bodyPr>
            <a:normAutofit/>
          </a:bodyPr>
          <a:lstStyle/>
          <a:p>
            <a:r>
              <a:rPr lang="en-US" sz="1600" dirty="0"/>
              <a:t>The partial pressures of oxygen and carbon dioxide change as blood moves through the body.</a:t>
            </a:r>
          </a:p>
        </p:txBody>
      </p:sp>
      <p:sp>
        <p:nvSpPr>
          <p:cNvPr id="5" name="Figure Number"/>
          <p:cNvSpPr>
            <a:spLocks noGrp="1"/>
          </p:cNvSpPr>
          <p:nvPr>
            <p:ph type="title"/>
          </p:nvPr>
        </p:nvSpPr>
        <p:spPr/>
        <p:txBody>
          <a:bodyPr/>
          <a:lstStyle/>
          <a:p>
            <a:r>
              <a:rPr lang="en-US" dirty="0"/>
              <a:t>Figure 39.13</a:t>
            </a:r>
          </a:p>
        </p:txBody>
      </p:sp>
      <p:pic>
        <p:nvPicPr>
          <p:cNvPr id="4" name="Picture 3" descr="The illustration shows the movement of deoxygenated air into the lungs, and oxygenated air out of the lungs. Also shown is the circulation of blood through the body. Circulation begins when deoxygenated blood in arteries leaves the right side of the heart and enters the lungs. Oxygenated blood exits the lungs, and enters the left side of the heart, which pumps it to the rest of the body via arteries. The partial pressure of oxygen in the atmosphere is 160 millimeters of mercury, and the partial pressure of carbon dioxide is 0.2 millimeters of mercury. The partial pressure of oxygen in the arteries is 100 millimeters of mercury, and the partial pressure of carbon dioxide is 40 millimeters of mercury. The partial pressure of oxygen in the veins is 40 millimeters of mercury, and the partial pressure of carbon dioxide is 46 millimeters of mercury."/>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32237" y="1157649"/>
            <a:ext cx="6357602" cy="4315611"/>
          </a:xfrm>
          <a:prstGeom prst="rect">
            <a:avLst/>
          </a:prstGeom>
        </p:spPr>
      </p:pic>
      <p:pic>
        <p:nvPicPr>
          <p:cNvPr id="9" name="OpenStaxLogo">
            <a:extLst>
              <a:ext uri="{FF2B5EF4-FFF2-40B4-BE49-F238E27FC236}">
                <a16:creationId xmlns:a16="http://schemas.microsoft.com/office/drawing/2014/main" id="{835D6457-5691-4844-A476-EFC428E127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896681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EC55858-25C2-4EEC-BC60-172C2866340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948771" y="5394081"/>
            <a:ext cx="6930477" cy="1917666"/>
          </a:xfrm>
        </p:spPr>
        <p:txBody>
          <a:bodyPr>
            <a:noAutofit/>
          </a:bodyPr>
          <a:lstStyle/>
          <a:p>
            <a:pPr marL="342900" indent="-342900">
              <a:buAutoNum type="alphaLcParenBoth"/>
            </a:pPr>
            <a:r>
              <a:rPr lang="en-US" sz="1600" dirty="0">
                <a:solidFill>
                  <a:srgbClr val="000000"/>
                </a:solidFill>
              </a:rPr>
              <a:t>Dinosaurs, from which birds descended, have similar hollow bones and are believed to have had a similar respiratory system. (credit b: modification of work by </a:t>
            </a:r>
            <a:r>
              <a:rPr lang="en-US" sz="1600" dirty="0" err="1">
                <a:solidFill>
                  <a:srgbClr val="000000"/>
                </a:solidFill>
              </a:rPr>
              <a:t>Zina</a:t>
            </a:r>
            <a:r>
              <a:rPr lang="en-US" sz="1600" dirty="0">
                <a:solidFill>
                  <a:srgbClr val="000000"/>
                </a:solidFill>
              </a:rPr>
              <a:t> </a:t>
            </a:r>
            <a:r>
              <a:rPr lang="en-US" sz="1600" dirty="0" err="1">
                <a:solidFill>
                  <a:srgbClr val="000000"/>
                </a:solidFill>
              </a:rPr>
              <a:t>Deretsky</a:t>
            </a:r>
            <a:r>
              <a:rPr lang="en-US" sz="1600" dirty="0">
                <a:solidFill>
                  <a:srgbClr val="000000"/>
                </a:solidFill>
              </a:rPr>
              <a:t>, National Science Foundation)</a:t>
            </a:r>
          </a:p>
        </p:txBody>
      </p:sp>
      <p:sp>
        <p:nvSpPr>
          <p:cNvPr id="5" name="Figure Number"/>
          <p:cNvSpPr>
            <a:spLocks noGrp="1"/>
          </p:cNvSpPr>
          <p:nvPr>
            <p:ph type="title"/>
          </p:nvPr>
        </p:nvSpPr>
        <p:spPr/>
        <p:txBody>
          <a:bodyPr>
            <a:normAutofit/>
          </a:bodyPr>
          <a:lstStyle/>
          <a:p>
            <a:r>
              <a:rPr lang="en-US" sz="2400" dirty="0">
                <a:solidFill>
                  <a:srgbClr val="6CB255"/>
                </a:solidFill>
              </a:rPr>
              <a:t>Figure 39.14</a:t>
            </a:r>
          </a:p>
        </p:txBody>
      </p:sp>
      <p:pic>
        <p:nvPicPr>
          <p:cNvPr id="7" name="Picture Placeholder 6" descr=" Illustration A shows the direction of airflow in both inhalation and exhalation in birds. During inhalation, air passes from the beak down the trachea to the posterior air sac located behind the lungs. From the posterior air sac, air enters the lungs, and the anterior air sac in front of the lungs. Air from both air sacs also enters hollows in bones. During exhalation air from hollows in the bones enters the air sacs, then the lungs, then the trachea, where it exits through the beaks. Illustration B compares a dinosaur and a bird. Both have anterior air sacs in front of the lungs, and posterior air sacs behind them. The air sacs connect to hollow openings in bones.">
            <a:extLst>
              <a:ext uri="{FF2B5EF4-FFF2-40B4-BE49-F238E27FC236}">
                <a16:creationId xmlns:a16="http://schemas.microsoft.com/office/drawing/2014/main" id="{31DBA03F-08CC-4889-8E4D-23A1571090B2}"/>
              </a:ext>
            </a:extLst>
          </p:cNvPr>
          <p:cNvPicPr>
            <a:picLocks noGrp="1" noChangeAspect="1"/>
          </p:cNvPicPr>
          <p:nvPr>
            <p:ph type="pic" sz="quarter" idx="13"/>
          </p:nvPr>
        </p:nvPicPr>
        <p:blipFill rotWithShape="1">
          <a:blip r:embed="rId2"/>
          <a:srcRect l="55377" t="35580" r="4313" b="19262"/>
          <a:stretch/>
        </p:blipFill>
        <p:spPr>
          <a:xfrm>
            <a:off x="1440735" y="1212068"/>
            <a:ext cx="6095840" cy="3842557"/>
          </a:xfrm>
          <a:prstGeom prst="rect">
            <a:avLst/>
          </a:prstGeom>
        </p:spPr>
      </p:pic>
      <p:pic>
        <p:nvPicPr>
          <p:cNvPr id="8" name="OpenStaxLogo">
            <a:extLst>
              <a:ext uri="{FF2B5EF4-FFF2-40B4-BE49-F238E27FC236}">
                <a16:creationId xmlns:a16="http://schemas.microsoft.com/office/drawing/2014/main" id="{C2F71A1F-D3E9-7243-8F53-05964C337B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73048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F91F6DC2-21B7-441D-AF22-69C71914D95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graph shows data from Boyle’s original 1662 experiment, which shows that pressure and volume are inversely related. No units are given as Boyle used arbitrary units in his experiments.</a:t>
            </a:r>
          </a:p>
        </p:txBody>
      </p:sp>
      <p:pic>
        <p:nvPicPr>
          <p:cNvPr id="11" name="Figure" descr="In this graph, pressure is plotted against volume. The line curves downward steeply at first, then more graduall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86" r="-18986"/>
          <a:stretch>
            <a:fillRect/>
          </a:stretch>
        </p:blipFill>
        <p:spPr/>
      </p:pic>
      <p:sp>
        <p:nvSpPr>
          <p:cNvPr id="5" name="Figure Number"/>
          <p:cNvSpPr>
            <a:spLocks noGrp="1"/>
          </p:cNvSpPr>
          <p:nvPr>
            <p:ph type="title"/>
          </p:nvPr>
        </p:nvSpPr>
        <p:spPr/>
        <p:txBody>
          <a:bodyPr/>
          <a:lstStyle/>
          <a:p>
            <a:r>
              <a:rPr lang="en-US" dirty="0"/>
              <a:t>Figure 39.15</a:t>
            </a:r>
          </a:p>
        </p:txBody>
      </p:sp>
      <p:pic>
        <p:nvPicPr>
          <p:cNvPr id="9" name="OpenStaxLogo">
            <a:extLst>
              <a:ext uri="{FF2B5EF4-FFF2-40B4-BE49-F238E27FC236}">
                <a16:creationId xmlns:a16="http://schemas.microsoft.com/office/drawing/2014/main" id="{00F44D3B-1D51-7045-93EB-6253458E21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4665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2C595FF-303C-492A-AB4A-5C9B1A40A68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lungs, chest wall, and diaphragm are all involved in respiration, both </a:t>
            </a:r>
            <a:r>
              <a:rPr lang="en-US" sz="1600" dirty="0">
                <a:solidFill>
                  <a:srgbClr val="6CB255"/>
                </a:solidFill>
              </a:rPr>
              <a:t>(a) </a:t>
            </a:r>
            <a:r>
              <a:rPr lang="en-US" sz="1600" dirty="0"/>
              <a:t>inhalation and</a:t>
            </a:r>
            <a:r>
              <a:rPr lang="en-US" sz="1600" dirty="0">
                <a:solidFill>
                  <a:srgbClr val="6CB255"/>
                </a:solidFill>
              </a:rPr>
              <a:t> (b) </a:t>
            </a:r>
            <a:r>
              <a:rPr lang="en-US" sz="1600" dirty="0"/>
              <a:t>expiration. (credit: modification of work by Mariana Ruiz </a:t>
            </a:r>
            <a:r>
              <a:rPr lang="en-US" sz="1600" dirty="0" err="1"/>
              <a:t>Villareal</a:t>
            </a:r>
            <a:r>
              <a:rPr lang="en-US" sz="1600" dirty="0"/>
              <a:t>)</a:t>
            </a:r>
          </a:p>
        </p:txBody>
      </p:sp>
      <p:pic>
        <p:nvPicPr>
          <p:cNvPr id="3" name="Figure" descr="Part a shows expanded lungs with alveoli filled with air during inhalation. The diaphragm is pulled downward, and the muscles of the chest wall are bulled outward. Part b shows collapsed lungs during expiration. The diaphragm is pushed upward, and the chest cavity muscles are pushed inwa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97" b="-1897"/>
          <a:stretch>
            <a:fillRect/>
          </a:stretch>
        </p:blipFill>
        <p:spPr/>
      </p:pic>
      <p:sp>
        <p:nvSpPr>
          <p:cNvPr id="5" name="Figure Number"/>
          <p:cNvSpPr>
            <a:spLocks noGrp="1"/>
          </p:cNvSpPr>
          <p:nvPr>
            <p:ph type="title"/>
          </p:nvPr>
        </p:nvSpPr>
        <p:spPr/>
        <p:txBody>
          <a:bodyPr/>
          <a:lstStyle/>
          <a:p>
            <a:r>
              <a:rPr lang="en-US" dirty="0"/>
              <a:t>Figure 39.16</a:t>
            </a:r>
          </a:p>
        </p:txBody>
      </p:sp>
      <p:pic>
        <p:nvPicPr>
          <p:cNvPr id="9" name="OpenStaxLogo">
            <a:extLst>
              <a:ext uri="{FF2B5EF4-FFF2-40B4-BE49-F238E27FC236}">
                <a16:creationId xmlns:a16="http://schemas.microsoft.com/office/drawing/2014/main" id="{318A0805-5453-5D4F-8BA5-D47031DA1C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29855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53E6585-B9F2-467B-A5D4-8905F0C83D7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illustration shows human lungs. Each lung is covered by an inner visceral pleura and an outer parietal pleura. The intrapleural space is the space between the two membra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82" b="-1782"/>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A tissue layer called pleura surrounds the lung and interior of the thoracic cavity.(credit: modification of work by NCI)</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39.17</a:t>
            </a:r>
          </a:p>
        </p:txBody>
      </p:sp>
      <p:pic>
        <p:nvPicPr>
          <p:cNvPr id="7" name="OpenStaxLogo">
            <a:extLst>
              <a:ext uri="{FF2B5EF4-FFF2-40B4-BE49-F238E27FC236}">
                <a16:creationId xmlns:a16="http://schemas.microsoft.com/office/drawing/2014/main" id="{0D359D1C-BD5E-EA44-BDC4-CC76BA9C943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429078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B32D4E0-5E0A-4BF4-84F2-50C5E081CA44}"/>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fontScale="77500" lnSpcReduction="20000"/>
          </a:bodyPr>
          <a:lstStyle/>
          <a:p>
            <a:r>
              <a:rPr lang="en-US" sz="1600" dirty="0"/>
              <a:t>The ratio of FEV1 (the amount of air that can be forcibly exhaled in one second after taking a deep breath) to FVC (the total amount of air that can be forcibly exhaled) can be used to diagnose whether a person has restrictive or obstructive lung disease. In restrictive lung disease, FVC is reduced but airways are not obstructed, so the person is able to expel air reasonably fast. In obstructive lung disease, airway obstruction results in slow exhalation as well as reduced FVC. Thus, the FEV1/FVC ratio is lower in persons with obstructive lung disease (less than 69 percent) than in persons with restrictive disease (88 to 90 percent).</a:t>
            </a:r>
          </a:p>
        </p:txBody>
      </p:sp>
      <p:pic>
        <p:nvPicPr>
          <p:cNvPr id="13" name="Figure" descr="The graph plots volume exhaled versus time. In normal lungs, almost all of the air can be forcibly exhaled within one second after taking a deep breath, resulting in a curve that rises steeply at first then plateaus shortly after one second. The volume at which the plateau is reached is the FVC. In lungs of persons with restrictive lung disease, the FVC is considerably lower but the person can exhale reasonable fast, resulting in a curve that is similar in shape, but with a lower plateau, or FVC, than for normal lungs. In lungs of persons with obstructive lung disease, the FVC is low and exhalation is much slower, resulting in a flatter curve with a lower plateau."/>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573" r="-50573"/>
          <a:stretch>
            <a:fillRect/>
          </a:stretch>
        </p:blipFill>
        <p:spPr/>
      </p:pic>
      <p:sp>
        <p:nvSpPr>
          <p:cNvPr id="5" name="Figure Number"/>
          <p:cNvSpPr>
            <a:spLocks noGrp="1"/>
          </p:cNvSpPr>
          <p:nvPr>
            <p:ph type="title"/>
          </p:nvPr>
        </p:nvSpPr>
        <p:spPr/>
        <p:txBody>
          <a:bodyPr/>
          <a:lstStyle/>
          <a:p>
            <a:r>
              <a:rPr lang="en-US" dirty="0"/>
              <a:t>Figure 39.18</a:t>
            </a:r>
          </a:p>
        </p:txBody>
      </p:sp>
      <p:pic>
        <p:nvPicPr>
          <p:cNvPr id="9" name="OpenStaxLogo">
            <a:extLst>
              <a:ext uri="{FF2B5EF4-FFF2-40B4-BE49-F238E27FC236}">
                <a16:creationId xmlns:a16="http://schemas.microsoft.com/office/drawing/2014/main" id="{FC898F04-FC34-DD4C-A8A4-B2534EFA49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7904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96D8ACD9-D5DD-4B4E-8D0F-2F70D9D13CA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85000" lnSpcReduction="20000"/>
          </a:bodyPr>
          <a:lstStyle/>
          <a:p>
            <a:r>
              <a:rPr lang="en-US" sz="1600" dirty="0"/>
              <a:t>Lungs, which appear as nearly transparent tissue surrounding the heart in this X-ray of a dog (left), are the central organs of the respiratory system. The left lung is smaller than the right lung to accommodate space for the heart. A dog’s nose (right) has a slit on the side of each nostril. When tracking a scent, the slits open, blocking the front of the nostrils. This allows the dog to exhale though the now-open area on the side of the nostrils without losing the scent that is being followed. (credit a: modification of work by Geoff Stearns; credit b: modification of work by Cory </a:t>
            </a:r>
            <a:r>
              <a:rPr lang="en-US" sz="1600" dirty="0" err="1"/>
              <a:t>Zanker</a:t>
            </a:r>
            <a:r>
              <a:rPr lang="en-US" sz="1600" dirty="0"/>
              <a:t>)</a:t>
            </a:r>
          </a:p>
        </p:txBody>
      </p:sp>
      <p:pic>
        <p:nvPicPr>
          <p:cNvPr id="14" name="Figure" descr="An X-ray on the left shows a dog heart, which appears as a white, oblong mass, surround by virtually transparent lung tissue. The photo on the right shows a do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65" r="-1765"/>
          <a:stretch>
            <a:fillRect/>
          </a:stretch>
        </p:blipFill>
        <p:spPr/>
      </p:pic>
      <p:sp>
        <p:nvSpPr>
          <p:cNvPr id="5" name="Figure Number"/>
          <p:cNvSpPr>
            <a:spLocks noGrp="1"/>
          </p:cNvSpPr>
          <p:nvPr>
            <p:ph type="title"/>
          </p:nvPr>
        </p:nvSpPr>
        <p:spPr/>
        <p:txBody>
          <a:bodyPr/>
          <a:lstStyle/>
          <a:p>
            <a:r>
              <a:rPr lang="en-US" dirty="0"/>
              <a:t>Figure 39.1</a:t>
            </a:r>
          </a:p>
        </p:txBody>
      </p:sp>
      <p:pic>
        <p:nvPicPr>
          <p:cNvPr id="9" name="OpenStaxLogo">
            <a:extLst>
              <a:ext uri="{FF2B5EF4-FFF2-40B4-BE49-F238E27FC236}">
                <a16:creationId xmlns:a16="http://schemas.microsoft.com/office/drawing/2014/main" id="{56CB3CF1-F80C-A148-8890-DC398C9DA9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5EFE25B-7073-44C1-A25A-FABDC5D84F0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a:bodyPr>
          <a:lstStyle/>
          <a:p>
            <a:r>
              <a:rPr lang="en-US" sz="1600" dirty="0"/>
              <a:t>The protein inside </a:t>
            </a:r>
            <a:r>
              <a:rPr lang="en-US" sz="1600" dirty="0">
                <a:solidFill>
                  <a:srgbClr val="6CB255"/>
                </a:solidFill>
              </a:rPr>
              <a:t>(a) </a:t>
            </a:r>
            <a:r>
              <a:rPr lang="en-US" sz="1600" dirty="0"/>
              <a:t>red blood cells that carries oxygen to cells and carbon dioxide to the lungs is </a:t>
            </a:r>
            <a:r>
              <a:rPr lang="en-US" sz="1600" dirty="0">
                <a:solidFill>
                  <a:srgbClr val="6CB255"/>
                </a:solidFill>
              </a:rPr>
              <a:t>(b) </a:t>
            </a:r>
            <a:r>
              <a:rPr lang="en-US" sz="1600" dirty="0"/>
              <a:t>hemoglobin. Hemoglobin is made up of four symmetrical subunits and four </a:t>
            </a:r>
            <a:r>
              <a:rPr lang="en-US" sz="1600" dirty="0" err="1"/>
              <a:t>heme</a:t>
            </a:r>
            <a:r>
              <a:rPr lang="en-US" sz="1600" dirty="0"/>
              <a:t> groups. Iron associated with the </a:t>
            </a:r>
            <a:r>
              <a:rPr lang="en-US" sz="1600" dirty="0" err="1"/>
              <a:t>heme</a:t>
            </a:r>
            <a:r>
              <a:rPr lang="en-US" sz="1600" dirty="0"/>
              <a:t> binds oxygen. It is the iron in hemoglobin that gives blood its red color.</a:t>
            </a:r>
          </a:p>
        </p:txBody>
      </p:sp>
      <p:pic>
        <p:nvPicPr>
          <p:cNvPr id="3" name="Figure" descr="Part a shows disc-shaped red blood cells. An arrow points from a red blood cell to the hemoglobin in part b. Hemoglobin is made up of coiled helices. The left, right, bottom, and top parts of the molecule are symmetrical. Four small heme groups are associated with hemoglobin. Oxygen is bound to the he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74" b="-1474"/>
          <a:stretch>
            <a:fillRect/>
          </a:stretch>
        </p:blipFill>
        <p:spPr/>
      </p:pic>
      <p:sp>
        <p:nvSpPr>
          <p:cNvPr id="5" name="Figure Number"/>
          <p:cNvSpPr>
            <a:spLocks noGrp="1"/>
          </p:cNvSpPr>
          <p:nvPr>
            <p:ph type="title"/>
          </p:nvPr>
        </p:nvSpPr>
        <p:spPr/>
        <p:txBody>
          <a:bodyPr/>
          <a:lstStyle/>
          <a:p>
            <a:r>
              <a:rPr lang="en-US" dirty="0"/>
              <a:t>Figure 39.19</a:t>
            </a:r>
          </a:p>
        </p:txBody>
      </p:sp>
      <p:pic>
        <p:nvPicPr>
          <p:cNvPr id="9" name="OpenStaxLogo">
            <a:extLst>
              <a:ext uri="{FF2B5EF4-FFF2-40B4-BE49-F238E27FC236}">
                <a16:creationId xmlns:a16="http://schemas.microsoft.com/office/drawing/2014/main" id="{C2EF5921-954A-114D-B2E2-AA031DE09E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88225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9622473B-CD62-4FB5-A5D5-660BD5267800}"/>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a:bodyPr>
          <a:lstStyle/>
          <a:p>
            <a:r>
              <a:rPr lang="en-US" sz="1600" dirty="0"/>
              <a:t>The oxygen dissociation curve demonstrates that, as the partial pressure of oxygen increases, more oxygen binds hemoglobin. However, the affinity of hemoglobin for oxygen may shift to the left or the right depending on environmental conditions.</a:t>
            </a:r>
          </a:p>
        </p:txBody>
      </p:sp>
      <p:pic>
        <p:nvPicPr>
          <p:cNvPr id="4" name="Figure" descr="The graph plots percent oxygen saturation of hemoglobin as a function of oxygen partial pressure. Oxygen saturation increases in an S-shaped curve, from 0 to 100 percent. The curve shifts to the left under conditions of low carbon dioxide, high pH, and low temperature, and to the right in conditions of high carbon dioxide, low pH, or high temperatur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24" r="-9524"/>
          <a:stretch>
            <a:fillRect/>
          </a:stretch>
        </p:blipFill>
        <p:spPr/>
      </p:pic>
      <p:sp>
        <p:nvSpPr>
          <p:cNvPr id="5" name="Figure Number"/>
          <p:cNvSpPr>
            <a:spLocks noGrp="1"/>
          </p:cNvSpPr>
          <p:nvPr>
            <p:ph type="title"/>
          </p:nvPr>
        </p:nvSpPr>
        <p:spPr/>
        <p:txBody>
          <a:bodyPr/>
          <a:lstStyle/>
          <a:p>
            <a:r>
              <a:rPr lang="en-US" dirty="0"/>
              <a:t>Figure 39.20</a:t>
            </a:r>
          </a:p>
        </p:txBody>
      </p:sp>
      <p:pic>
        <p:nvPicPr>
          <p:cNvPr id="9" name="OpenStaxLogo">
            <a:extLst>
              <a:ext uri="{FF2B5EF4-FFF2-40B4-BE49-F238E27FC236}">
                <a16:creationId xmlns:a16="http://schemas.microsoft.com/office/drawing/2014/main" id="{580FD6BF-87D7-2D41-B29A-93852BFB70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30356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7753139-886B-4F46-AF27-E2974F8D3E9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a:bodyPr>
          <a:lstStyle/>
          <a:p>
            <a:r>
              <a:rPr lang="en-US" sz="1600" dirty="0"/>
              <a:t>Individuals with sickle cell anemia have crescent-shaped red blood cells. (credit: modification of work by Ed </a:t>
            </a:r>
            <a:r>
              <a:rPr lang="en-US" sz="1600" dirty="0" err="1"/>
              <a:t>Uthman</a:t>
            </a:r>
            <a:r>
              <a:rPr lang="en-US" sz="1600" dirty="0"/>
              <a:t>; scale-bar data from Matt Russell)</a:t>
            </a:r>
          </a:p>
        </p:txBody>
      </p:sp>
      <p:pic>
        <p:nvPicPr>
          <p:cNvPr id="3" name="Figure" descr="The micrograph shows a smear of red blood cells, some are disc-shaped and compressed in the center, whereas some are crescent-shaped. Each red blood cell is about five microns acros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39.21</a:t>
            </a:r>
          </a:p>
        </p:txBody>
      </p:sp>
      <p:pic>
        <p:nvPicPr>
          <p:cNvPr id="9" name="OpenStaxLogo">
            <a:extLst>
              <a:ext uri="{FF2B5EF4-FFF2-40B4-BE49-F238E27FC236}">
                <a16:creationId xmlns:a16="http://schemas.microsoft.com/office/drawing/2014/main" id="{AB8E1F92-EF09-BE44-8C6C-35C07B37772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674656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193B0C7-26D2-4A34-84DE-D9FC7161B58B}"/>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a:xfrm>
            <a:off x="443972" y="4843982"/>
            <a:ext cx="8062912" cy="1166382"/>
          </a:xfrm>
        </p:spPr>
        <p:txBody>
          <a:bodyPr>
            <a:normAutofit/>
          </a:bodyPr>
          <a:lstStyle/>
          <a:p>
            <a:r>
              <a:rPr lang="en-US" sz="1600" dirty="0"/>
              <a:t>As percent CO increases, the oxygen saturation of hemoglobin decreases.</a:t>
            </a:r>
          </a:p>
        </p:txBody>
      </p:sp>
      <p:pic>
        <p:nvPicPr>
          <p:cNvPr id="4" name="Figure" descr=" Percent oxygen saturation of hemoglobin at an oxygen pressure of 100 millimeters of mercury decreases as percent carbon monoxide increases. In the absence of carbon monoxide, hemoglobin is 98 percent saturated with oxygen. At twenty percent carbon monoxide, hemoglobin is 77 percent  saturated with oxygen.  At forty percent carbon monoxide, hemoglobin is 68 percent saturated with oxygen. At sixty percent carbon monoxide, hemoglobin is 40 percent saturated with oxygen. At eighty percent carbon monoxide, hemoglobin is 20 percent saturated with oxyg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364" r="-32364"/>
          <a:stretch>
            <a:fillRect/>
          </a:stretch>
        </p:blipFill>
        <p:spPr/>
      </p:pic>
      <p:sp>
        <p:nvSpPr>
          <p:cNvPr id="5" name="Figure Number"/>
          <p:cNvSpPr>
            <a:spLocks noGrp="1"/>
          </p:cNvSpPr>
          <p:nvPr>
            <p:ph type="title"/>
          </p:nvPr>
        </p:nvSpPr>
        <p:spPr/>
        <p:txBody>
          <a:bodyPr/>
          <a:lstStyle/>
          <a:p>
            <a:r>
              <a:rPr lang="en-US" dirty="0"/>
              <a:t>Figure 39.22</a:t>
            </a:r>
          </a:p>
        </p:txBody>
      </p:sp>
      <p:pic>
        <p:nvPicPr>
          <p:cNvPr id="9" name="OpenStaxLogo">
            <a:extLst>
              <a:ext uri="{FF2B5EF4-FFF2-40B4-BE49-F238E27FC236}">
                <a16:creationId xmlns:a16="http://schemas.microsoft.com/office/drawing/2014/main" id="{5B7EC7F5-977E-1C43-BEAD-F20B23D6F3C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14388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5F65D5-07D5-4299-8259-07362069189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cell of the unicellular algae </a:t>
            </a:r>
            <a:r>
              <a:rPr lang="en-US" sz="1600" i="1" dirty="0" err="1"/>
              <a:t>Ventricaria</a:t>
            </a:r>
            <a:r>
              <a:rPr lang="en-US" sz="1600" i="1" dirty="0"/>
              <a:t> </a:t>
            </a:r>
            <a:r>
              <a:rPr lang="en-US" sz="1600" i="1" dirty="0" err="1"/>
              <a:t>ventricosa</a:t>
            </a:r>
            <a:r>
              <a:rPr lang="en-US" sz="1600" i="1" dirty="0"/>
              <a:t> </a:t>
            </a:r>
            <a:r>
              <a:rPr lang="en-US" sz="1600" dirty="0"/>
              <a:t>is one of the largest known, reaching one to five centimeters in diameter. Like all single-celled organisms, </a:t>
            </a:r>
            <a:r>
              <a:rPr lang="en-US" sz="1600" i="1" dirty="0"/>
              <a:t>V. </a:t>
            </a:r>
            <a:r>
              <a:rPr lang="en-US" sz="1600" i="1" dirty="0" err="1"/>
              <a:t>ventricosa</a:t>
            </a:r>
            <a:r>
              <a:rPr lang="en-US" sz="1600" i="1" dirty="0"/>
              <a:t> </a:t>
            </a:r>
            <a:r>
              <a:rPr lang="en-US" sz="1600" dirty="0"/>
              <a:t>exchanges gases across the cell membrane.</a:t>
            </a:r>
          </a:p>
        </p:txBody>
      </p:sp>
      <p:pic>
        <p:nvPicPr>
          <p:cNvPr id="11" name="Figure" descr="The photo shows a round, green cell with a smooth, shiny surface. The cell resembles a ballo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7608" r="-47608"/>
          <a:stretch>
            <a:fillRect/>
          </a:stretch>
        </p:blipFill>
        <p:spPr/>
      </p:pic>
      <p:sp>
        <p:nvSpPr>
          <p:cNvPr id="5" name="Figure Number"/>
          <p:cNvSpPr>
            <a:spLocks noGrp="1"/>
          </p:cNvSpPr>
          <p:nvPr>
            <p:ph type="title"/>
          </p:nvPr>
        </p:nvSpPr>
        <p:spPr/>
        <p:txBody>
          <a:bodyPr/>
          <a:lstStyle/>
          <a:p>
            <a:r>
              <a:rPr lang="en-US" dirty="0"/>
              <a:t>Figure 39.2</a:t>
            </a:r>
          </a:p>
        </p:txBody>
      </p:sp>
      <p:pic>
        <p:nvPicPr>
          <p:cNvPr id="9" name="OpenStaxLogo">
            <a:extLst>
              <a:ext uri="{FF2B5EF4-FFF2-40B4-BE49-F238E27FC236}">
                <a16:creationId xmlns:a16="http://schemas.microsoft.com/office/drawing/2014/main" id="{14CC9F99-4E35-F040-B6CA-EED17C2E3FD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3649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3128034-05C2-4F5E-87E8-2494F89A013A}"/>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flatworm’s process of respiration works by diffusion across the outer membrane. </a:t>
            </a:r>
            <a:r>
              <a:rPr lang="de-DE" sz="1600" dirty="0"/>
              <a:t>(</a:t>
            </a:r>
            <a:r>
              <a:rPr lang="de-DE" sz="1600" dirty="0" err="1"/>
              <a:t>credit</a:t>
            </a:r>
            <a:r>
              <a:rPr lang="de-DE" sz="1600" dirty="0"/>
              <a:t>: Stephen Childs)</a:t>
            </a:r>
            <a:endParaRPr lang="en-US" sz="1600" dirty="0"/>
          </a:p>
        </p:txBody>
      </p:sp>
      <p:pic>
        <p:nvPicPr>
          <p:cNvPr id="11" name="Figure" descr="The photo shows a worm with a flat, ribbon-like body, resting on sand. The worm is black with white spo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2201" r="-22201"/>
          <a:stretch>
            <a:fillRect/>
          </a:stretch>
        </p:blipFill>
        <p:spPr/>
      </p:pic>
      <p:sp>
        <p:nvSpPr>
          <p:cNvPr id="5" name="Figure Number"/>
          <p:cNvSpPr>
            <a:spLocks noGrp="1"/>
          </p:cNvSpPr>
          <p:nvPr>
            <p:ph type="title"/>
          </p:nvPr>
        </p:nvSpPr>
        <p:spPr/>
        <p:txBody>
          <a:bodyPr/>
          <a:lstStyle/>
          <a:p>
            <a:r>
              <a:rPr lang="en-US" dirty="0"/>
              <a:t>Figure 39.3</a:t>
            </a:r>
          </a:p>
        </p:txBody>
      </p:sp>
      <p:pic>
        <p:nvPicPr>
          <p:cNvPr id="9" name="OpenStaxLogo">
            <a:extLst>
              <a:ext uri="{FF2B5EF4-FFF2-40B4-BE49-F238E27FC236}">
                <a16:creationId xmlns:a16="http://schemas.microsoft.com/office/drawing/2014/main" id="{81404B24-2AD3-E042-ACEE-B6920C557C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615E45-9932-410A-B25C-BD81848FFAE1}"/>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This common carp, like many other aquatic organisms, has gills that allow it to obtain oxygen from water. (credit: </a:t>
            </a:r>
            <a:r>
              <a:rPr lang="en-US" sz="1600" dirty="0">
                <a:solidFill>
                  <a:schemeClr val="tx1"/>
                </a:solidFill>
              </a:rPr>
              <a:t>“</a:t>
            </a:r>
            <a:r>
              <a:rPr lang="en-US" sz="1600" dirty="0"/>
              <a:t>Guitardude012</a:t>
            </a:r>
            <a:r>
              <a:rPr lang="en-US" sz="1600" dirty="0">
                <a:solidFill>
                  <a:schemeClr val="tx1"/>
                </a:solidFill>
              </a:rPr>
              <a:t>”</a:t>
            </a:r>
            <a:r>
              <a:rPr lang="en-US" sz="1600" dirty="0"/>
              <a:t>/Wikimedia Commons)</a:t>
            </a:r>
          </a:p>
        </p:txBody>
      </p:sp>
      <p:pic>
        <p:nvPicPr>
          <p:cNvPr id="3" name="Figure" descr="The photo shows a carp with a wedge of skin at the back of the head cut away, revealing pink gill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387" r="-36387"/>
          <a:stretch>
            <a:fillRect/>
          </a:stretch>
        </p:blipFill>
        <p:spPr/>
      </p:pic>
      <p:sp>
        <p:nvSpPr>
          <p:cNvPr id="5" name="Figure Number"/>
          <p:cNvSpPr>
            <a:spLocks noGrp="1"/>
          </p:cNvSpPr>
          <p:nvPr>
            <p:ph type="title"/>
          </p:nvPr>
        </p:nvSpPr>
        <p:spPr/>
        <p:txBody>
          <a:bodyPr/>
          <a:lstStyle/>
          <a:p>
            <a:r>
              <a:rPr lang="en-US" dirty="0"/>
              <a:t>Figure 39.4</a:t>
            </a:r>
          </a:p>
        </p:txBody>
      </p:sp>
      <p:pic>
        <p:nvPicPr>
          <p:cNvPr id="9" name="OpenStaxLogo">
            <a:extLst>
              <a:ext uri="{FF2B5EF4-FFF2-40B4-BE49-F238E27FC236}">
                <a16:creationId xmlns:a16="http://schemas.microsoft.com/office/drawing/2014/main" id="{1B27058B-82F8-A648-A9F9-36142093269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5127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C6A419-F3D0-4558-9EC1-BE61CFF96335}"/>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water flows over the gills, oxygen is transferred to blood via the veins. (credit </a:t>
            </a:r>
            <a:r>
              <a:rPr lang="en-US" sz="1600" dirty="0">
                <a:solidFill>
                  <a:schemeClr val="tx1"/>
                </a:solidFill>
              </a:rPr>
              <a:t>“</a:t>
            </a:r>
            <a:r>
              <a:rPr lang="en-US" sz="1600" dirty="0"/>
              <a:t>fish”: modification of work by Duane Raver, NOAA)</a:t>
            </a:r>
          </a:p>
        </p:txBody>
      </p:sp>
      <p:sp>
        <p:nvSpPr>
          <p:cNvPr id="5" name="Figure Number"/>
          <p:cNvSpPr>
            <a:spLocks noGrp="1"/>
          </p:cNvSpPr>
          <p:nvPr>
            <p:ph type="title"/>
          </p:nvPr>
        </p:nvSpPr>
        <p:spPr/>
        <p:txBody>
          <a:bodyPr/>
          <a:lstStyle/>
          <a:p>
            <a:r>
              <a:rPr lang="en-US" dirty="0"/>
              <a:t>Figure 39.5</a:t>
            </a:r>
          </a:p>
        </p:txBody>
      </p:sp>
      <p:pic>
        <p:nvPicPr>
          <p:cNvPr id="1026" name="Picture 2" descr="The illustration shows a fish, with a box indicating the location of the gills, behind the head. A close-up image shows the gills, each of which resembles a feathery worm. Two stacks of gills attach to a structure called a columnar gill arch, forming a tall V. Water travels in from the outside of the V, between each gill, then travels out of the top of the V. Veins travel into the gill from the base of the gill arch, and arteries travel back out on the opposite side. A close-up image of a single gill shows that water travels over the gill, passing over deoxygenated veins first, then over oxygenated arteri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3879" y="1330538"/>
            <a:ext cx="7181333" cy="3278398"/>
          </a:xfrm>
          <a:prstGeom prst="rect">
            <a:avLst/>
          </a:prstGeom>
          <a:noFill/>
          <a:extLst>
            <a:ext uri="{909E8E84-426E-40DD-AFC4-6F175D3DCCD1}">
              <a14:hiddenFill xmlns:a14="http://schemas.microsoft.com/office/drawing/2010/main">
                <a:solidFill>
                  <a:srgbClr val="FFFFFF"/>
                </a:solidFill>
              </a14:hiddenFill>
            </a:ext>
          </a:extLst>
        </p:spPr>
      </p:pic>
      <p:pic>
        <p:nvPicPr>
          <p:cNvPr id="9" name="OpenStaxLogo">
            <a:extLst>
              <a:ext uri="{FF2B5EF4-FFF2-40B4-BE49-F238E27FC236}">
                <a16:creationId xmlns:a16="http://schemas.microsoft.com/office/drawing/2014/main" id="{7C7F1930-BCCB-F142-8EB8-F9FE9BD34D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83362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05D73DB-05A3-4F3C-8652-417D6D0E4FE6}"/>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Insects perform respiration via a tracheal system.</a:t>
            </a:r>
          </a:p>
        </p:txBody>
      </p:sp>
      <p:pic>
        <p:nvPicPr>
          <p:cNvPr id="3" name="Figure" descr="The illustration shows the tracheal system of a bee. Openings called spiracles appear along the side of the body. Vertical tubes lead from the spiracles to a tube that runs along the top of the body from front to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577" r="-9577"/>
          <a:stretch>
            <a:fillRect/>
          </a:stretch>
        </p:blipFill>
        <p:spPr/>
      </p:pic>
      <p:sp>
        <p:nvSpPr>
          <p:cNvPr id="5" name="Figure Number"/>
          <p:cNvSpPr>
            <a:spLocks noGrp="1"/>
          </p:cNvSpPr>
          <p:nvPr>
            <p:ph type="title"/>
          </p:nvPr>
        </p:nvSpPr>
        <p:spPr/>
        <p:txBody>
          <a:bodyPr/>
          <a:lstStyle/>
          <a:p>
            <a:r>
              <a:rPr lang="en-US" dirty="0"/>
              <a:t>Figure 39.6</a:t>
            </a:r>
          </a:p>
        </p:txBody>
      </p:sp>
      <p:pic>
        <p:nvPicPr>
          <p:cNvPr id="9" name="OpenStaxLogo">
            <a:extLst>
              <a:ext uri="{FF2B5EF4-FFF2-40B4-BE49-F238E27FC236}">
                <a16:creationId xmlns:a16="http://schemas.microsoft.com/office/drawing/2014/main" id="{CC8E2E2A-59C6-D14B-93C9-12F81BA472A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568476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C2971CF-6D1B-42EB-9297-7116A81B92BE}"/>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Air enters the respiratory system through the nasal cavity and pharynx, and then passes through the trachea and into the bronchi, which bring air into the lungs. (credit: modification of work by NCI)</a:t>
            </a:r>
          </a:p>
        </p:txBody>
      </p:sp>
      <p:pic>
        <p:nvPicPr>
          <p:cNvPr id="2" name="Figure" descr="The illustration shows the flow of air through the human respiratory system. The nasal cavity is a wide cavity above and behind the nostrils, and the pharynx is the passageway behind the mouth. The nasal cavity and pharynx join and enter the trachea through the larynx. The larynx is somewhat wider than the trachea and flat. The trachea has concentric, ring-like grooves, giving it a bumpy appearance. The trachea bifurcates into two primary bronchi, which are also grooved. The primary bronchi enter the lungs, and branch into secondary bronchi. The secondary bronchi in turn branch into many tertiary bronchi. The tertiary bronchi branch into bronchioles, which branch into terminal bronchioles. Each terminal bronchiole ends in an alveolar sac. Each alveolar sac contains many alveoli clustered together, like bunches of grapes. The alveolar duct is the air passage into the alveolar sac. The alveoli are hollow, and air empties into them. Pulmonary arteries bring deoxygenated blood to the alveolar sac (and thus appear blue), and pulmonary veins return oxygenated blood (and thus appear red) to the heart. Capillaries form a web around each alveolus. The diaphragm is a membrane that pushes up against the lung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05" r="-3405"/>
          <a:stretch>
            <a:fillRect/>
          </a:stretch>
        </p:blipFill>
        <p:spPr>
          <a:xfrm>
            <a:off x="457200" y="1108075"/>
            <a:ext cx="4032250" cy="5256213"/>
          </a:xfrm>
        </p:spPr>
      </p:pic>
      <p:sp>
        <p:nvSpPr>
          <p:cNvPr id="5" name="Figure Number"/>
          <p:cNvSpPr>
            <a:spLocks noGrp="1"/>
          </p:cNvSpPr>
          <p:nvPr>
            <p:ph type="title"/>
          </p:nvPr>
        </p:nvSpPr>
        <p:spPr/>
        <p:txBody>
          <a:bodyPr>
            <a:normAutofit/>
          </a:bodyPr>
          <a:lstStyle/>
          <a:p>
            <a:r>
              <a:rPr lang="en-US" sz="2400" dirty="0">
                <a:solidFill>
                  <a:srgbClr val="6CB255"/>
                </a:solidFill>
              </a:rPr>
              <a:t>Figure 39.7</a:t>
            </a:r>
          </a:p>
        </p:txBody>
      </p:sp>
      <p:pic>
        <p:nvPicPr>
          <p:cNvPr id="7" name="OpenStaxLogo">
            <a:extLst>
              <a:ext uri="{FF2B5EF4-FFF2-40B4-BE49-F238E27FC236}">
                <a16:creationId xmlns:a16="http://schemas.microsoft.com/office/drawing/2014/main" id="{DE50A0FA-1AF9-8547-82B1-39667D8F5F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91600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E7E037-F9F7-47EC-9CEA-37461B2FF333}"/>
              </a:ext>
            </a:extLst>
          </p:cNvPr>
          <p:cNvSpPr>
            <a:spLocks noGrp="1"/>
          </p:cNvSpPr>
          <p:nvPr>
            <p:ph type="ftr" sz="quarter" idx="11"/>
          </p:nvPr>
        </p:nvSpPr>
        <p:spPr>
          <a:xfrm>
            <a:off x="701964" y="6492875"/>
            <a:ext cx="7818148"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illustration shows the trachea, or windpipe. The larynx is a wide collar at the top of the trachea. At the bottom, the trachea bifurcates into smaller tubes, called primary bronchi, which enter the right and left lungs. Inside the lungs, the bronchi branch into primary and secondary bronchi, then into bronchiol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339" b="-833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trachea and bronchi are made of incomplete rings of cartilage. (credit: modification of work by Gray's Anatomy)</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39.8</a:t>
            </a:r>
          </a:p>
        </p:txBody>
      </p:sp>
      <p:pic>
        <p:nvPicPr>
          <p:cNvPr id="7" name="OpenStaxLogo">
            <a:extLst>
              <a:ext uri="{FF2B5EF4-FFF2-40B4-BE49-F238E27FC236}">
                <a16:creationId xmlns:a16="http://schemas.microsoft.com/office/drawing/2014/main" id="{BEF04B99-0F7E-0344-8812-F3DD671549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9941733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687</TotalTime>
  <Words>2248</Words>
  <Application>Microsoft Macintosh PowerPoint</Application>
  <PresentationFormat>On-screen Show (4:3)</PresentationFormat>
  <Paragraphs>69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BIOLOGY 2e</vt:lpstr>
      <vt:lpstr>Figure 39.1</vt:lpstr>
      <vt:lpstr>Figure 39.2</vt:lpstr>
      <vt:lpstr>Figure 39.3</vt:lpstr>
      <vt:lpstr>Figure 39.4</vt:lpstr>
      <vt:lpstr>Figure 39.5</vt:lpstr>
      <vt:lpstr>Figure 39.6</vt:lpstr>
      <vt:lpstr>Figure 39.7</vt:lpstr>
      <vt:lpstr>Figure 39.8</vt:lpstr>
      <vt:lpstr>Figure 39.9</vt:lpstr>
      <vt:lpstr>Figure 39.10</vt:lpstr>
      <vt:lpstr>Figure 39.11</vt:lpstr>
      <vt:lpstr>Figure 39.12</vt:lpstr>
      <vt:lpstr>Figure 39.13</vt:lpstr>
      <vt:lpstr>Figure 39.14</vt:lpstr>
      <vt:lpstr>Figure 39.15</vt:lpstr>
      <vt:lpstr>Figure 39.16</vt:lpstr>
      <vt:lpstr>Figure 39.17</vt:lpstr>
      <vt:lpstr>Figure 39.18</vt:lpstr>
      <vt:lpstr>Figure 39.19</vt:lpstr>
      <vt:lpstr>Figure 39.20</vt:lpstr>
      <vt:lpstr>Figure 39.21</vt:lpstr>
      <vt:lpstr>Figure 39.22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39 - THE RESPIRATORY SYSTEM</dc:title>
  <dc:creator>Spuddy McSpare</dc:creator>
  <cp:lastModifiedBy>Microsoft Office User</cp:lastModifiedBy>
  <cp:revision>247</cp:revision>
  <cp:lastPrinted>2013-07-02T19:43:51Z</cp:lastPrinted>
  <dcterms:created xsi:type="dcterms:W3CDTF">2012-06-04T02:13:36Z</dcterms:created>
  <dcterms:modified xsi:type="dcterms:W3CDTF">2020-01-23T18:55:48Z</dcterms:modified>
</cp:coreProperties>
</file>