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6"/>
  </p:notesMasterIdLst>
  <p:handoutMasterIdLst>
    <p:handoutMasterId r:id="rId27"/>
  </p:handout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41" autoAdjust="0"/>
  </p:normalViewPr>
  <p:slideViewPr>
    <p:cSldViewPr snapToGrid="0" snapToObjects="1">
      <p:cViewPr varScale="1">
        <p:scale>
          <a:sx n="124" d="100"/>
          <a:sy n="124" d="100"/>
        </p:scale>
        <p:origin x="182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0CD463-C888-44BA-BAA1-5AACF70A1966}" type="datetimeFigureOut">
              <a:rPr lang="en-US" smtClean="0"/>
              <a:t>1/23/20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5BCF5-F091-49F6-ACF0-393FFA27BD00}" type="slidenum">
              <a:rPr lang="en-US" smtClean="0"/>
              <a:t>‹#›</a:t>
            </a:fld>
            <a:endParaRPr lang="en-US"/>
          </a:p>
        </p:txBody>
      </p:sp>
    </p:spTree>
    <p:extLst>
      <p:ext uri="{BB962C8B-B14F-4D97-AF65-F5344CB8AC3E}">
        <p14:creationId xmlns:p14="http://schemas.microsoft.com/office/powerpoint/2010/main" val="509028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January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January 23,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23,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15942"/>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33 THE ANIMAL BODY: BASIC FORM AND FUNCTION  </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DBBDA20E-2294-4891-B12B-0CC95B0904AD}"/>
              </a:ext>
            </a:extLst>
          </p:cNvPr>
          <p:cNvSpPr>
            <a:spLocks noGrp="1"/>
          </p:cNvSpPr>
          <p:nvPr>
            <p:ph type="title" idx="4294967295"/>
          </p:nvPr>
        </p:nvSpPr>
        <p:spPr>
          <a:xfrm>
            <a:off x="0" y="701540"/>
            <a:ext cx="9144000" cy="734641"/>
          </a:xfrm>
        </p:spPr>
        <p:txBody>
          <a:bodyPr>
            <a:normAutofit/>
          </a:bodyPr>
          <a:lstStyle/>
          <a:p>
            <a:pPr algn="ctr"/>
            <a:r>
              <a:rPr lang="en-US" sz="3600" dirty="0"/>
              <a:t>BIOLOGY 2e</a:t>
            </a:r>
          </a:p>
        </p:txBody>
      </p:sp>
      <p:pic>
        <p:nvPicPr>
          <p:cNvPr id="6" name="OpenStaxLogo">
            <a:extLst>
              <a:ext uri="{FF2B5EF4-FFF2-40B4-BE49-F238E27FC236}">
                <a16:creationId xmlns:a16="http://schemas.microsoft.com/office/drawing/2014/main" id="{99FF6DDB-D469-764F-9A68-AB5E3D2EA26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7" name="Figure">
            <a:extLst>
              <a:ext uri="{FF2B5EF4-FFF2-40B4-BE49-F238E27FC236}">
                <a16:creationId xmlns:a16="http://schemas.microsoft.com/office/drawing/2014/main" id="{D419B1A2-EE89-A843-A3ED-6E164DD32A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2757" y="2518771"/>
            <a:ext cx="2010683" cy="260114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5F4B934-14DD-4AAA-BA54-470AABA419F0}"/>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Simple columnar epithelial cells absorb material from the digestive tract. Goblet cells secrete mucous into the digestive tract lumen.</a:t>
            </a:r>
          </a:p>
        </p:txBody>
      </p:sp>
      <p:pic>
        <p:nvPicPr>
          <p:cNvPr id="2" name="Figure" descr="Illustration shows tall, columnar cells arranged side-by-side. Each cell has a nucleus located near the bottom, and cilia extending from the top. Two oval goblet cells are interspersed among the columnar epithelial cells. The goblet cells, which are shorter than the columnar cells, are in direct contact with the intestinal lumen. Beneath the columnar cells is a layer of horizontal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4335" r="-64335"/>
          <a:stretch>
            <a:fillRect/>
          </a:stretch>
        </p:blipFill>
        <p:spPr/>
      </p:pic>
      <p:sp>
        <p:nvSpPr>
          <p:cNvPr id="5" name="Figure Number"/>
          <p:cNvSpPr>
            <a:spLocks noGrp="1"/>
          </p:cNvSpPr>
          <p:nvPr>
            <p:ph type="title"/>
          </p:nvPr>
        </p:nvSpPr>
        <p:spPr/>
        <p:txBody>
          <a:bodyPr/>
          <a:lstStyle/>
          <a:p>
            <a:r>
              <a:rPr lang="en-US" dirty="0"/>
              <a:t>Figure 33.9</a:t>
            </a:r>
          </a:p>
        </p:txBody>
      </p:sp>
      <p:pic>
        <p:nvPicPr>
          <p:cNvPr id="9" name="OpenStaxLogo">
            <a:extLst>
              <a:ext uri="{FF2B5EF4-FFF2-40B4-BE49-F238E27FC236}">
                <a16:creationId xmlns:a16="http://schemas.microsoft.com/office/drawing/2014/main" id="{D89F2819-F9EA-164F-B21F-2CF3F929E8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633271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A6376AE-E17B-4634-A76C-A7D6625B4EC9}"/>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Pseudostratified</a:t>
            </a:r>
            <a:r>
              <a:rPr lang="en-US" sz="1600" dirty="0"/>
              <a:t> columnar epithelia line the respiratory tract. They exist in one layer, but the arrangement of nuclei at different levels makes it appear that there is more than one layer. Goblet cells interspersed between the columnar epithelial cells secrete mucous into the respiratory tract.</a:t>
            </a:r>
          </a:p>
        </p:txBody>
      </p:sp>
      <p:pic>
        <p:nvPicPr>
          <p:cNvPr id="2" name="Figure" descr="Illustration shows columnar cells arranged side-by-side. The cells are wide at the top, and thin at the bottom. Shorter columnar cells are interspersed between the lower, thin part of the tall columnar cells. Some of these cells extend to the surface of the epithelium, but they are very thin at the top. The nuclei of the tall columnar cells are located near the top, and the nuclei of the shorter columnar cells are located near the bottom, giving the appearance of two layers of cells. Cilia extend from the top of the tall columnar cells. Oval goblet cells are interspersed among the columnar epithelial cells. Beneath the columnar cells is a layer of horizontal ce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2059" r="-72059"/>
          <a:stretch>
            <a:fillRect/>
          </a:stretch>
        </p:blipFill>
        <p:spPr/>
      </p:pic>
      <p:sp>
        <p:nvSpPr>
          <p:cNvPr id="5" name="Figure Number"/>
          <p:cNvSpPr>
            <a:spLocks noGrp="1"/>
          </p:cNvSpPr>
          <p:nvPr>
            <p:ph type="title"/>
          </p:nvPr>
        </p:nvSpPr>
        <p:spPr/>
        <p:txBody>
          <a:bodyPr/>
          <a:lstStyle/>
          <a:p>
            <a:r>
              <a:rPr lang="en-US" dirty="0"/>
              <a:t>Figure 33.10</a:t>
            </a:r>
          </a:p>
        </p:txBody>
      </p:sp>
      <p:pic>
        <p:nvPicPr>
          <p:cNvPr id="9" name="OpenStaxLogo">
            <a:extLst>
              <a:ext uri="{FF2B5EF4-FFF2-40B4-BE49-F238E27FC236}">
                <a16:creationId xmlns:a16="http://schemas.microsoft.com/office/drawing/2014/main" id="{EE519317-016B-414D-91D5-F750C73138D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756896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E17A471-163C-4A15-8553-0F9E536657BF}"/>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Transitional epithelia of the urinary bladder undergo changes in thickness depending on how full the bladder is.</a:t>
            </a:r>
          </a:p>
        </p:txBody>
      </p:sp>
      <p:pic>
        <p:nvPicPr>
          <p:cNvPr id="2" name="Figure" descr="Illustration shows tall, diamond-shaped cells layered one on top of the o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551" r="-58551"/>
          <a:stretch>
            <a:fillRect/>
          </a:stretch>
        </p:blipFill>
        <p:spPr/>
      </p:pic>
      <p:sp>
        <p:nvSpPr>
          <p:cNvPr id="5" name="Figure Number"/>
          <p:cNvSpPr>
            <a:spLocks noGrp="1"/>
          </p:cNvSpPr>
          <p:nvPr>
            <p:ph type="title"/>
          </p:nvPr>
        </p:nvSpPr>
        <p:spPr/>
        <p:txBody>
          <a:bodyPr/>
          <a:lstStyle/>
          <a:p>
            <a:r>
              <a:rPr lang="en-US" dirty="0"/>
              <a:t>Figure 33.11</a:t>
            </a:r>
          </a:p>
        </p:txBody>
      </p:sp>
      <p:pic>
        <p:nvPicPr>
          <p:cNvPr id="9" name="OpenStaxLogo">
            <a:extLst>
              <a:ext uri="{FF2B5EF4-FFF2-40B4-BE49-F238E27FC236}">
                <a16:creationId xmlns:a16="http://schemas.microsoft.com/office/drawing/2014/main" id="{E2671884-1F92-2D4B-AE0B-E7F95F384C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57273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9E64772-303F-445F-B2CD-D5D721C389BB}"/>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Loose connective tissue is composed of loosely woven collagen and elastic fibers. The fibers and other components of the connective tissue matrix are secreted by fibroblasts.</a:t>
            </a:r>
          </a:p>
        </p:txBody>
      </p:sp>
      <p:pic>
        <p:nvPicPr>
          <p:cNvPr id="2" name="Figure" descr="Illustration shows thick collagen fibers and thin elastin fibers loosely woven together in an irregular network. Oval fibroblasts are interspersed among the fib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5491" r="-45491"/>
          <a:stretch>
            <a:fillRect/>
          </a:stretch>
        </p:blipFill>
        <p:spPr/>
      </p:pic>
      <p:sp>
        <p:nvSpPr>
          <p:cNvPr id="5" name="Figure Number"/>
          <p:cNvSpPr>
            <a:spLocks noGrp="1"/>
          </p:cNvSpPr>
          <p:nvPr>
            <p:ph type="title"/>
          </p:nvPr>
        </p:nvSpPr>
        <p:spPr/>
        <p:txBody>
          <a:bodyPr/>
          <a:lstStyle/>
          <a:p>
            <a:r>
              <a:rPr lang="en-US" dirty="0"/>
              <a:t>Figure 33.12</a:t>
            </a:r>
          </a:p>
        </p:txBody>
      </p:sp>
      <p:pic>
        <p:nvPicPr>
          <p:cNvPr id="9" name="OpenStaxLogo">
            <a:extLst>
              <a:ext uri="{FF2B5EF4-FFF2-40B4-BE49-F238E27FC236}">
                <a16:creationId xmlns:a16="http://schemas.microsoft.com/office/drawing/2014/main" id="{61D72204-FE0D-8B46-AEDE-3127CC447D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769186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777F850-FB60-4E30-B2C0-C52E4255513F}"/>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Fibrous connective tissue from the tendon has strands of collagen fibers lined up in parallel.</a:t>
            </a:r>
          </a:p>
        </p:txBody>
      </p:sp>
      <p:pic>
        <p:nvPicPr>
          <p:cNvPr id="2" name="Figure" descr="Illustration shows parallel collagen fibers woven tightly together. Interspersed among the collagen fibers are long, thin fibroblas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4335" r="-64335"/>
          <a:stretch>
            <a:fillRect/>
          </a:stretch>
        </p:blipFill>
        <p:spPr/>
      </p:pic>
      <p:sp>
        <p:nvSpPr>
          <p:cNvPr id="5" name="Figure Number"/>
          <p:cNvSpPr>
            <a:spLocks noGrp="1"/>
          </p:cNvSpPr>
          <p:nvPr>
            <p:ph type="title"/>
          </p:nvPr>
        </p:nvSpPr>
        <p:spPr/>
        <p:txBody>
          <a:bodyPr/>
          <a:lstStyle/>
          <a:p>
            <a:r>
              <a:rPr lang="en-US" dirty="0"/>
              <a:t>Figure 33.13</a:t>
            </a:r>
          </a:p>
        </p:txBody>
      </p:sp>
      <p:pic>
        <p:nvPicPr>
          <p:cNvPr id="9" name="OpenStaxLogo">
            <a:extLst>
              <a:ext uri="{FF2B5EF4-FFF2-40B4-BE49-F238E27FC236}">
                <a16:creationId xmlns:a16="http://schemas.microsoft.com/office/drawing/2014/main" id="{F6E98FCB-1381-1E44-9B88-E94E380482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812687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570DEAE-68AD-4598-AEA0-D4E2BF9FC76D}"/>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Hyaline cartilage consists of a matrix with cells called chondrocytes embedded in it. The chondrocytes exist in cavities in the matrix called lacunae.</a:t>
            </a:r>
          </a:p>
        </p:txBody>
      </p:sp>
      <p:pic>
        <p:nvPicPr>
          <p:cNvPr id="2" name="Figure" descr="Illustration shows pairs of chondrocytes embedded in a matrix. The parts of the cells that face one another are flat, and the outer surfaces are rounded. Each cell has a small, rounded nucle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606" r="-65606"/>
          <a:stretch>
            <a:fillRect/>
          </a:stretch>
        </p:blipFill>
        <p:spPr/>
      </p:pic>
      <p:sp>
        <p:nvSpPr>
          <p:cNvPr id="5" name="Figure Number"/>
          <p:cNvSpPr>
            <a:spLocks noGrp="1"/>
          </p:cNvSpPr>
          <p:nvPr>
            <p:ph type="title"/>
          </p:nvPr>
        </p:nvSpPr>
        <p:spPr/>
        <p:txBody>
          <a:bodyPr/>
          <a:lstStyle/>
          <a:p>
            <a:r>
              <a:rPr lang="en-US" dirty="0"/>
              <a:t>Figure 33.14</a:t>
            </a:r>
          </a:p>
        </p:txBody>
      </p:sp>
      <p:pic>
        <p:nvPicPr>
          <p:cNvPr id="9" name="OpenStaxLogo">
            <a:extLst>
              <a:ext uri="{FF2B5EF4-FFF2-40B4-BE49-F238E27FC236}">
                <a16:creationId xmlns:a16="http://schemas.microsoft.com/office/drawing/2014/main" id="{8EF12876-116F-0E40-B8D5-2E72C3876F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628203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F84EF4B-595A-4632-912A-595BF2B8CAF3}"/>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 Illustration A shows a cross section of a long bone with wide protrusions at either end. The outer part is compact bone. Inside the compact bone is porous spongy bone made of web-like trabreculae. The spongy bone fills the wide part at either end of the bone. In the middle, a hollow exists inside the spongy bone. Illustration B shows several circular osteons clustered together in compact bone. At the hub of each osteon is an opening called the Haversian canal filled with blood and lymph vessels and nerves. The lamellae surrounding the Haversian canal resemble tree rings.  Lacunae are wide spaces in the rings between the lamellae. Microchannels called canaliculi radiate through the rings out from the central Haversian canal, connecting the lacunae together. Illustration C shows small osteoclasts surrounding the outside of bone. Larger osteoclasts are also on the outer surface, forming a hollow in the bone. Osteocytes are long, thin cells in the lacuna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317" b="-7317"/>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pPr marL="342900" indent="-342900">
              <a:buFontTx/>
              <a:buAutoNum type="alphaLcParenBoth"/>
            </a:pPr>
            <a:r>
              <a:rPr lang="en-US" sz="1600" dirty="0">
                <a:solidFill>
                  <a:schemeClr val="tx1"/>
                </a:solidFill>
              </a:rPr>
              <a:t>Compact bone is a dense matrix on the outer surface of bone. Spongy bone, inside the compact bone, is porous with web-like </a:t>
            </a:r>
            <a:r>
              <a:rPr lang="en-US" sz="1600" dirty="0" err="1">
                <a:solidFill>
                  <a:schemeClr val="tx1"/>
                </a:solidFill>
              </a:rPr>
              <a:t>trabeculae</a:t>
            </a:r>
            <a:r>
              <a:rPr lang="en-US" sz="1600" dirty="0">
                <a:solidFill>
                  <a:schemeClr val="tx1"/>
                </a:solidFill>
              </a:rPr>
              <a:t>.</a:t>
            </a:r>
          </a:p>
          <a:p>
            <a:pPr marL="342900" indent="-342900">
              <a:buFontTx/>
              <a:buAutoNum type="alphaLcParenBoth"/>
            </a:pPr>
            <a:r>
              <a:rPr lang="en-US" sz="1600" dirty="0">
                <a:solidFill>
                  <a:srgbClr val="000000"/>
                </a:solidFill>
              </a:rPr>
              <a:t>Compact bone is organized into rings called osteons. Blood vessels, nerves, and lymphatic vessels are found in the central </a:t>
            </a:r>
            <a:r>
              <a:rPr lang="en-US" sz="1600" dirty="0" err="1">
                <a:solidFill>
                  <a:srgbClr val="000000"/>
                </a:solidFill>
              </a:rPr>
              <a:t>Haversian</a:t>
            </a:r>
            <a:r>
              <a:rPr lang="en-US" sz="1600" dirty="0">
                <a:solidFill>
                  <a:srgbClr val="000000"/>
                </a:solidFill>
              </a:rPr>
              <a:t> canal. Rings of lamellae surround the </a:t>
            </a:r>
            <a:r>
              <a:rPr lang="en-US" sz="1600" dirty="0" err="1">
                <a:solidFill>
                  <a:srgbClr val="000000"/>
                </a:solidFill>
              </a:rPr>
              <a:t>Haversian</a:t>
            </a:r>
            <a:r>
              <a:rPr lang="en-US" sz="1600" dirty="0">
                <a:solidFill>
                  <a:srgbClr val="000000"/>
                </a:solidFill>
              </a:rPr>
              <a:t> canal. Between the lamellae are cavities called lacunae. </a:t>
            </a:r>
            <a:r>
              <a:rPr lang="en-US" sz="1600" dirty="0" err="1">
                <a:solidFill>
                  <a:srgbClr val="000000"/>
                </a:solidFill>
              </a:rPr>
              <a:t>Canaliculi</a:t>
            </a:r>
            <a:r>
              <a:rPr lang="en-US" sz="1600" dirty="0">
                <a:solidFill>
                  <a:srgbClr val="000000"/>
                </a:solidFill>
              </a:rPr>
              <a:t> are </a:t>
            </a:r>
            <a:r>
              <a:rPr lang="en-US" sz="1600" dirty="0" err="1">
                <a:solidFill>
                  <a:srgbClr val="000000"/>
                </a:solidFill>
              </a:rPr>
              <a:t>microchannels</a:t>
            </a:r>
            <a:r>
              <a:rPr lang="en-US" sz="1600" dirty="0">
                <a:solidFill>
                  <a:srgbClr val="000000"/>
                </a:solidFill>
              </a:rPr>
              <a:t> connecting the lacunae together.</a:t>
            </a:r>
          </a:p>
          <a:p>
            <a:pPr marL="342900" indent="-342900">
              <a:buFontTx/>
              <a:buAutoNum type="alphaLcParenBoth"/>
            </a:pPr>
            <a:r>
              <a:rPr lang="en-US" sz="1600" dirty="0">
                <a:solidFill>
                  <a:srgbClr val="000000"/>
                </a:solidFill>
              </a:rPr>
              <a:t>Osteoblasts surround the exterior of the bone. Osteoclasts bore tunnels into the bone and osteocytes are found in the lacunae.</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33.15</a:t>
            </a:r>
          </a:p>
        </p:txBody>
      </p:sp>
      <p:pic>
        <p:nvPicPr>
          <p:cNvPr id="7" name="OpenStaxLogo">
            <a:extLst>
              <a:ext uri="{FF2B5EF4-FFF2-40B4-BE49-F238E27FC236}">
                <a16:creationId xmlns:a16="http://schemas.microsoft.com/office/drawing/2014/main" id="{CAE80020-88D8-F547-9698-86C4898C5FE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06292"/>
            <a:ext cx="1507111" cy="364801"/>
          </a:xfrm>
          <a:prstGeom prst="rect">
            <a:avLst/>
          </a:prstGeom>
        </p:spPr>
      </p:pic>
    </p:spTree>
    <p:extLst>
      <p:ext uri="{BB962C8B-B14F-4D97-AF65-F5344CB8AC3E}">
        <p14:creationId xmlns:p14="http://schemas.microsoft.com/office/powerpoint/2010/main" val="2201320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0EC26B1-A613-494A-A3BC-E01953792E36}"/>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Adipose is a connective tissue is made up of cells called adipocytes. Adipocytes have  small nuclei localized at the cell edge.</a:t>
            </a:r>
          </a:p>
        </p:txBody>
      </p:sp>
      <p:pic>
        <p:nvPicPr>
          <p:cNvPr id="2" name="Figure" descr="Illustration shows irregularly shaped cells with tiny nuclei clustered next to the cell’s outer membra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175" r="-36175"/>
          <a:stretch>
            <a:fillRect/>
          </a:stretch>
        </p:blipFill>
        <p:spPr/>
      </p:pic>
      <p:sp>
        <p:nvSpPr>
          <p:cNvPr id="5" name="Figure Number"/>
          <p:cNvSpPr>
            <a:spLocks noGrp="1"/>
          </p:cNvSpPr>
          <p:nvPr>
            <p:ph type="title"/>
          </p:nvPr>
        </p:nvSpPr>
        <p:spPr/>
        <p:txBody>
          <a:bodyPr/>
          <a:lstStyle/>
          <a:p>
            <a:r>
              <a:rPr lang="en-US" dirty="0"/>
              <a:t>Figure 33.16</a:t>
            </a:r>
          </a:p>
        </p:txBody>
      </p:sp>
      <p:pic>
        <p:nvPicPr>
          <p:cNvPr id="9" name="OpenStaxLogo">
            <a:extLst>
              <a:ext uri="{FF2B5EF4-FFF2-40B4-BE49-F238E27FC236}">
                <a16:creationId xmlns:a16="http://schemas.microsoft.com/office/drawing/2014/main" id="{2EA67F47-DE55-DE41-B235-EC0C54FAD41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293496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8558ADA-B5EA-4E7F-8C13-B087E3E737D6}"/>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Blood is a connective tissue that has a fluid matrix, called plasma, and no fibers. Erythrocytes (red blood cells), the predominant cell type, are involved in the transport of oxygen and carbon dioxide. Also present are various leukocytes (white blood cells) involved in immune response.</a:t>
            </a:r>
          </a:p>
        </p:txBody>
      </p:sp>
      <p:pic>
        <p:nvPicPr>
          <p:cNvPr id="2" name="Figure" descr="Different types of blood cells are shown. Red blood cells are disc-shaped, with a central indentation. Platelets are much smaller than red blood cells, narrow and long. Neutrophils, eosinophils, lymphocytes, monocytes and basophils are all about three times the diameter of a red blood cell and round. They differ in the shape of the nucleus, and in the presence or absence of granules in the cytoplasm. Macrophages, which are the largest cell type, have pseudopods which give them an irregular shap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911" r="-9911"/>
          <a:stretch>
            <a:fillRect/>
          </a:stretch>
        </p:blipFill>
        <p:spPr/>
      </p:pic>
      <p:sp>
        <p:nvSpPr>
          <p:cNvPr id="5" name="Figure Number"/>
          <p:cNvSpPr>
            <a:spLocks noGrp="1"/>
          </p:cNvSpPr>
          <p:nvPr>
            <p:ph type="title"/>
          </p:nvPr>
        </p:nvSpPr>
        <p:spPr/>
        <p:txBody>
          <a:bodyPr/>
          <a:lstStyle/>
          <a:p>
            <a:r>
              <a:rPr lang="en-US" dirty="0"/>
              <a:t>Figure 33.17</a:t>
            </a:r>
          </a:p>
        </p:txBody>
      </p:sp>
      <p:pic>
        <p:nvPicPr>
          <p:cNvPr id="9" name="OpenStaxLogo">
            <a:extLst>
              <a:ext uri="{FF2B5EF4-FFF2-40B4-BE49-F238E27FC236}">
                <a16:creationId xmlns:a16="http://schemas.microsoft.com/office/drawing/2014/main" id="{611FB81D-2A9B-5848-83FE-8907E6A8BF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151015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3520887-2A69-430D-A76B-71514E4D8F05}"/>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Smooth muscle cells do not have striations, while skeletal muscle cells do. Cardiac muscle cells have striations, but, unlike the multinucleate skeletal cells, they have only one nucleus. Cardiac muscle tissue also has intercalated discs, specialized regions running along the plasma membrane that join adjacent cardiac muscle cells and assist in passing an electrical impulse from cell to cell.</a:t>
            </a:r>
          </a:p>
        </p:txBody>
      </p:sp>
      <p:pic>
        <p:nvPicPr>
          <p:cNvPr id="2" name="Figure" descr="The smooth muscle cells are long and arranged in parallel bands. Each cell has a long, narrow nucleus. Skeletal muscle cells are also long but have striations across them and many small nuclei per cell. Cardiac muscles are shorter than smooth or skeletal muscle cells, and each cell has one nucle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8738" b="-98738"/>
          <a:stretch>
            <a:fillRect/>
          </a:stretch>
        </p:blipFill>
        <p:spPr/>
      </p:pic>
      <p:sp>
        <p:nvSpPr>
          <p:cNvPr id="5" name="Figure Number"/>
          <p:cNvSpPr>
            <a:spLocks noGrp="1"/>
          </p:cNvSpPr>
          <p:nvPr>
            <p:ph type="title"/>
          </p:nvPr>
        </p:nvSpPr>
        <p:spPr/>
        <p:txBody>
          <a:bodyPr/>
          <a:lstStyle/>
          <a:p>
            <a:r>
              <a:rPr lang="en-US" dirty="0"/>
              <a:t>Figure 33.18</a:t>
            </a:r>
          </a:p>
        </p:txBody>
      </p:sp>
      <p:pic>
        <p:nvPicPr>
          <p:cNvPr id="9" name="OpenStaxLogo">
            <a:extLst>
              <a:ext uri="{FF2B5EF4-FFF2-40B4-BE49-F238E27FC236}">
                <a16:creationId xmlns:a16="http://schemas.microsoft.com/office/drawing/2014/main" id="{0FECC791-F0C4-D94B-86A3-55F8272F30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40728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9EE1F38-AA68-4B8C-92EF-AD768DCF2A79}"/>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An arctic fox is a complex animal, well adapted to its environment. It changes coat color with the seasons, and has longer fur in winter to trap heat. (credit: modification of work by Keith </a:t>
            </a:r>
            <a:r>
              <a:rPr lang="nl-NL" sz="1600" dirty="0" err="1"/>
              <a:t>Morehouse</a:t>
            </a:r>
            <a:r>
              <a:rPr lang="nl-NL" sz="1600" dirty="0"/>
              <a:t>, USFWS)</a:t>
            </a:r>
            <a:endParaRPr lang="en-US" sz="1600" dirty="0"/>
          </a:p>
        </p:txBody>
      </p:sp>
      <p:pic>
        <p:nvPicPr>
          <p:cNvPr id="2" name="Figure" descr="Photo shows a white arctic fox that blends in with the sno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960" r="-26960"/>
          <a:stretch>
            <a:fillRect/>
          </a:stretch>
        </p:blipFill>
        <p:spPr/>
      </p:pic>
      <p:sp>
        <p:nvSpPr>
          <p:cNvPr id="5" name="Figure Number"/>
          <p:cNvSpPr>
            <a:spLocks noGrp="1"/>
          </p:cNvSpPr>
          <p:nvPr>
            <p:ph type="title"/>
          </p:nvPr>
        </p:nvSpPr>
        <p:spPr/>
        <p:txBody>
          <a:bodyPr/>
          <a:lstStyle/>
          <a:p>
            <a:r>
              <a:rPr lang="en-US" dirty="0"/>
              <a:t>Figure 33.1</a:t>
            </a:r>
          </a:p>
        </p:txBody>
      </p:sp>
      <p:pic>
        <p:nvPicPr>
          <p:cNvPr id="9" name="OpenStaxLogo">
            <a:extLst>
              <a:ext uri="{FF2B5EF4-FFF2-40B4-BE49-F238E27FC236}">
                <a16:creationId xmlns:a16="http://schemas.microsoft.com/office/drawing/2014/main" id="{0BA34C9C-897D-CC45-A94B-CA2D4DB11A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939514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70A011A-2D5F-4C8D-979D-651839284E0E}"/>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neuron has projections called dendrites that receive signals and projections called axons that send signals. Also shown are two types of glial cells: astrocytes regulate the chemical environment of the nerve cell, and </a:t>
            </a:r>
            <a:r>
              <a:rPr lang="en-US" sz="1600" dirty="0" err="1"/>
              <a:t>oligodendrocytes</a:t>
            </a:r>
            <a:r>
              <a:rPr lang="en-US" sz="1600" dirty="0"/>
              <a:t> insulate the axon so the electrical nerve impulse is transferred more efficiently.</a:t>
            </a:r>
          </a:p>
        </p:txBody>
      </p:sp>
      <p:pic>
        <p:nvPicPr>
          <p:cNvPr id="2" name="Figure" descr="Illustration shows a neuron which has an oval cell body. Branchlike dentrites extend from three sides of the body. A long, thin axon extends from the fourth side. At the end of the axon are branchlike terminals. A cell called an oligodendrocyte grows alongside the axon. Projections from the oligodendrocyte wrap around the axon, forming a myelin sheath. Gaps between parts of the sheath are called nodes of Ranvier. Another cell called an astrocyte sits alongside the ax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198" r="-40198"/>
          <a:stretch>
            <a:fillRect/>
          </a:stretch>
        </p:blipFill>
        <p:spPr/>
      </p:pic>
      <p:sp>
        <p:nvSpPr>
          <p:cNvPr id="5" name="Figure Number"/>
          <p:cNvSpPr>
            <a:spLocks noGrp="1"/>
          </p:cNvSpPr>
          <p:nvPr>
            <p:ph type="title"/>
          </p:nvPr>
        </p:nvSpPr>
        <p:spPr/>
        <p:txBody>
          <a:bodyPr/>
          <a:lstStyle/>
          <a:p>
            <a:r>
              <a:rPr lang="en-US" dirty="0"/>
              <a:t>Figure 33.19</a:t>
            </a:r>
          </a:p>
        </p:txBody>
      </p:sp>
      <p:pic>
        <p:nvPicPr>
          <p:cNvPr id="9" name="OpenStaxLogo">
            <a:extLst>
              <a:ext uri="{FF2B5EF4-FFF2-40B4-BE49-F238E27FC236}">
                <a16:creationId xmlns:a16="http://schemas.microsoft.com/office/drawing/2014/main" id="{2938CEA9-DA83-FF48-B904-C9A5997E7D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86763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EE6BAC5-739D-4BB5-943F-2079587999CB}"/>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Blood sugar levels are controlled by a negative feedback loop. (credit: modification of work by Jon Sullivan)</a:t>
            </a:r>
          </a:p>
        </p:txBody>
      </p:sp>
      <p:pic>
        <p:nvPicPr>
          <p:cNvPr id="2" name="Figure" descr="Illustration shows the response to consuming a meal. When food is consumed and digested, blood glucose levels rise. In response to the higher concentration of glucose, the pancreas secretes insulin into the blood. In response to the higher insulin levels in the blood, glucose is transported into many body cells. Liver cells store glucose as glycogen. As a result, blood sugar levels drop. In response to the lower concentration of glucose, the pancreas stops secreting insuli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549" r="-4549"/>
          <a:stretch>
            <a:fillRect/>
          </a:stretch>
        </p:blipFill>
        <p:spPr/>
      </p:pic>
      <p:sp>
        <p:nvSpPr>
          <p:cNvPr id="5" name="Figure Number"/>
          <p:cNvSpPr>
            <a:spLocks noGrp="1"/>
          </p:cNvSpPr>
          <p:nvPr>
            <p:ph type="title"/>
          </p:nvPr>
        </p:nvSpPr>
        <p:spPr/>
        <p:txBody>
          <a:bodyPr/>
          <a:lstStyle/>
          <a:p>
            <a:r>
              <a:rPr lang="en-US" dirty="0"/>
              <a:t>Figure 33.20</a:t>
            </a:r>
          </a:p>
        </p:txBody>
      </p:sp>
      <p:pic>
        <p:nvPicPr>
          <p:cNvPr id="9" name="OpenStaxLogo">
            <a:extLst>
              <a:ext uri="{FF2B5EF4-FFF2-40B4-BE49-F238E27FC236}">
                <a16:creationId xmlns:a16="http://schemas.microsoft.com/office/drawing/2014/main" id="{0FFEAC71-CC1F-AF4B-9FED-8B99E5CFBD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408631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9F8DBBB-02A8-4178-9D6D-48EEF11F0FAF}"/>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birth of a human infant is the result of positive feedback.</a:t>
            </a:r>
          </a:p>
        </p:txBody>
      </p:sp>
      <p:pic>
        <p:nvPicPr>
          <p:cNvPr id="2" name="Figure" descr="Prior to birth, the baby pushes against the cervix, causing it to stretch. Stretching of the cervix causes nerve impulses to be sent to the brain. As a result, the brain stimulates the pituitary to release oxytocin. Oxytocin causes the uterus to contract. As a result, the baby pushes against the cervix in a positive feedback loo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060" r="-58060"/>
          <a:stretch>
            <a:fillRect/>
          </a:stretch>
        </p:blipFill>
        <p:spPr/>
      </p:pic>
      <p:sp>
        <p:nvSpPr>
          <p:cNvPr id="5" name="Figure Number"/>
          <p:cNvSpPr>
            <a:spLocks noGrp="1"/>
          </p:cNvSpPr>
          <p:nvPr>
            <p:ph type="title"/>
          </p:nvPr>
        </p:nvSpPr>
        <p:spPr/>
        <p:txBody>
          <a:bodyPr/>
          <a:lstStyle/>
          <a:p>
            <a:r>
              <a:rPr lang="en-US" dirty="0"/>
              <a:t>Figure 33.21</a:t>
            </a:r>
          </a:p>
        </p:txBody>
      </p:sp>
      <p:pic>
        <p:nvPicPr>
          <p:cNvPr id="9" name="OpenStaxLogo">
            <a:extLst>
              <a:ext uri="{FF2B5EF4-FFF2-40B4-BE49-F238E27FC236}">
                <a16:creationId xmlns:a16="http://schemas.microsoft.com/office/drawing/2014/main" id="{66A79E11-71D1-6B49-B26B-D091706D46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558646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9E795A0-FFCC-47E0-BEBE-359A7EA9E133}"/>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Heat can be exchanged by four mechanisms: </a:t>
            </a:r>
            <a:r>
              <a:rPr lang="en-US" sz="1600" dirty="0">
                <a:solidFill>
                  <a:srgbClr val="6CB255"/>
                </a:solidFill>
              </a:rPr>
              <a:t>(a)</a:t>
            </a:r>
            <a:r>
              <a:rPr lang="en-US" sz="1600" dirty="0"/>
              <a:t> radiation, </a:t>
            </a:r>
            <a:r>
              <a:rPr lang="en-US" sz="1600" dirty="0">
                <a:solidFill>
                  <a:srgbClr val="6CB255"/>
                </a:solidFill>
              </a:rPr>
              <a:t>(b)</a:t>
            </a:r>
            <a:r>
              <a:rPr lang="en-US" sz="1600" dirty="0"/>
              <a:t> evaporation, </a:t>
            </a:r>
            <a:r>
              <a:rPr lang="en-US" sz="1600" dirty="0">
                <a:solidFill>
                  <a:srgbClr val="6CB255"/>
                </a:solidFill>
              </a:rPr>
              <a:t>(c)</a:t>
            </a:r>
            <a:r>
              <a:rPr lang="en-US" sz="1600" dirty="0"/>
              <a:t> convection, or </a:t>
            </a:r>
            <a:r>
              <a:rPr lang="en-US" sz="1600" dirty="0">
                <a:solidFill>
                  <a:srgbClr val="6CB255"/>
                </a:solidFill>
              </a:rPr>
              <a:t>(d)</a:t>
            </a:r>
            <a:r>
              <a:rPr lang="en-US" sz="1600" dirty="0"/>
              <a:t> conduction. (credit b: modification of work by “</a:t>
            </a:r>
            <a:r>
              <a:rPr lang="en-US" sz="1600" dirty="0" err="1"/>
              <a:t>Kullez</a:t>
            </a:r>
            <a:r>
              <a:rPr lang="en-US" sz="1600" dirty="0"/>
              <a:t>”/Flickr; credit c: modification of work by Chad Rosenthal; credit d: modification of work by “</a:t>
            </a:r>
            <a:r>
              <a:rPr lang="en-US" sz="1600" dirty="0" err="1"/>
              <a:t>stacey.d</a:t>
            </a:r>
            <a:r>
              <a:rPr lang="en-US" sz="1600" dirty="0"/>
              <a:t>”/Flickr)</a:t>
            </a:r>
          </a:p>
        </p:txBody>
      </p:sp>
      <p:pic>
        <p:nvPicPr>
          <p:cNvPr id="2" name="Figure" descr="Photo A shows the sun. Photo B shows a sweaty person. Photo C shows a lion with its mane blowing in the wind. Photo D shows a person holding a steaming hot drin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900" r="-38900"/>
          <a:stretch>
            <a:fillRect/>
          </a:stretch>
        </p:blipFill>
        <p:spPr/>
      </p:pic>
      <p:sp>
        <p:nvSpPr>
          <p:cNvPr id="5" name="Figure Number"/>
          <p:cNvSpPr>
            <a:spLocks noGrp="1"/>
          </p:cNvSpPr>
          <p:nvPr>
            <p:ph type="title"/>
          </p:nvPr>
        </p:nvSpPr>
        <p:spPr/>
        <p:txBody>
          <a:bodyPr/>
          <a:lstStyle/>
          <a:p>
            <a:r>
              <a:rPr lang="en-US" dirty="0"/>
              <a:t>Figure 33.22</a:t>
            </a:r>
          </a:p>
        </p:txBody>
      </p:sp>
      <p:pic>
        <p:nvPicPr>
          <p:cNvPr id="9" name="OpenStaxLogo">
            <a:extLst>
              <a:ext uri="{FF2B5EF4-FFF2-40B4-BE49-F238E27FC236}">
                <a16:creationId xmlns:a16="http://schemas.microsoft.com/office/drawing/2014/main" id="{99E5D81B-1AFF-994B-B817-F639E5BC9F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173829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CECBD5A-CBD4-450D-B999-FEEC152A79DE}"/>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body is able to regulate temperature in response to signals from the nervous system.</a:t>
            </a:r>
          </a:p>
        </p:txBody>
      </p:sp>
      <p:pic>
        <p:nvPicPr>
          <p:cNvPr id="2" name="Figure" descr="Flow chart shows how normal body temperature is maintained. If the body temperature rises, blood vessels dilate, resulting in loss of heat to the environment. Sweat glands secrete fluid. As this fluid evaporates, heat is lost form the body. As a result, the body temperature falls to normal body temperature. If body temperature falls, blood vessels constrict so that heat is conserved. Sweat glands do not secrete fluid. Shivering (involuntary contraction of muscles) releases heat which warms the body. Heat is retained, and body temperature increases to norm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071" r="-30071"/>
          <a:stretch>
            <a:fillRect/>
          </a:stretch>
        </p:blipFill>
        <p:spPr/>
      </p:pic>
      <p:sp>
        <p:nvSpPr>
          <p:cNvPr id="5" name="Figure Number"/>
          <p:cNvSpPr>
            <a:spLocks noGrp="1"/>
          </p:cNvSpPr>
          <p:nvPr>
            <p:ph type="title"/>
          </p:nvPr>
        </p:nvSpPr>
        <p:spPr/>
        <p:txBody>
          <a:bodyPr/>
          <a:lstStyle/>
          <a:p>
            <a:r>
              <a:rPr lang="en-US" dirty="0"/>
              <a:t>Figure 33.23</a:t>
            </a:r>
          </a:p>
        </p:txBody>
      </p:sp>
      <p:pic>
        <p:nvPicPr>
          <p:cNvPr id="9" name="OpenStaxLogo">
            <a:extLst>
              <a:ext uri="{FF2B5EF4-FFF2-40B4-BE49-F238E27FC236}">
                <a16:creationId xmlns:a16="http://schemas.microsoft.com/office/drawing/2014/main" id="{5983074A-3B93-9F4B-926F-E074E22FD83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27020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8A516FB-B074-4510-B4F7-F7CC0CCD1913}"/>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Animals exhibit different types of body symmetry. The sponge is asymmetrical, the sea anemone has radial symmetry, and the goat has bilateral symmetry.</a:t>
            </a:r>
          </a:p>
        </p:txBody>
      </p:sp>
      <p:pic>
        <p:nvPicPr>
          <p:cNvPr id="2" name="Figure" descr="Illustration A shows an asymmetrical sponge with a tube-like body and a growth off to one side. Illustration B shows a sea anemone with a tube-like, radial symmetrical body. Tentacles grow from the top of the tube. Three vertical planes arranged 120 degrees apart dissect the body. The half of the body on one side of each plane is a mirror image of the body on the other side. Illustration C shows a goat with a bilaterally symmetrical body. A plane runs from front to back through the middle of the goat, dissecting the body into left and right halves, which are mirror images of each other. The top part of the goat is defined as dorsal, and the bottom part is defined as ventral. The front of the goat is defined as anterior, and the back is defined as posterio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705" b="-2705"/>
          <a:stretch>
            <a:fillRect/>
          </a:stretch>
        </p:blipFill>
        <p:spPr/>
      </p:pic>
      <p:sp>
        <p:nvSpPr>
          <p:cNvPr id="5" name="Figure Number"/>
          <p:cNvSpPr>
            <a:spLocks noGrp="1"/>
          </p:cNvSpPr>
          <p:nvPr>
            <p:ph type="title"/>
          </p:nvPr>
        </p:nvSpPr>
        <p:spPr/>
        <p:txBody>
          <a:bodyPr/>
          <a:lstStyle/>
          <a:p>
            <a:r>
              <a:rPr lang="en-US" dirty="0"/>
              <a:t>Figure 33.2</a:t>
            </a:r>
          </a:p>
        </p:txBody>
      </p:sp>
      <p:pic>
        <p:nvPicPr>
          <p:cNvPr id="9" name="OpenStaxLogo">
            <a:extLst>
              <a:ext uri="{FF2B5EF4-FFF2-40B4-BE49-F238E27FC236}">
                <a16:creationId xmlns:a16="http://schemas.microsoft.com/office/drawing/2014/main" id="{1AC6C56A-C070-B741-9F06-2DF95CE2E0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24590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8FD1D41-B083-4CE2-9B6E-CE2AA824D420}"/>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Apodemes</a:t>
            </a:r>
            <a:r>
              <a:rPr lang="en-US" sz="1600" dirty="0"/>
              <a:t> are ingrowths on arthropod exoskeletons to which muscles attach. The </a:t>
            </a:r>
            <a:r>
              <a:rPr lang="en-US" sz="1600" dirty="0" err="1"/>
              <a:t>apodemes</a:t>
            </a:r>
            <a:r>
              <a:rPr lang="en-US" sz="1600" dirty="0"/>
              <a:t> on this crab leg are located above and below the fulcrum of the claw. Contraction of muscles attached to the </a:t>
            </a:r>
            <a:r>
              <a:rPr lang="en-US" sz="1600" dirty="0" err="1"/>
              <a:t>apodemes</a:t>
            </a:r>
            <a:r>
              <a:rPr lang="en-US" sz="1600" dirty="0"/>
              <a:t> pulls the claw closed.</a:t>
            </a:r>
          </a:p>
        </p:txBody>
      </p:sp>
      <p:pic>
        <p:nvPicPr>
          <p:cNvPr id="2" name="Figure" descr="Illustration shows a crab claw with a small, upper portion that pivots relative to a large, lower portion. The apodemes are located on the large portion, above and below the pivot poin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376" b="-6376"/>
          <a:stretch>
            <a:fillRect/>
          </a:stretch>
        </p:blipFill>
        <p:spPr/>
      </p:pic>
      <p:sp>
        <p:nvSpPr>
          <p:cNvPr id="5" name="Figure Number"/>
          <p:cNvSpPr>
            <a:spLocks noGrp="1"/>
          </p:cNvSpPr>
          <p:nvPr>
            <p:ph type="title"/>
          </p:nvPr>
        </p:nvSpPr>
        <p:spPr/>
        <p:txBody>
          <a:bodyPr/>
          <a:lstStyle/>
          <a:p>
            <a:r>
              <a:rPr lang="en-US" dirty="0"/>
              <a:t>Figure 33.3</a:t>
            </a:r>
          </a:p>
        </p:txBody>
      </p:sp>
      <p:pic>
        <p:nvPicPr>
          <p:cNvPr id="9" name="OpenStaxLogo">
            <a:extLst>
              <a:ext uri="{FF2B5EF4-FFF2-40B4-BE49-F238E27FC236}">
                <a16:creationId xmlns:a16="http://schemas.microsoft.com/office/drawing/2014/main" id="{D5CD4DE1-64DE-4D44-9FD0-CA078E1001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233230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4958777-BAE7-4ACB-AF45-3FE336F78C2C}"/>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mouse has a much higher metabolic rate than the elephant. (credit “mouse”: modification of work by Magnus </a:t>
            </a:r>
            <a:r>
              <a:rPr lang="en-US" sz="1600" dirty="0" err="1"/>
              <a:t>Kjaergaard</a:t>
            </a:r>
            <a:r>
              <a:rPr lang="en-US" sz="1600" dirty="0"/>
              <a:t>; credit “elephant”: modification of work by </a:t>
            </a:r>
            <a:r>
              <a:rPr lang="fi-FI" sz="1600" dirty="0"/>
              <a:t>“</a:t>
            </a:r>
            <a:r>
              <a:rPr lang="fi-FI" sz="1600" dirty="0" err="1"/>
              <a:t>TheLizardQueen”/Flickr</a:t>
            </a:r>
            <a:r>
              <a:rPr lang="fi-FI" sz="1600" dirty="0"/>
              <a:t>)</a:t>
            </a:r>
            <a:endParaRPr lang="en-US" sz="1600" dirty="0"/>
          </a:p>
        </p:txBody>
      </p:sp>
      <p:pic>
        <p:nvPicPr>
          <p:cNvPr id="2" name="Figure" descr="A mouse has an average mass of 35 grams and a metabolic rate of 890 millimeters cubed of oxygen per gram body mass per hour. The elephant has an average mass of 4,500 kg and a metabolic rate of 75 millimeters cubed of oxygen per gram body mass per hou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277" b="-9277"/>
          <a:stretch>
            <a:fillRect/>
          </a:stretch>
        </p:blipFill>
        <p:spPr/>
      </p:pic>
      <p:sp>
        <p:nvSpPr>
          <p:cNvPr id="5" name="Figure Number"/>
          <p:cNvSpPr>
            <a:spLocks noGrp="1"/>
          </p:cNvSpPr>
          <p:nvPr>
            <p:ph type="title"/>
          </p:nvPr>
        </p:nvSpPr>
        <p:spPr/>
        <p:txBody>
          <a:bodyPr/>
          <a:lstStyle/>
          <a:p>
            <a:r>
              <a:rPr lang="en-US" dirty="0"/>
              <a:t>Figure 33.4</a:t>
            </a:r>
          </a:p>
        </p:txBody>
      </p:sp>
      <p:pic>
        <p:nvPicPr>
          <p:cNvPr id="9" name="OpenStaxLogo">
            <a:extLst>
              <a:ext uri="{FF2B5EF4-FFF2-40B4-BE49-F238E27FC236}">
                <a16:creationId xmlns:a16="http://schemas.microsoft.com/office/drawing/2014/main" id="{8A500F6B-1F90-DD40-B9C8-B9FBBDD407B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684329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F3E491B-ECB8-40FB-A9AC-168043194CAB}"/>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Shown are the planes of a quadruped goat and a bipedal human. The </a:t>
            </a:r>
            <a:r>
              <a:rPr lang="en-US" sz="1600" dirty="0" err="1"/>
              <a:t>midsagittal</a:t>
            </a:r>
            <a:r>
              <a:rPr lang="en-US" sz="1600" dirty="0"/>
              <a:t> plane divides the body exactly in half, into right and left portions. The frontal plane divides the front and back, and the transverse plane divides the body into upper and lower portions.</a:t>
            </a:r>
          </a:p>
        </p:txBody>
      </p:sp>
      <p:pic>
        <p:nvPicPr>
          <p:cNvPr id="2" name="Figure" descr="Illustration A shows the planes of a goat body. The midsagittal plane runs through the middle of the goat from front to back, separating the right and left sides. The frontal plane also runs from front to back, but separates the upper half of the body from the lower half. The transverse plane runs across the middle of the goat, and separate the front and back halves of the body. Illustration B shows the planes of a human body. The midsagittal plane runs from top to bottom and separates the right and left halves of the body. The Frontal plane also runs from top to bottom and separates the front and back halves of the body. The Transverse plane dissects the middle of the body between the chest and abdomen, separating the top of the body from the bottom. The midline is an imaginary line running through the middle of the body, from top to botto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1460" r="-21460"/>
          <a:stretch>
            <a:fillRect/>
          </a:stretch>
        </p:blipFill>
        <p:spPr/>
      </p:pic>
      <p:sp>
        <p:nvSpPr>
          <p:cNvPr id="5" name="Figure Number"/>
          <p:cNvSpPr>
            <a:spLocks noGrp="1"/>
          </p:cNvSpPr>
          <p:nvPr>
            <p:ph type="title"/>
          </p:nvPr>
        </p:nvSpPr>
        <p:spPr/>
        <p:txBody>
          <a:bodyPr/>
          <a:lstStyle/>
          <a:p>
            <a:r>
              <a:rPr lang="en-US" dirty="0"/>
              <a:t>Figure 33.5</a:t>
            </a:r>
          </a:p>
        </p:txBody>
      </p:sp>
      <p:pic>
        <p:nvPicPr>
          <p:cNvPr id="9" name="OpenStaxLogo">
            <a:extLst>
              <a:ext uri="{FF2B5EF4-FFF2-40B4-BE49-F238E27FC236}">
                <a16:creationId xmlns:a16="http://schemas.microsoft.com/office/drawing/2014/main" id="{F970A2F8-D8E9-1944-A023-2136A2F6FB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394615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4DCD910-0485-4D2B-AE5A-034B6FC142FA}"/>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Vertebrate animals have two major body cavities. The dorsal cavity contains the cranial and the spinal cavity. The ventral cavity contains the thoracic cavity and the abdominopelvic cavity. The thoracic cavity is separated from the </a:t>
            </a:r>
            <a:r>
              <a:rPr lang="en-US" sz="1600" dirty="0" err="1">
                <a:solidFill>
                  <a:schemeClr val="tx1"/>
                </a:solidFill>
              </a:rPr>
              <a:t>abdominopelvic</a:t>
            </a:r>
            <a:r>
              <a:rPr lang="en-US" sz="1600" dirty="0">
                <a:solidFill>
                  <a:schemeClr val="tx1"/>
                </a:solidFill>
              </a:rPr>
              <a:t> cavity by the diaphragm. The </a:t>
            </a:r>
            <a:r>
              <a:rPr lang="en-US" sz="1600" dirty="0"/>
              <a:t>abdominopelvic</a:t>
            </a:r>
            <a:r>
              <a:rPr lang="en-US" sz="1600" dirty="0">
                <a:solidFill>
                  <a:schemeClr val="tx1"/>
                </a:solidFill>
              </a:rPr>
              <a:t> cavity is separated into the abdominal cavity and the pelvic cavity by an imaginary line parallel to the pelvis bones. (credit: modification of work by NCI)</a:t>
            </a:r>
          </a:p>
        </p:txBody>
      </p:sp>
      <p:sp>
        <p:nvSpPr>
          <p:cNvPr id="5" name="Figure Number"/>
          <p:cNvSpPr>
            <a:spLocks noGrp="1"/>
          </p:cNvSpPr>
          <p:nvPr>
            <p:ph type="title"/>
          </p:nvPr>
        </p:nvSpPr>
        <p:spPr/>
        <p:txBody>
          <a:bodyPr>
            <a:normAutofit/>
          </a:bodyPr>
          <a:lstStyle/>
          <a:p>
            <a:r>
              <a:rPr lang="en-US" sz="2400" dirty="0">
                <a:solidFill>
                  <a:srgbClr val="6CB255"/>
                </a:solidFill>
              </a:rPr>
              <a:t>Figure 33.6 </a:t>
            </a:r>
          </a:p>
        </p:txBody>
      </p:sp>
      <p:pic>
        <p:nvPicPr>
          <p:cNvPr id="7" name="Picture Placeholder 6" descr="Illustration shows a cross-sectional side view of the upper part of a human body. The entire head region above the eyes and to the back of the head and a long thin strip from this region down the back is shaded to indicate the dorsal cavity. The head is labeled cranial cavity and the long thin region down the back is the spinal cavity. A large oblong area shaded at the front of the body indicates the ventral cavity. It is labeled from top to bottom as thoracic cavity, diaphragm (thin line separating regions), abdominal cavity, and pelvic cavity. The abdominal and pelvic cavities are separated by a thin dashed line and together they are labeled the abdominopelvic cavity.">
            <a:extLst>
              <a:ext uri="{FF2B5EF4-FFF2-40B4-BE49-F238E27FC236}">
                <a16:creationId xmlns:a16="http://schemas.microsoft.com/office/drawing/2014/main" id="{5C71A1DA-944D-40A7-AFC6-21470D866DC9}"/>
              </a:ext>
            </a:extLst>
          </p:cNvPr>
          <p:cNvPicPr>
            <a:picLocks noGrp="1" noChangeAspect="1"/>
          </p:cNvPicPr>
          <p:nvPr>
            <p:ph type="pic" sz="quarter" idx="13"/>
          </p:nvPr>
        </p:nvPicPr>
        <p:blipFill rotWithShape="1">
          <a:blip r:embed="rId2"/>
          <a:srcRect l="61030" t="19726" r="10712" b="17499"/>
          <a:stretch/>
        </p:blipFill>
        <p:spPr>
          <a:xfrm>
            <a:off x="457200" y="993035"/>
            <a:ext cx="3921206" cy="4901510"/>
          </a:xfrm>
          <a:prstGeom prst="rect">
            <a:avLst/>
          </a:prstGeom>
        </p:spPr>
      </p:pic>
      <p:pic>
        <p:nvPicPr>
          <p:cNvPr id="8" name="OpenStaxLogo">
            <a:extLst>
              <a:ext uri="{FF2B5EF4-FFF2-40B4-BE49-F238E27FC236}">
                <a16:creationId xmlns:a16="http://schemas.microsoft.com/office/drawing/2014/main" id="{9D33C40E-7450-864C-8113-D1A50C42B9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257915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76A6C6C-A489-4E2E-B172-8C5B0699F815}"/>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Squamous epithelia cells </a:t>
            </a:r>
            <a:r>
              <a:rPr lang="en-US" sz="1600" dirty="0">
                <a:solidFill>
                  <a:srgbClr val="6CB255"/>
                </a:solidFill>
              </a:rPr>
              <a:t>(a)</a:t>
            </a:r>
            <a:r>
              <a:rPr lang="en-US" sz="1600" dirty="0"/>
              <a:t> have a slightly irregular shape, and a small, centrally located nucleus. These cells can be stratified into layers, as in </a:t>
            </a:r>
            <a:r>
              <a:rPr lang="en-US" sz="1600" dirty="0">
                <a:solidFill>
                  <a:srgbClr val="6CB255"/>
                </a:solidFill>
              </a:rPr>
              <a:t>(b)</a:t>
            </a:r>
            <a:r>
              <a:rPr lang="en-US" sz="1600" dirty="0"/>
              <a:t> this human cervix specimen. (credit b: modification of work by Ed </a:t>
            </a:r>
            <a:r>
              <a:rPr lang="en-US" sz="1600" dirty="0" err="1"/>
              <a:t>Uthman</a:t>
            </a:r>
            <a:r>
              <a:rPr lang="en-US" sz="1600" dirty="0"/>
              <a:t>; scale-bar data from Matt Russell)</a:t>
            </a:r>
          </a:p>
        </p:txBody>
      </p:sp>
      <p:pic>
        <p:nvPicPr>
          <p:cNvPr id="2" name="Figure" descr="Illustration A shows irregularly shaped cells with a central nucleus. Micrograph B shows a cross section of squamous cells from the human cervix. In the upper layer the cells appear to be tightly packed. In they middle layer they appear to be more loosely packed, and in the lower layer they are flatter and elongat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565" b="-14565"/>
          <a:stretch>
            <a:fillRect/>
          </a:stretch>
        </p:blipFill>
        <p:spPr/>
      </p:pic>
      <p:sp>
        <p:nvSpPr>
          <p:cNvPr id="5" name="Figure Number"/>
          <p:cNvSpPr>
            <a:spLocks noGrp="1"/>
          </p:cNvSpPr>
          <p:nvPr>
            <p:ph type="title"/>
          </p:nvPr>
        </p:nvSpPr>
        <p:spPr/>
        <p:txBody>
          <a:bodyPr/>
          <a:lstStyle/>
          <a:p>
            <a:r>
              <a:rPr lang="en-US" dirty="0"/>
              <a:t>Figure 33.7</a:t>
            </a:r>
          </a:p>
        </p:txBody>
      </p:sp>
      <p:pic>
        <p:nvPicPr>
          <p:cNvPr id="9" name="OpenStaxLogo">
            <a:extLst>
              <a:ext uri="{FF2B5EF4-FFF2-40B4-BE49-F238E27FC236}">
                <a16:creationId xmlns:a16="http://schemas.microsoft.com/office/drawing/2014/main" id="{10A0728B-FCE4-6A46-8565-234000E029D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63978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0E3F855-9043-4B29-B6CD-FF22B604C652}"/>
              </a:ext>
            </a:extLst>
          </p:cNvPr>
          <p:cNvSpPr>
            <a:spLocks noGrp="1"/>
          </p:cNvSpPr>
          <p:nvPr>
            <p:ph type="ftr" sz="quarter" idx="11"/>
          </p:nvPr>
        </p:nvSpPr>
        <p:spPr>
          <a:xfrm>
            <a:off x="692726" y="6492875"/>
            <a:ext cx="782738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Simple cuboidal epithelial cells line tubules in the mammalian kidney, where they are involved in filtering the blood.</a:t>
            </a:r>
          </a:p>
        </p:txBody>
      </p:sp>
      <p:pic>
        <p:nvPicPr>
          <p:cNvPr id="2" name="Figure" descr="Illustration shows cells, shaped like slices of pie, arranged in a circle. The hub of the circle is empty. Three of these circles of cells cluster toge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640" b="-6640"/>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33.8</a:t>
            </a:r>
          </a:p>
        </p:txBody>
      </p:sp>
      <p:pic>
        <p:nvPicPr>
          <p:cNvPr id="7" name="OpenStaxLogo">
            <a:extLst>
              <a:ext uri="{FF2B5EF4-FFF2-40B4-BE49-F238E27FC236}">
                <a16:creationId xmlns:a16="http://schemas.microsoft.com/office/drawing/2014/main" id="{28D4E258-C08A-CD41-AC8F-66D7B7D514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6066332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346</TotalTime>
  <Words>2288</Words>
  <Application>Microsoft Macintosh PowerPoint</Application>
  <PresentationFormat>On-screen Show (4:3)</PresentationFormat>
  <Paragraphs>74</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Arial Black</vt:lpstr>
      <vt:lpstr>Calibri</vt:lpstr>
      <vt:lpstr>Essential</vt:lpstr>
      <vt:lpstr>BIOLOGY 2e</vt:lpstr>
      <vt:lpstr>Figure 33.1</vt:lpstr>
      <vt:lpstr>Figure 33.2</vt:lpstr>
      <vt:lpstr>Figure 33.3</vt:lpstr>
      <vt:lpstr>Figure 33.4</vt:lpstr>
      <vt:lpstr>Figure 33.5</vt:lpstr>
      <vt:lpstr>Figure 33.6 </vt:lpstr>
      <vt:lpstr>Figure 33.7</vt:lpstr>
      <vt:lpstr>Figure 33.8</vt:lpstr>
      <vt:lpstr>Figure 33.9</vt:lpstr>
      <vt:lpstr>Figure 33.10</vt:lpstr>
      <vt:lpstr>Figure 33.11</vt:lpstr>
      <vt:lpstr>Figure 33.12</vt:lpstr>
      <vt:lpstr>Figure 33.13</vt:lpstr>
      <vt:lpstr>Figure 33.14</vt:lpstr>
      <vt:lpstr>Figure 33.15</vt:lpstr>
      <vt:lpstr>Figure 33.16</vt:lpstr>
      <vt:lpstr>Figure 33.17</vt:lpstr>
      <vt:lpstr>Figure 33.18</vt:lpstr>
      <vt:lpstr>Figure 33.19</vt:lpstr>
      <vt:lpstr>Figure 33.20</vt:lpstr>
      <vt:lpstr>Figure 33.21</vt:lpstr>
      <vt:lpstr>Figure 33.22</vt:lpstr>
      <vt:lpstr>Figure 33.23</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33 - THE ANIMAL BODY: BASIC FORM AND FUNCTION</dc:title>
  <dc:creator>Spuddy McSpare</dc:creator>
  <cp:lastModifiedBy>Microsoft Office User</cp:lastModifiedBy>
  <cp:revision>70</cp:revision>
  <dcterms:created xsi:type="dcterms:W3CDTF">2012-06-04T02:13:36Z</dcterms:created>
  <dcterms:modified xsi:type="dcterms:W3CDTF">2020-01-23T18:56:45Z</dcterms:modified>
</cp:coreProperties>
</file>