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12" r:id="rId1"/>
  </p:sldMasterIdLst>
  <p:notesMasterIdLst>
    <p:notesMasterId r:id="rId23"/>
  </p:notesMasterIdLst>
  <p:handoutMasterIdLst>
    <p:handoutMasterId r:id="rId24"/>
  </p:handoutMasterIdLst>
  <p:sldIdLst>
    <p:sldId id="256" r:id="rId2"/>
    <p:sldId id="280" r:id="rId3"/>
    <p:sldId id="345" r:id="rId4"/>
    <p:sldId id="346" r:id="rId5"/>
    <p:sldId id="347" r:id="rId6"/>
    <p:sldId id="348" r:id="rId7"/>
    <p:sldId id="349" r:id="rId8"/>
    <p:sldId id="350" r:id="rId9"/>
    <p:sldId id="351" r:id="rId10"/>
    <p:sldId id="359" r:id="rId11"/>
    <p:sldId id="283" r:id="rId12"/>
    <p:sldId id="360" r:id="rId13"/>
    <p:sldId id="361" r:id="rId14"/>
    <p:sldId id="310" r:id="rId15"/>
    <p:sldId id="362" r:id="rId16"/>
    <p:sldId id="311" r:id="rId17"/>
    <p:sldId id="363" r:id="rId18"/>
    <p:sldId id="312" r:id="rId19"/>
    <p:sldId id="356" r:id="rId20"/>
    <p:sldId id="357" r:id="rId21"/>
    <p:sldId id="358"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49" autoAdjust="0"/>
    <p:restoredTop sz="94541" autoAdjust="0"/>
  </p:normalViewPr>
  <p:slideViewPr>
    <p:cSldViewPr snapToGrid="0" snapToObjects="1">
      <p:cViewPr varScale="1">
        <p:scale>
          <a:sx n="124" d="100"/>
          <a:sy n="124" d="100"/>
        </p:scale>
        <p:origin x="1824"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t>1/23/20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DC5D27-0ED8-5643-9561-98951A5EDF96}" type="datetimeFigureOut">
              <a:rPr lang="en-US" smtClean="0"/>
              <a:t>1/23/20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0B4FD14-2237-D047-9A04-C670C7FF8300}" type="slidenum">
              <a:rPr lang="en-US" smtClean="0"/>
              <a:t>‹#›</a:t>
            </a:fld>
            <a:endParaRPr lang="en-US"/>
          </a:p>
        </p:txBody>
      </p:sp>
    </p:spTree>
    <p:extLst>
      <p:ext uri="{BB962C8B-B14F-4D97-AF65-F5344CB8AC3E}">
        <p14:creationId xmlns:p14="http://schemas.microsoft.com/office/powerpoint/2010/main" val="98129652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B4FD14-2237-D047-9A04-C670C7FF8300}" type="slidenum">
              <a:rPr lang="en-US" smtClean="0"/>
              <a:t>12</a:t>
            </a:fld>
            <a:endParaRPr lang="en-US"/>
          </a:p>
        </p:txBody>
      </p:sp>
    </p:spTree>
    <p:extLst>
      <p:ext uri="{BB962C8B-B14F-4D97-AF65-F5344CB8AC3E}">
        <p14:creationId xmlns:p14="http://schemas.microsoft.com/office/powerpoint/2010/main" val="2961787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p:txBody>
          <a:bodyPr/>
          <a:lstStyle/>
          <a:p>
            <a:fld id="{79B19C71-EC74-44AF-B27E-FC7DC3C3A61D}" type="datetime4">
              <a:rPr lang="en-US" smtClean="0"/>
              <a:pPr/>
              <a:t>January 23, 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January 23, 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January 23, 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Title 1"/>
          <p:cNvSpPr>
            <a:spLocks noGrp="1"/>
          </p:cNvSpPr>
          <p:nvPr>
            <p:ph type="title"/>
          </p:nvPr>
        </p:nvSpPr>
        <p:spPr>
          <a:xfrm>
            <a:off x="457200" y="241326"/>
            <a:ext cx="8062912" cy="659535"/>
          </a:xfrm>
        </p:spPr>
        <p:txBody>
          <a:bodyPr/>
          <a:lstStyle/>
          <a:p>
            <a:r>
              <a:rPr lang="en-US" dirty="0"/>
              <a:t>Click to edit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51DEABC-D766-4322-8E78-B830FAE35C72}" type="datetime4">
              <a:rPr lang="en-US" smtClean="0"/>
              <a:pPr/>
              <a:t>January 23, 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Title 1"/>
          <p:cNvSpPr txBox="1">
            <a:spLocks/>
          </p:cNvSpPr>
          <p:nvPr userDrawn="1"/>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a:t>College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 Chapter Title</a:t>
            </a:r>
          </a:p>
          <a:p>
            <a:pPr algn="ctr"/>
            <a:r>
              <a:rPr lang="en-US" sz="1600" cap="none" dirty="0">
                <a:solidFill>
                  <a:schemeClr val="tx1"/>
                </a:solidFill>
                <a:latin typeface="+mn-lt"/>
              </a:rPr>
              <a:t>PowerPoint Image Slideshow</a:t>
            </a: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7D0EFEE-2756-4A20-BF2A-63F0A94F99AC}" type="datetime4">
              <a:rPr lang="en-US" smtClean="0"/>
              <a:pPr/>
              <a:t>January 23, 2020</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8044814" y="683895"/>
            <a:ext cx="1315721" cy="365125"/>
          </a:xfrm>
          <a:prstGeom prst="rect">
            <a:avLst/>
          </a:prstGeom>
        </p:spPr>
        <p:txBody>
          <a:bodyPr vert="horz" lIns="91440" tIns="45720" rIns="91440" bIns="45720" rtlCol="0" anchor="ctr"/>
          <a:lstStyle>
            <a:lvl1pPr algn="r">
              <a:defRPr sz="2400" b="1">
                <a:solidFill>
                  <a:srgbClr val="FFFFFF"/>
                </a:solidFill>
              </a:defRPr>
            </a:lvl1pPr>
          </a:lstStyle>
          <a:p>
            <a:fld id="{F38DF745-7D3F-47F4-83A3-874385CFAA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6" r:id="rId1"/>
    <p:sldLayoutId id="2147483914" r:id="rId2"/>
    <p:sldLayoutId id="2147483920" r:id="rId3"/>
    <p:sldLayoutId id="2147483913" r:id="rId4"/>
  </p:sldLayoutIdLst>
  <p:hf sldNum="0" hdr="0" ftr="0" dt="0"/>
  <p:txStyles>
    <p:titleStyle>
      <a:lvl1pPr algn="l" defTabSz="914400" rtl="0" eaLnBrk="1" latinLnBrk="0" hangingPunct="1">
        <a:spcBef>
          <a:spcPct val="0"/>
        </a:spcBef>
        <a:buNone/>
        <a:defRPr sz="2400" kern="1200" cap="all" spc="-60" baseline="0">
          <a:solidFill>
            <a:srgbClr val="6CB255"/>
          </a:solidFill>
          <a:latin typeface="+mj-lt"/>
          <a:ea typeface="+mj-ea"/>
          <a:cs typeface="+mj-cs"/>
        </a:defRPr>
      </a:lvl1pPr>
    </p:titleStyle>
    <p:body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hapter Title"/>
          <p:cNvSpPr txBox="1">
            <a:spLocks/>
          </p:cNvSpPr>
          <p:nvPr/>
        </p:nvSpPr>
        <p:spPr>
          <a:xfrm>
            <a:off x="0" y="1619020"/>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2000" b="1" cap="none" dirty="0">
                <a:solidFill>
                  <a:srgbClr val="212F62"/>
                </a:solidFill>
                <a:latin typeface="+mn-lt"/>
              </a:rPr>
              <a:t>Chapter 37 THE ENDOCRINE SYSTEM</a:t>
            </a:r>
          </a:p>
          <a:p>
            <a:pPr algn="ctr"/>
            <a:r>
              <a:rPr lang="en-US" sz="1600" cap="none" dirty="0">
                <a:solidFill>
                  <a:schemeClr val="tx1"/>
                </a:solidFill>
                <a:latin typeface="+mn-lt"/>
              </a:rPr>
              <a:t>PowerPoint Image Slideshow</a:t>
            </a:r>
          </a:p>
        </p:txBody>
      </p:sp>
      <p:sp>
        <p:nvSpPr>
          <p:cNvPr id="2" name="Title">
            <a:extLst>
              <a:ext uri="{FF2B5EF4-FFF2-40B4-BE49-F238E27FC236}">
                <a16:creationId xmlns:a16="http://schemas.microsoft.com/office/drawing/2014/main" id="{5CD1DCBB-89AB-4076-94B5-64B0960CB8AA}"/>
              </a:ext>
            </a:extLst>
          </p:cNvPr>
          <p:cNvSpPr>
            <a:spLocks noGrp="1"/>
          </p:cNvSpPr>
          <p:nvPr>
            <p:ph type="title" idx="4294967295"/>
          </p:nvPr>
        </p:nvSpPr>
        <p:spPr>
          <a:xfrm>
            <a:off x="0" y="704612"/>
            <a:ext cx="9144000" cy="734641"/>
          </a:xfrm>
        </p:spPr>
        <p:txBody>
          <a:bodyPr>
            <a:normAutofit/>
          </a:bodyPr>
          <a:lstStyle/>
          <a:p>
            <a:pPr algn="ctr"/>
            <a:r>
              <a:rPr lang="en-US" sz="3600" dirty="0"/>
              <a:t>BIOLOGY 2e</a:t>
            </a:r>
          </a:p>
        </p:txBody>
      </p:sp>
      <p:pic>
        <p:nvPicPr>
          <p:cNvPr id="6" name="OpenStaxLogo">
            <a:extLst>
              <a:ext uri="{FF2B5EF4-FFF2-40B4-BE49-F238E27FC236}">
                <a16:creationId xmlns:a16="http://schemas.microsoft.com/office/drawing/2014/main" id="{65C06F97-DEA6-7C4C-9C47-E04C196332D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pic>
        <p:nvPicPr>
          <p:cNvPr id="7" name="Figure">
            <a:extLst>
              <a:ext uri="{FF2B5EF4-FFF2-40B4-BE49-F238E27FC236}">
                <a16:creationId xmlns:a16="http://schemas.microsoft.com/office/drawing/2014/main" id="{6EDFE076-CF5B-2A4F-A695-4C969D4D597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562757" y="2518771"/>
            <a:ext cx="2010683" cy="2601142"/>
          </a:xfrm>
          <a:prstGeom prst="rect">
            <a:avLst/>
          </a:prstGeom>
          <a:effectLst>
            <a:reflection blurRad="6350" stA="52000" endA="300" endPos="35000" dir="5400000" sy="-100000" algn="bl" rotWithShape="0"/>
          </a:effectLst>
          <a:scene3d>
            <a:camera prst="obliqueTopLeft"/>
            <a:lightRig rig="threePt" dir="t"/>
          </a:scene3d>
        </p:spPr>
      </p:pic>
    </p:spTree>
    <p:extLst>
      <p:ext uri="{BB962C8B-B14F-4D97-AF65-F5344CB8AC3E}">
        <p14:creationId xmlns:p14="http://schemas.microsoft.com/office/powerpoint/2010/main" val="1322443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0CF1B5E9-F83E-4015-AFF7-C3C280A54DC3}"/>
              </a:ext>
            </a:extLst>
          </p:cNvPr>
          <p:cNvSpPr>
            <a:spLocks noGrp="1"/>
          </p:cNvSpPr>
          <p:nvPr>
            <p:ph type="ftr" sz="quarter" idx="11"/>
          </p:nvPr>
        </p:nvSpPr>
        <p:spPr>
          <a:xfrm>
            <a:off x="711200" y="6492875"/>
            <a:ext cx="780891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pic>
        <p:nvPicPr>
          <p:cNvPr id="2" name="Figure" descr="The hypothalamus secretes GnRH, which stimulates secretion of FSH and LH from the pituitary. The hypothalamus and pituitary are both found in the brain. FSH and LH stimulate follicle growth in the ovaries, and a surge in LH triggers ovulation. The two ovaries, which are located on either side of the uterus, secrete estradiol, progesterone, and inhibin. Estrodiol and progesterone regulate female sex characteristics and the menstrual cycle. Inhibin inhibits FSH production by the pituitary in a negative feedback loop."/>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6855" r="-26855"/>
          <a:stretch>
            <a:fillRect/>
          </a:stretch>
        </p:blipFill>
        <p:spPr>
          <a:xfrm>
            <a:off x="457200" y="1108075"/>
            <a:ext cx="4032250" cy="5256213"/>
          </a:xfrm>
        </p:spPr>
      </p:pic>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chemeClr val="tx1"/>
                </a:solidFill>
              </a:rPr>
              <a:t>Hormonal regulation of the female reproductive system involves hormones from the hypothalamus, pituitary, and ovaries.</a:t>
            </a:r>
          </a:p>
        </p:txBody>
      </p:sp>
      <p:sp>
        <p:nvSpPr>
          <p:cNvPr id="5" name="Figure Number"/>
          <p:cNvSpPr>
            <a:spLocks noGrp="1"/>
          </p:cNvSpPr>
          <p:nvPr>
            <p:ph type="title"/>
          </p:nvPr>
        </p:nvSpPr>
        <p:spPr/>
        <p:txBody>
          <a:bodyPr>
            <a:normAutofit/>
          </a:bodyPr>
          <a:lstStyle/>
          <a:p>
            <a:r>
              <a:rPr lang="en-US" sz="2400" dirty="0">
                <a:solidFill>
                  <a:srgbClr val="6CB255"/>
                </a:solidFill>
              </a:rPr>
              <a:t>Figure 37.9</a:t>
            </a:r>
          </a:p>
        </p:txBody>
      </p:sp>
      <p:pic>
        <p:nvPicPr>
          <p:cNvPr id="7" name="OpenStaxLogo">
            <a:extLst>
              <a:ext uri="{FF2B5EF4-FFF2-40B4-BE49-F238E27FC236}">
                <a16:creationId xmlns:a16="http://schemas.microsoft.com/office/drawing/2014/main" id="{6C55A426-6F6E-EC46-B080-1110937EA90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24816029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id="{10F58118-2922-4FA2-ACAE-36ABCF56DD0A}"/>
              </a:ext>
            </a:extLst>
          </p:cNvPr>
          <p:cNvSpPr>
            <a:spLocks noGrp="1"/>
          </p:cNvSpPr>
          <p:nvPr>
            <p:ph type="ftr" sz="quarter" idx="11"/>
          </p:nvPr>
        </p:nvSpPr>
        <p:spPr>
          <a:xfrm>
            <a:off x="711200" y="6492875"/>
            <a:ext cx="780891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main symptoms of diabetes are shown. (credit: modification of work by Mikael </a:t>
            </a:r>
            <a:r>
              <a:rPr lang="da-DK" sz="1600" dirty="0" err="1"/>
              <a:t>Häggström</a:t>
            </a:r>
            <a:r>
              <a:rPr lang="da-DK" sz="1600" dirty="0"/>
              <a:t>)</a:t>
            </a:r>
            <a:endParaRPr lang="en-US" sz="1600" dirty="0"/>
          </a:p>
        </p:txBody>
      </p:sp>
      <p:pic>
        <p:nvPicPr>
          <p:cNvPr id="6" name="Figure" descr="Symptoms of diabetes include excessive thirst, excessive hunger, lethargy and stupor, blurred vision, weight loss, breath that smells like acetone, hyperventilation, nausea, vomiting, abdominal pain, frequent urination, and glucose in the urin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2902" r="-52902"/>
          <a:stretch>
            <a:fillRect/>
          </a:stretch>
        </p:blipFill>
        <p:spPr/>
      </p:pic>
      <p:sp>
        <p:nvSpPr>
          <p:cNvPr id="5" name="Figure Number"/>
          <p:cNvSpPr>
            <a:spLocks noGrp="1"/>
          </p:cNvSpPr>
          <p:nvPr>
            <p:ph type="title"/>
          </p:nvPr>
        </p:nvSpPr>
        <p:spPr/>
        <p:txBody>
          <a:bodyPr/>
          <a:lstStyle/>
          <a:p>
            <a:r>
              <a:rPr lang="en-US" dirty="0"/>
              <a:t>Figure 37.10</a:t>
            </a:r>
          </a:p>
        </p:txBody>
      </p:sp>
      <p:pic>
        <p:nvPicPr>
          <p:cNvPr id="10" name="OpenStaxLogo">
            <a:extLst>
              <a:ext uri="{FF2B5EF4-FFF2-40B4-BE49-F238E27FC236}">
                <a16:creationId xmlns:a16="http://schemas.microsoft.com/office/drawing/2014/main" id="{E57E5D93-ACDD-3344-BA1A-99A66D52D20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29790468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43632E3F-A5B9-4774-B39F-96055F2973A6}"/>
              </a:ext>
            </a:extLst>
          </p:cNvPr>
          <p:cNvSpPr>
            <a:spLocks noGrp="1"/>
          </p:cNvSpPr>
          <p:nvPr>
            <p:ph type="ftr" sz="quarter" idx="11"/>
          </p:nvPr>
        </p:nvSpPr>
        <p:spPr>
          <a:xfrm>
            <a:off x="711200" y="6492875"/>
            <a:ext cx="780891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pic>
        <p:nvPicPr>
          <p:cNvPr id="2" name="Figure" descr="When blood glucose levels fall, the pancreas secretes the hormone glucagon. Glucagon causes the liver to break down glycogen, releasing glucose into the blood. As a result, blood glucose levels rise. In response to high glucose levels, the pancreas releases insulin. In response to insulin, target cells take up glucose, and the liver converts glucose to glycogen. As a result, blood glucose levels fall."/>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rcRect t="-11529" b="-11529"/>
          <a:stretch>
            <a:fillRect/>
          </a:stretch>
        </p:blipFill>
        <p:spPr>
          <a:xfrm>
            <a:off x="4489450" y="1108075"/>
            <a:ext cx="4030663" cy="5256213"/>
          </a:xfrm>
        </p:spPr>
      </p:pic>
      <p:sp>
        <p:nvSpPr>
          <p:cNvPr id="14" name="Figure Legend"/>
          <p:cNvSpPr>
            <a:spLocks noGrp="1"/>
          </p:cNvSpPr>
          <p:nvPr>
            <p:ph type="body" sz="quarter" idx="14"/>
          </p:nvPr>
        </p:nvSpPr>
        <p:spPr>
          <a:xfrm>
            <a:off x="457200" y="1107617"/>
            <a:ext cx="3913188" cy="5256973"/>
          </a:xfrm>
        </p:spPr>
        <p:txBody>
          <a:bodyPr>
            <a:noAutofit/>
          </a:bodyPr>
          <a:lstStyle/>
          <a:p>
            <a:r>
              <a:rPr lang="en-US" sz="1600" dirty="0">
                <a:solidFill>
                  <a:srgbClr val="000000"/>
                </a:solidFill>
              </a:rPr>
              <a:t>Insulin and glucagon regulate blood glucose levels</a:t>
            </a:r>
            <a:r>
              <a:rPr lang="en-US" sz="1600" dirty="0"/>
              <a:t>.</a:t>
            </a:r>
            <a:endParaRPr lang="en-US" sz="1600" dirty="0">
              <a:solidFill>
                <a:schemeClr val="tx1"/>
              </a:solidFill>
            </a:endParaRPr>
          </a:p>
        </p:txBody>
      </p:sp>
      <p:sp>
        <p:nvSpPr>
          <p:cNvPr id="5" name="Figure Number"/>
          <p:cNvSpPr>
            <a:spLocks noGrp="1"/>
          </p:cNvSpPr>
          <p:nvPr>
            <p:ph type="title"/>
          </p:nvPr>
        </p:nvSpPr>
        <p:spPr/>
        <p:txBody>
          <a:bodyPr>
            <a:normAutofit/>
          </a:bodyPr>
          <a:lstStyle/>
          <a:p>
            <a:pPr algn="r"/>
            <a:r>
              <a:rPr lang="en-US" sz="2400" dirty="0">
                <a:solidFill>
                  <a:srgbClr val="6CB255"/>
                </a:solidFill>
              </a:rPr>
              <a:t>Figure 37.11</a:t>
            </a:r>
          </a:p>
        </p:txBody>
      </p:sp>
      <p:pic>
        <p:nvPicPr>
          <p:cNvPr id="7" name="OpenStaxLogo">
            <a:extLst>
              <a:ext uri="{FF2B5EF4-FFF2-40B4-BE49-F238E27FC236}">
                <a16:creationId xmlns:a16="http://schemas.microsoft.com/office/drawing/2014/main" id="{C7DF00F9-6162-EF4A-9B2C-1AF53DC6CFB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57200" y="241326"/>
            <a:ext cx="1507111" cy="364801"/>
          </a:xfrm>
          <a:prstGeom prst="rect">
            <a:avLst/>
          </a:prstGeom>
        </p:spPr>
      </p:pic>
    </p:spTree>
    <p:extLst>
      <p:ext uri="{BB962C8B-B14F-4D97-AF65-F5344CB8AC3E}">
        <p14:creationId xmlns:p14="http://schemas.microsoft.com/office/powerpoint/2010/main" val="37033810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BD70F080-6D51-47A6-AAA1-C2B46F809420}"/>
              </a:ext>
            </a:extLst>
          </p:cNvPr>
          <p:cNvSpPr>
            <a:spLocks noGrp="1"/>
          </p:cNvSpPr>
          <p:nvPr>
            <p:ph type="ftr" sz="quarter" idx="11"/>
          </p:nvPr>
        </p:nvSpPr>
        <p:spPr>
          <a:xfrm>
            <a:off x="711200" y="6492875"/>
            <a:ext cx="780891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pic>
        <p:nvPicPr>
          <p:cNvPr id="2" name="Figure" descr="The parathyroid glands, which are located in the neck, release parathyroid hormone, or PTH. PTH causes the release of calcium from bone and triggers the reabsorption of calcium from the urine in the kidneys. PTH also triggers the formation of calcitriol from vitamin D. Calcitriol causes the intestines to absorb more calcium. The result is increased calcium in the blood."/>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5142" b="-5142"/>
          <a:stretch>
            <a:fillRect/>
          </a:stretch>
        </p:blipFill>
        <p:spPr>
          <a:xfrm>
            <a:off x="457200" y="1108075"/>
            <a:ext cx="4032250" cy="5256213"/>
          </a:xfrm>
        </p:spPr>
      </p:pic>
      <p:sp>
        <p:nvSpPr>
          <p:cNvPr id="14" name="Figure Legend"/>
          <p:cNvSpPr>
            <a:spLocks noGrp="1"/>
          </p:cNvSpPr>
          <p:nvPr>
            <p:ph type="body" sz="quarter" idx="14"/>
          </p:nvPr>
        </p:nvSpPr>
        <p:spPr>
          <a:xfrm>
            <a:off x="4606925" y="1107617"/>
            <a:ext cx="3913188" cy="5256973"/>
          </a:xfrm>
        </p:spPr>
        <p:txBody>
          <a:bodyPr>
            <a:noAutofit/>
          </a:bodyPr>
          <a:lstStyle/>
          <a:p>
            <a:r>
              <a:rPr lang="en-US" sz="1600" dirty="0">
                <a:solidFill>
                  <a:srgbClr val="000000"/>
                </a:solidFill>
              </a:rPr>
              <a:t>Parathyroid hormone (PTH) is released in response to low blood calcium levels. It increases blood calcium levels by targeting the skeleton, the kidneys, and the intestine. (credit: modification of work by Mikael </a:t>
            </a:r>
            <a:r>
              <a:rPr lang="en-US" sz="1600" dirty="0" err="1">
                <a:solidFill>
                  <a:srgbClr val="000000"/>
                </a:solidFill>
              </a:rPr>
              <a:t>Häggström</a:t>
            </a:r>
            <a:r>
              <a:rPr lang="en-US" sz="1600" dirty="0">
                <a:solidFill>
                  <a:srgbClr val="000000"/>
                </a:solidFill>
              </a:rPr>
              <a:t>)</a:t>
            </a:r>
          </a:p>
        </p:txBody>
      </p:sp>
      <p:sp>
        <p:nvSpPr>
          <p:cNvPr id="5" name="Figure Number"/>
          <p:cNvSpPr>
            <a:spLocks noGrp="1"/>
          </p:cNvSpPr>
          <p:nvPr>
            <p:ph type="title"/>
          </p:nvPr>
        </p:nvSpPr>
        <p:spPr/>
        <p:txBody>
          <a:bodyPr>
            <a:normAutofit/>
          </a:bodyPr>
          <a:lstStyle/>
          <a:p>
            <a:r>
              <a:rPr lang="en-US" sz="2400" dirty="0">
                <a:solidFill>
                  <a:srgbClr val="6CB255"/>
                </a:solidFill>
              </a:rPr>
              <a:t>Figure 37.12</a:t>
            </a:r>
          </a:p>
        </p:txBody>
      </p:sp>
      <p:pic>
        <p:nvPicPr>
          <p:cNvPr id="7" name="OpenStaxLogo">
            <a:extLst>
              <a:ext uri="{FF2B5EF4-FFF2-40B4-BE49-F238E27FC236}">
                <a16:creationId xmlns:a16="http://schemas.microsoft.com/office/drawing/2014/main" id="{D7903F08-99E2-204C-9BEF-470BFE43C99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17471461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id="{DE2076BF-F20C-41FA-81C3-0E50FB1CAA16}"/>
              </a:ext>
            </a:extLst>
          </p:cNvPr>
          <p:cNvSpPr>
            <a:spLocks noGrp="1"/>
          </p:cNvSpPr>
          <p:nvPr>
            <p:ph type="ftr" sz="quarter" idx="11"/>
          </p:nvPr>
        </p:nvSpPr>
        <p:spPr>
          <a:xfrm>
            <a:off x="711200" y="6492875"/>
            <a:ext cx="780891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Growth hormone directly accelerates the rate of protein synthesis in skeletal muscle and bones. Insulin-like growth factor 1 (IGF-1) is activated by growth hormone and also allows formation of new proteins in muscle cells and bone. (credit: modification of work by Mikael </a:t>
            </a:r>
            <a:r>
              <a:rPr lang="da-DK" sz="1600" dirty="0" err="1"/>
              <a:t>Häggström</a:t>
            </a:r>
            <a:r>
              <a:rPr lang="da-DK" sz="1600" dirty="0"/>
              <a:t>)</a:t>
            </a:r>
            <a:endParaRPr lang="en-US" sz="1600" dirty="0"/>
          </a:p>
        </p:txBody>
      </p:sp>
      <p:pic>
        <p:nvPicPr>
          <p:cNvPr id="6" name="Figure" descr="Growth hormone, or GH released from the pituitary gland stimulates bone and muscle growth. It also stimulates fat breakdown by adipocytes and glucagon breakdown by the liver. The liver releases IGFs, which cause target cells to take up amino acids, promoting protein synthesis. GH-releasing hormone stimulates the release of GH, and GH-inhibiting hormone, inhibits the release of GH."/>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2103" r="-42103"/>
          <a:stretch>
            <a:fillRect/>
          </a:stretch>
        </p:blipFill>
        <p:spPr/>
      </p:pic>
      <p:sp>
        <p:nvSpPr>
          <p:cNvPr id="5" name="Figure Number"/>
          <p:cNvSpPr>
            <a:spLocks noGrp="1"/>
          </p:cNvSpPr>
          <p:nvPr>
            <p:ph type="title"/>
          </p:nvPr>
        </p:nvSpPr>
        <p:spPr/>
        <p:txBody>
          <a:bodyPr/>
          <a:lstStyle/>
          <a:p>
            <a:r>
              <a:rPr lang="en-US" dirty="0"/>
              <a:t>Figure 37.13</a:t>
            </a:r>
          </a:p>
        </p:txBody>
      </p:sp>
      <p:pic>
        <p:nvPicPr>
          <p:cNvPr id="10" name="OpenStaxLogo">
            <a:extLst>
              <a:ext uri="{FF2B5EF4-FFF2-40B4-BE49-F238E27FC236}">
                <a16:creationId xmlns:a16="http://schemas.microsoft.com/office/drawing/2014/main" id="{DB92F5B1-560D-1D40-976F-696D8F75B4C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25897291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8DDFCA09-D38B-46D7-BB0E-51DCE038568C}"/>
              </a:ext>
            </a:extLst>
          </p:cNvPr>
          <p:cNvSpPr>
            <a:spLocks noGrp="1"/>
          </p:cNvSpPr>
          <p:nvPr>
            <p:ph type="ftr" sz="quarter" idx="11"/>
          </p:nvPr>
        </p:nvSpPr>
        <p:spPr>
          <a:xfrm>
            <a:off x="711200" y="6492875"/>
            <a:ext cx="780891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pic>
        <p:nvPicPr>
          <p:cNvPr id="2" name="Figure" descr="The hypothalamus secretes thyrotropin-releasing hormone, which causes the anterior pituitary gland to secrete thyroid-stimulating hormone. Thyroid-stimulating hormone causes the thyroid gland to secrete the thyroid hormones T3 and T4, which increase metabolism, resulting in growth and development. In a negative feedback loop, T3 and T4 inhibit hormone secretion by the hypothalamus and pituitary, terminating the signal."/>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123" r="-1123"/>
          <a:stretch>
            <a:fillRect/>
          </a:stretch>
        </p:blipFill>
        <p:spPr>
          <a:xfrm>
            <a:off x="4489450" y="1108075"/>
            <a:ext cx="4030663" cy="5256213"/>
          </a:xfrm>
        </p:spPr>
      </p:pic>
      <p:sp>
        <p:nvSpPr>
          <p:cNvPr id="14" name="Figure Legend"/>
          <p:cNvSpPr>
            <a:spLocks noGrp="1"/>
          </p:cNvSpPr>
          <p:nvPr>
            <p:ph type="body" sz="quarter" idx="14"/>
          </p:nvPr>
        </p:nvSpPr>
        <p:spPr>
          <a:xfrm>
            <a:off x="457200" y="1107617"/>
            <a:ext cx="3913188" cy="5256973"/>
          </a:xfrm>
        </p:spPr>
        <p:txBody>
          <a:bodyPr>
            <a:noAutofit/>
          </a:bodyPr>
          <a:lstStyle/>
          <a:p>
            <a:r>
              <a:rPr lang="en-US" sz="1600" dirty="0">
                <a:solidFill>
                  <a:srgbClr val="000000"/>
                </a:solidFill>
              </a:rPr>
              <a:t>The anterior pituitary stimulates the thyroid gland to release thyroid hormones T</a:t>
            </a:r>
            <a:r>
              <a:rPr lang="en-US" sz="1600" baseline="-25000" dirty="0">
                <a:solidFill>
                  <a:srgbClr val="000000"/>
                </a:solidFill>
              </a:rPr>
              <a:t>3</a:t>
            </a:r>
            <a:r>
              <a:rPr lang="en-US" sz="1600" dirty="0">
                <a:solidFill>
                  <a:srgbClr val="000000"/>
                </a:solidFill>
              </a:rPr>
              <a:t> and T</a:t>
            </a:r>
            <a:r>
              <a:rPr lang="en-US" sz="1600" baseline="-25000" dirty="0">
                <a:solidFill>
                  <a:srgbClr val="000000"/>
                </a:solidFill>
              </a:rPr>
              <a:t>4</a:t>
            </a:r>
            <a:r>
              <a:rPr lang="en-US" sz="1600" dirty="0">
                <a:solidFill>
                  <a:srgbClr val="000000"/>
                </a:solidFill>
              </a:rPr>
              <a:t>. Increasing levels of these hormones in the blood results in feedback to the hypothalamus and anterior pituitary to inhibit further signaling to the thyroid gland. (credit: modification of work by Mikael </a:t>
            </a:r>
            <a:r>
              <a:rPr lang="en-US" sz="1600" dirty="0" err="1">
                <a:solidFill>
                  <a:srgbClr val="000000"/>
                </a:solidFill>
              </a:rPr>
              <a:t>Häggström</a:t>
            </a:r>
            <a:r>
              <a:rPr lang="en-US" sz="1600" dirty="0">
                <a:solidFill>
                  <a:srgbClr val="000000"/>
                </a:solidFill>
              </a:rPr>
              <a:t>)</a:t>
            </a:r>
          </a:p>
          <a:p>
            <a:endParaRPr lang="en-US" sz="1600" dirty="0"/>
          </a:p>
        </p:txBody>
      </p:sp>
      <p:sp>
        <p:nvSpPr>
          <p:cNvPr id="5" name="Figure Number"/>
          <p:cNvSpPr>
            <a:spLocks noGrp="1"/>
          </p:cNvSpPr>
          <p:nvPr>
            <p:ph type="title"/>
          </p:nvPr>
        </p:nvSpPr>
        <p:spPr/>
        <p:txBody>
          <a:bodyPr>
            <a:normAutofit/>
          </a:bodyPr>
          <a:lstStyle/>
          <a:p>
            <a:pPr algn="r"/>
            <a:r>
              <a:rPr lang="en-US" sz="2400" dirty="0">
                <a:solidFill>
                  <a:srgbClr val="6CB255"/>
                </a:solidFill>
              </a:rPr>
              <a:t>Figure 37.14</a:t>
            </a:r>
          </a:p>
        </p:txBody>
      </p:sp>
      <p:pic>
        <p:nvPicPr>
          <p:cNvPr id="7" name="OpenStaxLogo">
            <a:extLst>
              <a:ext uri="{FF2B5EF4-FFF2-40B4-BE49-F238E27FC236}">
                <a16:creationId xmlns:a16="http://schemas.microsoft.com/office/drawing/2014/main" id="{81A34A72-A499-0348-99BC-D6EF081BF89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57200" y="241326"/>
            <a:ext cx="1507111" cy="364801"/>
          </a:xfrm>
          <a:prstGeom prst="rect">
            <a:avLst/>
          </a:prstGeom>
        </p:spPr>
      </p:pic>
    </p:spTree>
    <p:extLst>
      <p:ext uri="{BB962C8B-B14F-4D97-AF65-F5344CB8AC3E}">
        <p14:creationId xmlns:p14="http://schemas.microsoft.com/office/powerpoint/2010/main" val="2786608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id="{58B86BD8-2794-4979-8DCD-86A8B4A02781}"/>
              </a:ext>
            </a:extLst>
          </p:cNvPr>
          <p:cNvSpPr>
            <a:spLocks noGrp="1"/>
          </p:cNvSpPr>
          <p:nvPr>
            <p:ph type="ftr" sz="quarter" idx="11"/>
          </p:nvPr>
        </p:nvSpPr>
        <p:spPr>
          <a:xfrm>
            <a:off x="711200" y="6492875"/>
            <a:ext cx="780891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pituitary gland is located at </a:t>
            </a:r>
            <a:r>
              <a:rPr lang="en-US" sz="1600" dirty="0">
                <a:solidFill>
                  <a:srgbClr val="6CB255"/>
                </a:solidFill>
              </a:rPr>
              <a:t>(a) </a:t>
            </a:r>
            <a:r>
              <a:rPr lang="en-US" sz="1600" dirty="0"/>
              <a:t>the base of the brain and</a:t>
            </a:r>
            <a:r>
              <a:rPr lang="en-US" sz="1600" dirty="0">
                <a:solidFill>
                  <a:srgbClr val="6CB255"/>
                </a:solidFill>
              </a:rPr>
              <a:t> (b) </a:t>
            </a:r>
            <a:r>
              <a:rPr lang="en-US" sz="1600" dirty="0"/>
              <a:t>connected to the hypothalamus by the pituitary stalk. (credit a: modification of work by NCI; credit b: modification of work by Gray’s Anatomy)</a:t>
            </a:r>
          </a:p>
        </p:txBody>
      </p:sp>
      <p:pic>
        <p:nvPicPr>
          <p:cNvPr id="6" name="Figure" descr="The pituitary gland sits at the base of the brain, just above the brain stem. It is lobe-shaped and hangs down from the hypothalamus, to which it is connected to via a narrow stalk. The anterior part of the pituitary is toward the front, and the posterior end is toward the back."/>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3277" b="-13277"/>
          <a:stretch>
            <a:fillRect/>
          </a:stretch>
        </p:blipFill>
        <p:spPr/>
      </p:pic>
      <p:sp>
        <p:nvSpPr>
          <p:cNvPr id="5" name="Figure Number"/>
          <p:cNvSpPr>
            <a:spLocks noGrp="1"/>
          </p:cNvSpPr>
          <p:nvPr>
            <p:ph type="title"/>
          </p:nvPr>
        </p:nvSpPr>
        <p:spPr/>
        <p:txBody>
          <a:bodyPr/>
          <a:lstStyle/>
          <a:p>
            <a:r>
              <a:rPr lang="en-US" dirty="0"/>
              <a:t>Figure 37.15</a:t>
            </a:r>
          </a:p>
        </p:txBody>
      </p:sp>
      <p:pic>
        <p:nvPicPr>
          <p:cNvPr id="10" name="OpenStaxLogo">
            <a:extLst>
              <a:ext uri="{FF2B5EF4-FFF2-40B4-BE49-F238E27FC236}">
                <a16:creationId xmlns:a16="http://schemas.microsoft.com/office/drawing/2014/main" id="{3464ACBF-D2E7-D847-B920-6C032F1614D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2595993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C7A89CB0-1E07-46C5-9108-B8DCEE03AB30}"/>
              </a:ext>
            </a:extLst>
          </p:cNvPr>
          <p:cNvSpPr>
            <a:spLocks noGrp="1"/>
          </p:cNvSpPr>
          <p:nvPr>
            <p:ph type="ftr" sz="quarter" idx="11"/>
          </p:nvPr>
        </p:nvSpPr>
        <p:spPr>
          <a:xfrm>
            <a:off x="711200" y="6492875"/>
            <a:ext cx="780891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pic>
        <p:nvPicPr>
          <p:cNvPr id="2" name="Figure" descr="The thyroid is located in the neck beneath the larynx and in front of the trachea. It consists of right and left lobes and a narrow central region called the isthmus of thyroid. Above the isthmus of thyroid is the pyramidal lob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65182" r="-65182"/>
          <a:stretch>
            <a:fillRect/>
          </a:stretch>
        </p:blipFill>
        <p:spPr/>
      </p:pic>
      <p:sp>
        <p:nvSpPr>
          <p:cNvPr id="7" name="Figure Legend"/>
          <p:cNvSpPr>
            <a:spLocks noGrp="1"/>
          </p:cNvSpPr>
          <p:nvPr>
            <p:ph type="body" sz="quarter" idx="14"/>
          </p:nvPr>
        </p:nvSpPr>
        <p:spPr/>
        <p:txBody>
          <a:bodyPr>
            <a:normAutofit/>
          </a:bodyPr>
          <a:lstStyle/>
          <a:p>
            <a:r>
              <a:rPr lang="en-US" sz="1600" dirty="0">
                <a:solidFill>
                  <a:schemeClr val="tx1"/>
                </a:solidFill>
              </a:rPr>
              <a:t>This illustration shows the location of the thyroid gland</a:t>
            </a:r>
            <a:r>
              <a:rPr lang="en-US" sz="1600" dirty="0"/>
              <a:t>.</a:t>
            </a:r>
          </a:p>
        </p:txBody>
      </p:sp>
      <p:sp>
        <p:nvSpPr>
          <p:cNvPr id="5" name="Figure Number"/>
          <p:cNvSpPr>
            <a:spLocks noGrp="1"/>
          </p:cNvSpPr>
          <p:nvPr>
            <p:ph type="title"/>
          </p:nvPr>
        </p:nvSpPr>
        <p:spPr/>
        <p:txBody>
          <a:bodyPr/>
          <a:lstStyle/>
          <a:p>
            <a:r>
              <a:rPr lang="en-US" dirty="0"/>
              <a:t>Figure 37.16</a:t>
            </a:r>
          </a:p>
        </p:txBody>
      </p:sp>
      <p:pic>
        <p:nvPicPr>
          <p:cNvPr id="9" name="OpenStaxLogo">
            <a:extLst>
              <a:ext uri="{FF2B5EF4-FFF2-40B4-BE49-F238E27FC236}">
                <a16:creationId xmlns:a16="http://schemas.microsoft.com/office/drawing/2014/main" id="{B177159A-2798-CB4E-8A42-065968B3D81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33812713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isclaimer">
            <a:extLst>
              <a:ext uri="{FF2B5EF4-FFF2-40B4-BE49-F238E27FC236}">
                <a16:creationId xmlns:a16="http://schemas.microsoft.com/office/drawing/2014/main" id="{44844849-0AC2-47BD-8E56-142E72394B6D}"/>
              </a:ext>
            </a:extLst>
          </p:cNvPr>
          <p:cNvSpPr>
            <a:spLocks noGrp="1"/>
          </p:cNvSpPr>
          <p:nvPr>
            <p:ph type="ftr" sz="quarter" idx="11"/>
          </p:nvPr>
        </p:nvSpPr>
        <p:spPr>
          <a:xfrm>
            <a:off x="711200" y="6492875"/>
            <a:ext cx="780891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parathyroid glands are located on the posterior of the thyroid gland. (credit: modification of work by NCI)</a:t>
            </a:r>
          </a:p>
        </p:txBody>
      </p:sp>
      <p:pic>
        <p:nvPicPr>
          <p:cNvPr id="6" name="Figure" descr="The parathyroid glands are round structures located on the surface of the right and left lobes of the thyroid gland. In the illustration shown, there are two parathyroid glands on each side, and one is located above the othe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8618" r="-58618"/>
          <a:stretch>
            <a:fillRect/>
          </a:stretch>
        </p:blipFill>
        <p:spPr/>
      </p:pic>
      <p:sp>
        <p:nvSpPr>
          <p:cNvPr id="5" name="Figure Number"/>
          <p:cNvSpPr>
            <a:spLocks noGrp="1"/>
          </p:cNvSpPr>
          <p:nvPr>
            <p:ph type="title"/>
          </p:nvPr>
        </p:nvSpPr>
        <p:spPr/>
        <p:txBody>
          <a:bodyPr/>
          <a:lstStyle/>
          <a:p>
            <a:r>
              <a:rPr lang="en-US" dirty="0"/>
              <a:t>Figure 37.17</a:t>
            </a:r>
          </a:p>
        </p:txBody>
      </p:sp>
      <p:pic>
        <p:nvPicPr>
          <p:cNvPr id="10" name="OpenStaxLogo">
            <a:extLst>
              <a:ext uri="{FF2B5EF4-FFF2-40B4-BE49-F238E27FC236}">
                <a16:creationId xmlns:a16="http://schemas.microsoft.com/office/drawing/2014/main" id="{DB31E113-AB47-B04C-BEEE-094749FF354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37926840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D3EA5263-6710-49F5-BE78-C782547DF11A}"/>
              </a:ext>
            </a:extLst>
          </p:cNvPr>
          <p:cNvSpPr>
            <a:spLocks noGrp="1"/>
          </p:cNvSpPr>
          <p:nvPr>
            <p:ph type="ftr" sz="quarter" idx="11"/>
          </p:nvPr>
        </p:nvSpPr>
        <p:spPr>
          <a:xfrm>
            <a:off x="711200" y="6492875"/>
            <a:ext cx="780891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location of the adrenal glands on top of the kidneys is shown. (credit: modification of work by NCI)</a:t>
            </a:r>
          </a:p>
        </p:txBody>
      </p:sp>
      <p:pic>
        <p:nvPicPr>
          <p:cNvPr id="3" name="Figure" descr="The adrenal glands are lumpy, irregular structures located on top of the kidney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55442" r="-55442"/>
          <a:stretch>
            <a:fillRect/>
          </a:stretch>
        </p:blipFill>
        <p:spPr/>
      </p:pic>
      <p:sp>
        <p:nvSpPr>
          <p:cNvPr id="5" name="Figure Number"/>
          <p:cNvSpPr>
            <a:spLocks noGrp="1"/>
          </p:cNvSpPr>
          <p:nvPr>
            <p:ph type="title"/>
          </p:nvPr>
        </p:nvSpPr>
        <p:spPr/>
        <p:txBody>
          <a:bodyPr/>
          <a:lstStyle/>
          <a:p>
            <a:r>
              <a:rPr lang="en-US" dirty="0"/>
              <a:t>Figure 37.18</a:t>
            </a:r>
          </a:p>
        </p:txBody>
      </p:sp>
      <p:pic>
        <p:nvPicPr>
          <p:cNvPr id="9" name="OpenStaxLogo">
            <a:extLst>
              <a:ext uri="{FF2B5EF4-FFF2-40B4-BE49-F238E27FC236}">
                <a16:creationId xmlns:a16="http://schemas.microsoft.com/office/drawing/2014/main" id="{79B03629-A5D4-DA40-8717-9B65891E17B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33576448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a:extLst>
              <a:ext uri="{FF2B5EF4-FFF2-40B4-BE49-F238E27FC236}">
                <a16:creationId xmlns:a16="http://schemas.microsoft.com/office/drawing/2014/main" id="{38497CA8-A2A7-4888-88D4-6D34DF38BD06}"/>
              </a:ext>
            </a:extLst>
          </p:cNvPr>
          <p:cNvSpPr>
            <a:spLocks noGrp="1"/>
          </p:cNvSpPr>
          <p:nvPr>
            <p:ph type="ftr" sz="quarter" idx="11"/>
          </p:nvPr>
        </p:nvSpPr>
        <p:spPr>
          <a:xfrm>
            <a:off x="711200" y="6492875"/>
            <a:ext cx="780891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process of amphibian metamorphosis, as seen in the tadpole-to-frog stages shown here, is driven by hormones. (credit </a:t>
            </a:r>
            <a:r>
              <a:rPr lang="en-US" sz="1600" dirty="0">
                <a:solidFill>
                  <a:schemeClr val="tx1"/>
                </a:solidFill>
              </a:rPr>
              <a:t>“</a:t>
            </a:r>
            <a:r>
              <a:rPr lang="en-US" sz="1600" dirty="0"/>
              <a:t>tadpole</a:t>
            </a:r>
            <a:r>
              <a:rPr lang="en-US" sz="1600" dirty="0">
                <a:solidFill>
                  <a:schemeClr val="tx1"/>
                </a:solidFill>
              </a:rPr>
              <a:t>”</a:t>
            </a:r>
            <a:r>
              <a:rPr lang="en-US" sz="1600" dirty="0"/>
              <a:t>: modification of work by Brian </a:t>
            </a:r>
            <a:r>
              <a:rPr lang="en-US" sz="1600" dirty="0" err="1"/>
              <a:t>Gratwicke</a:t>
            </a:r>
            <a:r>
              <a:rPr lang="en-US" sz="1600" dirty="0"/>
              <a:t>)</a:t>
            </a:r>
          </a:p>
        </p:txBody>
      </p:sp>
      <p:pic>
        <p:nvPicPr>
          <p:cNvPr id="10" name="Figure" descr=" Photo A shows a tadpole. Photo b shows a frog that has developed legs but still has the tail of a tadpole. Photo C shows a fully grown fro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46977" b="-46977"/>
          <a:stretch>
            <a:fillRect/>
          </a:stretch>
        </p:blipFill>
        <p:spPr/>
      </p:pic>
      <p:sp>
        <p:nvSpPr>
          <p:cNvPr id="5" name="Figure Number"/>
          <p:cNvSpPr>
            <a:spLocks noGrp="1"/>
          </p:cNvSpPr>
          <p:nvPr>
            <p:ph type="title"/>
          </p:nvPr>
        </p:nvSpPr>
        <p:spPr/>
        <p:txBody>
          <a:bodyPr/>
          <a:lstStyle/>
          <a:p>
            <a:r>
              <a:rPr lang="en-US" dirty="0"/>
              <a:t>Figure 37.1</a:t>
            </a:r>
          </a:p>
        </p:txBody>
      </p:sp>
      <p:pic>
        <p:nvPicPr>
          <p:cNvPr id="9" name="OpenStaxLogo">
            <a:extLst>
              <a:ext uri="{FF2B5EF4-FFF2-40B4-BE49-F238E27FC236}">
                <a16:creationId xmlns:a16="http://schemas.microsoft.com/office/drawing/2014/main" id="{E53ECE67-0320-814C-B1F6-91434A83B20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36298689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514F3DFE-72ED-4DDB-9EC0-ECC5528720DC}"/>
              </a:ext>
            </a:extLst>
          </p:cNvPr>
          <p:cNvSpPr>
            <a:spLocks noGrp="1"/>
          </p:cNvSpPr>
          <p:nvPr>
            <p:ph type="ftr" sz="quarter" idx="11"/>
          </p:nvPr>
        </p:nvSpPr>
        <p:spPr>
          <a:xfrm>
            <a:off x="711200" y="6492875"/>
            <a:ext cx="780891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pancreas is found underneath the stomach and points toward the spleen. (credit: modification of work by NCI)</a:t>
            </a:r>
          </a:p>
        </p:txBody>
      </p:sp>
      <p:pic>
        <p:nvPicPr>
          <p:cNvPr id="4" name="Figure" descr="The pancreas is a grainy, teardrop-shaped organ tucked between the stomach and intestin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60524" r="-60524"/>
          <a:stretch>
            <a:fillRect/>
          </a:stretch>
        </p:blipFill>
        <p:spPr/>
      </p:pic>
      <p:sp>
        <p:nvSpPr>
          <p:cNvPr id="5" name="Figure Number"/>
          <p:cNvSpPr>
            <a:spLocks noGrp="1"/>
          </p:cNvSpPr>
          <p:nvPr>
            <p:ph type="title"/>
          </p:nvPr>
        </p:nvSpPr>
        <p:spPr/>
        <p:txBody>
          <a:bodyPr/>
          <a:lstStyle/>
          <a:p>
            <a:r>
              <a:rPr lang="en-US" dirty="0"/>
              <a:t>Figure 37.19</a:t>
            </a:r>
          </a:p>
        </p:txBody>
      </p:sp>
      <p:pic>
        <p:nvPicPr>
          <p:cNvPr id="9" name="OpenStaxLogo">
            <a:extLst>
              <a:ext uri="{FF2B5EF4-FFF2-40B4-BE49-F238E27FC236}">
                <a16:creationId xmlns:a16="http://schemas.microsoft.com/office/drawing/2014/main" id="{17A8A287-55BE-CE4F-B392-1559079A838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18384011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B20731A9-ACCB-4F62-AD1E-FDAB257506D9}"/>
              </a:ext>
            </a:extLst>
          </p:cNvPr>
          <p:cNvSpPr>
            <a:spLocks noGrp="1"/>
          </p:cNvSpPr>
          <p:nvPr>
            <p:ph type="ftr" sz="quarter" idx="11"/>
          </p:nvPr>
        </p:nvSpPr>
        <p:spPr>
          <a:xfrm>
            <a:off x="711200" y="6492875"/>
            <a:ext cx="780891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islets of Langerhans are clusters of endocrine cells found in the pancreas; they stain lighter than surrounding cells. (credit: modification of work by Muhammad T. </a:t>
            </a:r>
            <a:r>
              <a:rPr lang="en-US" sz="1600" dirty="0" err="1"/>
              <a:t>Tabiin</a:t>
            </a:r>
            <a:r>
              <a:rPr lang="en-US" sz="1600" dirty="0"/>
              <a:t>, Christopher P. White, Grant </a:t>
            </a:r>
            <a:r>
              <a:rPr lang="en-US" sz="1600" dirty="0" err="1"/>
              <a:t>Morahan</a:t>
            </a:r>
            <a:r>
              <a:rPr lang="en-US" sz="1600" dirty="0"/>
              <a:t>, and Bernard E. </a:t>
            </a:r>
            <a:r>
              <a:rPr lang="en-US" sz="1600" dirty="0" err="1"/>
              <a:t>Tuch</a:t>
            </a:r>
            <a:r>
              <a:rPr lang="en-US" sz="1600" dirty="0"/>
              <a:t>; scale-bar data from Matt Russell)</a:t>
            </a:r>
          </a:p>
        </p:txBody>
      </p:sp>
      <p:pic>
        <p:nvPicPr>
          <p:cNvPr id="3" name="Figure" descr="Micrograph shows purple-stained cells in a white tissue. The white tissue is surrounded by tissue that stains pink."/>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6859" r="-26859"/>
          <a:stretch>
            <a:fillRect/>
          </a:stretch>
        </p:blipFill>
        <p:spPr/>
      </p:pic>
      <p:sp>
        <p:nvSpPr>
          <p:cNvPr id="5" name="Figure Number"/>
          <p:cNvSpPr>
            <a:spLocks noGrp="1"/>
          </p:cNvSpPr>
          <p:nvPr>
            <p:ph type="title"/>
          </p:nvPr>
        </p:nvSpPr>
        <p:spPr/>
        <p:txBody>
          <a:bodyPr/>
          <a:lstStyle/>
          <a:p>
            <a:r>
              <a:rPr lang="en-US" dirty="0"/>
              <a:t>Figure 37.20</a:t>
            </a:r>
          </a:p>
        </p:txBody>
      </p:sp>
      <p:pic>
        <p:nvPicPr>
          <p:cNvPr id="9" name="OpenStaxLogo">
            <a:extLst>
              <a:ext uri="{FF2B5EF4-FFF2-40B4-BE49-F238E27FC236}">
                <a16:creationId xmlns:a16="http://schemas.microsoft.com/office/drawing/2014/main" id="{1F3A0DB5-6AAB-A247-A951-A8BECE9082F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40072603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702C0BBB-2768-43ED-B87A-1432095BCC23}"/>
              </a:ext>
            </a:extLst>
          </p:cNvPr>
          <p:cNvSpPr>
            <a:spLocks noGrp="1"/>
          </p:cNvSpPr>
          <p:nvPr>
            <p:ph type="ftr" sz="quarter" idx="11"/>
          </p:nvPr>
        </p:nvSpPr>
        <p:spPr>
          <a:xfrm>
            <a:off x="711200" y="6492875"/>
            <a:ext cx="780891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structures shown here represent </a:t>
            </a:r>
            <a:r>
              <a:rPr lang="en-US" sz="1600" dirty="0">
                <a:solidFill>
                  <a:srgbClr val="6CB255"/>
                </a:solidFill>
              </a:rPr>
              <a:t>(a)</a:t>
            </a:r>
            <a:r>
              <a:rPr lang="en-US" sz="1600" dirty="0"/>
              <a:t> cholesterol, plus the steroid hormones </a:t>
            </a:r>
            <a:r>
              <a:rPr lang="en-US" sz="1600" dirty="0">
                <a:solidFill>
                  <a:srgbClr val="6CB255"/>
                </a:solidFill>
              </a:rPr>
              <a:t>(b)</a:t>
            </a:r>
            <a:r>
              <a:rPr lang="en-US" sz="1600" dirty="0"/>
              <a:t> testosterone and </a:t>
            </a:r>
            <a:r>
              <a:rPr lang="en-US" sz="1600" dirty="0">
                <a:solidFill>
                  <a:srgbClr val="6CB255"/>
                </a:solidFill>
              </a:rPr>
              <a:t>(c)</a:t>
            </a:r>
            <a:r>
              <a:rPr lang="en-US" sz="1600" dirty="0"/>
              <a:t> estradiol.</a:t>
            </a:r>
          </a:p>
        </p:txBody>
      </p:sp>
      <p:pic>
        <p:nvPicPr>
          <p:cNvPr id="3" name="Figure" descr="Part A shows the molecular structure of cholesterol, which has three six-carbon rings attached to a five-carbon ring. A hydroxyl group is attached to the first six-membered ring, and a branched carbon chain is attached to the five-membered ring. Two methyl groups are attached each to a carbon that links the rings together. Part B shows the molecular structure of testosterone, which has a hydroxyl group in place of the branched carbon chain found on cholesterol. A ketone instead of a hydroxyl group is attached to the six-membered ring. Part C shows the molecular structure of estradiol, which, like testosterone, has a hydroxyl group in place of cholesterol’s branched carbon chain. Estradiol also lacks one of the methyl groups found in cholesterol."/>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9163" r="-39163"/>
          <a:stretch>
            <a:fillRect/>
          </a:stretch>
        </p:blipFill>
        <p:spPr/>
      </p:pic>
      <p:sp>
        <p:nvSpPr>
          <p:cNvPr id="5" name="Figure Number"/>
          <p:cNvSpPr>
            <a:spLocks noGrp="1"/>
          </p:cNvSpPr>
          <p:nvPr>
            <p:ph type="title"/>
          </p:nvPr>
        </p:nvSpPr>
        <p:spPr/>
        <p:txBody>
          <a:bodyPr/>
          <a:lstStyle/>
          <a:p>
            <a:r>
              <a:rPr lang="en-US" dirty="0"/>
              <a:t>Figure 37.2</a:t>
            </a:r>
          </a:p>
        </p:txBody>
      </p:sp>
      <p:pic>
        <p:nvPicPr>
          <p:cNvPr id="9" name="OpenStaxLogo">
            <a:extLst>
              <a:ext uri="{FF2B5EF4-FFF2-40B4-BE49-F238E27FC236}">
                <a16:creationId xmlns:a16="http://schemas.microsoft.com/office/drawing/2014/main" id="{B1DC2E9B-27EA-5D47-88DE-5669C09EAAF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9364963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82A9EF7E-9338-4A82-8EF8-DD8096AE7405}"/>
              </a:ext>
            </a:extLst>
          </p:cNvPr>
          <p:cNvSpPr>
            <a:spLocks noGrp="1"/>
          </p:cNvSpPr>
          <p:nvPr>
            <p:ph type="ftr" sz="quarter" idx="11"/>
          </p:nvPr>
        </p:nvSpPr>
        <p:spPr>
          <a:xfrm>
            <a:off x="711200" y="6492875"/>
            <a:ext cx="780891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solidFill>
                  <a:srgbClr val="6CB255"/>
                </a:solidFill>
              </a:rPr>
              <a:t>(a) </a:t>
            </a:r>
            <a:r>
              <a:rPr lang="en-US" sz="1600" dirty="0"/>
              <a:t>The hormone epinephrine, which triggers the fight-or-flight response, is derived from the amino acid tyrosine.</a:t>
            </a:r>
            <a:r>
              <a:rPr lang="en-US" sz="1600" dirty="0">
                <a:solidFill>
                  <a:srgbClr val="6CB255"/>
                </a:solidFill>
              </a:rPr>
              <a:t> (b) </a:t>
            </a:r>
            <a:r>
              <a:rPr lang="en-US" sz="1600" dirty="0"/>
              <a:t>The hormone melatonin, which regulates circadian rhythms, is derived from the amino acid tryptophan.</a:t>
            </a:r>
          </a:p>
        </p:txBody>
      </p:sp>
      <p:pic>
        <p:nvPicPr>
          <p:cNvPr id="4" name="Figure" descr="Part A shows the amino acid tyrosine on the left and epinephrine on the right. Epinephrine is similar in structure to tyrosine, with minor modifications. Part B shows the amino acid tryptophan on the left and the structurally similar melatonin on the righ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4224" r="-44224"/>
          <a:stretch>
            <a:fillRect/>
          </a:stretch>
        </p:blipFill>
        <p:spPr/>
      </p:pic>
      <p:sp>
        <p:nvSpPr>
          <p:cNvPr id="5" name="Figure Number"/>
          <p:cNvSpPr>
            <a:spLocks noGrp="1"/>
          </p:cNvSpPr>
          <p:nvPr>
            <p:ph type="title"/>
          </p:nvPr>
        </p:nvSpPr>
        <p:spPr/>
        <p:txBody>
          <a:bodyPr/>
          <a:lstStyle/>
          <a:p>
            <a:r>
              <a:rPr lang="en-US" dirty="0"/>
              <a:t>Figure 37.3</a:t>
            </a:r>
          </a:p>
        </p:txBody>
      </p:sp>
      <p:pic>
        <p:nvPicPr>
          <p:cNvPr id="9" name="OpenStaxLogo">
            <a:extLst>
              <a:ext uri="{FF2B5EF4-FFF2-40B4-BE49-F238E27FC236}">
                <a16:creationId xmlns:a16="http://schemas.microsoft.com/office/drawing/2014/main" id="{35D4A3E4-FB1C-3446-8CB9-FD7BC0D8F17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2129891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E602E24E-1A5C-48D7-A180-B179D5EB0E25}"/>
              </a:ext>
            </a:extLst>
          </p:cNvPr>
          <p:cNvSpPr>
            <a:spLocks noGrp="1"/>
          </p:cNvSpPr>
          <p:nvPr>
            <p:ph type="ftr" sz="quarter" idx="11"/>
          </p:nvPr>
        </p:nvSpPr>
        <p:spPr>
          <a:xfrm>
            <a:off x="711200" y="6492875"/>
            <a:ext cx="780891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The structures of peptide hormones </a:t>
            </a:r>
            <a:r>
              <a:rPr lang="en-US" sz="1600" dirty="0">
                <a:solidFill>
                  <a:srgbClr val="6CB255"/>
                </a:solidFill>
              </a:rPr>
              <a:t>(a)</a:t>
            </a:r>
            <a:r>
              <a:rPr lang="en-US" sz="1600" dirty="0"/>
              <a:t> oxytocin, </a:t>
            </a:r>
            <a:r>
              <a:rPr lang="en-US" sz="1600" dirty="0">
                <a:solidFill>
                  <a:srgbClr val="6CB255"/>
                </a:solidFill>
              </a:rPr>
              <a:t>(b)</a:t>
            </a:r>
            <a:r>
              <a:rPr lang="en-US" sz="1600" dirty="0"/>
              <a:t> growth hormone, and </a:t>
            </a:r>
            <a:r>
              <a:rPr lang="en-US" sz="1600" dirty="0">
                <a:solidFill>
                  <a:srgbClr val="6CB255"/>
                </a:solidFill>
              </a:rPr>
              <a:t>(c)</a:t>
            </a:r>
            <a:r>
              <a:rPr lang="en-US" sz="1600" dirty="0"/>
              <a:t> </a:t>
            </a:r>
            <a:r>
              <a:rPr lang="en-US" sz="1600" dirty="0" err="1"/>
              <a:t>folliclestimulating</a:t>
            </a:r>
            <a:r>
              <a:rPr lang="en-US" sz="1600" dirty="0"/>
              <a:t> hormone are shown. These peptide hormones are much larger than those derived from cholesterol or amino acids.</a:t>
            </a:r>
          </a:p>
        </p:txBody>
      </p:sp>
      <p:pic>
        <p:nvPicPr>
          <p:cNvPr id="3" name="Figure" descr="Oxytocin, growth hormone, and follicle stimulating hormone are all large, with complex three-dimensional structure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178" b="-1178"/>
          <a:stretch>
            <a:fillRect/>
          </a:stretch>
        </p:blipFill>
        <p:spPr/>
      </p:pic>
      <p:sp>
        <p:nvSpPr>
          <p:cNvPr id="5" name="Figure Number"/>
          <p:cNvSpPr>
            <a:spLocks noGrp="1"/>
          </p:cNvSpPr>
          <p:nvPr>
            <p:ph type="title"/>
          </p:nvPr>
        </p:nvSpPr>
        <p:spPr/>
        <p:txBody>
          <a:bodyPr/>
          <a:lstStyle/>
          <a:p>
            <a:r>
              <a:rPr lang="en-US" dirty="0"/>
              <a:t>Figure 37.4</a:t>
            </a:r>
          </a:p>
        </p:txBody>
      </p:sp>
      <p:pic>
        <p:nvPicPr>
          <p:cNvPr id="9" name="OpenStaxLogo">
            <a:extLst>
              <a:ext uri="{FF2B5EF4-FFF2-40B4-BE49-F238E27FC236}">
                <a16:creationId xmlns:a16="http://schemas.microsoft.com/office/drawing/2014/main" id="{59A9B6C1-FC88-D149-8CBC-C42A1C3D318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16968759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BAEC8F18-90CC-48BF-8D86-4F8624C461DC}"/>
              </a:ext>
            </a:extLst>
          </p:cNvPr>
          <p:cNvSpPr>
            <a:spLocks noGrp="1"/>
          </p:cNvSpPr>
          <p:nvPr>
            <p:ph type="ftr" sz="quarter" idx="11"/>
          </p:nvPr>
        </p:nvSpPr>
        <p:spPr>
          <a:xfrm>
            <a:off x="711200" y="6492875"/>
            <a:ext cx="780891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92500" lnSpcReduction="10000"/>
          </a:bodyPr>
          <a:lstStyle/>
          <a:p>
            <a:r>
              <a:rPr lang="en-US" sz="1600" dirty="0"/>
              <a:t>An intracellular nuclear receptor (NR) is located in the cytoplasm bound to a heat shock protein (HSP). Upon hormone binding, the receptor dissociates from the heat shock protein and </a:t>
            </a:r>
            <a:r>
              <a:rPr lang="en-US" sz="1600" dirty="0" err="1"/>
              <a:t>translocates</a:t>
            </a:r>
            <a:r>
              <a:rPr lang="en-US" sz="1600" dirty="0"/>
              <a:t> to the nucleus. In the nucleus, the hormone-receptor complex binds to a DNA sequence called a hormone response element (HRE), which triggers gene transcription and translation. The corresponding protein product can then mediate changes in cell function.</a:t>
            </a:r>
          </a:p>
        </p:txBody>
      </p:sp>
      <p:pic>
        <p:nvPicPr>
          <p:cNvPr id="4" name="Figure" descr="Illustration shows a hormone crossing the cellular membrane and attaching to the NR/HSP complex. The complex dissociates, releasing the heat shock protein and a NR/hormone complex. The complex dimerizes, enters the nucleus, and attaches to an HRE element on DNA, triggering transcription of certain gene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9131" r="-19131"/>
          <a:stretch>
            <a:fillRect/>
          </a:stretch>
        </p:blipFill>
        <p:spPr/>
      </p:pic>
      <p:sp>
        <p:nvSpPr>
          <p:cNvPr id="5" name="Figure Number"/>
          <p:cNvSpPr>
            <a:spLocks noGrp="1"/>
          </p:cNvSpPr>
          <p:nvPr>
            <p:ph type="title"/>
          </p:nvPr>
        </p:nvSpPr>
        <p:spPr/>
        <p:txBody>
          <a:bodyPr/>
          <a:lstStyle/>
          <a:p>
            <a:r>
              <a:rPr lang="en-US" dirty="0"/>
              <a:t>Figure 37.5</a:t>
            </a:r>
          </a:p>
        </p:txBody>
      </p:sp>
      <p:pic>
        <p:nvPicPr>
          <p:cNvPr id="9" name="OpenStaxLogo">
            <a:extLst>
              <a:ext uri="{FF2B5EF4-FFF2-40B4-BE49-F238E27FC236}">
                <a16:creationId xmlns:a16="http://schemas.microsoft.com/office/drawing/2014/main" id="{4833145E-1438-1941-B835-48686A75B59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41583128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269BB2F7-9A2A-4F78-8A41-4D62D6A6E43B}"/>
              </a:ext>
            </a:extLst>
          </p:cNvPr>
          <p:cNvSpPr>
            <a:spLocks noGrp="1"/>
          </p:cNvSpPr>
          <p:nvPr>
            <p:ph type="ftr" sz="quarter" idx="11"/>
          </p:nvPr>
        </p:nvSpPr>
        <p:spPr>
          <a:xfrm>
            <a:off x="711200" y="6492875"/>
            <a:ext cx="780891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fontScale="92500" lnSpcReduction="10000"/>
          </a:bodyPr>
          <a:lstStyle/>
          <a:p>
            <a:r>
              <a:rPr lang="en-US" sz="1600" dirty="0"/>
              <a:t>The amino acid-derived hormones epinephrine and norepinephrine bind to </a:t>
            </a:r>
            <a:r>
              <a:rPr lang="en-US" sz="1600" dirty="0" err="1"/>
              <a:t>betaadrenergic</a:t>
            </a:r>
            <a:r>
              <a:rPr lang="en-US" sz="1600" dirty="0"/>
              <a:t> receptors on the plasma membrane of cells. Hormone binding to receptor activates a G-protein, which in turn activates adenylyl </a:t>
            </a:r>
            <a:r>
              <a:rPr lang="en-US" sz="1600" dirty="0" err="1"/>
              <a:t>cyclase</a:t>
            </a:r>
            <a:r>
              <a:rPr lang="en-US" sz="1600" dirty="0"/>
              <a:t>, converting ATP to </a:t>
            </a:r>
            <a:r>
              <a:rPr lang="en-US" sz="1600" dirty="0" err="1"/>
              <a:t>cAMP</a:t>
            </a:r>
            <a:r>
              <a:rPr lang="en-US" sz="1600" dirty="0"/>
              <a:t>. </a:t>
            </a:r>
            <a:r>
              <a:rPr lang="en-US" sz="1600" dirty="0" err="1"/>
              <a:t>cAMP</a:t>
            </a:r>
            <a:r>
              <a:rPr lang="en-US" sz="1600" dirty="0"/>
              <a:t> is a second messenger that mediates a cell-specific response. An enzyme called </a:t>
            </a:r>
            <a:r>
              <a:rPr lang="en-US" sz="1600" dirty="0" err="1"/>
              <a:t>phosphodiesterase</a:t>
            </a:r>
            <a:r>
              <a:rPr lang="en-US" sz="1600" dirty="0"/>
              <a:t> breaks down </a:t>
            </a:r>
            <a:r>
              <a:rPr lang="en-US" sz="1600" dirty="0" err="1"/>
              <a:t>cAMP</a:t>
            </a:r>
            <a:r>
              <a:rPr lang="en-US" sz="1600" dirty="0"/>
              <a:t>, terminating the signal.</a:t>
            </a:r>
          </a:p>
        </p:txBody>
      </p:sp>
      <p:sp>
        <p:nvSpPr>
          <p:cNvPr id="5" name="Figure Number"/>
          <p:cNvSpPr>
            <a:spLocks noGrp="1"/>
          </p:cNvSpPr>
          <p:nvPr>
            <p:ph type="title"/>
          </p:nvPr>
        </p:nvSpPr>
        <p:spPr/>
        <p:txBody>
          <a:bodyPr/>
          <a:lstStyle/>
          <a:p>
            <a:r>
              <a:rPr lang="en-US" dirty="0"/>
              <a:t>Figure 37.6</a:t>
            </a:r>
          </a:p>
        </p:txBody>
      </p:sp>
      <p:pic>
        <p:nvPicPr>
          <p:cNvPr id="9" name="Picture Placeholder 8" descr="Illustration shows epinephrine bound to the extracellular surface of a beta-adrenergic receptor. A G-protein associated with the intracellular surface of the receptor is activated when the GDP associated with it is replaced with GTP. The G protein activates the enzyme adenylyl cyclase, which converts ATP to cAMP, triggering a cellular response.">
            <a:extLst>
              <a:ext uri="{FF2B5EF4-FFF2-40B4-BE49-F238E27FC236}">
                <a16:creationId xmlns:a16="http://schemas.microsoft.com/office/drawing/2014/main" id="{EF5C5FD0-8FEF-4FE0-B98A-41EA266BD2C5}"/>
              </a:ext>
            </a:extLst>
          </p:cNvPr>
          <p:cNvPicPr>
            <a:picLocks noGrp="1" noChangeAspect="1"/>
          </p:cNvPicPr>
          <p:nvPr>
            <p:ph type="pic" sz="quarter" idx="13"/>
          </p:nvPr>
        </p:nvPicPr>
        <p:blipFill rotWithShape="1">
          <a:blip r:embed="rId2"/>
          <a:srcRect l="52422" t="28839" r="3487" b="24662"/>
          <a:stretch/>
        </p:blipFill>
        <p:spPr>
          <a:xfrm>
            <a:off x="1347496" y="847636"/>
            <a:ext cx="6120882" cy="3630758"/>
          </a:xfrm>
          <a:prstGeom prst="rect">
            <a:avLst/>
          </a:prstGeom>
        </p:spPr>
      </p:pic>
      <p:pic>
        <p:nvPicPr>
          <p:cNvPr id="10" name="OpenStaxLogo">
            <a:extLst>
              <a:ext uri="{FF2B5EF4-FFF2-40B4-BE49-F238E27FC236}">
                <a16:creationId xmlns:a16="http://schemas.microsoft.com/office/drawing/2014/main" id="{79EDB703-DBF9-F540-A363-DE16D403488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5525700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1D1F86AA-E381-4B13-BF3E-95B281847DC3}"/>
              </a:ext>
            </a:extLst>
          </p:cNvPr>
          <p:cNvSpPr>
            <a:spLocks noGrp="1"/>
          </p:cNvSpPr>
          <p:nvPr>
            <p:ph type="ftr" sz="quarter" idx="11"/>
          </p:nvPr>
        </p:nvSpPr>
        <p:spPr>
          <a:xfrm>
            <a:off x="711200" y="6492875"/>
            <a:ext cx="780891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ADH and aldosterone increase blood pressure and volume. Angiotensin II stimulates release of these hormones. Angiotensin II, in turn, is formed when renin cleaves angiotensin. (credit: modification of work by Mikael </a:t>
            </a:r>
            <a:r>
              <a:rPr lang="en-US" sz="1600" dirty="0" err="1"/>
              <a:t>Häggström</a:t>
            </a:r>
            <a:r>
              <a:rPr lang="en-US" sz="1600" dirty="0"/>
              <a:t>)</a:t>
            </a:r>
          </a:p>
        </p:txBody>
      </p:sp>
      <p:pic>
        <p:nvPicPr>
          <p:cNvPr id="4" name="Figure" descr="The Renin-angiotensin-aldosterone pathway involves four hormones: renin, which is made in the kidney, angiotensin, which is made in the liver, aldosterone, which is made in the adrenal glands, and ADH, which is made in the hypothalamus and secreted by the posterior pituitary. The adrenal glands are located on top of the kidneys, and the hypothalamus and pituitary are in the brain. The pathway begins when renin converts angiotensin into angiotensin I. Angiotensin I is the converted into angiotensin II. Angiotensin II has several direct effects. These include arterial constriction, which increases blood pressure, decreasing the glomerular filtration rate, which results in water retention, and increasing thirst. Angiotensin II also triggers the release of two other hormones, aldosterone and ADH. Aldosterone causes nephron distal tubules to reabsorb more sodium and water, which increases blood volume. ADH moderates the insertion of aquaporins into the nephridial collecting ducts. As a result, more water is reabsorbed by the blood. ADH also causes arteries to constric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2283" r="-12283"/>
          <a:stretch>
            <a:fillRect/>
          </a:stretch>
        </p:blipFill>
        <p:spPr/>
      </p:pic>
      <p:sp>
        <p:nvSpPr>
          <p:cNvPr id="5" name="Figure Number"/>
          <p:cNvSpPr>
            <a:spLocks noGrp="1"/>
          </p:cNvSpPr>
          <p:nvPr>
            <p:ph type="title"/>
          </p:nvPr>
        </p:nvSpPr>
        <p:spPr/>
        <p:txBody>
          <a:bodyPr/>
          <a:lstStyle/>
          <a:p>
            <a:r>
              <a:rPr lang="en-US" dirty="0"/>
              <a:t>Figure 37.7</a:t>
            </a:r>
          </a:p>
        </p:txBody>
      </p:sp>
      <p:pic>
        <p:nvPicPr>
          <p:cNvPr id="9" name="OpenStaxLogo">
            <a:extLst>
              <a:ext uri="{FF2B5EF4-FFF2-40B4-BE49-F238E27FC236}">
                <a16:creationId xmlns:a16="http://schemas.microsoft.com/office/drawing/2014/main" id="{A8AF87B4-205E-E34C-A25C-A4B5FE446CC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30453447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sclaimer">
            <a:extLst>
              <a:ext uri="{FF2B5EF4-FFF2-40B4-BE49-F238E27FC236}">
                <a16:creationId xmlns:a16="http://schemas.microsoft.com/office/drawing/2014/main" id="{39BADFA6-C996-41D6-8DDE-B31E623A68D3}"/>
              </a:ext>
            </a:extLst>
          </p:cNvPr>
          <p:cNvSpPr>
            <a:spLocks noGrp="1"/>
          </p:cNvSpPr>
          <p:nvPr>
            <p:ph type="ftr" sz="quarter" idx="11"/>
          </p:nvPr>
        </p:nvSpPr>
        <p:spPr>
          <a:xfrm>
            <a:off x="711200" y="6492875"/>
            <a:ext cx="7808912"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Figure Legend"/>
          <p:cNvSpPr>
            <a:spLocks noGrp="1"/>
          </p:cNvSpPr>
          <p:nvPr>
            <p:ph type="body" sz="quarter" idx="14"/>
          </p:nvPr>
        </p:nvSpPr>
        <p:spPr/>
        <p:txBody>
          <a:bodyPr>
            <a:normAutofit/>
          </a:bodyPr>
          <a:lstStyle/>
          <a:p>
            <a:r>
              <a:rPr lang="en-US" sz="1600" dirty="0"/>
              <a:t>Professional baseball player Jason </a:t>
            </a:r>
            <a:r>
              <a:rPr lang="en-US" sz="1600" dirty="0" err="1"/>
              <a:t>Giambi</a:t>
            </a:r>
            <a:r>
              <a:rPr lang="en-US" sz="1600" dirty="0"/>
              <a:t> publically admitted to, and apologized for, his use of anabolic steroids supplied by a trainer. (credit: Bryce Edwards)</a:t>
            </a:r>
          </a:p>
        </p:txBody>
      </p:sp>
      <p:pic>
        <p:nvPicPr>
          <p:cNvPr id="3" name="Figure" descr=" Photo shows baseball player Jason Giambi at a gam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9109" r="-19109"/>
          <a:stretch>
            <a:fillRect/>
          </a:stretch>
        </p:blipFill>
        <p:spPr/>
      </p:pic>
      <p:sp>
        <p:nvSpPr>
          <p:cNvPr id="5" name="Figure Number"/>
          <p:cNvSpPr>
            <a:spLocks noGrp="1"/>
          </p:cNvSpPr>
          <p:nvPr>
            <p:ph type="title"/>
          </p:nvPr>
        </p:nvSpPr>
        <p:spPr/>
        <p:txBody>
          <a:bodyPr/>
          <a:lstStyle/>
          <a:p>
            <a:r>
              <a:rPr lang="en-US" dirty="0"/>
              <a:t>Figure 37.8</a:t>
            </a:r>
          </a:p>
        </p:txBody>
      </p:sp>
      <p:pic>
        <p:nvPicPr>
          <p:cNvPr id="9" name="OpenStaxLogo">
            <a:extLst>
              <a:ext uri="{FF2B5EF4-FFF2-40B4-BE49-F238E27FC236}">
                <a16:creationId xmlns:a16="http://schemas.microsoft.com/office/drawing/2014/main" id="{ECE346D1-BD7A-3248-BB7D-9187E27C874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58408" y="230635"/>
            <a:ext cx="1507111" cy="364801"/>
          </a:xfrm>
          <a:prstGeom prst="rect">
            <a:avLst/>
          </a:prstGeom>
        </p:spPr>
      </p:pic>
    </p:spTree>
    <p:extLst>
      <p:ext uri="{BB962C8B-B14F-4D97-AF65-F5344CB8AC3E}">
        <p14:creationId xmlns:p14="http://schemas.microsoft.com/office/powerpoint/2010/main" val="364665752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585</TotalTime>
  <Words>1900</Words>
  <Application>Microsoft Macintosh PowerPoint</Application>
  <PresentationFormat>On-screen Show (4:3)</PresentationFormat>
  <Paragraphs>64</Paragraphs>
  <Slides>21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Arial Black</vt:lpstr>
      <vt:lpstr>Calibri</vt:lpstr>
      <vt:lpstr>Essential</vt:lpstr>
      <vt:lpstr>BIOLOGY 2e</vt:lpstr>
      <vt:lpstr>Figure 37.1</vt:lpstr>
      <vt:lpstr>Figure 37.2</vt:lpstr>
      <vt:lpstr>Figure 37.3</vt:lpstr>
      <vt:lpstr>Figure 37.4</vt:lpstr>
      <vt:lpstr>Figure 37.5</vt:lpstr>
      <vt:lpstr>Figure 37.6</vt:lpstr>
      <vt:lpstr>Figure 37.7</vt:lpstr>
      <vt:lpstr>Figure 37.8</vt:lpstr>
      <vt:lpstr>Figure 37.9</vt:lpstr>
      <vt:lpstr>Figure 37.10</vt:lpstr>
      <vt:lpstr>Figure 37.11</vt:lpstr>
      <vt:lpstr>Figure 37.12</vt:lpstr>
      <vt:lpstr>Figure 37.13</vt:lpstr>
      <vt:lpstr>Figure 37.14</vt:lpstr>
      <vt:lpstr>Figure 37.15</vt:lpstr>
      <vt:lpstr>Figure 37.16</vt:lpstr>
      <vt:lpstr>Figure 37.17</vt:lpstr>
      <vt:lpstr>Figure 37.18</vt:lpstr>
      <vt:lpstr>Figure 37.19</vt:lpstr>
      <vt:lpstr>Figure 37.20</vt:lpstr>
    </vt:vector>
  </TitlesOfParts>
  <Company>WNI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Biology - Chapter 37 - THE ENDOCRINE SYSTEM</dc:title>
  <dc:creator>Spuddy McSpare</dc:creator>
  <cp:lastModifiedBy>Microsoft Office User</cp:lastModifiedBy>
  <cp:revision>176</cp:revision>
  <cp:lastPrinted>2013-07-02T17:27:37Z</cp:lastPrinted>
  <dcterms:created xsi:type="dcterms:W3CDTF">2012-06-04T02:13:36Z</dcterms:created>
  <dcterms:modified xsi:type="dcterms:W3CDTF">2020-01-23T18:56:20Z</dcterms:modified>
</cp:coreProperties>
</file>