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32"/>
  </p:notesMasterIdLst>
  <p:handoutMasterIdLst>
    <p:handoutMasterId r:id="rId33"/>
  </p:handoutMasterIdLst>
  <p:sldIdLst>
    <p:sldId id="256" r:id="rId2"/>
    <p:sldId id="280"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310"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6" autoAdjust="0"/>
    <p:restoredTop sz="94591" autoAdjust="0"/>
  </p:normalViewPr>
  <p:slideViewPr>
    <p:cSldViewPr snapToGrid="0" snapToObjects="1">
      <p:cViewPr varScale="1">
        <p:scale>
          <a:sx n="131" d="100"/>
          <a:sy n="131" d="100"/>
        </p:scale>
        <p:origin x="1944" y="184"/>
      </p:cViewPr>
      <p:guideLst>
        <p:guide orient="horz" pos="2160"/>
        <p:guide pos="2880"/>
      </p:guideLst>
    </p:cSldViewPr>
  </p:slideViewPr>
  <p:outlineViewPr>
    <p:cViewPr>
      <p:scale>
        <a:sx n="33" d="100"/>
        <a:sy n="33" d="100"/>
      </p:scale>
      <p:origin x="0" y="-132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EC602-BCE5-47F4-A8E0-D891D177E593}"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A99F1-8456-42FB-B6B0-BBB067B9FB39}" type="slidenum">
              <a:rPr lang="en-US" smtClean="0"/>
              <a:t>‹#›</a:t>
            </a:fld>
            <a:endParaRPr lang="en-US"/>
          </a:p>
        </p:txBody>
      </p:sp>
    </p:spTree>
    <p:extLst>
      <p:ext uri="{BB962C8B-B14F-4D97-AF65-F5344CB8AC3E}">
        <p14:creationId xmlns:p14="http://schemas.microsoft.com/office/powerpoint/2010/main" val="2690461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32 PLANT REPRODUCTION</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5C321CBD-5225-408A-B61D-061BC260DA8A}"/>
              </a:ext>
            </a:extLst>
          </p:cNvPr>
          <p:cNvSpPr>
            <a:spLocks noGrp="1"/>
          </p:cNvSpPr>
          <p:nvPr>
            <p:ph type="title" idx="4294967295"/>
          </p:nvPr>
        </p:nvSpPr>
        <p:spPr>
          <a:xfrm>
            <a:off x="0" y="688076"/>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531583CB-1DCA-0741-9958-70BC82BD2F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AD0C3DF8-C13D-F04D-A567-24EC0F4B0A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38A089E-A5D2-4B6F-9D8F-30C894BEB6F2}"/>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image shows the life cycle of a conifer. Pollen from male cones blows up into upper branches, where it fertilizes female cones. Examples are shown of female and male cones. (credit “female”: modification of work by “Geographer”/Wikimedia Commons; credit “male”: modification of work by Roger Griffith)</a:t>
            </a:r>
          </a:p>
        </p:txBody>
      </p:sp>
      <p:pic>
        <p:nvPicPr>
          <p:cNvPr id="2" name="Figure" descr=" The conifer life cycle begins with a mature tree, which is called a sporophyte and is diploid (2n). The tree produces male cones in the lower branches, and female cones in the upper branches. The male cones produce pollen grains that contain two generative (sperm) nuclei and a tube nucleus. When the pollen lands on a female scale, a pollen tube grows toward the female gametophyte, which consists of an ovule containing the megaspore. Upon fertilization, a diploid zygote forms. The resulting seeds are dispersed, and grow into a mature tree, ending the cycle. Both the male and female cone are made up of rows of scales, but the male the female cone is round and wide, and the male cone is long and thin with thinner sca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95" r="-37295"/>
          <a:stretch>
            <a:fillRect/>
          </a:stretch>
        </p:blipFill>
        <p:spPr/>
      </p:pic>
      <p:sp>
        <p:nvSpPr>
          <p:cNvPr id="5" name="Figure Number"/>
          <p:cNvSpPr>
            <a:spLocks noGrp="1"/>
          </p:cNvSpPr>
          <p:nvPr>
            <p:ph type="title"/>
          </p:nvPr>
        </p:nvSpPr>
        <p:spPr/>
        <p:txBody>
          <a:bodyPr/>
          <a:lstStyle/>
          <a:p>
            <a:r>
              <a:rPr lang="en-US" dirty="0"/>
              <a:t>Figure 32.9</a:t>
            </a:r>
          </a:p>
        </p:txBody>
      </p:sp>
      <p:pic>
        <p:nvPicPr>
          <p:cNvPr id="9" name="OpenStaxLogo">
            <a:extLst>
              <a:ext uri="{FF2B5EF4-FFF2-40B4-BE49-F238E27FC236}">
                <a16:creationId xmlns:a16="http://schemas.microsoft.com/office/drawing/2014/main" id="{E79B8E40-6701-C841-9283-FC3B097DE6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3055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815351-8C4F-4B09-A8DB-870E00DA2B3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220" dirty="0"/>
              <a:t>These series of micrographs shows male and female gymnosperm gametophytes. </a:t>
            </a:r>
            <a:r>
              <a:rPr lang="en-US" sz="1220" dirty="0">
                <a:solidFill>
                  <a:srgbClr val="6CB255"/>
                </a:solidFill>
              </a:rPr>
              <a:t>(a)</a:t>
            </a:r>
            <a:r>
              <a:rPr lang="en-US" sz="1220" dirty="0"/>
              <a:t> This male cone, shown in cross section, has approximately 20 </a:t>
            </a:r>
            <a:r>
              <a:rPr lang="en-US" sz="1220" dirty="0" err="1"/>
              <a:t>microsporophylls</a:t>
            </a:r>
            <a:r>
              <a:rPr lang="en-US" sz="1220" dirty="0"/>
              <a:t>, each of which produces hundreds of male gametophytes (pollen grains). </a:t>
            </a:r>
            <a:r>
              <a:rPr lang="en-US" sz="1220" dirty="0">
                <a:solidFill>
                  <a:srgbClr val="6CB255"/>
                </a:solidFill>
              </a:rPr>
              <a:t>(b)</a:t>
            </a:r>
            <a:r>
              <a:rPr lang="en-US" sz="1220" dirty="0"/>
              <a:t> Pollen grains are visible in this single microsporophyll. </a:t>
            </a:r>
            <a:r>
              <a:rPr lang="en-US" sz="1220" dirty="0">
                <a:solidFill>
                  <a:srgbClr val="6CB255"/>
                </a:solidFill>
              </a:rPr>
              <a:t>(c)</a:t>
            </a:r>
            <a:r>
              <a:rPr lang="en-US" sz="1220" dirty="0"/>
              <a:t> This micrograph shows an individual pollen grain. </a:t>
            </a:r>
            <a:r>
              <a:rPr lang="en-US" sz="1220" dirty="0">
                <a:solidFill>
                  <a:srgbClr val="6CB255"/>
                </a:solidFill>
              </a:rPr>
              <a:t>(d)</a:t>
            </a:r>
            <a:r>
              <a:rPr lang="en-US" sz="1220" dirty="0"/>
              <a:t> This cross section of a female cone shows portions of about 15 </a:t>
            </a:r>
            <a:r>
              <a:rPr lang="en-US" sz="1220" dirty="0" err="1"/>
              <a:t>megasporophylls</a:t>
            </a:r>
            <a:r>
              <a:rPr lang="en-US" sz="1220" dirty="0"/>
              <a:t>. </a:t>
            </a:r>
            <a:r>
              <a:rPr lang="en-US" sz="1220" dirty="0">
                <a:solidFill>
                  <a:srgbClr val="6CB255"/>
                </a:solidFill>
              </a:rPr>
              <a:t>(e)</a:t>
            </a:r>
            <a:r>
              <a:rPr lang="en-US" sz="1220" dirty="0"/>
              <a:t> The ovule can be seen in this single </a:t>
            </a:r>
            <a:r>
              <a:rPr lang="en-US" sz="1220" dirty="0" err="1"/>
              <a:t>megasporophyll</a:t>
            </a:r>
            <a:r>
              <a:rPr lang="en-US" sz="1220" dirty="0"/>
              <a:t>. </a:t>
            </a:r>
            <a:r>
              <a:rPr lang="en-US" sz="1220" dirty="0">
                <a:solidFill>
                  <a:srgbClr val="6CB255"/>
                </a:solidFill>
              </a:rPr>
              <a:t>(f)</a:t>
            </a:r>
            <a:r>
              <a:rPr lang="en-US" sz="1220" dirty="0"/>
              <a:t> Within this single ovule are the megaspore mother cell (MMC), </a:t>
            </a:r>
            <a:r>
              <a:rPr lang="en-US" sz="1220" dirty="0" err="1"/>
              <a:t>micropyle</a:t>
            </a:r>
            <a:r>
              <a:rPr lang="en-US" sz="1220" dirty="0"/>
              <a:t>, and a pollen grain. (credit: modification of work by Robert R. Wise; scale-bar data from Matt Russell)</a:t>
            </a:r>
          </a:p>
        </p:txBody>
      </p:sp>
      <p:pic>
        <p:nvPicPr>
          <p:cNvPr id="2" name="Figure" descr=" Part a shows a cross section of a male cone, which is oval with a flattened bottom. A stem-like structure runs up the middle, and oblong microsporophylls radiate from either side. Migrograph b shows a blowup of a microsphorphyll, which is filled with round pollen grains. Micrograph C shows a blowup of a pollen grain, which is oval with two lobes and resembles Mickey Mouse. Part D shows a cross section of a female cone, which is similar in shape to the male cone but with a wider central structure. Megasporophylls radiate from either side of this structure. At the base the megasprophylls are narrow, and the widen out into a roughly diamond shape. Part E shows a blowup of the megasprophyll, which has an oval ovule at its base. Part F shows a blowup of the ovule. The megaspore mother cell is at the center. An opening called a micropyle allows entry of the pollen tube from the ba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890" r="-48890"/>
          <a:stretch>
            <a:fillRect/>
          </a:stretch>
        </p:blipFill>
        <p:spPr/>
      </p:pic>
      <p:sp>
        <p:nvSpPr>
          <p:cNvPr id="5" name="Figure Number"/>
          <p:cNvSpPr>
            <a:spLocks noGrp="1"/>
          </p:cNvSpPr>
          <p:nvPr>
            <p:ph type="title"/>
          </p:nvPr>
        </p:nvSpPr>
        <p:spPr/>
        <p:txBody>
          <a:bodyPr/>
          <a:lstStyle/>
          <a:p>
            <a:r>
              <a:rPr lang="en-US" dirty="0"/>
              <a:t>Figure 32.10</a:t>
            </a:r>
          </a:p>
        </p:txBody>
      </p:sp>
      <p:pic>
        <p:nvPicPr>
          <p:cNvPr id="9" name="OpenStaxLogo">
            <a:extLst>
              <a:ext uri="{FF2B5EF4-FFF2-40B4-BE49-F238E27FC236}">
                <a16:creationId xmlns:a16="http://schemas.microsoft.com/office/drawing/2014/main" id="{F5D4D7DF-482D-AC44-A182-0ACFF2B080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175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B239B4-93A0-4CB2-9828-1C48257DF32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Angiosperms are flowering plants, and include grasses, herbs, shrubs and most deciduous trees, while </a:t>
            </a:r>
            <a:r>
              <a:rPr lang="en-US" sz="1600" dirty="0">
                <a:solidFill>
                  <a:srgbClr val="6CB255"/>
                </a:solidFill>
              </a:rPr>
              <a:t>(b)</a:t>
            </a:r>
            <a:r>
              <a:rPr lang="en-US" sz="1600" dirty="0"/>
              <a:t> gymnosperms are conifers. Both produce seeds but have different reproductive strategies. (credit a: modification of work by Wendy Cutler; credit b: modification of work </a:t>
            </a:r>
            <a:r>
              <a:rPr lang="pl-PL" sz="1600" dirty="0"/>
              <a:t>by </a:t>
            </a:r>
            <a:r>
              <a:rPr lang="pl-PL" sz="1600" dirty="0" err="1"/>
              <a:t>Lews</a:t>
            </a:r>
            <a:r>
              <a:rPr lang="pl-PL" sz="1600" dirty="0"/>
              <a:t> </a:t>
            </a:r>
            <a:r>
              <a:rPr lang="pl-PL" sz="1600" dirty="0" err="1"/>
              <a:t>Castle</a:t>
            </a:r>
            <a:r>
              <a:rPr lang="pl-PL" sz="1600" dirty="0"/>
              <a:t> UHI)</a:t>
            </a:r>
            <a:endParaRPr lang="en-US" sz="1600" dirty="0"/>
          </a:p>
        </p:txBody>
      </p:sp>
      <p:pic>
        <p:nvPicPr>
          <p:cNvPr id="2" name="Figure" descr=" Photo A shows a deciduous tree that loses its leaves in winter. Photo B shows a conifer: a tree that has needles year 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5067" r="-15067"/>
          <a:stretch>
            <a:fillRect/>
          </a:stretch>
        </p:blipFill>
        <p:spPr/>
      </p:pic>
      <p:sp>
        <p:nvSpPr>
          <p:cNvPr id="5" name="Figure Number"/>
          <p:cNvSpPr>
            <a:spLocks noGrp="1"/>
          </p:cNvSpPr>
          <p:nvPr>
            <p:ph type="title"/>
          </p:nvPr>
        </p:nvSpPr>
        <p:spPr/>
        <p:txBody>
          <a:bodyPr/>
          <a:lstStyle/>
          <a:p>
            <a:r>
              <a:rPr lang="en-US" dirty="0"/>
              <a:t>Figure 32.11</a:t>
            </a:r>
          </a:p>
        </p:txBody>
      </p:sp>
      <p:pic>
        <p:nvPicPr>
          <p:cNvPr id="9" name="OpenStaxLogo">
            <a:extLst>
              <a:ext uri="{FF2B5EF4-FFF2-40B4-BE49-F238E27FC236}">
                <a16:creationId xmlns:a16="http://schemas.microsoft.com/office/drawing/2014/main" id="{6C3EC884-6BA8-4F4D-BCF9-D366E753FD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0540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09591D8-9901-4A79-9BE5-CCFDC604DB9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sources.3</a:t>
            </a:r>
          </a:p>
        </p:txBody>
      </p:sp>
      <p:sp>
        <p:nvSpPr>
          <p:cNvPr id="7" name="Figure Legend"/>
          <p:cNvSpPr>
            <a:spLocks noGrp="1"/>
          </p:cNvSpPr>
          <p:nvPr>
            <p:ph type="body" sz="quarter" idx="14"/>
          </p:nvPr>
        </p:nvSpPr>
        <p:spPr/>
        <p:txBody>
          <a:bodyPr>
            <a:normAutofit/>
          </a:bodyPr>
          <a:lstStyle/>
          <a:p>
            <a:r>
              <a:rPr lang="en-US" sz="1600" dirty="0"/>
              <a:t>Insects, such as bees, are important agents of pollination. (credit: modification of work </a:t>
            </a:r>
            <a:r>
              <a:rPr lang="fi-FI" sz="1600" dirty="0" err="1"/>
              <a:t>by</a:t>
            </a:r>
            <a:r>
              <a:rPr lang="fi-FI" sz="1600" dirty="0"/>
              <a:t> Jon </a:t>
            </a:r>
            <a:r>
              <a:rPr lang="fi-FI" sz="1600" dirty="0" err="1"/>
              <a:t>Sullivan</a:t>
            </a:r>
            <a:r>
              <a:rPr lang="fi-FI" sz="1600" dirty="0"/>
              <a:t>)</a:t>
            </a:r>
            <a:endParaRPr lang="en-US" sz="1600" dirty="0"/>
          </a:p>
        </p:txBody>
      </p:sp>
      <p:pic>
        <p:nvPicPr>
          <p:cNvPr id="2" name="Figure" descr=" Photo depicts a bee covered in dusty yellow po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175" r="-36175"/>
          <a:stretch>
            <a:fillRect/>
          </a:stretch>
        </p:blipFill>
        <p:spPr/>
      </p:pic>
      <p:sp>
        <p:nvSpPr>
          <p:cNvPr id="5" name="Figure Number"/>
          <p:cNvSpPr>
            <a:spLocks noGrp="1"/>
          </p:cNvSpPr>
          <p:nvPr>
            <p:ph type="title"/>
          </p:nvPr>
        </p:nvSpPr>
        <p:spPr/>
        <p:txBody>
          <a:bodyPr/>
          <a:lstStyle/>
          <a:p>
            <a:r>
              <a:rPr lang="en-US" dirty="0"/>
              <a:t>Figure 32.12</a:t>
            </a:r>
          </a:p>
        </p:txBody>
      </p:sp>
      <p:pic>
        <p:nvPicPr>
          <p:cNvPr id="9" name="OpenStaxLogo">
            <a:extLst>
              <a:ext uri="{FF2B5EF4-FFF2-40B4-BE49-F238E27FC236}">
                <a16:creationId xmlns:a16="http://schemas.microsoft.com/office/drawing/2014/main" id="{474025A8-9A41-B443-B5A8-E787EBBB6E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78285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28285F-DFA6-4127-B81B-687AC2A43B3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corn earworm sips nectar from a night-blooming </a:t>
            </a:r>
            <a:r>
              <a:rPr lang="en-US" sz="1600" dirty="0" err="1"/>
              <a:t>Gaura</a:t>
            </a:r>
            <a:r>
              <a:rPr lang="en-US" sz="1600" dirty="0"/>
              <a:t> plant. (credit: Juan Lopez, USDA ARS)</a:t>
            </a:r>
          </a:p>
        </p:txBody>
      </p:sp>
      <p:pic>
        <p:nvPicPr>
          <p:cNvPr id="2" name="Figure" descr=" Photo depicts a gray moth drinking nectar from a white flow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47" r="-26647"/>
          <a:stretch>
            <a:fillRect/>
          </a:stretch>
        </p:blipFill>
        <p:spPr/>
      </p:pic>
      <p:sp>
        <p:nvSpPr>
          <p:cNvPr id="5" name="Figure Number"/>
          <p:cNvSpPr>
            <a:spLocks noGrp="1"/>
          </p:cNvSpPr>
          <p:nvPr>
            <p:ph type="title"/>
          </p:nvPr>
        </p:nvSpPr>
        <p:spPr/>
        <p:txBody>
          <a:bodyPr/>
          <a:lstStyle/>
          <a:p>
            <a:r>
              <a:rPr lang="en-US" dirty="0"/>
              <a:t>Figure 32.13</a:t>
            </a:r>
          </a:p>
        </p:txBody>
      </p:sp>
      <p:pic>
        <p:nvPicPr>
          <p:cNvPr id="9" name="OpenStaxLogo">
            <a:extLst>
              <a:ext uri="{FF2B5EF4-FFF2-40B4-BE49-F238E27FC236}">
                <a16:creationId xmlns:a16="http://schemas.microsoft.com/office/drawing/2014/main" id="{927B4905-5193-DC41-913E-C5B08355E0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281477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6394392-A6BF-486C-B574-37E84C16D9A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Hummingbirds have adaptations that allow them to reach the nectar of certain tubular </a:t>
            </a:r>
            <a:r>
              <a:rPr lang="pl-PL" sz="1600" dirty="0" err="1"/>
              <a:t>flowers</a:t>
            </a:r>
            <a:r>
              <a:rPr lang="pl-PL" sz="1600" dirty="0"/>
              <a:t>. (</a:t>
            </a:r>
            <a:r>
              <a:rPr lang="pl-PL" sz="1600" dirty="0" err="1"/>
              <a:t>credit</a:t>
            </a:r>
            <a:r>
              <a:rPr lang="pl-PL" sz="1600" dirty="0"/>
              <a:t>: Lori </a:t>
            </a:r>
            <a:r>
              <a:rPr lang="pl-PL" sz="1600" dirty="0" err="1"/>
              <a:t>Branham</a:t>
            </a:r>
            <a:r>
              <a:rPr lang="pl-PL" sz="1600" dirty="0"/>
              <a:t>)</a:t>
            </a:r>
          </a:p>
        </p:txBody>
      </p:sp>
      <p:pic>
        <p:nvPicPr>
          <p:cNvPr id="2" name="Figure" descr=" Photo depicts a hummingbird drinking nectar from a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986" r="-39986"/>
          <a:stretch>
            <a:fillRect/>
          </a:stretch>
        </p:blipFill>
        <p:spPr/>
      </p:pic>
      <p:sp>
        <p:nvSpPr>
          <p:cNvPr id="5" name="Figure Number"/>
          <p:cNvSpPr>
            <a:spLocks noGrp="1"/>
          </p:cNvSpPr>
          <p:nvPr>
            <p:ph type="title"/>
          </p:nvPr>
        </p:nvSpPr>
        <p:spPr/>
        <p:txBody>
          <a:bodyPr/>
          <a:lstStyle/>
          <a:p>
            <a:r>
              <a:rPr lang="en-US" dirty="0"/>
              <a:t>Figure 32.14</a:t>
            </a:r>
          </a:p>
        </p:txBody>
      </p:sp>
      <p:pic>
        <p:nvPicPr>
          <p:cNvPr id="9" name="OpenStaxLogo">
            <a:extLst>
              <a:ext uri="{FF2B5EF4-FFF2-40B4-BE49-F238E27FC236}">
                <a16:creationId xmlns:a16="http://schemas.microsoft.com/office/drawing/2014/main" id="{43780B22-B127-F649-ADC9-D910FF276D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993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C7279D3-55A3-4DD3-8C69-84BA8C26741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 shows a person knocking a cloud of pollen from a pine t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4" r="-32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person knocks pollen from a pine tree.</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32.15</a:t>
            </a:r>
          </a:p>
        </p:txBody>
      </p:sp>
      <p:pic>
        <p:nvPicPr>
          <p:cNvPr id="7" name="OpenStaxLogo">
            <a:extLst>
              <a:ext uri="{FF2B5EF4-FFF2-40B4-BE49-F238E27FC236}">
                <a16:creationId xmlns:a16="http://schemas.microsoft.com/office/drawing/2014/main" id="{5780ADA2-2668-AA4F-BBA3-E13E13EC30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7315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E373710-11B5-44B2-A8D5-06FF80FAA0EE}"/>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male </a:t>
            </a:r>
            <a:r>
              <a:rPr lang="en-US" sz="1600" dirty="0">
                <a:solidFill>
                  <a:srgbClr val="6CB255"/>
                </a:solidFill>
              </a:rPr>
              <a:t>(a)</a:t>
            </a:r>
            <a:r>
              <a:rPr lang="en-US" sz="1600" dirty="0"/>
              <a:t> and female </a:t>
            </a:r>
            <a:r>
              <a:rPr lang="en-US" sz="1600" dirty="0">
                <a:solidFill>
                  <a:srgbClr val="6CB255"/>
                </a:solidFill>
              </a:rPr>
              <a:t>(b)</a:t>
            </a:r>
            <a:r>
              <a:rPr lang="en-US" sz="1600" dirty="0"/>
              <a:t> catkins are from the goat willow tree </a:t>
            </a:r>
            <a:r>
              <a:rPr lang="en-US" sz="1600" dirty="0">
                <a:solidFill>
                  <a:schemeClr val="tx1"/>
                </a:solidFill>
              </a:rPr>
              <a:t>(</a:t>
            </a:r>
            <a:r>
              <a:rPr lang="en-US" sz="1600" i="1" dirty="0">
                <a:solidFill>
                  <a:schemeClr val="tx1"/>
                </a:solidFill>
              </a:rPr>
              <a:t>Salix </a:t>
            </a:r>
            <a:r>
              <a:rPr lang="en-US" sz="1600" i="1" dirty="0" err="1">
                <a:solidFill>
                  <a:schemeClr val="tx1"/>
                </a:solidFill>
              </a:rPr>
              <a:t>caprea</a:t>
            </a:r>
            <a:r>
              <a:rPr lang="en-US" sz="1600" dirty="0"/>
              <a:t>). Note how both structures are light and feathery to better disperse and catch the wind-blown pollen.</a:t>
            </a:r>
          </a:p>
        </p:txBody>
      </p:sp>
      <p:pic>
        <p:nvPicPr>
          <p:cNvPr id="2" name="Figure" descr=" Photo A shows the long, thin flower male of the white willow, which has long, hair-like appendages jutting out all along its length. Photo  B shows the female flower from the same plant. The shape is similar, but the hair-like appendages are miss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647" b="-12647"/>
          <a:stretch>
            <a:fillRect/>
          </a:stretch>
        </p:blipFill>
        <p:spPr/>
      </p:pic>
      <p:sp>
        <p:nvSpPr>
          <p:cNvPr id="5" name="Figure Number"/>
          <p:cNvSpPr>
            <a:spLocks noGrp="1"/>
          </p:cNvSpPr>
          <p:nvPr>
            <p:ph type="title"/>
          </p:nvPr>
        </p:nvSpPr>
        <p:spPr/>
        <p:txBody>
          <a:bodyPr/>
          <a:lstStyle/>
          <a:p>
            <a:r>
              <a:rPr lang="en-US" dirty="0"/>
              <a:t>Figure 32.16</a:t>
            </a:r>
          </a:p>
        </p:txBody>
      </p:sp>
      <p:pic>
        <p:nvPicPr>
          <p:cNvPr id="9" name="OpenStaxLogo">
            <a:extLst>
              <a:ext uri="{FF2B5EF4-FFF2-40B4-BE49-F238E27FC236}">
                <a16:creationId xmlns:a16="http://schemas.microsoft.com/office/drawing/2014/main" id="{A6423EA8-6296-A840-AE90-00B176D50E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9847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15E61C0-7140-4BD5-8AA7-D65F2D56F681}"/>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Certain orchids use food deception or sexual deception to attract pollinators. Shown here is a bee orchid (</a:t>
            </a:r>
            <a:r>
              <a:rPr lang="en-US" sz="1600" i="1" dirty="0" err="1"/>
              <a:t>Ophrys</a:t>
            </a:r>
            <a:r>
              <a:rPr lang="en-US" sz="1600" i="1" dirty="0"/>
              <a:t> </a:t>
            </a:r>
            <a:r>
              <a:rPr lang="en-US" sz="1600" i="1" dirty="0" err="1"/>
              <a:t>apifera</a:t>
            </a:r>
            <a:r>
              <a:rPr lang="en-US" sz="1600" dirty="0"/>
              <a:t>). (credit: David Evans)</a:t>
            </a:r>
          </a:p>
        </p:txBody>
      </p:sp>
      <p:pic>
        <p:nvPicPr>
          <p:cNvPr id="2" name="Figure" descr=" Photos depict an orchid with a bright yellow center and white pe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816" r="-54816"/>
          <a:stretch>
            <a:fillRect/>
          </a:stretch>
        </p:blipFill>
        <p:spPr/>
      </p:pic>
      <p:sp>
        <p:nvSpPr>
          <p:cNvPr id="5" name="Figure Number"/>
          <p:cNvSpPr>
            <a:spLocks noGrp="1"/>
          </p:cNvSpPr>
          <p:nvPr>
            <p:ph type="title"/>
          </p:nvPr>
        </p:nvSpPr>
        <p:spPr/>
        <p:txBody>
          <a:bodyPr/>
          <a:lstStyle/>
          <a:p>
            <a:r>
              <a:rPr lang="en-US" dirty="0"/>
              <a:t>Figure 32.17</a:t>
            </a:r>
          </a:p>
        </p:txBody>
      </p:sp>
      <p:pic>
        <p:nvPicPr>
          <p:cNvPr id="9" name="OpenStaxLogo">
            <a:extLst>
              <a:ext uri="{FF2B5EF4-FFF2-40B4-BE49-F238E27FC236}">
                <a16:creationId xmlns:a16="http://schemas.microsoft.com/office/drawing/2014/main" id="{A376FDF8-9934-704F-8902-34B0E1BE4A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0241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E5D8B3F-CA9E-484B-A12E-8486CE90426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angiosperms, one sperm fertilizes the egg to form the 2</a:t>
            </a:r>
            <a:r>
              <a:rPr lang="en-US" sz="1600" i="1" dirty="0"/>
              <a:t>n </a:t>
            </a:r>
            <a:r>
              <a:rPr lang="en-US" sz="1600" dirty="0"/>
              <a:t>zygote, and the other sperm fertilizes the central cell to form the 3</a:t>
            </a:r>
            <a:r>
              <a:rPr lang="en-US" sz="1600" i="1" dirty="0"/>
              <a:t>n </a:t>
            </a:r>
            <a:r>
              <a:rPr lang="en-US" sz="1600" dirty="0"/>
              <a:t>endosperm. This is called a double fertilization.</a:t>
            </a:r>
          </a:p>
        </p:txBody>
      </p:sp>
      <p:pic>
        <p:nvPicPr>
          <p:cNvPr id="2" name="Figure" descr=" Illustration shows the gynoecium of a flowering plant. A pollen grain adheres to the stigma. The pollen contains two cells: a generative cell and a tube cell. The pollen tube cell grows into the style. The generative cell travels inside the pollen tube. It divides to form two sperm. The pollen tube penetrates an opening in the ovule called a micropyle. One of the sperm fertilizes the egg to form the zygote. The other sperm fertilizes two polar nuclei to form a triploid endosperm, which becomes a food source for the growing embryo."/>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880" r="-8880"/>
          <a:stretch>
            <a:fillRect/>
          </a:stretch>
        </p:blipFill>
        <p:spPr/>
      </p:pic>
      <p:sp>
        <p:nvSpPr>
          <p:cNvPr id="5" name="Figure Number"/>
          <p:cNvSpPr>
            <a:spLocks noGrp="1"/>
          </p:cNvSpPr>
          <p:nvPr>
            <p:ph type="title"/>
          </p:nvPr>
        </p:nvSpPr>
        <p:spPr/>
        <p:txBody>
          <a:bodyPr/>
          <a:lstStyle/>
          <a:p>
            <a:r>
              <a:rPr lang="en-US" dirty="0"/>
              <a:t>Figure 32.18</a:t>
            </a:r>
          </a:p>
        </p:txBody>
      </p:sp>
      <p:pic>
        <p:nvPicPr>
          <p:cNvPr id="9" name="OpenStaxLogo">
            <a:extLst>
              <a:ext uri="{FF2B5EF4-FFF2-40B4-BE49-F238E27FC236}">
                <a16:creationId xmlns:a16="http://schemas.microsoft.com/office/drawing/2014/main" id="{B9E00198-0801-4543-8F3F-1B6959B410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452609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063B122-B35A-417D-9AE8-52EEC04648BB}"/>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Plants that reproduce sexually often achieve fertilization with the help of pollinators such as </a:t>
            </a:r>
            <a:r>
              <a:rPr lang="en-US" sz="1600" dirty="0">
                <a:solidFill>
                  <a:srgbClr val="6CB255"/>
                </a:solidFill>
              </a:rPr>
              <a:t>(a)</a:t>
            </a:r>
            <a:r>
              <a:rPr lang="en-US" sz="1600" dirty="0"/>
              <a:t> bees, </a:t>
            </a:r>
            <a:r>
              <a:rPr lang="en-US" sz="1600" dirty="0">
                <a:solidFill>
                  <a:srgbClr val="6CB255"/>
                </a:solidFill>
              </a:rPr>
              <a:t>(b)</a:t>
            </a:r>
            <a:r>
              <a:rPr lang="en-US" sz="1600" dirty="0"/>
              <a:t> birds, and </a:t>
            </a:r>
            <a:r>
              <a:rPr lang="en-US" sz="1600" dirty="0">
                <a:solidFill>
                  <a:srgbClr val="6CB255"/>
                </a:solidFill>
              </a:rPr>
              <a:t>(c)</a:t>
            </a:r>
            <a:r>
              <a:rPr lang="en-US" sz="1600" dirty="0"/>
              <a:t> butterflies. (credit a: modification of work by John </a:t>
            </a:r>
            <a:r>
              <a:rPr lang="en-US" sz="1600" dirty="0" err="1"/>
              <a:t>Severns</a:t>
            </a:r>
            <a:r>
              <a:rPr lang="en-US" sz="1600" dirty="0"/>
              <a:t>; credit b: modification of work by Charles J. Sharp; credit c: modification of work by </a:t>
            </a:r>
            <a:r>
              <a:rPr lang="en-US" sz="1600" dirty="0">
                <a:solidFill>
                  <a:schemeClr val="tx1"/>
                </a:solidFill>
              </a:rPr>
              <a:t>“</a:t>
            </a:r>
            <a:r>
              <a:rPr lang="en-US" sz="1600" dirty="0" err="1"/>
              <a:t>Galawebdesign</a:t>
            </a:r>
            <a:r>
              <a:rPr lang="en-US" sz="1600" dirty="0">
                <a:solidFill>
                  <a:schemeClr val="tx1"/>
                </a:solidFill>
              </a:rPr>
              <a:t>”</a:t>
            </a:r>
            <a:r>
              <a:rPr lang="en-US" sz="1600" dirty="0"/>
              <a:t>/Flickr)</a:t>
            </a:r>
          </a:p>
        </p:txBody>
      </p:sp>
      <p:pic>
        <p:nvPicPr>
          <p:cNvPr id="2" name="Figure" descr=" Photo A shows a bee drinking nectar from a flower wide, flat purple flower. Photo B shows a hummingbird drinking nectar from a long, tube-shaped red flower. Photo C shows a butterfly drinking nectar from a flat, wide orange flow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763" b="-25763"/>
          <a:stretch>
            <a:fillRect/>
          </a:stretch>
        </p:blipFill>
        <p:spPr/>
      </p:pic>
      <p:sp>
        <p:nvSpPr>
          <p:cNvPr id="5" name="Figure Number"/>
          <p:cNvSpPr>
            <a:spLocks noGrp="1"/>
          </p:cNvSpPr>
          <p:nvPr>
            <p:ph type="title"/>
          </p:nvPr>
        </p:nvSpPr>
        <p:spPr/>
        <p:txBody>
          <a:bodyPr/>
          <a:lstStyle/>
          <a:p>
            <a:r>
              <a:rPr lang="en-US" dirty="0"/>
              <a:t>Figure 32.1</a:t>
            </a:r>
          </a:p>
        </p:txBody>
      </p:sp>
      <p:pic>
        <p:nvPicPr>
          <p:cNvPr id="9" name="OpenStaxLogo">
            <a:extLst>
              <a:ext uri="{FF2B5EF4-FFF2-40B4-BE49-F238E27FC236}">
                <a16:creationId xmlns:a16="http://schemas.microsoft.com/office/drawing/2014/main" id="{5C85C066-9918-5A48-AB14-61823D2D93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78C69D-F411-4E02-964D-F6D9340C360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Shown are the stages of embryo development in the ovule of a shepherd’s purse (</a:t>
            </a:r>
            <a:r>
              <a:rPr lang="en-US" sz="1600" i="1" dirty="0" err="1">
                <a:solidFill>
                  <a:srgbClr val="000000"/>
                </a:solidFill>
              </a:rPr>
              <a:t>Capsella</a:t>
            </a:r>
            <a:r>
              <a:rPr lang="en-US" sz="1600" i="1" dirty="0">
                <a:solidFill>
                  <a:srgbClr val="000000"/>
                </a:solidFill>
              </a:rPr>
              <a:t> bursa</a:t>
            </a:r>
            <a:r>
              <a:rPr lang="en-US" sz="1600" dirty="0">
                <a:solidFill>
                  <a:srgbClr val="000000"/>
                </a:solidFill>
              </a:rPr>
              <a:t>). After fertilization, the zygote divides to form an upper terminal cell and a lower basal cell. </a:t>
            </a:r>
            <a:r>
              <a:rPr lang="en-US" sz="1600" dirty="0">
                <a:solidFill>
                  <a:srgbClr val="6CB255"/>
                </a:solidFill>
              </a:rPr>
              <a:t>(a)</a:t>
            </a:r>
            <a:r>
              <a:rPr lang="en-US" sz="1600" dirty="0">
                <a:solidFill>
                  <a:srgbClr val="000000"/>
                </a:solidFill>
              </a:rPr>
              <a:t> In the first stage of development, the terminal cell divides, forming a globular </a:t>
            </a:r>
            <a:r>
              <a:rPr lang="en-US" sz="1600" dirty="0" err="1">
                <a:solidFill>
                  <a:srgbClr val="000000"/>
                </a:solidFill>
              </a:rPr>
              <a:t>proembryo</a:t>
            </a:r>
            <a:r>
              <a:rPr lang="en-US" sz="1600" dirty="0">
                <a:solidFill>
                  <a:srgbClr val="000000"/>
                </a:solidFill>
              </a:rPr>
              <a:t>. The basal cell also divides, giving rise to the suspensor. </a:t>
            </a:r>
            <a:r>
              <a:rPr lang="en-US" sz="1600" dirty="0">
                <a:solidFill>
                  <a:srgbClr val="6CB255"/>
                </a:solidFill>
              </a:rPr>
              <a:t>(b)</a:t>
            </a:r>
            <a:r>
              <a:rPr lang="en-US" sz="1600" dirty="0">
                <a:solidFill>
                  <a:srgbClr val="000000"/>
                </a:solidFill>
              </a:rPr>
              <a:t> In the second stage, the developing embryo has a heart shape due to the presence of cotyledons. </a:t>
            </a:r>
            <a:r>
              <a:rPr lang="en-US" sz="1600" dirty="0">
                <a:solidFill>
                  <a:srgbClr val="6CB255"/>
                </a:solidFill>
              </a:rPr>
              <a:t>(c)</a:t>
            </a:r>
            <a:r>
              <a:rPr lang="en-US" sz="1600" dirty="0">
                <a:solidFill>
                  <a:srgbClr val="000000"/>
                </a:solidFill>
              </a:rPr>
              <a:t> In the third stage, the growing embryo runs out of room and starts to bend. </a:t>
            </a:r>
            <a:r>
              <a:rPr lang="en-US" sz="1600" dirty="0">
                <a:solidFill>
                  <a:srgbClr val="6CB255"/>
                </a:solidFill>
              </a:rPr>
              <a:t>(d)</a:t>
            </a:r>
            <a:r>
              <a:rPr lang="en-US" sz="1600" dirty="0">
                <a:solidFill>
                  <a:srgbClr val="000000"/>
                </a:solidFill>
              </a:rPr>
              <a:t> Eventually, it completely fills the seed. (credit: modification of work by Robert R. Wise; scale-bar data from Matt Russell)</a:t>
            </a:r>
          </a:p>
        </p:txBody>
      </p:sp>
      <p:pic>
        <p:nvPicPr>
          <p:cNvPr id="2" name="Figure" descr=" Micrograph A shows a seed in the initial stage of development. The proembryo grows inside an oval-shaped ovary with an opening at the bottom. The basal cell is at the bottom ovary, and suspensor cells are above it. The globular proembryo grows at the top of the suspensor. Micrograph B shows the second stage of development, in which the embryo grows into a heart-shape. Each bump in the heart is a cotyledon. Micrograph C shows the third stage of development. The embryo has grown longer and wider, and the cotyledons have grown into long extensions resembling bunny ears bent so they fit inside the seed. Cells inside the embryo grow in vertical columns. The central column, between the two ears, is called the embryonic axis. Micrograph D shows the fourth stage of development. The bunny ears are now as large as the main part of the embryo, and completely folded over. The base of the embryo is the root meristem, and the space between the two ears is the shoot meristem. A seed coat has formed over the ov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01" b="-4201"/>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32.19</a:t>
            </a:r>
          </a:p>
        </p:txBody>
      </p:sp>
      <p:pic>
        <p:nvPicPr>
          <p:cNvPr id="7" name="OpenStaxLogo">
            <a:extLst>
              <a:ext uri="{FF2B5EF4-FFF2-40B4-BE49-F238E27FC236}">
                <a16:creationId xmlns:a16="http://schemas.microsoft.com/office/drawing/2014/main" id="{92A9E09A-E69C-524B-B658-4347211AA9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9403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8187B74-315F-4178-A5BD-C28778FD47B3}"/>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structures of dicot and monocot seeds are shown. Dicots (left) have two cotyledons. Monocots, such as corn (right), have one cotyledon, called the </a:t>
            </a:r>
            <a:r>
              <a:rPr lang="en-US" sz="1600" dirty="0" err="1"/>
              <a:t>scutellum</a:t>
            </a:r>
            <a:r>
              <a:rPr lang="en-US" sz="1600" dirty="0"/>
              <a:t>; it channels nutrition to the growing embryo. Both monocot and dicot embryos have a </a:t>
            </a:r>
            <a:r>
              <a:rPr lang="en-US" sz="1600" dirty="0" err="1"/>
              <a:t>plumule</a:t>
            </a:r>
            <a:r>
              <a:rPr lang="en-US" sz="1600" dirty="0"/>
              <a:t> that forms the leaves, a hypocotyl that forms the stem, and a radicle that forms the root. The embryonic axis comprises everything between the </a:t>
            </a:r>
            <a:r>
              <a:rPr lang="en-US" sz="1600" dirty="0" err="1"/>
              <a:t>plumule</a:t>
            </a:r>
            <a:r>
              <a:rPr lang="en-US" sz="1600" dirty="0"/>
              <a:t> and the radicle, not including the </a:t>
            </a:r>
            <a:r>
              <a:rPr lang="fi-FI" sz="1600" dirty="0" err="1"/>
              <a:t>cotyledon(s</a:t>
            </a:r>
            <a:r>
              <a:rPr lang="fi-FI" sz="1600" dirty="0"/>
              <a:t>).</a:t>
            </a:r>
            <a:endParaRPr lang="en-US" sz="1600" dirty="0"/>
          </a:p>
        </p:txBody>
      </p:sp>
      <p:pic>
        <p:nvPicPr>
          <p:cNvPr id="2" name="Figure" descr=" Illustration shows the structure of a monocot corn seed and a dicot bean seed. The lower half of the monocot seed contains the cotyledon, and the upper half contains the endosperm. The dicot seed does not contain an endosperm, but has two cotyledons, one on each side of the bean. Both the monocot and the dicot seed have an epicotyl that is attached to a hypocotyl. The hypocotyl terminates in a radicle. In the dicot, the epicotyl is in the upper middle part of the seed. In the monocot, the epicotyl is in the lower cotyledon. Both the monocot and dicot seed are surrounded by a seed coa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87" r="-2587"/>
          <a:stretch>
            <a:fillRect/>
          </a:stretch>
        </p:blipFill>
        <p:spPr/>
      </p:pic>
      <p:sp>
        <p:nvSpPr>
          <p:cNvPr id="5" name="Figure Number"/>
          <p:cNvSpPr>
            <a:spLocks noGrp="1"/>
          </p:cNvSpPr>
          <p:nvPr>
            <p:ph type="title"/>
          </p:nvPr>
        </p:nvSpPr>
        <p:spPr/>
        <p:txBody>
          <a:bodyPr/>
          <a:lstStyle/>
          <a:p>
            <a:r>
              <a:rPr lang="en-US" dirty="0"/>
              <a:t>Figure 32.20</a:t>
            </a:r>
          </a:p>
        </p:txBody>
      </p:sp>
      <p:pic>
        <p:nvPicPr>
          <p:cNvPr id="9" name="OpenStaxLogo">
            <a:extLst>
              <a:ext uri="{FF2B5EF4-FFF2-40B4-BE49-F238E27FC236}">
                <a16:creationId xmlns:a16="http://schemas.microsoft.com/office/drawing/2014/main" id="{3C255D42-36B3-D94F-BB57-5B2EA45884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8811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77AB239-184A-4B7A-B142-DC7BF5A39AD0}"/>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this monocot grass seed germinates, the primary root, or radicle, emerges first, followed by the primary shoot, or coleoptile, and the adventitious roots.</a:t>
            </a:r>
          </a:p>
        </p:txBody>
      </p:sp>
      <p:pic>
        <p:nvPicPr>
          <p:cNvPr id="2" name="Figure" descr=" Illustration shows a round seed with a long thin radicle, or primary root, extending down from it. A yellow tip , the coleorhiza, is visible at the end of the root. Two shorter adventitious roots extend down on either side of the radicle. Growing up from the root is a thicker coleoptile, or primary shoo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9091" r="-49091"/>
          <a:stretch>
            <a:fillRect/>
          </a:stretch>
        </p:blipFill>
        <p:spPr/>
      </p:pic>
      <p:sp>
        <p:nvSpPr>
          <p:cNvPr id="5" name="Figure Number"/>
          <p:cNvSpPr>
            <a:spLocks noGrp="1"/>
          </p:cNvSpPr>
          <p:nvPr>
            <p:ph type="title"/>
          </p:nvPr>
        </p:nvSpPr>
        <p:spPr/>
        <p:txBody>
          <a:bodyPr/>
          <a:lstStyle/>
          <a:p>
            <a:r>
              <a:rPr lang="en-US" dirty="0"/>
              <a:t>Figure 32.21</a:t>
            </a:r>
          </a:p>
        </p:txBody>
      </p:sp>
      <p:pic>
        <p:nvPicPr>
          <p:cNvPr id="9" name="OpenStaxLogo">
            <a:extLst>
              <a:ext uri="{FF2B5EF4-FFF2-40B4-BE49-F238E27FC236}">
                <a16:creationId xmlns:a16="http://schemas.microsoft.com/office/drawing/2014/main" id="{CF688CF6-A079-3D44-9DE8-82AAAE9064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64763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263703-01E4-4C14-9122-673B4EF4EDB4}"/>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s depict a variety of nuts in their shells, an apple, raspberries and a pineapp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492" b="-549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There are four main types of fruits. Simple fruits, such as these nuts, are derived from a single ovary. Aggregate fruits, like raspberries, form from many carpels that fuse together. Multiple fruits, such as pineapple, form from a cluster of flowers called an inflorescence. Accessory fruit, like the apple, are formed from a part of the plant other than the ovary. (credit “nuts”: modification of work by </a:t>
            </a:r>
            <a:r>
              <a:rPr lang="en-US" sz="1600" dirty="0" err="1">
                <a:solidFill>
                  <a:schemeClr val="tx1"/>
                </a:solidFill>
              </a:rPr>
              <a:t>Petr</a:t>
            </a:r>
            <a:r>
              <a:rPr lang="en-US" sz="1600" dirty="0">
                <a:solidFill>
                  <a:schemeClr val="tx1"/>
                </a:solidFill>
              </a:rPr>
              <a:t> </a:t>
            </a:r>
            <a:r>
              <a:rPr lang="en-US" sz="1600" dirty="0" err="1">
                <a:solidFill>
                  <a:schemeClr val="tx1"/>
                </a:solidFill>
              </a:rPr>
              <a:t>Kratochvil</a:t>
            </a:r>
            <a:r>
              <a:rPr lang="en-US" sz="1600" dirty="0">
                <a:solidFill>
                  <a:schemeClr val="tx1"/>
                </a:solidFill>
              </a:rPr>
              <a:t>; credit “raspberries”: modification of work by Cory </a:t>
            </a:r>
            <a:r>
              <a:rPr lang="en-US" sz="1600" dirty="0" err="1">
                <a:solidFill>
                  <a:schemeClr val="tx1"/>
                </a:solidFill>
              </a:rPr>
              <a:t>Zanker</a:t>
            </a:r>
            <a:r>
              <a:rPr lang="en-US" sz="1600" dirty="0">
                <a:solidFill>
                  <a:schemeClr val="tx1"/>
                </a:solidFill>
              </a:rPr>
              <a:t>; credit “pineapple”: modification of work by </a:t>
            </a:r>
            <a:r>
              <a:rPr lang="en-US" sz="1600" dirty="0" err="1">
                <a:solidFill>
                  <a:schemeClr val="tx1"/>
                </a:solidFill>
              </a:rPr>
              <a:t>Howie</a:t>
            </a:r>
            <a:r>
              <a:rPr lang="en-US" sz="1600" dirty="0">
                <a:solidFill>
                  <a:schemeClr val="tx1"/>
                </a:solidFill>
              </a:rPr>
              <a:t> Le; credit “apple”: modification of work by Paolo Neo)</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32.22</a:t>
            </a:r>
          </a:p>
        </p:txBody>
      </p:sp>
      <p:pic>
        <p:nvPicPr>
          <p:cNvPr id="7" name="OpenStaxLogo">
            <a:extLst>
              <a:ext uri="{FF2B5EF4-FFF2-40B4-BE49-F238E27FC236}">
                <a16:creationId xmlns:a16="http://schemas.microsoft.com/office/drawing/2014/main" id="{326E7BD5-F33A-B04D-A289-1FD0AD758E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32727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916454-46C9-435B-B74B-E5AD4062863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Fruits and seeds are dispersed by various means. </a:t>
            </a:r>
            <a:r>
              <a:rPr lang="en-US" sz="1600" dirty="0">
                <a:solidFill>
                  <a:srgbClr val="6CB255"/>
                </a:solidFill>
              </a:rPr>
              <a:t>(a)</a:t>
            </a:r>
            <a:r>
              <a:rPr lang="en-US" sz="1600" dirty="0"/>
              <a:t> Dandelion seeds are dispersed by wind, the </a:t>
            </a:r>
            <a:r>
              <a:rPr lang="en-US" sz="1600" dirty="0">
                <a:solidFill>
                  <a:srgbClr val="6CB255"/>
                </a:solidFill>
              </a:rPr>
              <a:t>(b)</a:t>
            </a:r>
            <a:r>
              <a:rPr lang="en-US" sz="1600" dirty="0"/>
              <a:t> coconut seed is dispersed by water, and the </a:t>
            </a:r>
            <a:r>
              <a:rPr lang="en-US" sz="1600" dirty="0">
                <a:solidFill>
                  <a:srgbClr val="6CB255"/>
                </a:solidFill>
              </a:rPr>
              <a:t>(c)</a:t>
            </a:r>
            <a:r>
              <a:rPr lang="en-US" sz="1600" dirty="0"/>
              <a:t> acorn is dispersed by animals that cache and then forget it. (credit a: modification of work by </a:t>
            </a:r>
            <a:r>
              <a:rPr lang="en-US" sz="1600" dirty="0">
                <a:solidFill>
                  <a:schemeClr val="tx1"/>
                </a:solidFill>
              </a:rPr>
              <a:t>“</a:t>
            </a:r>
            <a:r>
              <a:rPr lang="en-US" sz="1600" dirty="0" err="1"/>
              <a:t>Rosendahl</a:t>
            </a:r>
            <a:r>
              <a:rPr lang="en-US" sz="1600" dirty="0">
                <a:solidFill>
                  <a:schemeClr val="tx1"/>
                </a:solidFill>
              </a:rPr>
              <a:t>”</a:t>
            </a:r>
            <a:r>
              <a:rPr lang="en-US" sz="1600" dirty="0"/>
              <a:t>/Flickr; credit b: modification of work by Shine </a:t>
            </a:r>
            <a:r>
              <a:rPr lang="en-US" sz="1600" dirty="0" err="1"/>
              <a:t>Oa</a:t>
            </a:r>
            <a:r>
              <a:rPr lang="en-US" sz="1600" dirty="0"/>
              <a:t>; credit c: modification of work by Paolo Neo)</a:t>
            </a:r>
          </a:p>
        </p:txBody>
      </p:sp>
      <p:pic>
        <p:nvPicPr>
          <p:cNvPr id="2" name="Figure" descr=" Part A shows a dandelion flower that has seeded.  Part B shows a coconut floating in water.  Part c shows two acor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766" b="-12766"/>
          <a:stretch>
            <a:fillRect/>
          </a:stretch>
        </p:blipFill>
        <p:spPr/>
      </p:pic>
      <p:sp>
        <p:nvSpPr>
          <p:cNvPr id="5" name="Figure Number"/>
          <p:cNvSpPr>
            <a:spLocks noGrp="1"/>
          </p:cNvSpPr>
          <p:nvPr>
            <p:ph type="title"/>
          </p:nvPr>
        </p:nvSpPr>
        <p:spPr/>
        <p:txBody>
          <a:bodyPr/>
          <a:lstStyle/>
          <a:p>
            <a:r>
              <a:rPr lang="en-US" dirty="0"/>
              <a:t>Figure 32.23</a:t>
            </a:r>
          </a:p>
        </p:txBody>
      </p:sp>
      <p:pic>
        <p:nvPicPr>
          <p:cNvPr id="9" name="OpenStaxLogo">
            <a:extLst>
              <a:ext uri="{FF2B5EF4-FFF2-40B4-BE49-F238E27FC236}">
                <a16:creationId xmlns:a16="http://schemas.microsoft.com/office/drawing/2014/main" id="{510D29F9-D0E2-464B-9AF2-5F88FC7451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86128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F540A29-521F-4657-91EA-BEF6F2D9459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550" dirty="0">
                <a:solidFill>
                  <a:schemeClr val="tx1"/>
                </a:solidFill>
              </a:rPr>
              <a:t>Different types of stems allow for asexual reproduction. </a:t>
            </a:r>
            <a:r>
              <a:rPr lang="en-US" sz="1550" dirty="0">
                <a:solidFill>
                  <a:srgbClr val="6CB255"/>
                </a:solidFill>
              </a:rPr>
              <a:t>(a)</a:t>
            </a:r>
            <a:r>
              <a:rPr lang="en-US" sz="1550" dirty="0">
                <a:solidFill>
                  <a:schemeClr val="tx1"/>
                </a:solidFill>
              </a:rPr>
              <a:t> The corm of a garlic plant looks similar to </a:t>
            </a:r>
            <a:r>
              <a:rPr lang="en-US" sz="1550" dirty="0">
                <a:solidFill>
                  <a:srgbClr val="6CB255"/>
                </a:solidFill>
              </a:rPr>
              <a:t>(b)</a:t>
            </a:r>
            <a:r>
              <a:rPr lang="en-US" sz="1550" dirty="0">
                <a:solidFill>
                  <a:schemeClr val="tx1"/>
                </a:solidFill>
              </a:rPr>
              <a:t> a tulip bulb, but the corm is solid tissue, while the bulb consists of layers of modified leaves that surround an underground stem. Both corms and bulbs can self-propagate, giving rise to new plants. </a:t>
            </a:r>
            <a:r>
              <a:rPr lang="en-US" sz="1550" dirty="0">
                <a:solidFill>
                  <a:srgbClr val="6CB255"/>
                </a:solidFill>
              </a:rPr>
              <a:t>(c)</a:t>
            </a:r>
            <a:r>
              <a:rPr lang="en-US" sz="1550" dirty="0">
                <a:solidFill>
                  <a:schemeClr val="tx1"/>
                </a:solidFill>
              </a:rPr>
              <a:t> Ginger forms masses of stems called rhizomes that can give rise to multiple plants. </a:t>
            </a:r>
            <a:r>
              <a:rPr lang="en-US" sz="1550" dirty="0">
                <a:solidFill>
                  <a:srgbClr val="6CB255"/>
                </a:solidFill>
              </a:rPr>
              <a:t>(d)</a:t>
            </a:r>
            <a:r>
              <a:rPr lang="en-US" sz="1550" dirty="0">
                <a:solidFill>
                  <a:schemeClr val="tx1"/>
                </a:solidFill>
              </a:rPr>
              <a:t> Potato plants form fleshy stem tubers. Each eye in the stem tuber can give rise to a new plant. </a:t>
            </a:r>
            <a:r>
              <a:rPr lang="en-US" sz="1550" dirty="0">
                <a:solidFill>
                  <a:srgbClr val="6CB255"/>
                </a:solidFill>
              </a:rPr>
              <a:t>(e)</a:t>
            </a:r>
            <a:r>
              <a:rPr lang="en-US" sz="1550" dirty="0">
                <a:solidFill>
                  <a:schemeClr val="tx1"/>
                </a:solidFill>
              </a:rPr>
              <a:t> Strawberry plants form </a:t>
            </a:r>
            <a:r>
              <a:rPr lang="en-US" sz="1550" dirty="0" err="1">
                <a:solidFill>
                  <a:schemeClr val="tx1"/>
                </a:solidFill>
              </a:rPr>
              <a:t>stolons</a:t>
            </a:r>
            <a:r>
              <a:rPr lang="en-US" sz="1550" dirty="0">
                <a:solidFill>
                  <a:schemeClr val="tx1"/>
                </a:solidFill>
              </a:rPr>
              <a:t>: stems that grow at the soil surface or just below ground and can give rise to new plants. (credit a: modification of work by Dwight </a:t>
            </a:r>
            <a:r>
              <a:rPr lang="en-US" sz="1550" dirty="0" err="1">
                <a:solidFill>
                  <a:schemeClr val="tx1"/>
                </a:solidFill>
              </a:rPr>
              <a:t>Sipler</a:t>
            </a:r>
            <a:r>
              <a:rPr lang="en-US" sz="1550" dirty="0">
                <a:solidFill>
                  <a:schemeClr val="tx1"/>
                </a:solidFill>
              </a:rPr>
              <a:t>; credit c: modification of work by Albert </a:t>
            </a:r>
            <a:r>
              <a:rPr lang="en-US" sz="1550" dirty="0" err="1">
                <a:solidFill>
                  <a:schemeClr val="tx1"/>
                </a:solidFill>
              </a:rPr>
              <a:t>Cahalan</a:t>
            </a:r>
            <a:r>
              <a:rPr lang="en-US" sz="1550" dirty="0">
                <a:solidFill>
                  <a:schemeClr val="tx1"/>
                </a:solidFill>
              </a:rPr>
              <a:t>, USDA ARS; credit d: modification of work by Richard North; credit e: modification of work by Julie </a:t>
            </a:r>
            <a:r>
              <a:rPr lang="en-US" sz="1550" dirty="0" err="1">
                <a:solidFill>
                  <a:schemeClr val="tx1"/>
                </a:solidFill>
              </a:rPr>
              <a:t>Magro</a:t>
            </a:r>
            <a:r>
              <a:rPr lang="en-US" sz="1550" dirty="0">
                <a:solidFill>
                  <a:schemeClr val="tx1"/>
                </a:solidFill>
              </a:rPr>
              <a:t>)</a:t>
            </a:r>
          </a:p>
        </p:txBody>
      </p:sp>
      <p:pic>
        <p:nvPicPr>
          <p:cNvPr id="2" name="Figure" descr=" Shown are photos of various roots. Part A shows bulbous garlic roots. Part B shows a tulip bulb that has sprouted a leaf. Part C shows ginger root, which has many branches. Part D shows three potato tubers. Part E shows a strawberry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272" r="-22272"/>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32.24</a:t>
            </a:r>
          </a:p>
        </p:txBody>
      </p:sp>
      <p:pic>
        <p:nvPicPr>
          <p:cNvPr id="7" name="OpenStaxLogo">
            <a:extLst>
              <a:ext uri="{FF2B5EF4-FFF2-40B4-BE49-F238E27FC236}">
                <a16:creationId xmlns:a16="http://schemas.microsoft.com/office/drawing/2014/main" id="{51CA8356-2509-4344-985B-6EE1653C39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2399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368E825-BD2C-4E67-9787-F3E12405FC28}"/>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stolon, or runner, is a stem that runs along the ground. At the nodes, it forms adventitious roots and buds that grow into a new plant.</a:t>
            </a:r>
          </a:p>
        </p:txBody>
      </p:sp>
      <p:pic>
        <p:nvPicPr>
          <p:cNvPr id="2" name="Figure" descr=" Illustration depicts a mature plant. A runner sprouts from the base of the plant and runs along the ground. A bud and adventitious root system form from the runn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241" r="-66241"/>
          <a:stretch>
            <a:fillRect/>
          </a:stretch>
        </p:blipFill>
        <p:spPr/>
      </p:pic>
      <p:sp>
        <p:nvSpPr>
          <p:cNvPr id="5" name="Figure Number"/>
          <p:cNvSpPr>
            <a:spLocks noGrp="1"/>
          </p:cNvSpPr>
          <p:nvPr>
            <p:ph type="title"/>
          </p:nvPr>
        </p:nvSpPr>
        <p:spPr/>
        <p:txBody>
          <a:bodyPr/>
          <a:lstStyle/>
          <a:p>
            <a:r>
              <a:rPr lang="en-US" dirty="0"/>
              <a:t>Figure 32.25</a:t>
            </a:r>
          </a:p>
        </p:txBody>
      </p:sp>
      <p:pic>
        <p:nvPicPr>
          <p:cNvPr id="9" name="OpenStaxLogo">
            <a:extLst>
              <a:ext uri="{FF2B5EF4-FFF2-40B4-BE49-F238E27FC236}">
                <a16:creationId xmlns:a16="http://schemas.microsoft.com/office/drawing/2014/main" id="{E34D8832-2D2F-034D-A66E-290AC41F71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5032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A13857A-F62E-4083-A817-A9DF2969F18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Grafting is an artificial method of asexual reproduction used to produce plants combining favorable stem characteristics with favorable root characteristics. The stem of the plant to be grafted is known as the scion, and the root is called the stock.</a:t>
            </a:r>
          </a:p>
        </p:txBody>
      </p:sp>
      <p:pic>
        <p:nvPicPr>
          <p:cNvPr id="2" name="Figure" descr=" Illustration shows the trunk of a sapling, which has been split. The upper part of a different sapling is wedged into the split and taped so that the two parts can grow toge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241" r="-66241"/>
          <a:stretch>
            <a:fillRect/>
          </a:stretch>
        </p:blipFill>
        <p:spPr/>
      </p:pic>
      <p:sp>
        <p:nvSpPr>
          <p:cNvPr id="5" name="Figure Number"/>
          <p:cNvSpPr>
            <a:spLocks noGrp="1"/>
          </p:cNvSpPr>
          <p:nvPr>
            <p:ph type="title"/>
          </p:nvPr>
        </p:nvSpPr>
        <p:spPr/>
        <p:txBody>
          <a:bodyPr/>
          <a:lstStyle/>
          <a:p>
            <a:r>
              <a:rPr lang="en-US" dirty="0"/>
              <a:t>Figure 32.26</a:t>
            </a:r>
          </a:p>
        </p:txBody>
      </p:sp>
      <p:pic>
        <p:nvPicPr>
          <p:cNvPr id="9" name="OpenStaxLogo">
            <a:extLst>
              <a:ext uri="{FF2B5EF4-FFF2-40B4-BE49-F238E27FC236}">
                <a16:creationId xmlns:a16="http://schemas.microsoft.com/office/drawing/2014/main" id="{4826EB32-826F-2944-9AAF-AB6B1D57F3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4269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DED5BF0-2D44-47CE-8439-9254F853256C}"/>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layering, a part of the stem is buried so that it forms a new plant. (credit: modification of work by Pearson Scott </a:t>
            </a:r>
            <a:r>
              <a:rPr lang="en-US" sz="1600" dirty="0" err="1"/>
              <a:t>Foresman</a:t>
            </a:r>
            <a:r>
              <a:rPr lang="en-US" sz="1600" dirty="0"/>
              <a:t>, donated to the Wikimedia Foundation)</a:t>
            </a:r>
          </a:p>
        </p:txBody>
      </p:sp>
      <p:pic>
        <p:nvPicPr>
          <p:cNvPr id="2" name="Figure" descr=" Illustration shows a plant with a stem that has been bent and buried beneath the soil. A stake holds the end of the stem up so that it can form a new upright pl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019" r="-55019"/>
          <a:stretch>
            <a:fillRect/>
          </a:stretch>
        </p:blipFill>
        <p:spPr/>
      </p:pic>
      <p:sp>
        <p:nvSpPr>
          <p:cNvPr id="5" name="Figure Number"/>
          <p:cNvSpPr>
            <a:spLocks noGrp="1"/>
          </p:cNvSpPr>
          <p:nvPr>
            <p:ph type="title"/>
          </p:nvPr>
        </p:nvSpPr>
        <p:spPr/>
        <p:txBody>
          <a:bodyPr/>
          <a:lstStyle/>
          <a:p>
            <a:r>
              <a:rPr lang="en-US" dirty="0"/>
              <a:t>Figure 32.27</a:t>
            </a:r>
          </a:p>
        </p:txBody>
      </p:sp>
      <p:pic>
        <p:nvPicPr>
          <p:cNvPr id="9" name="OpenStaxLogo">
            <a:extLst>
              <a:ext uri="{FF2B5EF4-FFF2-40B4-BE49-F238E27FC236}">
                <a16:creationId xmlns:a16="http://schemas.microsoft.com/office/drawing/2014/main" id="{50E90FA8-459B-9545-BE0A-AB63222234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2689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5CC76CC-CAA6-4393-9259-1F22C4F270B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Photo shows a plant growing in a test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99" r="-109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err="1">
                <a:solidFill>
                  <a:schemeClr val="tx1"/>
                </a:solidFill>
              </a:rPr>
              <a:t>Micropropagation</a:t>
            </a:r>
            <a:r>
              <a:rPr lang="en-US" sz="1600" dirty="0">
                <a:solidFill>
                  <a:schemeClr val="tx1"/>
                </a:solidFill>
              </a:rPr>
              <a:t> is used to propagate plants in sterile conditions. (credit: </a:t>
            </a:r>
            <a:r>
              <a:rPr lang="en-US" sz="1600" dirty="0" err="1">
                <a:solidFill>
                  <a:schemeClr val="tx1"/>
                </a:solidFill>
              </a:rPr>
              <a:t>Nikhilesh</a:t>
            </a:r>
            <a:r>
              <a:rPr lang="en-US" sz="1600" dirty="0">
                <a:solidFill>
                  <a:schemeClr val="tx1"/>
                </a:solidFill>
              </a:rPr>
              <a:t> </a:t>
            </a:r>
            <a:r>
              <a:rPr lang="hu-HU" sz="1600" dirty="0">
                <a:solidFill>
                  <a:schemeClr val="tx1"/>
                </a:solidFill>
              </a:rPr>
              <a:t>Sanyal)</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32.28</a:t>
            </a:r>
          </a:p>
        </p:txBody>
      </p:sp>
      <p:pic>
        <p:nvPicPr>
          <p:cNvPr id="7" name="OpenStaxLogo">
            <a:extLst>
              <a:ext uri="{FF2B5EF4-FFF2-40B4-BE49-F238E27FC236}">
                <a16:creationId xmlns:a16="http://schemas.microsoft.com/office/drawing/2014/main" id="{ED2D1BF1-7E9B-DD49-BDE9-8FF6869CD6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8938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67C4908-32C3-4AC7-82EC-1FDCA617EC85}"/>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alternation of generations in angiosperms is depicted in this diagram. (credit: modification of work by Peter </a:t>
            </a:r>
            <a:r>
              <a:rPr lang="en-US" sz="1600" dirty="0" err="1"/>
              <a:t>Coxhead</a:t>
            </a:r>
            <a:r>
              <a:rPr lang="en-US" sz="1600" dirty="0"/>
              <a:t>)</a:t>
            </a:r>
          </a:p>
        </p:txBody>
      </p:sp>
      <p:pic>
        <p:nvPicPr>
          <p:cNvPr id="2" name="Figure" descr=" Illustration shows the life cycle of angiosperms, which includes a microgametophyte stage and a megagametophyte stage. The life cycle begins with the fusion of egg and sperm to form a zygote. The zygote undergoes mitosis, resulting in a male microsporophyte or a female megasporophyte. The microsporophyte has a cluster of cells called a microsporangium, and the megasporophyte has a cluster of cells called a megasporangium. Through meiosis, the microsporangium forms microspores, and the megasporangium forms megaspores. Both microspores and megaspores undergo mitosis, forming the microgametophyte and megagametophyte, respectively. Within the microgametophyte, the fusion of egg and sperm completes the cycl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073" b="-8073"/>
          <a:stretch>
            <a:fillRect/>
          </a:stretch>
        </p:blipFill>
        <p:spPr/>
      </p:pic>
      <p:sp>
        <p:nvSpPr>
          <p:cNvPr id="5" name="Figure Number"/>
          <p:cNvSpPr>
            <a:spLocks noGrp="1"/>
          </p:cNvSpPr>
          <p:nvPr>
            <p:ph type="title"/>
          </p:nvPr>
        </p:nvSpPr>
        <p:spPr/>
        <p:txBody>
          <a:bodyPr/>
          <a:lstStyle/>
          <a:p>
            <a:r>
              <a:rPr lang="en-US" dirty="0"/>
              <a:t>Figure 32.2</a:t>
            </a:r>
          </a:p>
        </p:txBody>
      </p:sp>
      <p:pic>
        <p:nvPicPr>
          <p:cNvPr id="9" name="OpenStaxLogo">
            <a:extLst>
              <a:ext uri="{FF2B5EF4-FFF2-40B4-BE49-F238E27FC236}">
                <a16:creationId xmlns:a16="http://schemas.microsoft.com/office/drawing/2014/main" id="{4CC8D6F8-2C67-B143-861D-531559E6C5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71490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513D677-1543-4FAA-975D-2D03C7DFBF56}"/>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bristlecone pine, shown here in the Ancient Bristlecone Pine Forest in the White  Mountains of eastern California, has been known to live for 4,500 years. (credit: Rick </a:t>
            </a:r>
            <a:r>
              <a:rPr lang="en-US" sz="1600" dirty="0" err="1"/>
              <a:t>Goldwaser</a:t>
            </a:r>
            <a:r>
              <a:rPr lang="en-US" sz="1600" dirty="0"/>
              <a:t>)</a:t>
            </a:r>
          </a:p>
        </p:txBody>
      </p:sp>
      <p:pic>
        <p:nvPicPr>
          <p:cNvPr id="2" name="Figure" descr=" Photo shows the gnarled trunk of a bristlecone p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070" r="-27070"/>
          <a:stretch>
            <a:fillRect/>
          </a:stretch>
        </p:blipFill>
        <p:spPr/>
      </p:pic>
      <p:sp>
        <p:nvSpPr>
          <p:cNvPr id="5" name="Figure Number"/>
          <p:cNvSpPr>
            <a:spLocks noGrp="1"/>
          </p:cNvSpPr>
          <p:nvPr>
            <p:ph type="title"/>
          </p:nvPr>
        </p:nvSpPr>
        <p:spPr/>
        <p:txBody>
          <a:bodyPr/>
          <a:lstStyle/>
          <a:p>
            <a:r>
              <a:rPr lang="en-US" dirty="0"/>
              <a:t>Figure 32.29</a:t>
            </a:r>
          </a:p>
        </p:txBody>
      </p:sp>
      <p:pic>
        <p:nvPicPr>
          <p:cNvPr id="9" name="OpenStaxLogo">
            <a:extLst>
              <a:ext uri="{FF2B5EF4-FFF2-40B4-BE49-F238E27FC236}">
                <a16:creationId xmlns:a16="http://schemas.microsoft.com/office/drawing/2014/main" id="{B596A51C-68FA-A945-BF30-DA2C687019B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930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4DE5568-F990-4E2F-9B6B-72D46ED6FE9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four main parts of the flower are the calyx, corolla, androecium, and gynoecium. The androecium is the sum of all the male reproductive organs, and the gynoecium is the sum of the female reproductive organs. (credit: modification of work by Mariana Ruiz </a:t>
            </a:r>
            <a:r>
              <a:rPr lang="ro-RO" sz="1600" dirty="0"/>
              <a:t>Villareal)</a:t>
            </a:r>
            <a:endParaRPr lang="en-US" sz="1600" dirty="0"/>
          </a:p>
        </p:txBody>
      </p:sp>
      <p:pic>
        <p:nvPicPr>
          <p:cNvPr id="2" name="Figure" descr=" Illustration shows parts of a flower, which is called the perianth. The corolla is composed of petals, and the calyx is composed of sepals. At the center of the perianth is a vase-like structure called the carpel. A flower may have one or more carpels, but the example shown has only one. The narrow neck of the carpel, called the style, widens into a flat stigma at the top. The ovary is the wide part of the carpel. Ovules, or megasporangia, are clusters of pods in the middle of the ovary. The androecium is composed of stamens which cluster around the carpel. The stamen consists a long, stalk-like filament with an anther at the end. The anther shown is tri-lobed. Each lobe,  called a microsporangium, is filled with po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2669" r="-72669"/>
          <a:stretch>
            <a:fillRect/>
          </a:stretch>
        </p:blipFill>
        <p:spPr/>
      </p:pic>
      <p:sp>
        <p:nvSpPr>
          <p:cNvPr id="5" name="Figure Number"/>
          <p:cNvSpPr>
            <a:spLocks noGrp="1"/>
          </p:cNvSpPr>
          <p:nvPr>
            <p:ph type="title"/>
          </p:nvPr>
        </p:nvSpPr>
        <p:spPr/>
        <p:txBody>
          <a:bodyPr/>
          <a:lstStyle/>
          <a:p>
            <a:r>
              <a:rPr lang="en-US" dirty="0"/>
              <a:t>Figure 32.3</a:t>
            </a:r>
          </a:p>
        </p:txBody>
      </p:sp>
      <p:pic>
        <p:nvPicPr>
          <p:cNvPr id="9" name="OpenStaxLogo">
            <a:extLst>
              <a:ext uri="{FF2B5EF4-FFF2-40B4-BE49-F238E27FC236}">
                <a16:creationId xmlns:a16="http://schemas.microsoft.com/office/drawing/2014/main" id="{68335739-A31D-304B-A8FF-CF82A641E9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904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BAC8991-9BC9-454F-8FB7-A16D7A94A3B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corn plant has both staminate (male) and </a:t>
            </a:r>
            <a:r>
              <a:rPr lang="en-US" sz="1600" dirty="0" err="1">
                <a:solidFill>
                  <a:schemeClr val="tx1"/>
                </a:solidFill>
              </a:rPr>
              <a:t>carpellate</a:t>
            </a:r>
            <a:r>
              <a:rPr lang="en-US" sz="1600" dirty="0">
                <a:solidFill>
                  <a:schemeClr val="tx1"/>
                </a:solidFill>
              </a:rPr>
              <a:t> (female) flowers. Staminate flowers, which are clustered in the tassel at the tip of the stem, produce pollen grains. </a:t>
            </a:r>
            <a:r>
              <a:rPr lang="en-US" sz="1600" dirty="0" err="1">
                <a:solidFill>
                  <a:schemeClr val="tx1"/>
                </a:solidFill>
              </a:rPr>
              <a:t>Carpellate</a:t>
            </a:r>
            <a:r>
              <a:rPr lang="en-US" sz="1600" dirty="0">
                <a:solidFill>
                  <a:schemeClr val="tx1"/>
                </a:solidFill>
              </a:rPr>
              <a:t> flower are clustered in the immature ears. Each strand of silk is a stigma. The corn kernels are seeds that develop on the ear after fertilization. Also shown is the lower stem and root.</a:t>
            </a:r>
          </a:p>
        </p:txBody>
      </p:sp>
      <p:pic>
        <p:nvPicPr>
          <p:cNvPr id="2" name="Figure" descr=" Illustration shows parts of a corn plant. Pistillate flowers are tiny flowers that cluster in strands to form the tassel at the top of the plant. Pollen grains are small, teardrop-shaped structures. Carpellate flowers are clustered in the immature ear, which is covered by leaves. Silk protrudes from the tops of the leaves covering the flower. In the mature ear, the kernels form where the carpellate flowers were locat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55" r="-605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32.4</a:t>
            </a:r>
          </a:p>
        </p:txBody>
      </p:sp>
      <p:pic>
        <p:nvPicPr>
          <p:cNvPr id="7" name="OpenStaxLogo">
            <a:extLst>
              <a:ext uri="{FF2B5EF4-FFF2-40B4-BE49-F238E27FC236}">
                <a16:creationId xmlns:a16="http://schemas.microsoft.com/office/drawing/2014/main" id="{BFBEB922-EAAF-C349-B398-AB937A1252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6882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F04B96-003A-4189-835D-C57034B8BB6D}"/>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6CB255"/>
                </a:solidFill>
              </a:rPr>
              <a:t>(a)</a:t>
            </a:r>
            <a:r>
              <a:rPr lang="en-US" sz="1600" dirty="0"/>
              <a:t> lily is a superior flower, which has the ovary above the other flower parts. </a:t>
            </a:r>
            <a:r>
              <a:rPr lang="en-US" sz="1600" dirty="0">
                <a:solidFill>
                  <a:srgbClr val="6CB255"/>
                </a:solidFill>
              </a:rPr>
              <a:t>(b)</a:t>
            </a:r>
            <a:r>
              <a:rPr lang="en-US" sz="1600" dirty="0"/>
              <a:t> Fuchsia is an inferior flower, which has the ovary beneath other flower parts. (credit a photo: modification of work by Benjamin </a:t>
            </a:r>
            <a:r>
              <a:rPr lang="en-US" sz="1600" dirty="0" err="1"/>
              <a:t>Zwittnig</a:t>
            </a:r>
            <a:r>
              <a:rPr lang="en-US" sz="1600" dirty="0"/>
              <a:t>; credit b photo: modification of work by </a:t>
            </a:r>
            <a:r>
              <a:rPr lang="en-US" sz="1600" dirty="0">
                <a:solidFill>
                  <a:schemeClr val="tx1"/>
                </a:solidFill>
              </a:rPr>
              <a:t>“</a:t>
            </a:r>
            <a:r>
              <a:rPr lang="en-US" sz="1600" dirty="0" err="1"/>
              <a:t>Koshy</a:t>
            </a:r>
            <a:r>
              <a:rPr lang="en-US" sz="1600" dirty="0"/>
              <a:t> </a:t>
            </a:r>
            <a:r>
              <a:rPr lang="cs-CZ" sz="1600" dirty="0" err="1"/>
              <a:t>Koshy</a:t>
            </a:r>
            <a:r>
              <a:rPr lang="en-US" sz="1600" dirty="0">
                <a:solidFill>
                  <a:schemeClr val="tx1"/>
                </a:solidFill>
              </a:rPr>
              <a:t>”</a:t>
            </a:r>
            <a:r>
              <a:rPr lang="cs-CZ" sz="1600" dirty="0"/>
              <a:t>/</a:t>
            </a:r>
            <a:r>
              <a:rPr lang="cs-CZ" sz="1600" dirty="0" err="1"/>
              <a:t>Flickr</a:t>
            </a:r>
            <a:r>
              <a:rPr lang="cs-CZ" sz="1600" dirty="0"/>
              <a:t>)</a:t>
            </a:r>
            <a:endParaRPr lang="en-US" sz="1600" dirty="0"/>
          </a:p>
        </p:txBody>
      </p:sp>
      <p:pic>
        <p:nvPicPr>
          <p:cNvPr id="2" name="Figure" descr=" Part A shows a lily, which has an ovary above the petals. The ovary sits above the teardrop-shaped petals. Part B shows several fuchsia flowers hanging down from a stem. The ovary is below the edge of the pe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405" r="-75405"/>
          <a:stretch>
            <a:fillRect/>
          </a:stretch>
        </p:blipFill>
        <p:spPr/>
      </p:pic>
      <p:sp>
        <p:nvSpPr>
          <p:cNvPr id="5" name="Figure Number"/>
          <p:cNvSpPr>
            <a:spLocks noGrp="1"/>
          </p:cNvSpPr>
          <p:nvPr>
            <p:ph type="title"/>
          </p:nvPr>
        </p:nvSpPr>
        <p:spPr/>
        <p:txBody>
          <a:bodyPr/>
          <a:lstStyle/>
          <a:p>
            <a:r>
              <a:rPr lang="en-US" dirty="0"/>
              <a:t>Figure 32.5</a:t>
            </a:r>
          </a:p>
        </p:txBody>
      </p:sp>
      <p:pic>
        <p:nvPicPr>
          <p:cNvPr id="9" name="OpenStaxLogo">
            <a:extLst>
              <a:ext uri="{FF2B5EF4-FFF2-40B4-BE49-F238E27FC236}">
                <a16:creationId xmlns:a16="http://schemas.microsoft.com/office/drawing/2014/main" id="{E5B72A33-819B-3B47-BB13-9D32E90E07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48507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5E6AA88-1EC1-48A9-A443-BBA7E271A187}"/>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199" y="4221627"/>
            <a:ext cx="8062912" cy="1166382"/>
          </a:xfrm>
        </p:spPr>
        <p:txBody>
          <a:bodyPr>
            <a:noAutofit/>
          </a:bodyPr>
          <a:lstStyle/>
          <a:p>
            <a:r>
              <a:rPr lang="en-US" sz="1600" dirty="0"/>
              <a:t>Shown is </a:t>
            </a:r>
            <a:r>
              <a:rPr lang="en-US" sz="1600" dirty="0">
                <a:solidFill>
                  <a:srgbClr val="92D050"/>
                </a:solidFill>
              </a:rPr>
              <a:t>(a)</a:t>
            </a:r>
            <a:r>
              <a:rPr lang="en-US" sz="1600" dirty="0"/>
              <a:t> a cross section of an anther at two developmental stages. The immature anther (top) contains four microsporangia, or pollen sacs. Each microsporangium contains hundreds of microspore mother cells that will each give rise to four pollen grains. The tapetum supports the development and maturation of the pollen grains. Upon maturation of the pollen (bottom), the pollen sac walls split open and the pollen grains (male gametophytes) are released, as shown in the </a:t>
            </a:r>
            <a:r>
              <a:rPr lang="en-US" sz="1600" dirty="0">
                <a:solidFill>
                  <a:srgbClr val="92D050"/>
                </a:solidFill>
              </a:rPr>
              <a:t>(b)</a:t>
            </a:r>
            <a:r>
              <a:rPr lang="en-US" sz="1600" dirty="0"/>
              <a:t> micrograph of an immature lily anther. In these scanning electron micrographs, pollen sacs are ready to burst, releasing their grains. (credit a: modification of work by </a:t>
            </a:r>
            <a:r>
              <a:rPr lang="en-US" sz="1600" dirty="0" err="1"/>
              <a:t>LibreTexts</a:t>
            </a:r>
            <a:r>
              <a:rPr lang="en-US" sz="1600" dirty="0"/>
              <a:t>; b: modification of work by Robert R. Wise; scale-bar data from Matt Russell) </a:t>
            </a:r>
            <a:endParaRPr lang="en-US" sz="1400" dirty="0"/>
          </a:p>
        </p:txBody>
      </p:sp>
      <p:sp>
        <p:nvSpPr>
          <p:cNvPr id="5" name="Figure Number"/>
          <p:cNvSpPr>
            <a:spLocks noGrp="1"/>
          </p:cNvSpPr>
          <p:nvPr>
            <p:ph type="title"/>
          </p:nvPr>
        </p:nvSpPr>
        <p:spPr/>
        <p:txBody>
          <a:bodyPr/>
          <a:lstStyle/>
          <a:p>
            <a:r>
              <a:rPr lang="en-US" dirty="0"/>
              <a:t>Figure 32.6</a:t>
            </a:r>
          </a:p>
        </p:txBody>
      </p:sp>
      <p:pic>
        <p:nvPicPr>
          <p:cNvPr id="9" name="Picture Placeholder 8" descr="Illustration A shows cross section of an anther, which has four lobes each containing a pollen sac, or microsporangium. Inside the pollen sac is a layer called the tapetum, and within this ring are the microspore mother cells. As the microsporangium matures, two pollen sacs merge and an opening forms between them so that the pollen can be released. Micrographs in part B show pollen sacs with a visible opening between them. b: A micrograph of an immature lily anther shows four pollen sacs containing pollen grains.">
            <a:extLst>
              <a:ext uri="{FF2B5EF4-FFF2-40B4-BE49-F238E27FC236}">
                <a16:creationId xmlns:a16="http://schemas.microsoft.com/office/drawing/2014/main" id="{8CB34053-B71B-4EE9-B415-3E95D89A97D5}"/>
              </a:ext>
            </a:extLst>
          </p:cNvPr>
          <p:cNvPicPr>
            <a:picLocks noGrp="1" noChangeAspect="1"/>
          </p:cNvPicPr>
          <p:nvPr>
            <p:ph type="pic" sz="quarter" idx="13"/>
          </p:nvPr>
        </p:nvPicPr>
        <p:blipFill rotWithShape="1">
          <a:blip r:embed="rId2"/>
          <a:srcRect l="53869" t="22916" r="2077" b="25512"/>
          <a:stretch/>
        </p:blipFill>
        <p:spPr>
          <a:xfrm>
            <a:off x="1984061" y="781503"/>
            <a:ext cx="5009188" cy="3298128"/>
          </a:xfrm>
          <a:prstGeom prst="rect">
            <a:avLst/>
          </a:prstGeom>
        </p:spPr>
      </p:pic>
      <p:pic>
        <p:nvPicPr>
          <p:cNvPr id="10" name="OpenStaxLogo">
            <a:extLst>
              <a:ext uri="{FF2B5EF4-FFF2-40B4-BE49-F238E27FC236}">
                <a16:creationId xmlns:a16="http://schemas.microsoft.com/office/drawing/2014/main" id="{9DFADBC9-6262-9240-AD12-135BA54507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6088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A363EAD-183E-4A5E-9EB2-D859F59DBF4A}"/>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 Illustration shows the formation of pollen from a microspore mother cell. The mother cell undergoes meiosis to form a tetrad of cells, which separate to form the pollen grains. The pollen grains undergo mitosis without cytokinesis, resulting in four mature pollen grains with two nuclei each. One is called the generative nucleus, and the other is called the pollen tube nucleus. Two projective layers form around the mature pollen grain, the inner intine and the outer exine. Micrograph shows a pollen grain, which looks like puffed whea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42" r="-624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Pollen develops from the microspore mother cells. The mature pollen grain is composed of two cells: the pollen tube cell and the generative cell, which is inside the tube cell. The pollen grain has two coverings: an inner layer (</a:t>
            </a:r>
            <a:r>
              <a:rPr lang="en-US" sz="1600" dirty="0" err="1">
                <a:solidFill>
                  <a:schemeClr val="tx1"/>
                </a:solidFill>
              </a:rPr>
              <a:t>intine</a:t>
            </a:r>
            <a:r>
              <a:rPr lang="en-US" sz="1600" dirty="0">
                <a:solidFill>
                  <a:schemeClr val="tx1"/>
                </a:solidFill>
              </a:rPr>
              <a:t>) and an outer layer (</a:t>
            </a:r>
            <a:r>
              <a:rPr lang="en-US" sz="1600" dirty="0" err="1">
                <a:solidFill>
                  <a:schemeClr val="tx1"/>
                </a:solidFill>
              </a:rPr>
              <a:t>exine</a:t>
            </a:r>
            <a:r>
              <a:rPr lang="en-US" sz="1600" dirty="0">
                <a:solidFill>
                  <a:schemeClr val="tx1"/>
                </a:solidFill>
              </a:rPr>
              <a:t>). The inset scanning electron micrograph shows </a:t>
            </a:r>
            <a:r>
              <a:rPr lang="en-US" sz="1600" i="1" dirty="0">
                <a:solidFill>
                  <a:schemeClr val="tx1"/>
                </a:solidFill>
              </a:rPr>
              <a:t>Arabidopsis </a:t>
            </a:r>
            <a:r>
              <a:rPr lang="en-US" sz="1600" i="1" dirty="0" err="1">
                <a:solidFill>
                  <a:schemeClr val="tx1"/>
                </a:solidFill>
              </a:rPr>
              <a:t>lyrata</a:t>
            </a:r>
            <a:r>
              <a:rPr lang="en-US" sz="1600" i="1" dirty="0">
                <a:solidFill>
                  <a:schemeClr val="tx1"/>
                </a:solidFill>
              </a:rPr>
              <a:t> </a:t>
            </a:r>
            <a:r>
              <a:rPr lang="en-US" sz="1600" dirty="0">
                <a:solidFill>
                  <a:schemeClr val="tx1"/>
                </a:solidFill>
              </a:rPr>
              <a:t>pollen grains. (credit “pollen micrograph”: modification of work by Robert R. Wise; scale-bar data from Matt Russell)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32.7</a:t>
            </a:r>
          </a:p>
        </p:txBody>
      </p:sp>
      <p:pic>
        <p:nvPicPr>
          <p:cNvPr id="7" name="OpenStaxLogo">
            <a:extLst>
              <a:ext uri="{FF2B5EF4-FFF2-40B4-BE49-F238E27FC236}">
                <a16:creationId xmlns:a16="http://schemas.microsoft.com/office/drawing/2014/main" id="{5FF8B0D2-9FD9-CA4A-BF44-0C4BBB53D3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94739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829D98B-3D88-43B9-893E-D86333A8C949}"/>
              </a:ext>
            </a:extLst>
          </p:cNvPr>
          <p:cNvSpPr>
            <a:spLocks noGrp="1"/>
          </p:cNvSpPr>
          <p:nvPr>
            <p:ph type="ftr" sz="quarter" idx="11"/>
          </p:nvPr>
        </p:nvSpPr>
        <p:spPr>
          <a:xfrm>
            <a:off x="692726" y="6492875"/>
            <a:ext cx="782738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As shown in this diagram of the embryo sac in angiosperms, the ovule is covered by integuments and has an opening called a </a:t>
            </a:r>
            <a:r>
              <a:rPr lang="en-US" sz="1600" dirty="0" err="1">
                <a:solidFill>
                  <a:schemeClr val="tx1"/>
                </a:solidFill>
              </a:rPr>
              <a:t>micropyle</a:t>
            </a:r>
            <a:r>
              <a:rPr lang="en-US" sz="1600" dirty="0">
                <a:solidFill>
                  <a:schemeClr val="tx1"/>
                </a:solidFill>
              </a:rPr>
              <a:t>. Inside the embryo sac are three antipodal cells, two </a:t>
            </a:r>
            <a:r>
              <a:rPr lang="en-US" sz="1600" dirty="0" err="1">
                <a:solidFill>
                  <a:schemeClr val="tx1"/>
                </a:solidFill>
              </a:rPr>
              <a:t>synergids</a:t>
            </a:r>
            <a:r>
              <a:rPr lang="en-US" sz="1600" dirty="0">
                <a:solidFill>
                  <a:schemeClr val="tx1"/>
                </a:solidFill>
              </a:rPr>
              <a:t>, a central cell, and the egg cell.</a:t>
            </a:r>
          </a:p>
        </p:txBody>
      </p:sp>
      <p:pic>
        <p:nvPicPr>
          <p:cNvPr id="2" name="Figure" descr=" Illustration depicts the embryo sac of an angiosperm, which is egg-shaped. The narrow end, called the micropylar end, has an opening that allows pollen to enter. The other end is called the chalazal end. Three cells called antipodals are at the chalazal end. The egg cell and two other cells called synergids are at the micropylar end. Two polar nuclei are inside the central cell in the middle of the embryo sa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29" b="-11629"/>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32.8</a:t>
            </a:r>
          </a:p>
        </p:txBody>
      </p:sp>
      <p:pic>
        <p:nvPicPr>
          <p:cNvPr id="7" name="OpenStaxLogo">
            <a:extLst>
              <a:ext uri="{FF2B5EF4-FFF2-40B4-BE49-F238E27FC236}">
                <a16:creationId xmlns:a16="http://schemas.microsoft.com/office/drawing/2014/main" id="{A071DC0B-A730-3F41-9234-EA7355CBB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428272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483</TotalTime>
  <Words>3498</Words>
  <Application>Microsoft Macintosh PowerPoint</Application>
  <PresentationFormat>On-screen Show (4:3)</PresentationFormat>
  <Paragraphs>90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Calibri</vt:lpstr>
      <vt:lpstr>Essential</vt:lpstr>
      <vt:lpstr>BIOLOGY 2e</vt:lpstr>
      <vt:lpstr>Figure 32.1</vt:lpstr>
      <vt:lpstr>Figure 32.2</vt:lpstr>
      <vt:lpstr>Figure 32.3</vt:lpstr>
      <vt:lpstr>Figure 32.4</vt:lpstr>
      <vt:lpstr>Figure 32.5</vt:lpstr>
      <vt:lpstr>Figure 32.6</vt:lpstr>
      <vt:lpstr>Figure 32.7</vt:lpstr>
      <vt:lpstr>Figure 32.8</vt:lpstr>
      <vt:lpstr>Figure 32.9</vt:lpstr>
      <vt:lpstr>Figure 32.10</vt:lpstr>
      <vt:lpstr>Figure 32.11</vt:lpstr>
      <vt:lpstr>Figure 32.12</vt:lpstr>
      <vt:lpstr>Figure 32.13</vt:lpstr>
      <vt:lpstr>Figure 32.14</vt:lpstr>
      <vt:lpstr>Figure 32.15</vt:lpstr>
      <vt:lpstr>Figure 32.16</vt:lpstr>
      <vt:lpstr>Figure 32.17</vt:lpstr>
      <vt:lpstr>Figure 32.18</vt:lpstr>
      <vt:lpstr>Figure 32.19</vt:lpstr>
      <vt:lpstr>Figure 32.20</vt:lpstr>
      <vt:lpstr>Figure 32.21</vt:lpstr>
      <vt:lpstr>Figure 32.22</vt:lpstr>
      <vt:lpstr>Figure 32.23</vt:lpstr>
      <vt:lpstr>Figure 32.24</vt:lpstr>
      <vt:lpstr>Figure 32.25</vt:lpstr>
      <vt:lpstr>Figure 32.26</vt:lpstr>
      <vt:lpstr>Figure 32.27</vt:lpstr>
      <vt:lpstr>Figure 32.28</vt:lpstr>
      <vt:lpstr>Figure 32.29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32 - PLANT REPRODUCTION</dc:title>
  <dc:creator>Spuddy McSpare</dc:creator>
  <cp:lastModifiedBy>Microsoft Office User</cp:lastModifiedBy>
  <cp:revision>82</cp:revision>
  <dcterms:created xsi:type="dcterms:W3CDTF">2012-06-04T02:13:36Z</dcterms:created>
  <dcterms:modified xsi:type="dcterms:W3CDTF">2020-01-23T18:56:50Z</dcterms:modified>
</cp:coreProperties>
</file>