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12" r:id="rId1"/>
  </p:sldMasterIdLst>
  <p:notesMasterIdLst>
    <p:notesMasterId r:id="rId20"/>
  </p:notesMasterIdLst>
  <p:handoutMasterIdLst>
    <p:handoutMasterId r:id="rId21"/>
  </p:handoutMasterIdLst>
  <p:sldIdLst>
    <p:sldId id="256" r:id="rId2"/>
    <p:sldId id="277" r:id="rId3"/>
    <p:sldId id="273" r:id="rId4"/>
    <p:sldId id="282" r:id="rId5"/>
    <p:sldId id="283" r:id="rId6"/>
    <p:sldId id="295" r:id="rId7"/>
    <p:sldId id="284" r:id="rId8"/>
    <p:sldId id="278" r:id="rId9"/>
    <p:sldId id="285" r:id="rId10"/>
    <p:sldId id="286" r:id="rId11"/>
    <p:sldId id="287" r:id="rId12"/>
    <p:sldId id="288" r:id="rId13"/>
    <p:sldId id="289" r:id="rId14"/>
    <p:sldId id="290" r:id="rId15"/>
    <p:sldId id="291" r:id="rId16"/>
    <p:sldId id="292" r:id="rId17"/>
    <p:sldId id="293" r:id="rId18"/>
    <p:sldId id="294"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D419"/>
    <a:srgbClr val="6CB255"/>
    <a:srgbClr val="212F62"/>
    <a:srgbClr val="72A510"/>
    <a:srgbClr val="A4EC1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autoAdjust="0"/>
    <p:restoredTop sz="94541" autoAdjust="0"/>
  </p:normalViewPr>
  <p:slideViewPr>
    <p:cSldViewPr snapToGrid="0" snapToObjects="1">
      <p:cViewPr varScale="1">
        <p:scale>
          <a:sx n="124" d="100"/>
          <a:sy n="124" d="100"/>
        </p:scale>
        <p:origin x="1824" y="1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48D041A-73BB-E643-A8C7-50D88C2F22F5}" type="datetimeFigureOut">
              <a:rPr lang="en-US" smtClean="0"/>
              <a:t>1/23/20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6EFEC5-3018-A548-B247-453C6EC1EC1A}" type="slidenum">
              <a:rPr lang="en-US" smtClean="0"/>
              <a:t>‹#›</a:t>
            </a:fld>
            <a:endParaRPr lang="en-US"/>
          </a:p>
        </p:txBody>
      </p:sp>
    </p:spTree>
    <p:extLst>
      <p:ext uri="{BB962C8B-B14F-4D97-AF65-F5344CB8AC3E}">
        <p14:creationId xmlns:p14="http://schemas.microsoft.com/office/powerpoint/2010/main" val="13300572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5F50F7-D52D-41F6-84AE-F69B1B9F8286}" type="datetimeFigureOut">
              <a:rPr lang="en-US" smtClean="0"/>
              <a:t>1/23/20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926F2D-B0D9-471B-BD44-7328C282E511}" type="slidenum">
              <a:rPr lang="en-US" smtClean="0"/>
              <a:t>‹#›</a:t>
            </a:fld>
            <a:endParaRPr lang="en-US"/>
          </a:p>
        </p:txBody>
      </p:sp>
    </p:spTree>
    <p:extLst>
      <p:ext uri="{BB962C8B-B14F-4D97-AF65-F5344CB8AC3E}">
        <p14:creationId xmlns:p14="http://schemas.microsoft.com/office/powerpoint/2010/main" val="28970032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lstStyle/>
          <a:p>
            <a:r>
              <a:rPr lang="en-US" dirty="0"/>
              <a:t>Click to edit</a:t>
            </a:r>
          </a:p>
        </p:txBody>
      </p:sp>
      <p:sp>
        <p:nvSpPr>
          <p:cNvPr id="5" name="Date Placeholder 4"/>
          <p:cNvSpPr>
            <a:spLocks noGrp="1"/>
          </p:cNvSpPr>
          <p:nvPr>
            <p:ph type="dt" sz="half" idx="10"/>
          </p:nvPr>
        </p:nvSpPr>
        <p:spPr/>
        <p:txBody>
          <a:bodyPr/>
          <a:lstStyle/>
          <a:p>
            <a:fld id="{79B19C71-EC74-44AF-B27E-FC7DC3C3A61D}" type="datetime4">
              <a:rPr lang="en-US" smtClean="0"/>
              <a:pPr/>
              <a:t>January 23, 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Picture Placeholder 8"/>
          <p:cNvSpPr>
            <a:spLocks noGrp="1"/>
          </p:cNvSpPr>
          <p:nvPr>
            <p:ph type="pic" sz="quarter" idx="13"/>
          </p:nvPr>
        </p:nvSpPr>
        <p:spPr>
          <a:xfrm>
            <a:off x="457199" y="1107618"/>
            <a:ext cx="4031619" cy="4607689"/>
          </a:xfrm>
        </p:spPr>
        <p:txBody>
          <a:bodyPr/>
          <a:lstStyle/>
          <a:p>
            <a:endParaRPr lang="en-US" dirty="0"/>
          </a:p>
        </p:txBody>
      </p:sp>
      <p:sp>
        <p:nvSpPr>
          <p:cNvPr id="11" name="Text Placeholder 10"/>
          <p:cNvSpPr>
            <a:spLocks noGrp="1"/>
          </p:cNvSpPr>
          <p:nvPr>
            <p:ph type="body" sz="quarter" idx="14"/>
          </p:nvPr>
        </p:nvSpPr>
        <p:spPr>
          <a:xfrm>
            <a:off x="4606925" y="1107618"/>
            <a:ext cx="3913188" cy="4607382"/>
          </a:xfrm>
        </p:spPr>
        <p:txBody>
          <a:bodyPr/>
          <a:lstStyle>
            <a:lvl1pPr>
              <a:buClr>
                <a:srgbClr val="6CB255"/>
              </a:buClr>
              <a:defRPr>
                <a:solidFill>
                  <a:srgbClr val="212F62"/>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January 23, 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a:t>Click to edit</a:t>
            </a:r>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marL="788670" indent="-514350">
              <a:buFont typeface="+mj-lt"/>
              <a:buAutoNum type="alphaLcParenR"/>
              <a:defRPr sz="2800"/>
            </a:lvl2pPr>
            <a:lvl3pPr marL="1371600" indent="-457200">
              <a:buFont typeface="+mj-lt"/>
              <a:buAutoNum type="alphaLcParenR"/>
              <a:defRPr sz="2400"/>
            </a:lvl3pPr>
            <a:lvl4pPr marL="1828800" indent="-457200">
              <a:buFont typeface="+mj-lt"/>
              <a:buAutoNum type="alphaLcParenR"/>
              <a:defRPr sz="2000"/>
            </a:lvl4pPr>
            <a:lvl5pPr marL="2286000" indent="-457200">
              <a:buFont typeface="+mj-lt"/>
              <a:buAutoNum type="alphaLcParen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6EAD5615-7F4F-4584-84D5-CC95918C321F}" type="datetime4">
              <a:rPr lang="en-US" smtClean="0"/>
              <a:pPr/>
              <a:t>January 23, 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Title 1"/>
          <p:cNvSpPr>
            <a:spLocks noGrp="1"/>
          </p:cNvSpPr>
          <p:nvPr>
            <p:ph type="title"/>
          </p:nvPr>
        </p:nvSpPr>
        <p:spPr>
          <a:xfrm>
            <a:off x="457200" y="241326"/>
            <a:ext cx="8062912" cy="659535"/>
          </a:xfrm>
        </p:spPr>
        <p:txBody>
          <a:bodyPr/>
          <a:lstStyle/>
          <a:p>
            <a:r>
              <a:rPr lang="en-US" dirty="0"/>
              <a:t>Click to edit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51DEABC-D766-4322-8E78-B830FAE35C72}" type="datetime4">
              <a:rPr lang="en-US" smtClean="0"/>
              <a:pPr/>
              <a:t>January 23, 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Title 1"/>
          <p:cNvSpPr txBox="1">
            <a:spLocks/>
          </p:cNvSpPr>
          <p:nvPr userDrawn="1"/>
        </p:nvSpPr>
        <p:spPr>
          <a:xfrm>
            <a:off x="0" y="789677"/>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3500" dirty="0"/>
              <a:t>College Physics</a:t>
            </a:r>
          </a:p>
          <a:p>
            <a:pPr algn="ctr"/>
            <a:endParaRPr lang="en-US" sz="1800" cap="none" dirty="0">
              <a:solidFill>
                <a:schemeClr val="accent3">
                  <a:lumMod val="20000"/>
                  <a:lumOff val="80000"/>
                </a:schemeClr>
              </a:solidFill>
              <a:latin typeface="+mn-lt"/>
            </a:endParaRPr>
          </a:p>
          <a:p>
            <a:pPr algn="ctr"/>
            <a:r>
              <a:rPr lang="en-US" sz="2000" b="1" cap="none" dirty="0">
                <a:solidFill>
                  <a:srgbClr val="212F62"/>
                </a:solidFill>
                <a:latin typeface="+mn-lt"/>
              </a:rPr>
              <a:t>Chapter # Chapter Title</a:t>
            </a:r>
          </a:p>
          <a:p>
            <a:pPr algn="ctr"/>
            <a:r>
              <a:rPr lang="en-US" sz="1600" cap="none" dirty="0">
                <a:solidFill>
                  <a:schemeClr val="tx1"/>
                </a:solidFill>
                <a:latin typeface="+mn-lt"/>
              </a:rPr>
              <a:t>PowerPoint Image Slideshow</a:t>
            </a:r>
          </a:p>
        </p:txBody>
      </p:sp>
      <p:pic>
        <p:nvPicPr>
          <p:cNvPr id="9" name="Picture 8" descr="medium_covers_Page_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62758" y="2517424"/>
            <a:ext cx="2010682" cy="2603836"/>
          </a:xfrm>
          <a:prstGeom prst="rect">
            <a:avLst/>
          </a:prstGeom>
          <a:effectLst>
            <a:reflection blurRad="6350" stA="52000" endA="300" endPos="35000" dir="5400000" sy="-100000" algn="bl" rotWithShape="0"/>
          </a:effectLst>
          <a:scene3d>
            <a:camera prst="obliqueTopLeft"/>
            <a:lightRig rig="threePt" dir="t"/>
          </a:scene3d>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17D0EFEE-2756-4A20-BF2A-63F0A94F99AC}" type="datetime4">
              <a:rPr lang="en-US" smtClean="0"/>
              <a:pPr/>
              <a:t>January 23, 2020</a:t>
            </a:fld>
            <a:endParaRPr lang="en-US" dirty="0"/>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rot="16200000">
            <a:off x="8044814" y="683895"/>
            <a:ext cx="1315721" cy="365125"/>
          </a:xfrm>
          <a:prstGeom prst="rect">
            <a:avLst/>
          </a:prstGeom>
        </p:spPr>
        <p:txBody>
          <a:bodyPr vert="horz" lIns="91440" tIns="45720" rIns="91440" bIns="45720" rtlCol="0" anchor="ctr"/>
          <a:lstStyle>
            <a:lvl1pPr algn="r">
              <a:defRPr sz="2400" b="1">
                <a:solidFill>
                  <a:srgbClr val="FFFFFF"/>
                </a:solidFill>
              </a:defRPr>
            </a:lvl1pPr>
          </a:lstStyle>
          <a:p>
            <a:fld id="{F38DF745-7D3F-47F4-83A3-874385CFAA6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16" r:id="rId1"/>
    <p:sldLayoutId id="2147483914" r:id="rId2"/>
    <p:sldLayoutId id="2147483920" r:id="rId3"/>
    <p:sldLayoutId id="2147483913" r:id="rId4"/>
  </p:sldLayoutIdLst>
  <p:hf sldNum="0" hdr="0" ftr="0" dt="0"/>
  <p:txStyles>
    <p:titleStyle>
      <a:lvl1pPr algn="l" defTabSz="914400" rtl="0" eaLnBrk="1" latinLnBrk="0" hangingPunct="1">
        <a:spcBef>
          <a:spcPct val="0"/>
        </a:spcBef>
        <a:buNone/>
        <a:defRPr sz="2400" kern="1200" cap="all" spc="-60" baseline="0">
          <a:solidFill>
            <a:srgbClr val="6CB255"/>
          </a:solidFill>
          <a:latin typeface="+mj-lt"/>
          <a:ea typeface="+mj-ea"/>
          <a:cs typeface="+mj-cs"/>
        </a:defRPr>
      </a:lvl1pPr>
    </p:titleStyle>
    <p:body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chemeClr val="tx1"/>
          </a:solidFill>
          <a:latin typeface="+mn-lt"/>
          <a:ea typeface="+mn-ea"/>
          <a:cs typeface="+mn-cs"/>
        </a:defRPr>
      </a:lvl1pPr>
      <a:lvl2pPr marL="457200" indent="-182880" algn="l" defTabSz="914400" rtl="0" eaLnBrk="1" latinLnBrk="0" hangingPunct="1">
        <a:spcBef>
          <a:spcPct val="20000"/>
        </a:spcBef>
        <a:buClr>
          <a:srgbClr val="6CB255"/>
        </a:buClr>
        <a:buFont typeface="Arial" pitchFamily="34" charset="0"/>
        <a:buChar char="•"/>
        <a:defRPr sz="2000" kern="1200">
          <a:solidFill>
            <a:srgbClr val="000000"/>
          </a:solidFill>
          <a:latin typeface="+mn-lt"/>
          <a:ea typeface="+mn-ea"/>
          <a:cs typeface="+mn-cs"/>
        </a:defRPr>
      </a:lvl2pPr>
      <a:lvl3pPr marL="11430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3pPr>
      <a:lvl4pPr marL="16002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4pPr>
      <a:lvl5pPr marL="2057400" indent="-228600" algn="l" defTabSz="914400" rtl="0" eaLnBrk="1" latinLnBrk="0" hangingPunct="1">
        <a:spcBef>
          <a:spcPct val="20000"/>
        </a:spcBef>
        <a:buClr>
          <a:srgbClr val="6CB255"/>
        </a:buClr>
        <a:buFont typeface="Arial" pitchFamily="34" charset="0"/>
        <a:buChar char="•"/>
        <a:defRPr sz="1800" kern="1200" baseline="0">
          <a:solidFill>
            <a:srgbClr val="000000"/>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3.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Chapter Title"/>
          <p:cNvSpPr txBox="1">
            <a:spLocks/>
          </p:cNvSpPr>
          <p:nvPr/>
        </p:nvSpPr>
        <p:spPr>
          <a:xfrm>
            <a:off x="0" y="1619018"/>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2000" b="1" cap="none" dirty="0">
                <a:solidFill>
                  <a:srgbClr val="212F62"/>
                </a:solidFill>
                <a:latin typeface="+mn-lt"/>
              </a:rPr>
              <a:t>Chapter 31 SOIL AND PLANT NUTRITION</a:t>
            </a:r>
          </a:p>
          <a:p>
            <a:pPr algn="ctr"/>
            <a:r>
              <a:rPr lang="en-US" sz="1600" cap="none" dirty="0">
                <a:solidFill>
                  <a:schemeClr val="tx1"/>
                </a:solidFill>
                <a:latin typeface="+mn-lt"/>
              </a:rPr>
              <a:t>PowerPoint Image Slideshow</a:t>
            </a:r>
          </a:p>
        </p:txBody>
      </p:sp>
      <p:sp>
        <p:nvSpPr>
          <p:cNvPr id="2" name="Title">
            <a:extLst>
              <a:ext uri="{FF2B5EF4-FFF2-40B4-BE49-F238E27FC236}">
                <a16:creationId xmlns:a16="http://schemas.microsoft.com/office/drawing/2014/main" id="{2CCB9B31-5085-4922-B8D9-3BF77FDE47C4}"/>
              </a:ext>
            </a:extLst>
          </p:cNvPr>
          <p:cNvSpPr>
            <a:spLocks noGrp="1"/>
          </p:cNvSpPr>
          <p:nvPr>
            <p:ph type="title" idx="4294967295"/>
          </p:nvPr>
        </p:nvSpPr>
        <p:spPr>
          <a:xfrm>
            <a:off x="0" y="704614"/>
            <a:ext cx="9144000" cy="734641"/>
          </a:xfrm>
        </p:spPr>
        <p:txBody>
          <a:bodyPr>
            <a:normAutofit/>
          </a:bodyPr>
          <a:lstStyle/>
          <a:p>
            <a:pPr algn="ctr"/>
            <a:r>
              <a:rPr lang="en-US" sz="3600" dirty="0"/>
              <a:t>BIOLOGY 2e</a:t>
            </a:r>
          </a:p>
        </p:txBody>
      </p:sp>
      <p:pic>
        <p:nvPicPr>
          <p:cNvPr id="6" name="OpenStaxLogo">
            <a:extLst>
              <a:ext uri="{FF2B5EF4-FFF2-40B4-BE49-F238E27FC236}">
                <a16:creationId xmlns:a16="http://schemas.microsoft.com/office/drawing/2014/main" id="{118EADF3-C936-FA4C-8E21-B932288FC35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pic>
        <p:nvPicPr>
          <p:cNvPr id="7" name="Figure">
            <a:extLst>
              <a:ext uri="{FF2B5EF4-FFF2-40B4-BE49-F238E27FC236}">
                <a16:creationId xmlns:a16="http://schemas.microsoft.com/office/drawing/2014/main" id="{925BF18C-3D3D-2743-8FCB-8666EA2E52A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562757" y="2518771"/>
            <a:ext cx="2010683" cy="2601142"/>
          </a:xfrm>
          <a:prstGeom prst="rect">
            <a:avLst/>
          </a:prstGeom>
          <a:effectLst>
            <a:reflection blurRad="6350" stA="52000" endA="300" endPos="35000" dir="5400000" sy="-100000" algn="bl" rotWithShape="0"/>
          </a:effectLst>
          <a:scene3d>
            <a:camera prst="obliqueTopLeft"/>
            <a:lightRig rig="threePt" dir="t"/>
          </a:scene3d>
        </p:spPr>
      </p:pic>
    </p:spTree>
    <p:extLst>
      <p:ext uri="{BB962C8B-B14F-4D97-AF65-F5344CB8AC3E}">
        <p14:creationId xmlns:p14="http://schemas.microsoft.com/office/powerpoint/2010/main" val="1322443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57328EB2-C020-4A69-9F2A-158F1C68A466}"/>
              </a:ext>
            </a:extLst>
          </p:cNvPr>
          <p:cNvSpPr>
            <a:spLocks noGrp="1"/>
          </p:cNvSpPr>
          <p:nvPr>
            <p:ph type="ftr" sz="quarter" idx="11"/>
          </p:nvPr>
        </p:nvSpPr>
        <p:spPr>
          <a:xfrm>
            <a:off x="701964" y="6492875"/>
            <a:ext cx="781814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pic>
        <p:nvPicPr>
          <p:cNvPr id="2" name="Figure" descr=" Photo shows a man standing next to a wall of soil in a pit that is as deep as he is tall."/>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258" b="-1258"/>
          <a:stretch>
            <a:fillRect/>
          </a:stretch>
        </p:blipFill>
        <p:spPr>
          <a:xfrm>
            <a:off x="4489450" y="1108075"/>
            <a:ext cx="4030663" cy="5256213"/>
          </a:xfrm>
        </p:spPr>
      </p:pic>
      <p:sp>
        <p:nvSpPr>
          <p:cNvPr id="14" name="Figure Legend"/>
          <p:cNvSpPr>
            <a:spLocks noGrp="1"/>
          </p:cNvSpPr>
          <p:nvPr>
            <p:ph type="body" sz="quarter" idx="14"/>
          </p:nvPr>
        </p:nvSpPr>
        <p:spPr>
          <a:xfrm>
            <a:off x="457200" y="1107617"/>
            <a:ext cx="3913188" cy="5256973"/>
          </a:xfrm>
        </p:spPr>
        <p:txBody>
          <a:bodyPr>
            <a:noAutofit/>
          </a:bodyPr>
          <a:lstStyle/>
          <a:p>
            <a:r>
              <a:rPr lang="en-US" sz="1600" dirty="0">
                <a:solidFill>
                  <a:srgbClr val="000000"/>
                </a:solidFill>
              </a:rPr>
              <a:t>This soil scientist is studying the horizons and composition of soil at a research </a:t>
            </a:r>
            <a:r>
              <a:rPr lang="it-IT" sz="1600" dirty="0">
                <a:solidFill>
                  <a:srgbClr val="000000"/>
                </a:solidFill>
              </a:rPr>
              <a:t>site. (credit: USDA)</a:t>
            </a:r>
            <a:endParaRPr lang="en-US" sz="1600" dirty="0">
              <a:solidFill>
                <a:srgbClr val="000000"/>
              </a:solidFill>
            </a:endParaRPr>
          </a:p>
        </p:txBody>
      </p:sp>
      <p:sp>
        <p:nvSpPr>
          <p:cNvPr id="5" name="Figure Number"/>
          <p:cNvSpPr>
            <a:spLocks noGrp="1"/>
          </p:cNvSpPr>
          <p:nvPr>
            <p:ph type="title"/>
          </p:nvPr>
        </p:nvSpPr>
        <p:spPr/>
        <p:txBody>
          <a:bodyPr>
            <a:normAutofit/>
          </a:bodyPr>
          <a:lstStyle/>
          <a:p>
            <a:pPr algn="r"/>
            <a:r>
              <a:rPr lang="en-US" sz="2400" dirty="0">
                <a:solidFill>
                  <a:srgbClr val="6CB255"/>
                </a:solidFill>
              </a:rPr>
              <a:t>Figure 31.9</a:t>
            </a:r>
          </a:p>
        </p:txBody>
      </p:sp>
      <p:pic>
        <p:nvPicPr>
          <p:cNvPr id="7" name="OpenStaxLogo">
            <a:extLst>
              <a:ext uri="{FF2B5EF4-FFF2-40B4-BE49-F238E27FC236}">
                <a16:creationId xmlns:a16="http://schemas.microsoft.com/office/drawing/2014/main" id="{53B0359E-1C55-094A-9F45-898273C4F0C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57200" y="241326"/>
            <a:ext cx="1507111" cy="364801"/>
          </a:xfrm>
          <a:prstGeom prst="rect">
            <a:avLst/>
          </a:prstGeom>
        </p:spPr>
      </p:pic>
    </p:spTree>
    <p:extLst>
      <p:ext uri="{BB962C8B-B14F-4D97-AF65-F5344CB8AC3E}">
        <p14:creationId xmlns:p14="http://schemas.microsoft.com/office/powerpoint/2010/main" val="23589810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8322656B-E835-4965-99E7-13163B5F9919}"/>
              </a:ext>
            </a:extLst>
          </p:cNvPr>
          <p:cNvSpPr>
            <a:spLocks noGrp="1"/>
          </p:cNvSpPr>
          <p:nvPr>
            <p:ph type="ftr" sz="quarter" idx="11"/>
          </p:nvPr>
        </p:nvSpPr>
        <p:spPr>
          <a:xfrm>
            <a:off x="701964" y="6492875"/>
            <a:ext cx="781814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Some common edible legumes—like </a:t>
            </a:r>
            <a:r>
              <a:rPr lang="en-US" sz="1600" dirty="0">
                <a:solidFill>
                  <a:srgbClr val="6CB255"/>
                </a:solidFill>
              </a:rPr>
              <a:t>(a)</a:t>
            </a:r>
            <a:r>
              <a:rPr lang="en-US" sz="1600" dirty="0"/>
              <a:t> peanuts, </a:t>
            </a:r>
            <a:r>
              <a:rPr lang="en-US" sz="1600" dirty="0">
                <a:solidFill>
                  <a:srgbClr val="6CB255"/>
                </a:solidFill>
              </a:rPr>
              <a:t>(b)</a:t>
            </a:r>
            <a:r>
              <a:rPr lang="en-US" sz="1600" dirty="0"/>
              <a:t> beans, and </a:t>
            </a:r>
            <a:r>
              <a:rPr lang="en-US" sz="1600" dirty="0">
                <a:solidFill>
                  <a:srgbClr val="6CB255"/>
                </a:solidFill>
              </a:rPr>
              <a:t>(c)</a:t>
            </a:r>
            <a:r>
              <a:rPr lang="en-US" sz="1600" dirty="0"/>
              <a:t> chickpeas—are able to interact symbiotically with soil bacteria that fix nitrogen. (credit a: modification of work by Jules Clancy; credit b: modification of work by USDA)</a:t>
            </a:r>
          </a:p>
        </p:txBody>
      </p:sp>
      <p:pic>
        <p:nvPicPr>
          <p:cNvPr id="2" name="Figure" descr=" Top photo shows a bowl of shelled peanuts. Middle photo shows red kidney beans. Bottom photo shows white, bumpy, round chickpea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25460" b="-25460"/>
          <a:stretch>
            <a:fillRect/>
          </a:stretch>
        </p:blipFill>
        <p:spPr/>
      </p:pic>
      <p:sp>
        <p:nvSpPr>
          <p:cNvPr id="5" name="Figure Number"/>
          <p:cNvSpPr>
            <a:spLocks noGrp="1"/>
          </p:cNvSpPr>
          <p:nvPr>
            <p:ph type="title"/>
          </p:nvPr>
        </p:nvSpPr>
        <p:spPr/>
        <p:txBody>
          <a:bodyPr/>
          <a:lstStyle/>
          <a:p>
            <a:r>
              <a:rPr lang="en-US" dirty="0"/>
              <a:t>Figure 31.10</a:t>
            </a:r>
          </a:p>
        </p:txBody>
      </p:sp>
      <p:pic>
        <p:nvPicPr>
          <p:cNvPr id="9" name="OpenStaxLogo">
            <a:extLst>
              <a:ext uri="{FF2B5EF4-FFF2-40B4-BE49-F238E27FC236}">
                <a16:creationId xmlns:a16="http://schemas.microsoft.com/office/drawing/2014/main" id="{39903D60-564B-3048-8798-ABA91592E94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29974924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2545F5EC-3295-4C0D-A03E-29846FF0C873}"/>
              </a:ext>
            </a:extLst>
          </p:cNvPr>
          <p:cNvSpPr>
            <a:spLocks noGrp="1"/>
          </p:cNvSpPr>
          <p:nvPr>
            <p:ph type="ftr" sz="quarter" idx="11"/>
          </p:nvPr>
        </p:nvSpPr>
        <p:spPr>
          <a:xfrm>
            <a:off x="701964" y="6492875"/>
            <a:ext cx="781814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fontScale="92500" lnSpcReduction="10000"/>
          </a:bodyPr>
          <a:lstStyle/>
          <a:p>
            <a:r>
              <a:rPr lang="en-US" sz="1600" dirty="0"/>
              <a:t>Soybean roots contain </a:t>
            </a:r>
            <a:r>
              <a:rPr lang="en-US" sz="1600" dirty="0">
                <a:solidFill>
                  <a:srgbClr val="6CB255"/>
                </a:solidFill>
              </a:rPr>
              <a:t>(a)</a:t>
            </a:r>
            <a:r>
              <a:rPr lang="en-US" sz="1600" dirty="0"/>
              <a:t> nitrogen-fixing nodules. Cells within the nodules are infected with </a:t>
            </a:r>
            <a:r>
              <a:rPr lang="en-US" sz="1600" i="1" dirty="0" err="1"/>
              <a:t>Bradyrhyzobium</a:t>
            </a:r>
            <a:r>
              <a:rPr lang="en-US" sz="1600" i="1" dirty="0"/>
              <a:t> </a:t>
            </a:r>
            <a:r>
              <a:rPr lang="en-US" sz="1600" i="1" dirty="0" err="1"/>
              <a:t>japonicum</a:t>
            </a:r>
            <a:r>
              <a:rPr lang="en-US" sz="1600" i="1" dirty="0"/>
              <a:t>, </a:t>
            </a:r>
            <a:r>
              <a:rPr lang="en-US" sz="1600" dirty="0"/>
              <a:t>a rhizobia or “root-loving” bacterium. The bacteria are encased in </a:t>
            </a:r>
            <a:r>
              <a:rPr lang="en-US" sz="1600" dirty="0">
                <a:solidFill>
                  <a:srgbClr val="6CB255"/>
                </a:solidFill>
              </a:rPr>
              <a:t>(b)</a:t>
            </a:r>
            <a:r>
              <a:rPr lang="en-US" sz="1600" dirty="0"/>
              <a:t> vesicles inside the cell, as can be seen in this transmission electron micrograph. (credit a: modification of work by USDA; credit b: modification of work by Louisa Howard, Dartmouth Electron Microscope Facility; scale-bar data from Matt Russell)</a:t>
            </a:r>
          </a:p>
        </p:txBody>
      </p:sp>
      <p:pic>
        <p:nvPicPr>
          <p:cNvPr id="2" name="Figure" descr=" Part A is a photo of legume roots, which are long and thin with hair-like appendages. Nodules are bulbous protrusions extending from the root. Part B is a transmission electron micrograph of a nodule cell cross section. Black oval-shaped vesicles containing rhizobia are visible. The vesicles are surrounded by a white layer and are scattered unevenly throughout the cell, which is gray."/>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614" b="-614"/>
          <a:stretch>
            <a:fillRect/>
          </a:stretch>
        </p:blipFill>
        <p:spPr/>
      </p:pic>
      <p:sp>
        <p:nvSpPr>
          <p:cNvPr id="5" name="Figure Number"/>
          <p:cNvSpPr>
            <a:spLocks noGrp="1"/>
          </p:cNvSpPr>
          <p:nvPr>
            <p:ph type="title"/>
          </p:nvPr>
        </p:nvSpPr>
        <p:spPr/>
        <p:txBody>
          <a:bodyPr/>
          <a:lstStyle/>
          <a:p>
            <a:r>
              <a:rPr lang="en-US" dirty="0"/>
              <a:t>Figure 31.11</a:t>
            </a:r>
          </a:p>
        </p:txBody>
      </p:sp>
      <p:pic>
        <p:nvPicPr>
          <p:cNvPr id="9" name="OpenStaxLogo">
            <a:extLst>
              <a:ext uri="{FF2B5EF4-FFF2-40B4-BE49-F238E27FC236}">
                <a16:creationId xmlns:a16="http://schemas.microsoft.com/office/drawing/2014/main" id="{53504E4E-96D7-DC4B-9776-875E3FEDF1A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10194823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C087754A-5C00-4331-A9EC-3917FEE7E11E}"/>
              </a:ext>
            </a:extLst>
          </p:cNvPr>
          <p:cNvSpPr>
            <a:spLocks noGrp="1"/>
          </p:cNvSpPr>
          <p:nvPr>
            <p:ph type="ftr" sz="quarter" idx="11"/>
          </p:nvPr>
        </p:nvSpPr>
        <p:spPr>
          <a:xfrm>
            <a:off x="701964" y="6492875"/>
            <a:ext cx="781814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Root tips proliferate in the presence of mycorrhizal infection, which appears as off-white fuzz in this image. (credit: modification of work by Nilsson et al., BMC Bioinformatics 2005)</a:t>
            </a:r>
          </a:p>
        </p:txBody>
      </p:sp>
      <p:pic>
        <p:nvPicPr>
          <p:cNvPr id="2" name="Figure" descr=" Photo shows a root with many branching tips. The surface of the root is fuzzy in appearanc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5540" r="-35540"/>
          <a:stretch>
            <a:fillRect/>
          </a:stretch>
        </p:blipFill>
        <p:spPr/>
      </p:pic>
      <p:sp>
        <p:nvSpPr>
          <p:cNvPr id="5" name="Figure Number"/>
          <p:cNvSpPr>
            <a:spLocks noGrp="1"/>
          </p:cNvSpPr>
          <p:nvPr>
            <p:ph type="title"/>
          </p:nvPr>
        </p:nvSpPr>
        <p:spPr/>
        <p:txBody>
          <a:bodyPr/>
          <a:lstStyle/>
          <a:p>
            <a:r>
              <a:rPr lang="en-US" dirty="0"/>
              <a:t>Figure 31.12</a:t>
            </a:r>
          </a:p>
        </p:txBody>
      </p:sp>
      <p:pic>
        <p:nvPicPr>
          <p:cNvPr id="9" name="OpenStaxLogo">
            <a:extLst>
              <a:ext uri="{FF2B5EF4-FFF2-40B4-BE49-F238E27FC236}">
                <a16:creationId xmlns:a16="http://schemas.microsoft.com/office/drawing/2014/main" id="{1797038E-1FC6-3342-AD9F-76308D7D48D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39859104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2B0D3CFD-DEEE-4AB9-BF37-A51CA801131F}"/>
              </a:ext>
            </a:extLst>
          </p:cNvPr>
          <p:cNvSpPr>
            <a:spLocks noGrp="1"/>
          </p:cNvSpPr>
          <p:nvPr>
            <p:ph type="ftr" sz="quarter" idx="11"/>
          </p:nvPr>
        </p:nvSpPr>
        <p:spPr>
          <a:xfrm>
            <a:off x="701964" y="6492875"/>
            <a:ext cx="781814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dodder is a </a:t>
            </a:r>
            <a:r>
              <a:rPr lang="en-US" sz="1600" dirty="0" err="1"/>
              <a:t>holoparasite</a:t>
            </a:r>
            <a:r>
              <a:rPr lang="en-US" sz="1600" dirty="0"/>
              <a:t> that penetrates the host’s vascular tissue and diverts nutrients for its own growth. Note that the vines of the dodder, which has white flowers, are beige. The dodder has no chlorophyll and cannot produce its own food. (credit: “</a:t>
            </a:r>
            <a:r>
              <a:rPr lang="en-US" sz="1600" dirty="0" err="1"/>
              <a:t>Lalithamba</a:t>
            </a:r>
            <a:r>
              <a:rPr lang="en-US" sz="1600" dirty="0"/>
              <a:t>”/Flickr)</a:t>
            </a:r>
          </a:p>
        </p:txBody>
      </p:sp>
      <p:pic>
        <p:nvPicPr>
          <p:cNvPr id="2" name="Figure" descr=" Photo shows a beige vine with small white flowers. The vine is wrapped around a woody stem of a plant with green leave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0670" r="-30670"/>
          <a:stretch>
            <a:fillRect/>
          </a:stretch>
        </p:blipFill>
        <p:spPr/>
      </p:pic>
      <p:sp>
        <p:nvSpPr>
          <p:cNvPr id="5" name="Figure Number"/>
          <p:cNvSpPr>
            <a:spLocks noGrp="1"/>
          </p:cNvSpPr>
          <p:nvPr>
            <p:ph type="title"/>
          </p:nvPr>
        </p:nvSpPr>
        <p:spPr/>
        <p:txBody>
          <a:bodyPr/>
          <a:lstStyle/>
          <a:p>
            <a:r>
              <a:rPr lang="en-US" dirty="0"/>
              <a:t>Figure 31.13</a:t>
            </a:r>
          </a:p>
        </p:txBody>
      </p:sp>
      <p:pic>
        <p:nvPicPr>
          <p:cNvPr id="9" name="OpenStaxLogo">
            <a:extLst>
              <a:ext uri="{FF2B5EF4-FFF2-40B4-BE49-F238E27FC236}">
                <a16:creationId xmlns:a16="http://schemas.microsoft.com/office/drawing/2014/main" id="{8623E939-6B13-A546-8F6A-A444F9AEA3C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31783052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2DEDE37F-9908-4881-BFA1-7B43198EE5A5}"/>
              </a:ext>
            </a:extLst>
          </p:cNvPr>
          <p:cNvSpPr>
            <a:spLocks noGrp="1"/>
          </p:cNvSpPr>
          <p:nvPr>
            <p:ph type="ftr" sz="quarter" idx="11"/>
          </p:nvPr>
        </p:nvSpPr>
        <p:spPr>
          <a:xfrm>
            <a:off x="701964" y="6492875"/>
            <a:ext cx="781814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Saprophytes, like this Dutchmen’s pipe (</a:t>
            </a:r>
            <a:r>
              <a:rPr lang="en-US" sz="1600" i="1" dirty="0" err="1"/>
              <a:t>Monotropa</a:t>
            </a:r>
            <a:r>
              <a:rPr lang="en-US" sz="1600" i="1" dirty="0"/>
              <a:t> </a:t>
            </a:r>
            <a:r>
              <a:rPr lang="en-US" sz="1600" i="1" dirty="0" err="1"/>
              <a:t>hypopitys</a:t>
            </a:r>
            <a:r>
              <a:rPr lang="en-US" sz="1600" i="1" dirty="0"/>
              <a:t>)</a:t>
            </a:r>
            <a:r>
              <a:rPr lang="en-US" sz="1600" dirty="0"/>
              <a:t>, obtain their food from dead matter and do not have chlorophyll. (credit: modification of work by </a:t>
            </a:r>
            <a:r>
              <a:rPr lang="en-US" sz="1600" dirty="0" err="1"/>
              <a:t>Iwona</a:t>
            </a:r>
            <a:r>
              <a:rPr lang="en-US" sz="1600" dirty="0"/>
              <a:t> Erskine-Kellie)</a:t>
            </a:r>
          </a:p>
        </p:txBody>
      </p:sp>
      <p:pic>
        <p:nvPicPr>
          <p:cNvPr id="3" name="Figure" descr=" Photo shows a plant with light pink stems reminiscent of asparagus. Bud-like appendages grow from the tips of the stem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9091" r="-49091"/>
          <a:stretch>
            <a:fillRect/>
          </a:stretch>
        </p:blipFill>
        <p:spPr/>
      </p:pic>
      <p:sp>
        <p:nvSpPr>
          <p:cNvPr id="5" name="Figure Number"/>
          <p:cNvSpPr>
            <a:spLocks noGrp="1"/>
          </p:cNvSpPr>
          <p:nvPr>
            <p:ph type="title"/>
          </p:nvPr>
        </p:nvSpPr>
        <p:spPr/>
        <p:txBody>
          <a:bodyPr/>
          <a:lstStyle/>
          <a:p>
            <a:r>
              <a:rPr lang="en-US" dirty="0"/>
              <a:t>Figure 31.14</a:t>
            </a:r>
          </a:p>
        </p:txBody>
      </p:sp>
      <p:pic>
        <p:nvPicPr>
          <p:cNvPr id="9" name="OpenStaxLogo">
            <a:extLst>
              <a:ext uri="{FF2B5EF4-FFF2-40B4-BE49-F238E27FC236}">
                <a16:creationId xmlns:a16="http://schemas.microsoft.com/office/drawing/2014/main" id="{243F0993-F172-E34E-9628-45C2D518D89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4146846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0AF08FB6-8FAB-4FCD-ABD6-DA588C5819A8}"/>
              </a:ext>
            </a:extLst>
          </p:cNvPr>
          <p:cNvSpPr>
            <a:spLocks noGrp="1"/>
          </p:cNvSpPr>
          <p:nvPr>
            <p:ph type="ftr" sz="quarter" idx="11"/>
          </p:nvPr>
        </p:nvSpPr>
        <p:spPr>
          <a:xfrm>
            <a:off x="701964" y="6492875"/>
            <a:ext cx="781814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14" name="Figure Legend"/>
          <p:cNvSpPr>
            <a:spLocks noGrp="1"/>
          </p:cNvSpPr>
          <p:nvPr>
            <p:ph type="body" sz="quarter" idx="14"/>
          </p:nvPr>
        </p:nvSpPr>
        <p:spPr>
          <a:xfrm>
            <a:off x="4606925" y="1107617"/>
            <a:ext cx="3913188" cy="5256973"/>
          </a:xfrm>
        </p:spPr>
        <p:txBody>
          <a:bodyPr>
            <a:noAutofit/>
          </a:bodyPr>
          <a:lstStyle/>
          <a:p>
            <a:r>
              <a:rPr lang="en-US" sz="1600" dirty="0">
                <a:solidFill>
                  <a:schemeClr val="tx1"/>
                </a:solidFill>
              </a:rPr>
              <a:t>Lichens, which often have symbiotic relationships with other plants, can sometimes be found growing on trees. (credit: </a:t>
            </a:r>
            <a:r>
              <a:rPr lang="en-US" sz="1600" dirty="0"/>
              <a:t>“</a:t>
            </a:r>
            <a:r>
              <a:rPr lang="en-US" sz="1600" dirty="0" err="1">
                <a:solidFill>
                  <a:schemeClr val="tx1"/>
                </a:solidFill>
              </a:rPr>
              <a:t>benketaro</a:t>
            </a:r>
            <a:r>
              <a:rPr lang="en-US" sz="1600" dirty="0"/>
              <a:t>”</a:t>
            </a:r>
            <a:r>
              <a:rPr lang="en-US" sz="1600" dirty="0">
                <a:solidFill>
                  <a:schemeClr val="tx1"/>
                </a:solidFill>
              </a:rPr>
              <a:t>/Flickr)</a:t>
            </a:r>
          </a:p>
        </p:txBody>
      </p:sp>
      <p:pic>
        <p:nvPicPr>
          <p:cNvPr id="3" name="Figure" descr=" Photo shows a tall pine tree covered with green lichen."/>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3078" b="-3078"/>
          <a:stretch>
            <a:fillRect/>
          </a:stretch>
        </p:blipFill>
        <p:spPr>
          <a:xfrm>
            <a:off x="457200" y="1108075"/>
            <a:ext cx="4032250" cy="5256213"/>
          </a:xfrm>
        </p:spPr>
      </p:pic>
      <p:sp>
        <p:nvSpPr>
          <p:cNvPr id="5" name="Figure Number"/>
          <p:cNvSpPr>
            <a:spLocks noGrp="1"/>
          </p:cNvSpPr>
          <p:nvPr>
            <p:ph type="title"/>
          </p:nvPr>
        </p:nvSpPr>
        <p:spPr/>
        <p:txBody>
          <a:bodyPr>
            <a:normAutofit/>
          </a:bodyPr>
          <a:lstStyle/>
          <a:p>
            <a:r>
              <a:rPr lang="en-US" sz="2400" dirty="0">
                <a:solidFill>
                  <a:srgbClr val="6CB255"/>
                </a:solidFill>
              </a:rPr>
              <a:t>Figure 31.15</a:t>
            </a:r>
          </a:p>
        </p:txBody>
      </p:sp>
      <p:pic>
        <p:nvPicPr>
          <p:cNvPr id="7" name="OpenStaxLogo">
            <a:extLst>
              <a:ext uri="{FF2B5EF4-FFF2-40B4-BE49-F238E27FC236}">
                <a16:creationId xmlns:a16="http://schemas.microsoft.com/office/drawing/2014/main" id="{6C41018B-A571-2443-9FA4-397BDBFF48A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30995212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E07583FD-F411-4DFD-AA13-3A63158959DA}"/>
              </a:ext>
            </a:extLst>
          </p:cNvPr>
          <p:cNvSpPr>
            <a:spLocks noGrp="1"/>
          </p:cNvSpPr>
          <p:nvPr>
            <p:ph type="ftr" sz="quarter" idx="11"/>
          </p:nvPr>
        </p:nvSpPr>
        <p:spPr>
          <a:xfrm>
            <a:off x="701964" y="6492875"/>
            <a:ext cx="781814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pic>
        <p:nvPicPr>
          <p:cNvPr id="2" name="Figure" descr="Photo shows a tree trunk covered with epiphytes, which look like ferns growing on the trunk of a tree. There are so many epiphytes the trunk is nearly obscured."/>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099" r="-1099"/>
          <a:stretch>
            <a:fillRect/>
          </a:stretch>
        </p:blipFill>
        <p:spPr>
          <a:xfrm>
            <a:off x="4489450" y="1108075"/>
            <a:ext cx="4030663" cy="5256213"/>
          </a:xfrm>
        </p:spPr>
      </p:pic>
      <p:sp>
        <p:nvSpPr>
          <p:cNvPr id="14" name="Figure Legend"/>
          <p:cNvSpPr>
            <a:spLocks noGrp="1"/>
          </p:cNvSpPr>
          <p:nvPr>
            <p:ph type="body" sz="quarter" idx="14"/>
          </p:nvPr>
        </p:nvSpPr>
        <p:spPr>
          <a:xfrm>
            <a:off x="457200" y="1107617"/>
            <a:ext cx="3913188" cy="5256973"/>
          </a:xfrm>
        </p:spPr>
        <p:txBody>
          <a:bodyPr>
            <a:noAutofit/>
          </a:bodyPr>
          <a:lstStyle/>
          <a:p>
            <a:r>
              <a:rPr lang="en-US" sz="1600" dirty="0">
                <a:solidFill>
                  <a:srgbClr val="000000"/>
                </a:solidFill>
              </a:rPr>
              <a:t>These epiphyte plants grow in the main greenhouse of the </a:t>
            </a:r>
            <a:r>
              <a:rPr lang="en-US" sz="1600" i="1" dirty="0" err="1">
                <a:solidFill>
                  <a:srgbClr val="000000"/>
                </a:solidFill>
              </a:rPr>
              <a:t>Jardin</a:t>
            </a:r>
            <a:r>
              <a:rPr lang="en-US" sz="1600" i="1" dirty="0">
                <a:solidFill>
                  <a:srgbClr val="000000"/>
                </a:solidFill>
              </a:rPr>
              <a:t> des </a:t>
            </a:r>
            <a:r>
              <a:rPr lang="en-US" sz="1600" i="1" dirty="0" err="1">
                <a:solidFill>
                  <a:srgbClr val="000000"/>
                </a:solidFill>
              </a:rPr>
              <a:t>Plantes</a:t>
            </a:r>
            <a:r>
              <a:rPr lang="en-US" sz="1600" i="1" dirty="0">
                <a:solidFill>
                  <a:srgbClr val="000000"/>
                </a:solidFill>
              </a:rPr>
              <a:t> </a:t>
            </a:r>
            <a:r>
              <a:rPr lang="en-US" sz="1600" dirty="0">
                <a:solidFill>
                  <a:srgbClr val="000000"/>
                </a:solidFill>
              </a:rPr>
              <a:t>in Paris.</a:t>
            </a:r>
          </a:p>
        </p:txBody>
      </p:sp>
      <p:sp>
        <p:nvSpPr>
          <p:cNvPr id="5" name="Figure Number"/>
          <p:cNvSpPr>
            <a:spLocks noGrp="1"/>
          </p:cNvSpPr>
          <p:nvPr>
            <p:ph type="title"/>
          </p:nvPr>
        </p:nvSpPr>
        <p:spPr/>
        <p:txBody>
          <a:bodyPr>
            <a:normAutofit/>
          </a:bodyPr>
          <a:lstStyle/>
          <a:p>
            <a:pPr algn="r"/>
            <a:r>
              <a:rPr lang="en-US" sz="2400" dirty="0">
                <a:solidFill>
                  <a:srgbClr val="6CB255"/>
                </a:solidFill>
              </a:rPr>
              <a:t>Figure 31.16</a:t>
            </a:r>
          </a:p>
        </p:txBody>
      </p:sp>
      <p:pic>
        <p:nvPicPr>
          <p:cNvPr id="7" name="OpenStaxLogo">
            <a:extLst>
              <a:ext uri="{FF2B5EF4-FFF2-40B4-BE49-F238E27FC236}">
                <a16:creationId xmlns:a16="http://schemas.microsoft.com/office/drawing/2014/main" id="{09FC0759-6A4F-244F-B006-A001F70A523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57200" y="241326"/>
            <a:ext cx="1507111" cy="364801"/>
          </a:xfrm>
          <a:prstGeom prst="rect">
            <a:avLst/>
          </a:prstGeom>
        </p:spPr>
      </p:pic>
    </p:spTree>
    <p:extLst>
      <p:ext uri="{BB962C8B-B14F-4D97-AF65-F5344CB8AC3E}">
        <p14:creationId xmlns:p14="http://schemas.microsoft.com/office/powerpoint/2010/main" val="27932098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EF31AF43-9B59-4C95-AFAC-EC1AB1492933}"/>
              </a:ext>
            </a:extLst>
          </p:cNvPr>
          <p:cNvSpPr>
            <a:spLocks noGrp="1"/>
          </p:cNvSpPr>
          <p:nvPr>
            <p:ph type="ftr" sz="quarter" idx="11"/>
          </p:nvPr>
        </p:nvSpPr>
        <p:spPr>
          <a:xfrm>
            <a:off x="701964" y="6492875"/>
            <a:ext cx="781814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A Venus flytrap has specialized leaves to trap insects. (credit: "Selena N. B. H."/Flickr)</a:t>
            </a:r>
          </a:p>
        </p:txBody>
      </p:sp>
      <p:pic>
        <p:nvPicPr>
          <p:cNvPr id="2" name="Figure" descr="Photo shows a Venus flytrap. Pairs of modified leaves of this plant have the appearance of a mouth. White, hair-like appendages at the opening of the mouth have the appearance of teeth. The mouth can close on unwary insects, trapping them in the teeth."/>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6387" r="-36387"/>
          <a:stretch>
            <a:fillRect/>
          </a:stretch>
        </p:blipFill>
        <p:spPr/>
      </p:pic>
      <p:sp>
        <p:nvSpPr>
          <p:cNvPr id="5" name="Figure Number"/>
          <p:cNvSpPr>
            <a:spLocks noGrp="1"/>
          </p:cNvSpPr>
          <p:nvPr>
            <p:ph type="title"/>
          </p:nvPr>
        </p:nvSpPr>
        <p:spPr/>
        <p:txBody>
          <a:bodyPr/>
          <a:lstStyle/>
          <a:p>
            <a:r>
              <a:rPr lang="en-US" dirty="0"/>
              <a:t>Figure 31.17</a:t>
            </a:r>
          </a:p>
        </p:txBody>
      </p:sp>
      <p:pic>
        <p:nvPicPr>
          <p:cNvPr id="9" name="OpenStaxLogo">
            <a:extLst>
              <a:ext uri="{FF2B5EF4-FFF2-40B4-BE49-F238E27FC236}">
                <a16:creationId xmlns:a16="http://schemas.microsoft.com/office/drawing/2014/main" id="{2787CA99-34EB-5043-91A5-67355D2E049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15851899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2A106F6E-F5A6-4C03-B338-B512D99CB2CA}"/>
              </a:ext>
            </a:extLst>
          </p:cNvPr>
          <p:cNvSpPr>
            <a:spLocks noGrp="1"/>
          </p:cNvSpPr>
          <p:nvPr>
            <p:ph type="ftr" sz="quarter" idx="11"/>
          </p:nvPr>
        </p:nvSpPr>
        <p:spPr>
          <a:xfrm>
            <a:off x="701964" y="6492875"/>
            <a:ext cx="781814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For this </a:t>
            </a:r>
            <a:r>
              <a:rPr lang="en-US" sz="1600" dirty="0">
                <a:solidFill>
                  <a:srgbClr val="6CB255"/>
                </a:solidFill>
              </a:rPr>
              <a:t>(a)</a:t>
            </a:r>
            <a:r>
              <a:rPr lang="en-US" sz="1600" dirty="0"/>
              <a:t> squash seedling (</a:t>
            </a:r>
            <a:r>
              <a:rPr lang="en-US" sz="1600" i="1" dirty="0" err="1"/>
              <a:t>Cucurbita</a:t>
            </a:r>
            <a:r>
              <a:rPr lang="en-US" sz="1600" i="1" dirty="0"/>
              <a:t> maxima</a:t>
            </a:r>
            <a:r>
              <a:rPr lang="en-US" sz="1600" dirty="0"/>
              <a:t>) to develop into a mature plant bearing its </a:t>
            </a:r>
            <a:r>
              <a:rPr lang="en-US" sz="1600" dirty="0">
                <a:solidFill>
                  <a:srgbClr val="6CB255"/>
                </a:solidFill>
              </a:rPr>
              <a:t>(b)</a:t>
            </a:r>
            <a:r>
              <a:rPr lang="en-US" sz="1600" dirty="0"/>
              <a:t> fruit, numerous nutritional requirements must be met. (credit a: modification of work by Julian Colton; credit b: modification of work by “</a:t>
            </a:r>
            <a:r>
              <a:rPr lang="en-US" sz="1600" dirty="0" err="1"/>
              <a:t>Wildfeuer</a:t>
            </a:r>
            <a:r>
              <a:rPr lang="en-US" sz="1600" dirty="0"/>
              <a:t>”/Wikimedia Commons)</a:t>
            </a:r>
          </a:p>
        </p:txBody>
      </p:sp>
      <p:pic>
        <p:nvPicPr>
          <p:cNvPr id="2" name="Figure" descr="Left photo shows a dark green seedling with three leaves. The seedling is growing on a plot of dark-brown soil. Right photo shows a variety of red, orange, green and yellow squashe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8146" b="-8146"/>
          <a:stretch>
            <a:fillRect/>
          </a:stretch>
        </p:blipFill>
        <p:spPr>
          <a:xfrm>
            <a:off x="457200" y="1122363"/>
            <a:ext cx="8062913" cy="3500437"/>
          </a:xfrm>
        </p:spPr>
      </p:pic>
      <p:sp>
        <p:nvSpPr>
          <p:cNvPr id="5" name="Figure Number"/>
          <p:cNvSpPr>
            <a:spLocks noGrp="1"/>
          </p:cNvSpPr>
          <p:nvPr>
            <p:ph type="title"/>
          </p:nvPr>
        </p:nvSpPr>
        <p:spPr/>
        <p:txBody>
          <a:bodyPr/>
          <a:lstStyle/>
          <a:p>
            <a:r>
              <a:rPr lang="en-US" dirty="0"/>
              <a:t>Figure 31.1</a:t>
            </a:r>
          </a:p>
        </p:txBody>
      </p:sp>
      <p:pic>
        <p:nvPicPr>
          <p:cNvPr id="9" name="OpenStaxLogo">
            <a:extLst>
              <a:ext uri="{FF2B5EF4-FFF2-40B4-BE49-F238E27FC236}">
                <a16:creationId xmlns:a16="http://schemas.microsoft.com/office/drawing/2014/main" id="{28BE0E2B-2A11-834A-9E71-09B4344710F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10399969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86D829E9-1CE4-49A6-90E3-B8C6DD166EE7}"/>
              </a:ext>
            </a:extLst>
          </p:cNvPr>
          <p:cNvSpPr>
            <a:spLocks noGrp="1"/>
          </p:cNvSpPr>
          <p:nvPr>
            <p:ph type="ftr" sz="quarter" idx="11"/>
          </p:nvPr>
        </p:nvSpPr>
        <p:spPr>
          <a:xfrm>
            <a:off x="701964" y="6492875"/>
            <a:ext cx="781814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14" name="Figure Legend"/>
          <p:cNvSpPr>
            <a:spLocks noGrp="1"/>
          </p:cNvSpPr>
          <p:nvPr>
            <p:ph type="body" sz="quarter" idx="14"/>
          </p:nvPr>
        </p:nvSpPr>
        <p:spPr>
          <a:xfrm>
            <a:off x="4606925" y="1107617"/>
            <a:ext cx="3913188" cy="5256973"/>
          </a:xfrm>
        </p:spPr>
        <p:txBody>
          <a:bodyPr>
            <a:noAutofit/>
          </a:bodyPr>
          <a:lstStyle/>
          <a:p>
            <a:r>
              <a:rPr lang="en-US" sz="1600" dirty="0">
                <a:solidFill>
                  <a:schemeClr val="tx1"/>
                </a:solidFill>
              </a:rPr>
              <a:t>Water is absorbed through the root hairs and moves up the xylem to the leaves.</a:t>
            </a:r>
          </a:p>
        </p:txBody>
      </p:sp>
      <p:pic>
        <p:nvPicPr>
          <p:cNvPr id="2" name="Figure" descr=" Illustration shows a root tip. The tip of the root is bare, and hairs grow further up. A cross section at the top of the root reveals xylem tissue interspersed by four ovals containing phloem at the periphery."/>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2095" b="-12095"/>
          <a:stretch>
            <a:fillRect/>
          </a:stretch>
        </p:blipFill>
        <p:spPr>
          <a:xfrm>
            <a:off x="457200" y="1108075"/>
            <a:ext cx="4032250" cy="5256213"/>
          </a:xfrm>
        </p:spPr>
      </p:pic>
      <p:sp>
        <p:nvSpPr>
          <p:cNvPr id="5" name="Figure Number"/>
          <p:cNvSpPr>
            <a:spLocks noGrp="1"/>
          </p:cNvSpPr>
          <p:nvPr>
            <p:ph type="title"/>
          </p:nvPr>
        </p:nvSpPr>
        <p:spPr/>
        <p:txBody>
          <a:bodyPr>
            <a:normAutofit/>
          </a:bodyPr>
          <a:lstStyle/>
          <a:p>
            <a:r>
              <a:rPr lang="en-US" sz="2400" dirty="0">
                <a:solidFill>
                  <a:srgbClr val="6CB255"/>
                </a:solidFill>
              </a:rPr>
              <a:t>Figure 31.2</a:t>
            </a:r>
          </a:p>
        </p:txBody>
      </p:sp>
      <p:pic>
        <p:nvPicPr>
          <p:cNvPr id="7" name="OpenStaxLogo">
            <a:extLst>
              <a:ext uri="{FF2B5EF4-FFF2-40B4-BE49-F238E27FC236}">
                <a16:creationId xmlns:a16="http://schemas.microsoft.com/office/drawing/2014/main" id="{8C681807-1035-5F4B-B036-A5B9387FBB3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32850963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F5CF9139-52B7-462C-9E8D-C85071930045}"/>
              </a:ext>
            </a:extLst>
          </p:cNvPr>
          <p:cNvSpPr>
            <a:spLocks noGrp="1"/>
          </p:cNvSpPr>
          <p:nvPr>
            <p:ph type="ftr" sz="quarter" idx="11"/>
          </p:nvPr>
        </p:nvSpPr>
        <p:spPr>
          <a:xfrm>
            <a:off x="701964" y="6492875"/>
            <a:ext cx="781814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Cellulose, the main structural component of the plant cell wall, makes up over thirty percent of plant matter. It is the most abundant organic compound on earth. Plants are able to make their own cellulose, but need carbon from the soil to do so.</a:t>
            </a:r>
          </a:p>
        </p:txBody>
      </p:sp>
      <p:pic>
        <p:nvPicPr>
          <p:cNvPr id="2" name="Figure" descr="Three cellulose fibers and the chemical structure of cellulose is shown. Cellulose consists of unbranched chains of glucose subunits that form long, straight fiber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0261" r="-20261"/>
          <a:stretch>
            <a:fillRect/>
          </a:stretch>
        </p:blipFill>
        <p:spPr/>
      </p:pic>
      <p:sp>
        <p:nvSpPr>
          <p:cNvPr id="5" name="Figure Number"/>
          <p:cNvSpPr>
            <a:spLocks noGrp="1"/>
          </p:cNvSpPr>
          <p:nvPr>
            <p:ph type="title"/>
          </p:nvPr>
        </p:nvSpPr>
        <p:spPr/>
        <p:txBody>
          <a:bodyPr/>
          <a:lstStyle/>
          <a:p>
            <a:r>
              <a:rPr lang="en-US" dirty="0"/>
              <a:t>Figure 31.3</a:t>
            </a:r>
          </a:p>
        </p:txBody>
      </p:sp>
      <p:pic>
        <p:nvPicPr>
          <p:cNvPr id="9" name="OpenStaxLogo">
            <a:extLst>
              <a:ext uri="{FF2B5EF4-FFF2-40B4-BE49-F238E27FC236}">
                <a16:creationId xmlns:a16="http://schemas.microsoft.com/office/drawing/2014/main" id="{39A1CFB7-988B-CB41-AA3E-7AB3E027AF0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4428844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C6842ABE-121B-475F-8E9D-9D2E158EB9F7}"/>
              </a:ext>
            </a:extLst>
          </p:cNvPr>
          <p:cNvSpPr>
            <a:spLocks noGrp="1"/>
          </p:cNvSpPr>
          <p:nvPr>
            <p:ph type="ftr" sz="quarter" idx="11"/>
          </p:nvPr>
        </p:nvSpPr>
        <p:spPr>
          <a:xfrm>
            <a:off x="701964" y="6492875"/>
            <a:ext cx="781814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fontScale="85000" lnSpcReduction="10000"/>
          </a:bodyPr>
          <a:lstStyle/>
          <a:p>
            <a:r>
              <a:rPr lang="en-US" sz="1600" dirty="0"/>
              <a:t>Nutrient deficiency is evident in the symptoms these plants show. This </a:t>
            </a:r>
            <a:r>
              <a:rPr lang="en-US" sz="1600" dirty="0">
                <a:solidFill>
                  <a:srgbClr val="6CB255"/>
                </a:solidFill>
              </a:rPr>
              <a:t>(a)</a:t>
            </a:r>
            <a:r>
              <a:rPr lang="en-US" sz="1600" dirty="0"/>
              <a:t> grape tomato suffers from blossom end rot caused by calcium deficiency. The yellowing in this </a:t>
            </a:r>
            <a:r>
              <a:rPr lang="en-US" sz="1600" dirty="0">
                <a:solidFill>
                  <a:srgbClr val="6CB255"/>
                </a:solidFill>
              </a:rPr>
              <a:t>(b)</a:t>
            </a:r>
            <a:r>
              <a:rPr lang="en-US" sz="1600" dirty="0"/>
              <a:t> </a:t>
            </a:r>
            <a:r>
              <a:rPr lang="en-US" sz="1600" i="1" dirty="0" err="1"/>
              <a:t>Frangula</a:t>
            </a:r>
            <a:r>
              <a:rPr lang="en-US" sz="1600" i="1" dirty="0"/>
              <a:t> </a:t>
            </a:r>
            <a:r>
              <a:rPr lang="en-US" sz="1600" i="1" dirty="0" err="1"/>
              <a:t>alnus</a:t>
            </a:r>
            <a:r>
              <a:rPr lang="en-US" sz="1600" i="1" dirty="0"/>
              <a:t> </a:t>
            </a:r>
            <a:r>
              <a:rPr lang="en-US" sz="1600" dirty="0"/>
              <a:t>results from magnesium deficiency. Inadequate magnesium also leads to </a:t>
            </a:r>
            <a:r>
              <a:rPr lang="en-US" sz="1600" dirty="0">
                <a:solidFill>
                  <a:srgbClr val="6CB255"/>
                </a:solidFill>
              </a:rPr>
              <a:t>(c)</a:t>
            </a:r>
            <a:r>
              <a:rPr lang="en-US" sz="1600" dirty="0"/>
              <a:t> </a:t>
            </a:r>
            <a:r>
              <a:rPr lang="en-US" sz="1600" dirty="0" err="1"/>
              <a:t>intervenal</a:t>
            </a:r>
            <a:r>
              <a:rPr lang="en-US" sz="1600" dirty="0"/>
              <a:t> </a:t>
            </a:r>
            <a:r>
              <a:rPr lang="en-US" sz="1600" dirty="0" err="1"/>
              <a:t>chlorosis</a:t>
            </a:r>
            <a:r>
              <a:rPr lang="en-US" sz="1600" dirty="0"/>
              <a:t>, seen here in a </a:t>
            </a:r>
            <a:r>
              <a:rPr lang="en-US" sz="1600" dirty="0" err="1"/>
              <a:t>sweetgum</a:t>
            </a:r>
            <a:r>
              <a:rPr lang="en-US" sz="1600" dirty="0"/>
              <a:t> leaf. This </a:t>
            </a:r>
            <a:r>
              <a:rPr lang="en-US" sz="1600" dirty="0">
                <a:solidFill>
                  <a:srgbClr val="6CB255"/>
                </a:solidFill>
              </a:rPr>
              <a:t>(d)</a:t>
            </a:r>
            <a:r>
              <a:rPr lang="en-US" sz="1600" dirty="0"/>
              <a:t> palm is affected by potassium deficiency. (credit c: modification of work by Jim Conrad; credit d: modification of work by Malcolm Manners)</a:t>
            </a:r>
          </a:p>
        </p:txBody>
      </p:sp>
      <p:pic>
        <p:nvPicPr>
          <p:cNvPr id="2" name="Figure" descr="Photo (a) shows a tomato plant with two green tomato fruits. The fruits have turned dark brown on the bottom. Photo (b) shows a plant with green leaves; some of the leaves have turned yellow. Photo (c) shows a five-lobed leaf that is yellow with greenish veins. Photo (d) shows green palm leaves with yellow tip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57964" r="-57964"/>
          <a:stretch>
            <a:fillRect/>
          </a:stretch>
        </p:blipFill>
        <p:spPr/>
      </p:pic>
      <p:sp>
        <p:nvSpPr>
          <p:cNvPr id="5" name="Figure Number"/>
          <p:cNvSpPr>
            <a:spLocks noGrp="1"/>
          </p:cNvSpPr>
          <p:nvPr>
            <p:ph type="title"/>
          </p:nvPr>
        </p:nvSpPr>
        <p:spPr/>
        <p:txBody>
          <a:bodyPr/>
          <a:lstStyle/>
          <a:p>
            <a:r>
              <a:rPr lang="en-US" dirty="0"/>
              <a:t>Figure 31.4</a:t>
            </a:r>
          </a:p>
        </p:txBody>
      </p:sp>
      <p:pic>
        <p:nvPicPr>
          <p:cNvPr id="9" name="OpenStaxLogo">
            <a:extLst>
              <a:ext uri="{FF2B5EF4-FFF2-40B4-BE49-F238E27FC236}">
                <a16:creationId xmlns:a16="http://schemas.microsoft.com/office/drawing/2014/main" id="{5B809F5E-A07E-E54B-935A-137CD4EE3A1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28775278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F0A39-B30B-45FD-A941-5DFF8D86E6D4}"/>
              </a:ext>
            </a:extLst>
          </p:cNvPr>
          <p:cNvSpPr>
            <a:spLocks noGrp="1"/>
          </p:cNvSpPr>
          <p:nvPr>
            <p:ph type="title"/>
          </p:nvPr>
        </p:nvSpPr>
        <p:spPr/>
        <p:txBody>
          <a:bodyPr/>
          <a:lstStyle/>
          <a:p>
            <a:r>
              <a:rPr lang="en-US" dirty="0"/>
              <a:t>Figure 31.5</a:t>
            </a:r>
          </a:p>
        </p:txBody>
      </p:sp>
      <p:sp>
        <p:nvSpPr>
          <p:cNvPr id="4" name="Text Placeholder 3">
            <a:extLst>
              <a:ext uri="{FF2B5EF4-FFF2-40B4-BE49-F238E27FC236}">
                <a16:creationId xmlns:a16="http://schemas.microsoft.com/office/drawing/2014/main" id="{74D26257-9831-4036-A325-C190A7707968}"/>
              </a:ext>
            </a:extLst>
          </p:cNvPr>
          <p:cNvSpPr>
            <a:spLocks noGrp="1"/>
          </p:cNvSpPr>
          <p:nvPr>
            <p:ph type="body" sz="quarter" idx="14"/>
          </p:nvPr>
        </p:nvSpPr>
        <p:spPr/>
        <p:txBody>
          <a:bodyPr>
            <a:normAutofit/>
          </a:bodyPr>
          <a:lstStyle/>
          <a:p>
            <a:r>
              <a:rPr lang="en-US" sz="1400" dirty="0"/>
              <a:t>Plant physiologist Ray Wheeler checks onions being grown using hydroponic techniques. The other plants are Bibb lettuce (left) and radishes (right). Credit: NASA </a:t>
            </a:r>
          </a:p>
        </p:txBody>
      </p:sp>
      <p:pic>
        <p:nvPicPr>
          <p:cNvPr id="5" name="Picture 4" descr="This photo shows a NASA researcher examining a hydroponic array, including several types of plants. The onions grow in a tray with long, thin openings from which emerge their grass-like leaves. Next to the onions are lettuces in a try appearing to have holes from which their larger leaves can emerge.">
            <a:extLst>
              <a:ext uri="{FF2B5EF4-FFF2-40B4-BE49-F238E27FC236}">
                <a16:creationId xmlns:a16="http://schemas.microsoft.com/office/drawing/2014/main" id="{2D0FA28C-F686-4AB3-BEE8-783BC1451C60}"/>
              </a:ext>
            </a:extLst>
          </p:cNvPr>
          <p:cNvPicPr>
            <a:picLocks noChangeAspect="1"/>
          </p:cNvPicPr>
          <p:nvPr/>
        </p:nvPicPr>
        <p:blipFill rotWithShape="1">
          <a:blip r:embed="rId2"/>
          <a:srcRect l="55204" t="22490" r="3673" b="29592"/>
          <a:stretch/>
        </p:blipFill>
        <p:spPr>
          <a:xfrm>
            <a:off x="1876083" y="1122386"/>
            <a:ext cx="5225144" cy="3424860"/>
          </a:xfrm>
          <a:prstGeom prst="rect">
            <a:avLst/>
          </a:prstGeom>
        </p:spPr>
      </p:pic>
      <p:sp>
        <p:nvSpPr>
          <p:cNvPr id="7" name="Disclaimer">
            <a:extLst>
              <a:ext uri="{FF2B5EF4-FFF2-40B4-BE49-F238E27FC236}">
                <a16:creationId xmlns:a16="http://schemas.microsoft.com/office/drawing/2014/main" id="{663143AD-635A-418C-A353-3C4FDE702DC3}"/>
              </a:ext>
            </a:extLst>
          </p:cNvPr>
          <p:cNvSpPr>
            <a:spLocks noGrp="1"/>
          </p:cNvSpPr>
          <p:nvPr>
            <p:ph type="ftr" sz="quarter" idx="11"/>
          </p:nvPr>
        </p:nvSpPr>
        <p:spPr>
          <a:xfrm>
            <a:off x="701964" y="6492875"/>
            <a:ext cx="781814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pic>
        <p:nvPicPr>
          <p:cNvPr id="8" name="OpenStaxLogo">
            <a:extLst>
              <a:ext uri="{FF2B5EF4-FFF2-40B4-BE49-F238E27FC236}">
                <a16:creationId xmlns:a16="http://schemas.microsoft.com/office/drawing/2014/main" id="{F49BA720-627B-7E4A-952E-E82DBA6F153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13043032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5A399D75-F4A9-4778-8BB6-A2EF6D7D4461}"/>
              </a:ext>
            </a:extLst>
          </p:cNvPr>
          <p:cNvSpPr>
            <a:spLocks noGrp="1"/>
          </p:cNvSpPr>
          <p:nvPr>
            <p:ph type="ftr" sz="quarter" idx="11"/>
          </p:nvPr>
        </p:nvSpPr>
        <p:spPr>
          <a:xfrm>
            <a:off x="701964" y="6492875"/>
            <a:ext cx="781814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four major components of soil are shown: inorganic minerals, organic matter, water, and air.</a:t>
            </a:r>
          </a:p>
        </p:txBody>
      </p:sp>
      <p:pic>
        <p:nvPicPr>
          <p:cNvPr id="2" name="Figure" descr=" Illustration shows a pie graph that outlines the composition of soil. Forty-five percent is inorganic mineral matter, 25 percent is water, 25 percent is air, and 5 percent is organic matter, including microorganisms and macroorganism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55850" r="-55850"/>
          <a:stretch>
            <a:fillRect/>
          </a:stretch>
        </p:blipFill>
        <p:spPr/>
      </p:pic>
      <p:sp>
        <p:nvSpPr>
          <p:cNvPr id="5" name="Figure Number"/>
          <p:cNvSpPr>
            <a:spLocks noGrp="1"/>
          </p:cNvSpPr>
          <p:nvPr>
            <p:ph type="title"/>
          </p:nvPr>
        </p:nvSpPr>
        <p:spPr/>
        <p:txBody>
          <a:bodyPr/>
          <a:lstStyle/>
          <a:p>
            <a:r>
              <a:rPr lang="en-US" dirty="0"/>
              <a:t>Figure 31.6</a:t>
            </a:r>
          </a:p>
        </p:txBody>
      </p:sp>
      <p:pic>
        <p:nvPicPr>
          <p:cNvPr id="9" name="OpenStaxLogo">
            <a:extLst>
              <a:ext uri="{FF2B5EF4-FFF2-40B4-BE49-F238E27FC236}">
                <a16:creationId xmlns:a16="http://schemas.microsoft.com/office/drawing/2014/main" id="{44770027-E93D-4A4C-AC12-F9B71478EFF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12094149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129F16CE-1144-48A9-90B8-1314D02BD44C}"/>
              </a:ext>
            </a:extLst>
          </p:cNvPr>
          <p:cNvSpPr>
            <a:spLocks noGrp="1"/>
          </p:cNvSpPr>
          <p:nvPr>
            <p:ph type="ftr" sz="quarter" idx="11"/>
          </p:nvPr>
        </p:nvSpPr>
        <p:spPr>
          <a:xfrm>
            <a:off x="701964" y="6492875"/>
            <a:ext cx="781814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pic>
        <p:nvPicPr>
          <p:cNvPr id="2" name="Figure" descr=" Illustration shows a cross-section of soil layers, or horizons. The top layer, from zero to two inches, is the O horizon. The O horizon is a rich, deep brown color. From two to ten inches is the A horizon. This layer is slightly lighter in color than the O horizon, and extensive root systems are visible. From ten to thirty inches is the B horizon. The B horizon is reddish brown. Longer roots extend to the bottom of this layer. The C  horizon extends from 30 to 48 inches. This layer is rocky and devoid of root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3445" b="-3445"/>
          <a:stretch>
            <a:fillRect/>
          </a:stretch>
        </p:blipFill>
        <p:spPr>
          <a:xfrm>
            <a:off x="4489450" y="1108075"/>
            <a:ext cx="4030663" cy="5256213"/>
          </a:xfrm>
        </p:spPr>
      </p:pic>
      <p:sp>
        <p:nvSpPr>
          <p:cNvPr id="14" name="Figure Legend"/>
          <p:cNvSpPr>
            <a:spLocks noGrp="1"/>
          </p:cNvSpPr>
          <p:nvPr>
            <p:ph type="body" sz="quarter" idx="14"/>
          </p:nvPr>
        </p:nvSpPr>
        <p:spPr>
          <a:xfrm>
            <a:off x="457200" y="1107617"/>
            <a:ext cx="3913188" cy="5256973"/>
          </a:xfrm>
        </p:spPr>
        <p:txBody>
          <a:bodyPr>
            <a:noAutofit/>
          </a:bodyPr>
          <a:lstStyle/>
          <a:p>
            <a:r>
              <a:rPr lang="en-US" sz="1600" dirty="0">
                <a:solidFill>
                  <a:schemeClr val="tx1"/>
                </a:solidFill>
              </a:rPr>
              <a:t>This soil profile shows the different soil layers (O horizon, A horizon, B horizon, and C horizon) found in typical soils. (credit: modification of work by USDA)</a:t>
            </a:r>
          </a:p>
        </p:txBody>
      </p:sp>
      <p:sp>
        <p:nvSpPr>
          <p:cNvPr id="5" name="Figure Number"/>
          <p:cNvSpPr>
            <a:spLocks noGrp="1"/>
          </p:cNvSpPr>
          <p:nvPr>
            <p:ph type="title"/>
          </p:nvPr>
        </p:nvSpPr>
        <p:spPr/>
        <p:txBody>
          <a:bodyPr>
            <a:normAutofit/>
          </a:bodyPr>
          <a:lstStyle/>
          <a:p>
            <a:pPr algn="r"/>
            <a:r>
              <a:rPr lang="en-US" sz="2400" dirty="0">
                <a:solidFill>
                  <a:srgbClr val="6CB255"/>
                </a:solidFill>
              </a:rPr>
              <a:t>Figure 31.7</a:t>
            </a:r>
          </a:p>
        </p:txBody>
      </p:sp>
      <p:pic>
        <p:nvPicPr>
          <p:cNvPr id="7" name="OpenStaxLogo">
            <a:extLst>
              <a:ext uri="{FF2B5EF4-FFF2-40B4-BE49-F238E27FC236}">
                <a16:creationId xmlns:a16="http://schemas.microsoft.com/office/drawing/2014/main" id="{2B18120B-1EF9-724A-9B17-07B36012145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57200" y="241326"/>
            <a:ext cx="1507111" cy="364801"/>
          </a:xfrm>
          <a:prstGeom prst="rect">
            <a:avLst/>
          </a:prstGeom>
        </p:spPr>
      </p:pic>
    </p:spTree>
    <p:extLst>
      <p:ext uri="{BB962C8B-B14F-4D97-AF65-F5344CB8AC3E}">
        <p14:creationId xmlns:p14="http://schemas.microsoft.com/office/powerpoint/2010/main" val="17936886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DD96573D-D672-4B84-87CE-8B3AF9ADB07C}"/>
              </a:ext>
            </a:extLst>
          </p:cNvPr>
          <p:cNvSpPr>
            <a:spLocks noGrp="1"/>
          </p:cNvSpPr>
          <p:nvPr>
            <p:ph type="ftr" sz="quarter" idx="11"/>
          </p:nvPr>
        </p:nvSpPr>
        <p:spPr>
          <a:xfrm>
            <a:off x="701964" y="6492875"/>
            <a:ext cx="781814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14" name="Figure Legend"/>
          <p:cNvSpPr>
            <a:spLocks noGrp="1"/>
          </p:cNvSpPr>
          <p:nvPr>
            <p:ph type="body" sz="quarter" idx="14"/>
          </p:nvPr>
        </p:nvSpPr>
        <p:spPr>
          <a:xfrm>
            <a:off x="4606925" y="1107617"/>
            <a:ext cx="3913188" cy="5256973"/>
          </a:xfrm>
        </p:spPr>
        <p:txBody>
          <a:bodyPr>
            <a:noAutofit/>
          </a:bodyPr>
          <a:lstStyle/>
          <a:p>
            <a:r>
              <a:rPr lang="en-US" sz="1600" dirty="0">
                <a:solidFill>
                  <a:srgbClr val="000000"/>
                </a:solidFill>
              </a:rPr>
              <a:t>The San Joaquin soil profile has an O horizon, A horizon, B horizon, and C horizon. (credit: modification of work by USDA)</a:t>
            </a:r>
          </a:p>
        </p:txBody>
      </p:sp>
      <p:pic>
        <p:nvPicPr>
          <p:cNvPr id="2" name="Figure" descr=" In the photo, soil has been cut away to reveal the soil profile. The O horizon is at the soil surface and is a rich black color. The brown A horizon starts beneath the O horizon and extends to about two-and-a-half feet beneath the surface. The B horizon is reddish brown and extends from the bottom of the A horizon to about two feet deep. The C horizon extends from the bottom of the B horizon to the bottom of the photo at a depth of four feet. The C horizon is light brown and has a coarser consistency than the A or B horizon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2533" b="-12533"/>
          <a:stretch>
            <a:fillRect/>
          </a:stretch>
        </p:blipFill>
        <p:spPr>
          <a:xfrm>
            <a:off x="457200" y="1108075"/>
            <a:ext cx="4032250" cy="5256213"/>
          </a:xfrm>
        </p:spPr>
      </p:pic>
      <p:sp>
        <p:nvSpPr>
          <p:cNvPr id="5" name="Figure Number"/>
          <p:cNvSpPr>
            <a:spLocks noGrp="1"/>
          </p:cNvSpPr>
          <p:nvPr>
            <p:ph type="title"/>
          </p:nvPr>
        </p:nvSpPr>
        <p:spPr/>
        <p:txBody>
          <a:bodyPr>
            <a:normAutofit/>
          </a:bodyPr>
          <a:lstStyle/>
          <a:p>
            <a:r>
              <a:rPr lang="en-US" sz="2400" dirty="0">
                <a:solidFill>
                  <a:srgbClr val="6CB255"/>
                </a:solidFill>
              </a:rPr>
              <a:t>Figure 31.8</a:t>
            </a:r>
          </a:p>
        </p:txBody>
      </p:sp>
      <p:pic>
        <p:nvPicPr>
          <p:cNvPr id="7" name="OpenStaxLogo">
            <a:extLst>
              <a:ext uri="{FF2B5EF4-FFF2-40B4-BE49-F238E27FC236}">
                <a16:creationId xmlns:a16="http://schemas.microsoft.com/office/drawing/2014/main" id="{8F5EB166-F69F-4E44-8F9A-DF86017267C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296411394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358</TotalTime>
  <Words>1683</Words>
  <Application>Microsoft Macintosh PowerPoint</Application>
  <PresentationFormat>On-screen Show (4:3)</PresentationFormat>
  <Paragraphs>54</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Arial Black</vt:lpstr>
      <vt:lpstr>Calibri</vt:lpstr>
      <vt:lpstr>Essential</vt:lpstr>
      <vt:lpstr>BIOLOGY 2e</vt:lpstr>
      <vt:lpstr>Figure 31.1</vt:lpstr>
      <vt:lpstr>Figure 31.2</vt:lpstr>
      <vt:lpstr>Figure 31.3</vt:lpstr>
      <vt:lpstr>Figure 31.4</vt:lpstr>
      <vt:lpstr>Figure 31.5</vt:lpstr>
      <vt:lpstr>Figure 31.6</vt:lpstr>
      <vt:lpstr>Figure 31.7</vt:lpstr>
      <vt:lpstr>Figure 31.8</vt:lpstr>
      <vt:lpstr>Figure 31.9</vt:lpstr>
      <vt:lpstr>Figure 31.10</vt:lpstr>
      <vt:lpstr>Figure 31.11</vt:lpstr>
      <vt:lpstr>Figure 31.12</vt:lpstr>
      <vt:lpstr>Figure 31.13</vt:lpstr>
      <vt:lpstr>Figure 31.14</vt:lpstr>
      <vt:lpstr>Figure 31.15</vt:lpstr>
      <vt:lpstr>Figure 31.16</vt:lpstr>
      <vt:lpstr>Figure 31.17</vt:lpstr>
    </vt:vector>
  </TitlesOfParts>
  <Company>WNI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Biology - Chapter 31 - SOIL AND PLANT NUTRITION</dc:title>
  <dc:creator>Spuddy McSpare</dc:creator>
  <cp:lastModifiedBy>Microsoft Office User</cp:lastModifiedBy>
  <cp:revision>60</cp:revision>
  <dcterms:created xsi:type="dcterms:W3CDTF">2012-06-04T02:13:36Z</dcterms:created>
  <dcterms:modified xsi:type="dcterms:W3CDTF">2020-01-23T18:56:56Z</dcterms:modified>
</cp:coreProperties>
</file>