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12" r:id="rId1"/>
  </p:sldMasterIdLst>
  <p:notesMasterIdLst>
    <p:notesMasterId r:id="rId33"/>
  </p:notesMasterIdLst>
  <p:handoutMasterIdLst>
    <p:handoutMasterId r:id="rId34"/>
  </p:handoutMasterIdLst>
  <p:sldIdLst>
    <p:sldId id="256" r:id="rId2"/>
    <p:sldId id="280" r:id="rId3"/>
    <p:sldId id="345" r:id="rId4"/>
    <p:sldId id="346" r:id="rId5"/>
    <p:sldId id="398" r:id="rId6"/>
    <p:sldId id="399" r:id="rId7"/>
    <p:sldId id="400" r:id="rId8"/>
    <p:sldId id="412" r:id="rId9"/>
    <p:sldId id="378" r:id="rId10"/>
    <p:sldId id="379" r:id="rId11"/>
    <p:sldId id="380" r:id="rId12"/>
    <p:sldId id="388" r:id="rId13"/>
    <p:sldId id="413" r:id="rId14"/>
    <p:sldId id="414" r:id="rId15"/>
    <p:sldId id="389" r:id="rId16"/>
    <p:sldId id="415" r:id="rId17"/>
    <p:sldId id="416" r:id="rId18"/>
    <p:sldId id="417" r:id="rId19"/>
    <p:sldId id="390" r:id="rId20"/>
    <p:sldId id="418" r:id="rId21"/>
    <p:sldId id="419" r:id="rId22"/>
    <p:sldId id="420" r:id="rId23"/>
    <p:sldId id="392" r:id="rId24"/>
    <p:sldId id="393" r:id="rId25"/>
    <p:sldId id="394" r:id="rId26"/>
    <p:sldId id="395" r:id="rId27"/>
    <p:sldId id="396" r:id="rId28"/>
    <p:sldId id="397" r:id="rId29"/>
    <p:sldId id="421" r:id="rId30"/>
    <p:sldId id="422" r:id="rId31"/>
    <p:sldId id="411"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909" autoAdjust="0"/>
    <p:restoredTop sz="94541" autoAdjust="0"/>
  </p:normalViewPr>
  <p:slideViewPr>
    <p:cSldViewPr snapToGrid="0" snapToObjects="1">
      <p:cViewPr varScale="1">
        <p:scale>
          <a:sx n="124" d="100"/>
          <a:sy n="124" d="100"/>
        </p:scale>
        <p:origin x="2120" y="168"/>
      </p:cViewPr>
      <p:guideLst>
        <p:guide orient="horz" pos="2160"/>
        <p:guide pos="2880"/>
      </p:guideLst>
    </p:cSldViewPr>
  </p:slideViewPr>
  <p:outlineViewPr>
    <p:cViewPr>
      <p:scale>
        <a:sx n="33" d="100"/>
        <a:sy n="33" d="100"/>
      </p:scale>
      <p:origin x="0" y="-621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t>1/23/20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804E18-617E-AF47-8185-41B27F889571}" type="datetimeFigureOut">
              <a:rPr lang="en-US" smtClean="0"/>
              <a:t>1/23/20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A1897E-251F-5D4B-B270-3BB0E8C302DF}" type="slidenum">
              <a:rPr lang="en-US" smtClean="0"/>
              <a:t>‹#›</a:t>
            </a:fld>
            <a:endParaRPr lang="en-US"/>
          </a:p>
        </p:txBody>
      </p:sp>
    </p:spTree>
    <p:extLst>
      <p:ext uri="{BB962C8B-B14F-4D97-AF65-F5344CB8AC3E}">
        <p14:creationId xmlns:p14="http://schemas.microsoft.com/office/powerpoint/2010/main" val="37985801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A1897E-251F-5D4B-B270-3BB0E8C302DF}" type="slidenum">
              <a:rPr lang="en-US" smtClean="0"/>
              <a:t>30</a:t>
            </a:fld>
            <a:endParaRPr lang="en-US"/>
          </a:p>
        </p:txBody>
      </p:sp>
    </p:spTree>
    <p:extLst>
      <p:ext uri="{BB962C8B-B14F-4D97-AF65-F5344CB8AC3E}">
        <p14:creationId xmlns:p14="http://schemas.microsoft.com/office/powerpoint/2010/main" val="20751300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p:txBody>
          <a:bodyPr/>
          <a:lstStyle/>
          <a:p>
            <a:fld id="{79B19C71-EC74-44AF-B27E-FC7DC3C3A61D}" type="datetime4">
              <a:rPr lang="en-US" smtClean="0"/>
              <a:pPr/>
              <a:t>January 23, 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January 23, 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January 23, 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Title 1"/>
          <p:cNvSpPr>
            <a:spLocks noGrp="1"/>
          </p:cNvSpPr>
          <p:nvPr>
            <p:ph type="title"/>
          </p:nvPr>
        </p:nvSpPr>
        <p:spPr>
          <a:xfrm>
            <a:off x="457200" y="241326"/>
            <a:ext cx="8062912" cy="659535"/>
          </a:xfrm>
        </p:spPr>
        <p:txBody>
          <a:bodyPr/>
          <a:lstStyle/>
          <a:p>
            <a:r>
              <a:rPr lang="en-US" dirty="0"/>
              <a:t>Click to edit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51DEABC-D766-4322-8E78-B830FAE35C72}" type="datetime4">
              <a:rPr lang="en-US" smtClean="0"/>
              <a:pPr/>
              <a:t>January 23, 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Title 1"/>
          <p:cNvSpPr txBox="1">
            <a:spLocks/>
          </p:cNvSpPr>
          <p:nvPr userDrawn="1"/>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a:t>College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 Chapter Title</a:t>
            </a:r>
          </a:p>
          <a:p>
            <a:pPr algn="ctr"/>
            <a:r>
              <a:rPr lang="en-US" sz="1600" cap="none" dirty="0">
                <a:solidFill>
                  <a:schemeClr val="tx1"/>
                </a:solidFill>
                <a:latin typeface="+mn-lt"/>
              </a:rPr>
              <a:t>PowerPoint Image Slideshow</a:t>
            </a: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7D0EFEE-2756-4A20-BF2A-63F0A94F99AC}" type="datetime4">
              <a:rPr lang="en-US" smtClean="0"/>
              <a:pPr/>
              <a:t>January 23, 2020</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8044814" y="683895"/>
            <a:ext cx="1315721" cy="365125"/>
          </a:xfrm>
          <a:prstGeom prst="rect">
            <a:avLst/>
          </a:prstGeom>
        </p:spPr>
        <p:txBody>
          <a:bodyPr vert="horz" lIns="91440" tIns="45720" rIns="91440" bIns="45720" rtlCol="0" anchor="ctr"/>
          <a:lstStyle>
            <a:lvl1pPr algn="r">
              <a:defRPr sz="2400" b="1">
                <a:solidFill>
                  <a:srgbClr val="FFFFFF"/>
                </a:solidFill>
              </a:defRPr>
            </a:lvl1pPr>
          </a:lstStyle>
          <a:p>
            <a:fld id="{F38DF745-7D3F-47F4-83A3-874385CFAA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6" r:id="rId1"/>
    <p:sldLayoutId id="2147483914" r:id="rId2"/>
    <p:sldLayoutId id="2147483920" r:id="rId3"/>
    <p:sldLayoutId id="2147483913" r:id="rId4"/>
  </p:sldLayoutIdLst>
  <p:hf sldNum="0" hdr="0" ftr="0" dt="0"/>
  <p:txStyles>
    <p:titleStyle>
      <a:lvl1pPr algn="l" defTabSz="914400" rtl="0" eaLnBrk="1" latinLnBrk="0" hangingPunct="1">
        <a:spcBef>
          <a:spcPct val="0"/>
        </a:spcBef>
        <a:buNone/>
        <a:defRPr sz="2400" kern="1200" cap="all" spc="-60" baseline="0">
          <a:solidFill>
            <a:srgbClr val="6CB255"/>
          </a:solidFill>
          <a:latin typeface="+mj-lt"/>
          <a:ea typeface="+mj-ea"/>
          <a:cs typeface="+mj-cs"/>
        </a:defRPr>
      </a:lvl1pPr>
    </p:titleStyle>
    <p:body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3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hapter Title"/>
          <p:cNvSpPr txBox="1">
            <a:spLocks/>
          </p:cNvSpPr>
          <p:nvPr/>
        </p:nvSpPr>
        <p:spPr>
          <a:xfrm>
            <a:off x="0" y="1607824"/>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2000" b="1" cap="none" dirty="0">
                <a:solidFill>
                  <a:srgbClr val="212F62"/>
                </a:solidFill>
                <a:latin typeface="+mn-lt"/>
              </a:rPr>
              <a:t>Chapter 43 ANIMAL REPRODUCTION AND DEVELOPMENT</a:t>
            </a:r>
          </a:p>
          <a:p>
            <a:pPr algn="ctr"/>
            <a:r>
              <a:rPr lang="en-US" sz="1600" cap="none" dirty="0">
                <a:solidFill>
                  <a:schemeClr val="tx1"/>
                </a:solidFill>
                <a:latin typeface="+mn-lt"/>
              </a:rPr>
              <a:t>PowerPoint Image Slideshow</a:t>
            </a:r>
          </a:p>
        </p:txBody>
      </p:sp>
      <p:sp>
        <p:nvSpPr>
          <p:cNvPr id="2" name="Title">
            <a:extLst>
              <a:ext uri="{FF2B5EF4-FFF2-40B4-BE49-F238E27FC236}">
                <a16:creationId xmlns:a16="http://schemas.microsoft.com/office/drawing/2014/main" id="{0B1F0431-C45E-46B8-8EAC-E5189B03EA87}"/>
              </a:ext>
            </a:extLst>
          </p:cNvPr>
          <p:cNvSpPr>
            <a:spLocks noGrp="1"/>
          </p:cNvSpPr>
          <p:nvPr>
            <p:ph type="title" idx="4294967295"/>
          </p:nvPr>
        </p:nvSpPr>
        <p:spPr>
          <a:xfrm>
            <a:off x="0" y="693426"/>
            <a:ext cx="9144000" cy="734641"/>
          </a:xfrm>
        </p:spPr>
        <p:txBody>
          <a:bodyPr>
            <a:normAutofit/>
          </a:bodyPr>
          <a:lstStyle/>
          <a:p>
            <a:pPr algn="ctr"/>
            <a:r>
              <a:rPr lang="en-US" sz="3600" dirty="0"/>
              <a:t>Biology 2e</a:t>
            </a:r>
          </a:p>
        </p:txBody>
      </p:sp>
      <p:pic>
        <p:nvPicPr>
          <p:cNvPr id="8" name="OpenStaxLogo">
            <a:extLst>
              <a:ext uri="{FF2B5EF4-FFF2-40B4-BE49-F238E27FC236}">
                <a16:creationId xmlns:a16="http://schemas.microsoft.com/office/drawing/2014/main" id="{77A64F07-BA2B-B743-A424-B79BFA4BFA7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pic>
        <p:nvPicPr>
          <p:cNvPr id="7" name="Figure">
            <a:extLst>
              <a:ext uri="{FF2B5EF4-FFF2-40B4-BE49-F238E27FC236}">
                <a16:creationId xmlns:a16="http://schemas.microsoft.com/office/drawing/2014/main" id="{1E662846-9714-CF4C-A885-8D54EC332EF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562757" y="2518771"/>
            <a:ext cx="2010683" cy="2601142"/>
          </a:xfrm>
          <a:prstGeom prst="rect">
            <a:avLst/>
          </a:prstGeom>
          <a:effectLst>
            <a:reflection blurRad="6350" stA="52000" endA="300" endPos="35000" dir="5400000" sy="-100000" algn="bl" rotWithShape="0"/>
          </a:effectLst>
          <a:scene3d>
            <a:camera prst="obliqueTopLeft"/>
            <a:lightRig rig="threePt" dir="t"/>
          </a:scene3d>
        </p:spPr>
      </p:pic>
    </p:spTree>
    <p:extLst>
      <p:ext uri="{BB962C8B-B14F-4D97-AF65-F5344CB8AC3E}">
        <p14:creationId xmlns:p14="http://schemas.microsoft.com/office/powerpoint/2010/main" val="1322443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D00FDCDB-FF58-473A-BA13-C998A6BAFB09}"/>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Human sperm, visualized using scanning electron microscopy, have a flagellum, neck, and head. (credit b: modification of work by Mariana Ruiz </a:t>
            </a:r>
            <a:r>
              <a:rPr lang="en-US" sz="1600" dirty="0" err="1"/>
              <a:t>Villareal</a:t>
            </a:r>
            <a:r>
              <a:rPr lang="en-US" sz="1600" dirty="0"/>
              <a:t>; scale-bar data from Matt Russell)</a:t>
            </a:r>
          </a:p>
        </p:txBody>
      </p:sp>
      <p:pic>
        <p:nvPicPr>
          <p:cNvPr id="4" name="Figure" descr="Micrograph shows human sperm, which have an oval head about 3 microns across and a very long flagellum. Illustration shows that the head is surrounded by the acrosome. The part of the tail closest to the head, called the neck, is thicker than the res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7862" b="-7862"/>
          <a:stretch>
            <a:fillRect/>
          </a:stretch>
        </p:blipFill>
        <p:spPr/>
      </p:pic>
      <p:sp>
        <p:nvSpPr>
          <p:cNvPr id="5" name="Figure Number"/>
          <p:cNvSpPr>
            <a:spLocks noGrp="1"/>
          </p:cNvSpPr>
          <p:nvPr>
            <p:ph type="title"/>
          </p:nvPr>
        </p:nvSpPr>
        <p:spPr/>
        <p:txBody>
          <a:bodyPr/>
          <a:lstStyle/>
          <a:p>
            <a:r>
              <a:rPr lang="en-US" dirty="0"/>
              <a:t>Figure 43.9</a:t>
            </a:r>
          </a:p>
        </p:txBody>
      </p:sp>
      <p:pic>
        <p:nvPicPr>
          <p:cNvPr id="10" name="OpenStaxLogo">
            <a:extLst>
              <a:ext uri="{FF2B5EF4-FFF2-40B4-BE49-F238E27FC236}">
                <a16:creationId xmlns:a16="http://schemas.microsoft.com/office/drawing/2014/main" id="{2157D75A-9E10-684F-80F0-BEE854BBBCA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3833628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6B3F2F2B-0128-485E-B0EF-DE77D2C489DE}"/>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reproductive structures of the human female are shown. (credit a: modification of work by Gray's Anatomy; credit b: modification of work by CDC)</a:t>
            </a:r>
          </a:p>
        </p:txBody>
      </p:sp>
      <p:pic>
        <p:nvPicPr>
          <p:cNvPr id="3" name="Figure" descr="Side and front views of female reproductive organs are shown. The vagina is wide at the bottom, and narrows into the cervix. Above the cervix is the uterus, which is shaped like a triangle pointing down. Fallopian tubes extend from the top sides of the uterus. The Fallopian tubes curve back in toward the uterus, and end in fingerlike appendages called fimbriae. The ovaries are located between the fimbriae and the uterus. The urethra is located in front of the vagina, and the rectum is located behind. The clitoris is a structure located in front of the urethra. The labia minora and labia majora are folds of tissue on either side of the vagina."/>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6096" r="-6096"/>
          <a:stretch>
            <a:fillRect/>
          </a:stretch>
        </p:blipFill>
        <p:spPr/>
      </p:pic>
      <p:sp>
        <p:nvSpPr>
          <p:cNvPr id="5" name="Figure Number"/>
          <p:cNvSpPr>
            <a:spLocks noGrp="1"/>
          </p:cNvSpPr>
          <p:nvPr>
            <p:ph type="title"/>
          </p:nvPr>
        </p:nvSpPr>
        <p:spPr/>
        <p:txBody>
          <a:bodyPr/>
          <a:lstStyle/>
          <a:p>
            <a:r>
              <a:rPr lang="en-US" dirty="0"/>
              <a:t>Figure 43.10</a:t>
            </a:r>
          </a:p>
        </p:txBody>
      </p:sp>
      <p:pic>
        <p:nvPicPr>
          <p:cNvPr id="8" name="OpenStaxLogo">
            <a:extLst>
              <a:ext uri="{FF2B5EF4-FFF2-40B4-BE49-F238E27FC236}">
                <a16:creationId xmlns:a16="http://schemas.microsoft.com/office/drawing/2014/main" id="{9442EE19-E4AC-8644-B0B9-D881B244BF0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15684766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2682D921-A82B-49CC-98A4-85EBB2162ACA}"/>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Autofit/>
          </a:bodyPr>
          <a:lstStyle/>
          <a:p>
            <a:r>
              <a:rPr lang="en-US" sz="1500" dirty="0"/>
              <a:t>Oocytes develop in </a:t>
            </a:r>
            <a:r>
              <a:rPr lang="en-US" sz="1500" dirty="0">
                <a:solidFill>
                  <a:srgbClr val="6CB255"/>
                </a:solidFill>
              </a:rPr>
              <a:t>(a) </a:t>
            </a:r>
            <a:r>
              <a:rPr lang="en-US" sz="1500" dirty="0"/>
              <a:t>follicles, located in the ovary. At the beginning of the menstrual cycle, the follicle matures. At ovulation, the follicle ruptures, releasing the egg. The follicle becomes a corpus </a:t>
            </a:r>
            <a:r>
              <a:rPr lang="en-US" sz="1500" dirty="0" err="1"/>
              <a:t>luteum</a:t>
            </a:r>
            <a:r>
              <a:rPr lang="en-US" sz="1500" dirty="0"/>
              <a:t>, which eventually degenerates. The </a:t>
            </a:r>
            <a:r>
              <a:rPr lang="en-US" sz="1500" dirty="0">
                <a:solidFill>
                  <a:srgbClr val="6CB255"/>
                </a:solidFill>
              </a:rPr>
              <a:t>(b) </a:t>
            </a:r>
            <a:r>
              <a:rPr lang="en-US" sz="1500" dirty="0"/>
              <a:t>follicle in this light micrograph has an oocyte at its center. (credit a: modification of work by NIH; scale-bar data from Matt Russell)</a:t>
            </a:r>
          </a:p>
        </p:txBody>
      </p:sp>
      <p:pic>
        <p:nvPicPr>
          <p:cNvPr id="4" name="Figure" descr="Illustration A shows a cross section of a human ovary, which is oval with a stem-like structure at one end that anchors it to the uterus. The central part of the ovary is the medulla, and the outer part is the cortex. Follicles exist in the cortex. Small, immature follicles are located near this stem-like structure. As a follicle matures, it grows and moves toward the edge of the ovary opposite the stem, it ruptures, releasing the egg. The follicle is now called a corpus luteum. The corpus luteum matures and moves back toward the stem, along the opposite edge of the ovary from which the follicle matured. The corpus luteum shrinks and eventually disintegrates. The light micrograph shows an oval follicle with a large oocyte located at the center. Around the oocyte are much smaller cell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3519" b="-3519"/>
          <a:stretch>
            <a:fillRect/>
          </a:stretch>
        </p:blipFill>
        <p:spPr/>
      </p:pic>
      <p:sp>
        <p:nvSpPr>
          <p:cNvPr id="5" name="Figure Number"/>
          <p:cNvSpPr>
            <a:spLocks noGrp="1"/>
          </p:cNvSpPr>
          <p:nvPr>
            <p:ph type="title"/>
          </p:nvPr>
        </p:nvSpPr>
        <p:spPr/>
        <p:txBody>
          <a:bodyPr/>
          <a:lstStyle/>
          <a:p>
            <a:r>
              <a:rPr lang="en-US" dirty="0"/>
              <a:t>Figure 43.11</a:t>
            </a:r>
          </a:p>
        </p:txBody>
      </p:sp>
      <p:pic>
        <p:nvPicPr>
          <p:cNvPr id="8" name="OpenStaxLogo">
            <a:extLst>
              <a:ext uri="{FF2B5EF4-FFF2-40B4-BE49-F238E27FC236}">
                <a16:creationId xmlns:a16="http://schemas.microsoft.com/office/drawing/2014/main" id="{065E0314-3B3C-DD4E-80B9-5AA43A04E55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16200058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93F4FC8B-B8C8-4384-B1A8-D387A4BC3BD2}"/>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pic>
        <p:nvPicPr>
          <p:cNvPr id="2" name="Figure" descr="Spermatogenesis begins when the 2n spermatogonium undergoes mitosis, producing more spermatagonia. The spermatogonia undergo meiosis I, producing haploid (1n) secondary spermatocytes, and meiosis II, producing spermatids. Differentiation of the spermatids results in mature sperm."/>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707" r="-3707"/>
          <a:stretch>
            <a:fillRect/>
          </a:stretch>
        </p:blipFill>
        <p:spPr>
          <a:xfrm>
            <a:off x="4489450" y="1108075"/>
            <a:ext cx="4030663" cy="5256213"/>
          </a:xfrm>
        </p:spPr>
      </p:pic>
      <p:sp>
        <p:nvSpPr>
          <p:cNvPr id="14" name="Figure Legend"/>
          <p:cNvSpPr>
            <a:spLocks noGrp="1"/>
          </p:cNvSpPr>
          <p:nvPr>
            <p:ph type="body" sz="quarter" idx="14"/>
          </p:nvPr>
        </p:nvSpPr>
        <p:spPr>
          <a:xfrm>
            <a:off x="457200" y="1107617"/>
            <a:ext cx="3913188" cy="5256973"/>
          </a:xfrm>
        </p:spPr>
        <p:txBody>
          <a:bodyPr>
            <a:noAutofit/>
          </a:bodyPr>
          <a:lstStyle/>
          <a:p>
            <a:r>
              <a:rPr lang="en-US" sz="1600" dirty="0">
                <a:solidFill>
                  <a:schemeClr val="tx1"/>
                </a:solidFill>
              </a:rPr>
              <a:t>During spermatogenesis, four sperm result from each primary spermatocyte.</a:t>
            </a:r>
          </a:p>
        </p:txBody>
      </p:sp>
      <p:sp>
        <p:nvSpPr>
          <p:cNvPr id="5" name="Figure Number"/>
          <p:cNvSpPr>
            <a:spLocks noGrp="1"/>
          </p:cNvSpPr>
          <p:nvPr>
            <p:ph type="title"/>
          </p:nvPr>
        </p:nvSpPr>
        <p:spPr/>
        <p:txBody>
          <a:bodyPr>
            <a:normAutofit/>
          </a:bodyPr>
          <a:lstStyle/>
          <a:p>
            <a:pPr algn="r"/>
            <a:r>
              <a:rPr lang="en-US" sz="2400" dirty="0">
                <a:solidFill>
                  <a:srgbClr val="6CB255"/>
                </a:solidFill>
              </a:rPr>
              <a:t>Figure 43.12</a:t>
            </a:r>
          </a:p>
        </p:txBody>
      </p:sp>
      <p:pic>
        <p:nvPicPr>
          <p:cNvPr id="8" name="OpenStaxLogo">
            <a:extLst>
              <a:ext uri="{FF2B5EF4-FFF2-40B4-BE49-F238E27FC236}">
                <a16:creationId xmlns:a16="http://schemas.microsoft.com/office/drawing/2014/main" id="{95E82E08-2C77-474A-AE3A-9A3A161C95D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57200" y="241326"/>
            <a:ext cx="1507111" cy="364801"/>
          </a:xfrm>
          <a:prstGeom prst="rect">
            <a:avLst/>
          </a:prstGeom>
        </p:spPr>
      </p:pic>
    </p:spTree>
    <p:extLst>
      <p:ext uri="{BB962C8B-B14F-4D97-AF65-F5344CB8AC3E}">
        <p14:creationId xmlns:p14="http://schemas.microsoft.com/office/powerpoint/2010/main" val="27753995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1884F100-18B8-479B-9D21-8C5198A98B97}"/>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rgbClr val="000000"/>
                </a:solidFill>
              </a:rPr>
              <a:t>The process of oogenesis occurs in the ovary’s outermost layer</a:t>
            </a:r>
            <a:r>
              <a:rPr lang="en-US" sz="1600" dirty="0"/>
              <a:t>.</a:t>
            </a:r>
            <a:endParaRPr lang="en-US" sz="1450" dirty="0">
              <a:solidFill>
                <a:schemeClr val="tx1"/>
              </a:solidFill>
            </a:endParaRPr>
          </a:p>
        </p:txBody>
      </p:sp>
      <p:pic>
        <p:nvPicPr>
          <p:cNvPr id="2" name="Figure" descr="Oogenesis begins when the 2n oogonium undergoes mitosis, producing a primary oocyte. The primary oocytes arrest in prophase I before birth. After puberty, meiosis of one oocyte per menstrual cycle continues, resulting in a 1n secondary oocyte that arrests in metaphase II and a polar body. Upon ovulation and sperm entry, meiosis is completed and fertilization occurs, resulting in a polar body and a fertilized eg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9691" b="-9691"/>
          <a:stretch>
            <a:fillRect/>
          </a:stretch>
        </p:blipFill>
        <p:spPr>
          <a:xfrm>
            <a:off x="457200" y="1108075"/>
            <a:ext cx="4032250" cy="5256213"/>
          </a:xfrm>
        </p:spPr>
      </p:pic>
      <p:sp>
        <p:nvSpPr>
          <p:cNvPr id="5" name="Figure Number"/>
          <p:cNvSpPr>
            <a:spLocks noGrp="1"/>
          </p:cNvSpPr>
          <p:nvPr>
            <p:ph type="title"/>
          </p:nvPr>
        </p:nvSpPr>
        <p:spPr/>
        <p:txBody>
          <a:bodyPr>
            <a:normAutofit/>
          </a:bodyPr>
          <a:lstStyle/>
          <a:p>
            <a:r>
              <a:rPr lang="en-US" sz="2400" dirty="0">
                <a:solidFill>
                  <a:srgbClr val="6CB255"/>
                </a:solidFill>
              </a:rPr>
              <a:t>Figure 43.13</a:t>
            </a:r>
          </a:p>
        </p:txBody>
      </p:sp>
      <p:pic>
        <p:nvPicPr>
          <p:cNvPr id="8" name="OpenStaxLogo">
            <a:extLst>
              <a:ext uri="{FF2B5EF4-FFF2-40B4-BE49-F238E27FC236}">
                <a16:creationId xmlns:a16="http://schemas.microsoft.com/office/drawing/2014/main" id="{894223BB-4023-AA40-A122-AAEA2D81AFF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26965556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79B44AAD-04EC-4B4C-870C-15E82A1B558E}"/>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Hormones control sperm production in a negative feedback system.</a:t>
            </a:r>
          </a:p>
        </p:txBody>
      </p:sp>
      <p:pic>
        <p:nvPicPr>
          <p:cNvPr id="3" name="Figure" descr="Hormonal control of the male reproductive system is mediated by the hypothalamus, anterior pituitary and testes. The hypothalamus releases GnRN, causing the anterior pituitary to release LH and FSH. FSH and LH both act on the testes. FSH stimulates the Sertoli cells in the testes to facilitate spermatogenesis and to secrete inhibin. LH causes the Leydig cells in the testes to secrete testosterone. Testosterone further stimulates spermatogenesis by the Sertoli cells, but inhibits GnRH, LH, and FSH production by the hypothalamus and anterior pituitary. Inhibin secreted by Sertoli cells also inhibits FSH and LH production by the anterior pituitary."/>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933" b="-933"/>
          <a:stretch>
            <a:fillRect/>
          </a:stretch>
        </p:blipFill>
        <p:spPr/>
      </p:pic>
      <p:sp>
        <p:nvSpPr>
          <p:cNvPr id="5" name="Figure Number"/>
          <p:cNvSpPr>
            <a:spLocks noGrp="1"/>
          </p:cNvSpPr>
          <p:nvPr>
            <p:ph type="title"/>
          </p:nvPr>
        </p:nvSpPr>
        <p:spPr/>
        <p:txBody>
          <a:bodyPr/>
          <a:lstStyle/>
          <a:p>
            <a:r>
              <a:rPr lang="en-US" dirty="0"/>
              <a:t>Figure 43.14</a:t>
            </a:r>
          </a:p>
        </p:txBody>
      </p:sp>
      <p:pic>
        <p:nvPicPr>
          <p:cNvPr id="8" name="OpenStaxLogo">
            <a:extLst>
              <a:ext uri="{FF2B5EF4-FFF2-40B4-BE49-F238E27FC236}">
                <a16:creationId xmlns:a16="http://schemas.microsoft.com/office/drawing/2014/main" id="{F4912B68-D9B9-6D4A-A7B3-14341AAC7BA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31039754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B1DF66C5-1806-4A0E-8480-3F3952A7E5BF}"/>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pic>
        <p:nvPicPr>
          <p:cNvPr id="2" name="Figure" descr="Hormone levels during the follicular phase, ovulation, and the luteal phase are compared. During the follicular phase, LH and FSH secreted from the pituitary stimulate several follicles to grow. The follicles produce low levels of estradiol that inhibit GnRH secretion by the hypothalamus, keeping LH and FSH levels low. Low levels of estradiol also cause the endometrial arteries to constrict, resulting in menstruation. During the time leading up to ovulation, LH and FSH stimulate maturation of one of the follicles. The growing follicle begins to produce high levels of estradiol, which stimulates GnRH secretion by the hypothalamus. As a result, LH and FSH levels rise, resulting in ovulation about a day later. Estradiol also causes the endometrium to thicken. After ovulation, the ovarian cycle enters the luteal phase. LH from the pituitary stimulates growth of the corpus luteum from the ruptured follicle. The corpus luteum secretes estradiol and progesterone that block GnRH production by the hypothalamus and LH and FSH production by the pituitary. Estradiol and progesterone also cause the endometrium to further develop."/>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4256" b="-14256"/>
          <a:stretch>
            <a:fillRect/>
          </a:stretch>
        </p:blipFill>
        <p:spPr>
          <a:xfrm>
            <a:off x="4489450" y="1108075"/>
            <a:ext cx="4030663" cy="5256213"/>
          </a:xfrm>
        </p:spPr>
      </p:pic>
      <p:sp>
        <p:nvSpPr>
          <p:cNvPr id="14" name="Figure Legend"/>
          <p:cNvSpPr>
            <a:spLocks noGrp="1"/>
          </p:cNvSpPr>
          <p:nvPr>
            <p:ph type="body" sz="quarter" idx="14"/>
          </p:nvPr>
        </p:nvSpPr>
        <p:spPr>
          <a:xfrm>
            <a:off x="457200" y="1107617"/>
            <a:ext cx="3913188" cy="5256973"/>
          </a:xfrm>
        </p:spPr>
        <p:txBody>
          <a:bodyPr>
            <a:noAutofit/>
          </a:bodyPr>
          <a:lstStyle/>
          <a:p>
            <a:r>
              <a:rPr lang="en-US" sz="1600" dirty="0">
                <a:solidFill>
                  <a:srgbClr val="000000"/>
                </a:solidFill>
              </a:rPr>
              <a:t>The ovarian and menstrual cycles of female reproduction are regulated by hormones produced by the hypothalamus, pituitary, and ovaries.</a:t>
            </a:r>
          </a:p>
        </p:txBody>
      </p:sp>
      <p:sp>
        <p:nvSpPr>
          <p:cNvPr id="5" name="Figure Number"/>
          <p:cNvSpPr>
            <a:spLocks noGrp="1"/>
          </p:cNvSpPr>
          <p:nvPr>
            <p:ph type="title"/>
          </p:nvPr>
        </p:nvSpPr>
        <p:spPr/>
        <p:txBody>
          <a:bodyPr>
            <a:normAutofit/>
          </a:bodyPr>
          <a:lstStyle/>
          <a:p>
            <a:pPr algn="r"/>
            <a:r>
              <a:rPr lang="en-US" sz="2400" dirty="0">
                <a:solidFill>
                  <a:srgbClr val="6CB255"/>
                </a:solidFill>
              </a:rPr>
              <a:t>Figure 43.15</a:t>
            </a:r>
          </a:p>
        </p:txBody>
      </p:sp>
      <p:pic>
        <p:nvPicPr>
          <p:cNvPr id="8" name="OpenStaxLogo">
            <a:extLst>
              <a:ext uri="{FF2B5EF4-FFF2-40B4-BE49-F238E27FC236}">
                <a16:creationId xmlns:a16="http://schemas.microsoft.com/office/drawing/2014/main" id="{2CF09BA3-D328-184E-AB7D-69BC48A0255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57200" y="241326"/>
            <a:ext cx="1507111" cy="364801"/>
          </a:xfrm>
          <a:prstGeom prst="rect">
            <a:avLst/>
          </a:prstGeom>
        </p:spPr>
      </p:pic>
    </p:spTree>
    <p:extLst>
      <p:ext uri="{BB962C8B-B14F-4D97-AF65-F5344CB8AC3E}">
        <p14:creationId xmlns:p14="http://schemas.microsoft.com/office/powerpoint/2010/main" val="19821734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EC6E12A4-B30B-4B61-A630-89463874F052}"/>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rgbClr val="000000"/>
                </a:solidFill>
              </a:rPr>
              <a:t>This mature egg follicle may rupture and release an egg. (credit: scale-bar data from </a:t>
            </a:r>
            <a:r>
              <a:rPr lang="sv-SE" sz="1600" dirty="0">
                <a:solidFill>
                  <a:srgbClr val="000000"/>
                </a:solidFill>
              </a:rPr>
              <a:t>Matt Russell)</a:t>
            </a:r>
            <a:endParaRPr lang="en-US" sz="1450" dirty="0">
              <a:solidFill>
                <a:srgbClr val="000000"/>
              </a:solidFill>
            </a:endParaRPr>
          </a:p>
        </p:txBody>
      </p:sp>
      <p:pic>
        <p:nvPicPr>
          <p:cNvPr id="3" name="Figure" descr="Micrograph shows a spherical egg growing on the surface of a tissu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222" r="-4222"/>
          <a:stretch>
            <a:fillRect/>
          </a:stretch>
        </p:blipFill>
        <p:spPr>
          <a:xfrm>
            <a:off x="457200" y="1108075"/>
            <a:ext cx="4032250" cy="5256213"/>
          </a:xfrm>
        </p:spPr>
      </p:pic>
      <p:sp>
        <p:nvSpPr>
          <p:cNvPr id="5" name="Figure Number"/>
          <p:cNvSpPr>
            <a:spLocks noGrp="1"/>
          </p:cNvSpPr>
          <p:nvPr>
            <p:ph type="title"/>
          </p:nvPr>
        </p:nvSpPr>
        <p:spPr/>
        <p:txBody>
          <a:bodyPr>
            <a:normAutofit/>
          </a:bodyPr>
          <a:lstStyle/>
          <a:p>
            <a:r>
              <a:rPr lang="en-US" sz="2400" dirty="0">
                <a:solidFill>
                  <a:srgbClr val="6CB255"/>
                </a:solidFill>
              </a:rPr>
              <a:t>Figure 43.16</a:t>
            </a:r>
          </a:p>
        </p:txBody>
      </p:sp>
      <p:pic>
        <p:nvPicPr>
          <p:cNvPr id="8" name="OpenStaxLogo">
            <a:extLst>
              <a:ext uri="{FF2B5EF4-FFF2-40B4-BE49-F238E27FC236}">
                <a16:creationId xmlns:a16="http://schemas.microsoft.com/office/drawing/2014/main" id="{6AC94442-2BB3-D745-94E2-EAD1D7C518A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27803324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E07E5253-C00B-427E-BA0B-E9D41FF3FD05}"/>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pic>
        <p:nvPicPr>
          <p:cNvPr id="2" name="Figure" descr="The menstrual cycle encompasses both an ovarian cycle and a uterine cycle. The uterine cycle is divided into menstrual flow, the proliferative phase and the secretory phase. The ovarian cycle is separated into follicular and luteal phases. At day zero the uterine cycle enters the menstrual phase and the ovarian cycle enters the follicular phase. Menstruation begins, and the follicle inside the uterus begins to grow. The level of the pituitary hormone FSH rises slightly, while LH levels remain low. The levels of ovarian hormones estradiol and progesterone remain low. After menses the uterine cycle enters the proliferative phase and the follicle continues to grow. The level of the ovarian hormone estradiol begins to rapidly rise. Toward the end of the proliferative phase, levels of the pituitary hormones FSH and LH rise as well. Around day fourteen, just after the levels of estrogen, progesterone and estradiol reach their peak, ovulation occurs. The follicle ruptures, releasing the oocyte. The ovarian cycle enters the luteal phase. The follicle grows into a corpus luteum and then degenerates. The uterus enters the secretory phase. Progesterone levels increase and estradiol levels, which had dropped after ovulation, increase as well. Toward the end of the secretory phase estrogen and progesterone levels decrease, reaching their baseline levels around day 28. At this point menstruation begin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5289" b="-5289"/>
          <a:stretch>
            <a:fillRect/>
          </a:stretch>
        </p:blipFill>
        <p:spPr>
          <a:xfrm>
            <a:off x="4489450" y="1108075"/>
            <a:ext cx="4030663" cy="5256213"/>
          </a:xfrm>
        </p:spPr>
      </p:pic>
      <p:sp>
        <p:nvSpPr>
          <p:cNvPr id="14" name="Figure Legend"/>
          <p:cNvSpPr>
            <a:spLocks noGrp="1"/>
          </p:cNvSpPr>
          <p:nvPr>
            <p:ph type="body" sz="quarter" idx="14"/>
          </p:nvPr>
        </p:nvSpPr>
        <p:spPr>
          <a:xfrm>
            <a:off x="457200" y="1107617"/>
            <a:ext cx="3913188" cy="5256973"/>
          </a:xfrm>
        </p:spPr>
        <p:txBody>
          <a:bodyPr>
            <a:noAutofit/>
          </a:bodyPr>
          <a:lstStyle/>
          <a:p>
            <a:r>
              <a:rPr lang="en-US" sz="1600" dirty="0">
                <a:solidFill>
                  <a:srgbClr val="000000"/>
                </a:solidFill>
              </a:rPr>
              <a:t>Rising and falling hormone levels result in progression of the ovarian and menstrual cycles. (credit: modification of work by Mikael </a:t>
            </a:r>
            <a:r>
              <a:rPr lang="en-US" sz="1600" dirty="0" err="1">
                <a:solidFill>
                  <a:srgbClr val="000000"/>
                </a:solidFill>
              </a:rPr>
              <a:t>Häggström</a:t>
            </a:r>
            <a:r>
              <a:rPr lang="en-US" sz="1600" dirty="0">
                <a:solidFill>
                  <a:srgbClr val="000000"/>
                </a:solidFill>
              </a:rPr>
              <a:t>)</a:t>
            </a:r>
          </a:p>
        </p:txBody>
      </p:sp>
      <p:sp>
        <p:nvSpPr>
          <p:cNvPr id="5" name="Figure Number"/>
          <p:cNvSpPr>
            <a:spLocks noGrp="1"/>
          </p:cNvSpPr>
          <p:nvPr>
            <p:ph type="title"/>
          </p:nvPr>
        </p:nvSpPr>
        <p:spPr/>
        <p:txBody>
          <a:bodyPr>
            <a:normAutofit/>
          </a:bodyPr>
          <a:lstStyle/>
          <a:p>
            <a:pPr algn="r"/>
            <a:r>
              <a:rPr lang="en-US" sz="2400" dirty="0">
                <a:solidFill>
                  <a:srgbClr val="6CB255"/>
                </a:solidFill>
              </a:rPr>
              <a:t>Figure 43.17</a:t>
            </a:r>
          </a:p>
        </p:txBody>
      </p:sp>
      <p:pic>
        <p:nvPicPr>
          <p:cNvPr id="8" name="OpenStaxLogo">
            <a:extLst>
              <a:ext uri="{FF2B5EF4-FFF2-40B4-BE49-F238E27FC236}">
                <a16:creationId xmlns:a16="http://schemas.microsoft.com/office/drawing/2014/main" id="{62EF1D2B-E841-5048-9A84-90C212E0F2D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57200" y="241326"/>
            <a:ext cx="1507111" cy="364801"/>
          </a:xfrm>
          <a:prstGeom prst="rect">
            <a:avLst/>
          </a:prstGeom>
        </p:spPr>
      </p:pic>
    </p:spTree>
    <p:extLst>
      <p:ext uri="{BB962C8B-B14F-4D97-AF65-F5344CB8AC3E}">
        <p14:creationId xmlns:p14="http://schemas.microsoft.com/office/powerpoint/2010/main" val="27586284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D4B92031-77AF-44B5-8210-9FBD747E2BA5}"/>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In humans, fertilization occurs soon after the oocyte leaves the ovary. Implantation occurs eight or nine days later.(credit: Ed </a:t>
            </a:r>
            <a:r>
              <a:rPr lang="en-US" sz="1600" dirty="0" err="1"/>
              <a:t>Uthman</a:t>
            </a:r>
            <a:r>
              <a:rPr lang="en-US" sz="1600" dirty="0"/>
              <a:t>)</a:t>
            </a:r>
          </a:p>
        </p:txBody>
      </p:sp>
      <p:pic>
        <p:nvPicPr>
          <p:cNvPr id="4" name="Figure" descr="Upon ovulation, an oocyte is released from the ovary and enters the fallopian tubule. Fertilization by a sperm occurs at day zero, resulting in a single-celled zygote. Around day two, the zygote undergoes cell division. More cell divisions occur on the third and fourth day, resulting in four-cell and eight-cell stages. By this time the cell mass has traveled to the end of the fallopian tube. Around day five the cell mass enters the uterus and differentiates into a blastocyst that is hollow inside, with an inner cell mass off to one side. The layer of cells on the outside of the blastocyst is called the trophoblast. Around day eight or nine the blastocyst implants in the wall of the uterus, with the inner cell mass facing the wall."/>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2806" r="-42806"/>
          <a:stretch>
            <a:fillRect/>
          </a:stretch>
        </p:blipFill>
        <p:spPr/>
      </p:pic>
      <p:sp>
        <p:nvSpPr>
          <p:cNvPr id="5" name="Figure Number"/>
          <p:cNvSpPr>
            <a:spLocks noGrp="1"/>
          </p:cNvSpPr>
          <p:nvPr>
            <p:ph type="title"/>
          </p:nvPr>
        </p:nvSpPr>
        <p:spPr/>
        <p:txBody>
          <a:bodyPr/>
          <a:lstStyle/>
          <a:p>
            <a:r>
              <a:rPr lang="en-US" dirty="0"/>
              <a:t>Figure 43.18</a:t>
            </a:r>
          </a:p>
        </p:txBody>
      </p:sp>
      <p:pic>
        <p:nvPicPr>
          <p:cNvPr id="8" name="OpenStaxLogo">
            <a:extLst>
              <a:ext uri="{FF2B5EF4-FFF2-40B4-BE49-F238E27FC236}">
                <a16:creationId xmlns:a16="http://schemas.microsoft.com/office/drawing/2014/main" id="{713EAD7B-5B8A-F548-8725-4AC41DD8391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17978779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a:extLst>
              <a:ext uri="{FF2B5EF4-FFF2-40B4-BE49-F238E27FC236}">
                <a16:creationId xmlns:a16="http://schemas.microsoft.com/office/drawing/2014/main" id="{9FECA9C7-20DB-4B39-87B6-E93B3776A18C}"/>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Female seahorses produce eggs for reproduction that are then fertilized by the male. Unlike almost all other animals, the male seahorse then gestates the young until birth. (credit: modification of work by </a:t>
            </a:r>
            <a:r>
              <a:rPr lang="en-US" sz="1600" dirty="0">
                <a:solidFill>
                  <a:schemeClr val="tx1"/>
                </a:solidFill>
              </a:rPr>
              <a:t>“</a:t>
            </a:r>
            <a:r>
              <a:rPr lang="en-US" sz="1600" dirty="0"/>
              <a:t>cliff1066</a:t>
            </a:r>
            <a:r>
              <a:rPr lang="en-US" sz="1600" dirty="0">
                <a:solidFill>
                  <a:schemeClr val="tx1"/>
                </a:solidFill>
              </a:rPr>
              <a:t>”</a:t>
            </a:r>
            <a:r>
              <a:rPr lang="en-US" sz="1600" dirty="0"/>
              <a:t>/Flickr)</a:t>
            </a:r>
          </a:p>
        </p:txBody>
      </p:sp>
      <p:pic>
        <p:nvPicPr>
          <p:cNvPr id="4" name="Figure" descr="Photo shows a yellow seahorse with its tail curled around a fragment of coral."/>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6754" r="-26754"/>
          <a:stretch>
            <a:fillRect/>
          </a:stretch>
        </p:blipFill>
        <p:spPr/>
      </p:pic>
      <p:sp>
        <p:nvSpPr>
          <p:cNvPr id="5" name="Figure Number"/>
          <p:cNvSpPr>
            <a:spLocks noGrp="1"/>
          </p:cNvSpPr>
          <p:nvPr>
            <p:ph type="title"/>
          </p:nvPr>
        </p:nvSpPr>
        <p:spPr/>
        <p:txBody>
          <a:bodyPr/>
          <a:lstStyle/>
          <a:p>
            <a:r>
              <a:rPr lang="en-US" dirty="0"/>
              <a:t>Figure 43.1</a:t>
            </a:r>
          </a:p>
        </p:txBody>
      </p:sp>
      <p:pic>
        <p:nvPicPr>
          <p:cNvPr id="8" name="OpenStaxLogo">
            <a:extLst>
              <a:ext uri="{FF2B5EF4-FFF2-40B4-BE49-F238E27FC236}">
                <a16:creationId xmlns:a16="http://schemas.microsoft.com/office/drawing/2014/main" id="{7BA0A0BF-F72F-D241-BB4B-CF1468ACCCA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36298689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E03DFE72-2C92-4D37-827B-0FCB4CF64DFC}"/>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chemeClr val="tx1"/>
                </a:solidFill>
              </a:rPr>
              <a:t>Fetal development is shown at nine weeks gestation. (credit: Ed </a:t>
            </a:r>
            <a:r>
              <a:rPr lang="en-US" sz="1600" dirty="0" err="1">
                <a:solidFill>
                  <a:schemeClr val="tx1"/>
                </a:solidFill>
              </a:rPr>
              <a:t>Uthman</a:t>
            </a:r>
            <a:r>
              <a:rPr lang="en-US" sz="1600" dirty="0">
                <a:solidFill>
                  <a:schemeClr val="tx1"/>
                </a:solidFill>
              </a:rPr>
              <a:t>)</a:t>
            </a:r>
            <a:endParaRPr lang="en-US" sz="1450" dirty="0">
              <a:solidFill>
                <a:schemeClr val="tx1"/>
              </a:solidFill>
            </a:endParaRPr>
          </a:p>
        </p:txBody>
      </p:sp>
      <p:pic>
        <p:nvPicPr>
          <p:cNvPr id="2" name="Figure" descr="Photo shows a human fetus, with a large bent head and a dark eye, fingers on its arm and a leg bud. The spine is visible through the back, and the stomach protrudes out as far as the leg bud."/>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7535" r="-7535"/>
          <a:stretch>
            <a:fillRect/>
          </a:stretch>
        </p:blipFill>
        <p:spPr>
          <a:xfrm>
            <a:off x="457200" y="1108075"/>
            <a:ext cx="4032250" cy="5256213"/>
          </a:xfrm>
        </p:spPr>
      </p:pic>
      <p:sp>
        <p:nvSpPr>
          <p:cNvPr id="5" name="Figure Number"/>
          <p:cNvSpPr>
            <a:spLocks noGrp="1"/>
          </p:cNvSpPr>
          <p:nvPr>
            <p:ph type="title"/>
          </p:nvPr>
        </p:nvSpPr>
        <p:spPr/>
        <p:txBody>
          <a:bodyPr>
            <a:normAutofit/>
          </a:bodyPr>
          <a:lstStyle/>
          <a:p>
            <a:r>
              <a:rPr lang="en-US" sz="2400" dirty="0">
                <a:solidFill>
                  <a:srgbClr val="6CB255"/>
                </a:solidFill>
              </a:rPr>
              <a:t>Figure 43.19</a:t>
            </a:r>
          </a:p>
        </p:txBody>
      </p:sp>
      <p:pic>
        <p:nvPicPr>
          <p:cNvPr id="8" name="OpenStaxLogo">
            <a:extLst>
              <a:ext uri="{FF2B5EF4-FFF2-40B4-BE49-F238E27FC236}">
                <a16:creationId xmlns:a16="http://schemas.microsoft.com/office/drawing/2014/main" id="{5A916943-CCA6-6043-B935-14A00815F3F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7196843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98E7900A-2ECE-46C9-A4F8-A44F9101832F}"/>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pic>
        <p:nvPicPr>
          <p:cNvPr id="2" name="Figure" descr="The second trimester fetus has long arms and legs, and is attached to the placenta, which is round and larger than the fetu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556" b="-1556"/>
          <a:stretch>
            <a:fillRect/>
          </a:stretch>
        </p:blipFill>
        <p:spPr>
          <a:xfrm>
            <a:off x="4489450" y="1108075"/>
            <a:ext cx="4030663" cy="5256213"/>
          </a:xfrm>
        </p:spPr>
      </p:pic>
      <p:sp>
        <p:nvSpPr>
          <p:cNvPr id="14" name="Figure Legend"/>
          <p:cNvSpPr>
            <a:spLocks noGrp="1"/>
          </p:cNvSpPr>
          <p:nvPr>
            <p:ph type="body" sz="quarter" idx="14"/>
          </p:nvPr>
        </p:nvSpPr>
        <p:spPr>
          <a:xfrm>
            <a:off x="457200" y="1107617"/>
            <a:ext cx="3913188" cy="5256973"/>
          </a:xfrm>
        </p:spPr>
        <p:txBody>
          <a:bodyPr>
            <a:noAutofit/>
          </a:bodyPr>
          <a:lstStyle/>
          <a:p>
            <a:r>
              <a:rPr lang="en-US" sz="1600" dirty="0">
                <a:solidFill>
                  <a:srgbClr val="000000"/>
                </a:solidFill>
              </a:rPr>
              <a:t>This fetus is just entering the second trimester, when the placenta takes over more of the functions performed as the baby develops. (credit: National Museum of Health and Medicine)</a:t>
            </a:r>
          </a:p>
        </p:txBody>
      </p:sp>
      <p:sp>
        <p:nvSpPr>
          <p:cNvPr id="5" name="Figure Number"/>
          <p:cNvSpPr>
            <a:spLocks noGrp="1"/>
          </p:cNvSpPr>
          <p:nvPr>
            <p:ph type="title"/>
          </p:nvPr>
        </p:nvSpPr>
        <p:spPr/>
        <p:txBody>
          <a:bodyPr>
            <a:normAutofit/>
          </a:bodyPr>
          <a:lstStyle/>
          <a:p>
            <a:pPr algn="r"/>
            <a:r>
              <a:rPr lang="en-US" sz="2400" dirty="0">
                <a:solidFill>
                  <a:srgbClr val="6CB255"/>
                </a:solidFill>
              </a:rPr>
              <a:t>Figure 43.20</a:t>
            </a:r>
          </a:p>
        </p:txBody>
      </p:sp>
      <p:pic>
        <p:nvPicPr>
          <p:cNvPr id="8" name="OpenStaxLogo">
            <a:extLst>
              <a:ext uri="{FF2B5EF4-FFF2-40B4-BE49-F238E27FC236}">
                <a16:creationId xmlns:a16="http://schemas.microsoft.com/office/drawing/2014/main" id="{258E2E84-4C07-8240-8279-9942FADE682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57200" y="241326"/>
            <a:ext cx="1507111" cy="364801"/>
          </a:xfrm>
          <a:prstGeom prst="rect">
            <a:avLst/>
          </a:prstGeom>
        </p:spPr>
      </p:pic>
    </p:spTree>
    <p:extLst>
      <p:ext uri="{BB962C8B-B14F-4D97-AF65-F5344CB8AC3E}">
        <p14:creationId xmlns:p14="http://schemas.microsoft.com/office/powerpoint/2010/main" val="2662914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F7585703-35B7-426D-98EA-FD1FC6BADBF6}"/>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rgbClr val="000000"/>
                </a:solidFill>
              </a:rPr>
              <a:t>There is rapid fetal growth during the third trimester. (credit: modification of work by </a:t>
            </a:r>
            <a:r>
              <a:rPr lang="tr-TR" sz="1600" dirty="0" err="1">
                <a:solidFill>
                  <a:srgbClr val="000000"/>
                </a:solidFill>
              </a:rPr>
              <a:t>Gray’s</a:t>
            </a:r>
            <a:r>
              <a:rPr lang="tr-TR" sz="1600" dirty="0">
                <a:solidFill>
                  <a:srgbClr val="000000"/>
                </a:solidFill>
              </a:rPr>
              <a:t> </a:t>
            </a:r>
            <a:r>
              <a:rPr lang="tr-TR" sz="1600" dirty="0" err="1">
                <a:solidFill>
                  <a:srgbClr val="000000"/>
                </a:solidFill>
              </a:rPr>
              <a:t>Anatomy</a:t>
            </a:r>
            <a:r>
              <a:rPr lang="tr-TR" sz="1600" dirty="0">
                <a:solidFill>
                  <a:srgbClr val="000000"/>
                </a:solidFill>
              </a:rPr>
              <a:t>)</a:t>
            </a:r>
            <a:endParaRPr lang="en-US" sz="1450" dirty="0">
              <a:solidFill>
                <a:srgbClr val="000000"/>
              </a:solidFill>
            </a:endParaRPr>
          </a:p>
        </p:txBody>
      </p:sp>
      <p:pic>
        <p:nvPicPr>
          <p:cNvPr id="2" name="Figure" descr="Illustration shows a third trimester fetus, which is a fully developed baby. The fetus is up-side down and pressing on the cervix. The thick umbilical cord extends from the fetus’s belly to the uterine wall."/>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6730" b="-6730"/>
          <a:stretch>
            <a:fillRect/>
          </a:stretch>
        </p:blipFill>
        <p:spPr>
          <a:xfrm>
            <a:off x="457200" y="1108075"/>
            <a:ext cx="4032250" cy="5256213"/>
          </a:xfrm>
        </p:spPr>
      </p:pic>
      <p:sp>
        <p:nvSpPr>
          <p:cNvPr id="5" name="Figure Number"/>
          <p:cNvSpPr>
            <a:spLocks noGrp="1"/>
          </p:cNvSpPr>
          <p:nvPr>
            <p:ph type="title"/>
          </p:nvPr>
        </p:nvSpPr>
        <p:spPr/>
        <p:txBody>
          <a:bodyPr>
            <a:normAutofit/>
          </a:bodyPr>
          <a:lstStyle/>
          <a:p>
            <a:r>
              <a:rPr lang="en-US" sz="2400" dirty="0">
                <a:solidFill>
                  <a:srgbClr val="6CB255"/>
                </a:solidFill>
              </a:rPr>
              <a:t>Figure 43.21</a:t>
            </a:r>
          </a:p>
        </p:txBody>
      </p:sp>
      <p:pic>
        <p:nvPicPr>
          <p:cNvPr id="8" name="OpenStaxLogo">
            <a:extLst>
              <a:ext uri="{FF2B5EF4-FFF2-40B4-BE49-F238E27FC236}">
                <a16:creationId xmlns:a16="http://schemas.microsoft.com/office/drawing/2014/main" id="{F94A76A9-4B42-2945-9C29-927F70DB317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23948759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B145ABA4-B869-4FF0-A92C-3DE24B92B5D7}"/>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A sperm is inserted into an egg for fertilization during </a:t>
            </a:r>
            <a:r>
              <a:rPr lang="en-US" sz="1600" dirty="0" err="1"/>
              <a:t>intracytoplasmic</a:t>
            </a:r>
            <a:r>
              <a:rPr lang="en-US" sz="1600" dirty="0"/>
              <a:t> sperm injection (ICSI). (credit: scale-bar data from Matt Russell)</a:t>
            </a:r>
          </a:p>
        </p:txBody>
      </p:sp>
      <p:pic>
        <p:nvPicPr>
          <p:cNvPr id="3" name="Figure" descr="Micrograph shows a needle injecting sperm into an eg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6387" r="-36387"/>
          <a:stretch>
            <a:fillRect/>
          </a:stretch>
        </p:blipFill>
        <p:spPr/>
      </p:pic>
      <p:sp>
        <p:nvSpPr>
          <p:cNvPr id="5" name="Figure Number"/>
          <p:cNvSpPr>
            <a:spLocks noGrp="1"/>
          </p:cNvSpPr>
          <p:nvPr>
            <p:ph type="title"/>
          </p:nvPr>
        </p:nvSpPr>
        <p:spPr/>
        <p:txBody>
          <a:bodyPr/>
          <a:lstStyle/>
          <a:p>
            <a:r>
              <a:rPr lang="en-US" dirty="0"/>
              <a:t>Figure 43.22</a:t>
            </a:r>
          </a:p>
        </p:txBody>
      </p:sp>
      <p:pic>
        <p:nvPicPr>
          <p:cNvPr id="8" name="OpenStaxLogo">
            <a:extLst>
              <a:ext uri="{FF2B5EF4-FFF2-40B4-BE49-F238E27FC236}">
                <a16:creationId xmlns:a16="http://schemas.microsoft.com/office/drawing/2014/main" id="{2524D413-7F44-EB4B-8512-54DABED02E3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3160826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4C153772-54CE-48CC-B1ED-105CF7611DFC}"/>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lnSpcReduction="10000"/>
          </a:bodyPr>
          <a:lstStyle/>
          <a:p>
            <a:pPr marL="342900" indent="-342900">
              <a:buAutoNum type="alphaLcParenBoth"/>
            </a:pPr>
            <a:r>
              <a:rPr lang="en-US" sz="1600" dirty="0"/>
              <a:t>Fertilization is the process in which sperm and egg fuse to form a zygote.</a:t>
            </a:r>
          </a:p>
          <a:p>
            <a:pPr marL="342900" indent="-342900">
              <a:buAutoNum type="alphaLcParenBoth"/>
            </a:pPr>
            <a:r>
              <a:rPr lang="en-US" sz="1600" dirty="0" err="1"/>
              <a:t>Acrosomal</a:t>
            </a:r>
            <a:r>
              <a:rPr lang="en-US" sz="1600" dirty="0"/>
              <a:t> reactions help the sperm degrade the glycoprotein matrix protecting the egg and allow the sperm to transfer its nucleus. (credit: (b) modification of work by Mariana Ruiz </a:t>
            </a:r>
            <a:r>
              <a:rPr lang="en-US" sz="1600" dirty="0" err="1"/>
              <a:t>Villareal</a:t>
            </a:r>
            <a:r>
              <a:rPr lang="en-US" sz="1600" dirty="0"/>
              <a:t>; scale-bar data from Matt Russell)</a:t>
            </a:r>
          </a:p>
        </p:txBody>
      </p:sp>
      <p:pic>
        <p:nvPicPr>
          <p:cNvPr id="4" name="Figure" descr="Part A is a micrograph that shows a sperm whose head is touching the surface of an egg. The egg is much larger than the sperm. Part B is an illustration that shows the surface of the egg, which is coated with a zona pellucida. The sperm penetrates the zona pellucida and releases its DNA into the egg. At this point, changes in proteins just inside the egg’s cell membrane occur, preventing entry of other sperm."/>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3925" b="-3925"/>
          <a:stretch>
            <a:fillRect/>
          </a:stretch>
        </p:blipFill>
        <p:spPr/>
      </p:pic>
      <p:sp>
        <p:nvSpPr>
          <p:cNvPr id="5" name="Figure Number"/>
          <p:cNvSpPr>
            <a:spLocks noGrp="1"/>
          </p:cNvSpPr>
          <p:nvPr>
            <p:ph type="title"/>
          </p:nvPr>
        </p:nvSpPr>
        <p:spPr/>
        <p:txBody>
          <a:bodyPr/>
          <a:lstStyle/>
          <a:p>
            <a:r>
              <a:rPr lang="en-US" dirty="0"/>
              <a:t>Figure 43.23</a:t>
            </a:r>
          </a:p>
        </p:txBody>
      </p:sp>
      <p:pic>
        <p:nvPicPr>
          <p:cNvPr id="8" name="OpenStaxLogo">
            <a:extLst>
              <a:ext uri="{FF2B5EF4-FFF2-40B4-BE49-F238E27FC236}">
                <a16:creationId xmlns:a16="http://schemas.microsoft.com/office/drawing/2014/main" id="{CBFA3BF3-0340-F64F-B59B-78BC8F098BF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3873832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B5B0A5A6-7C97-4A0D-A7EF-90D7E7F1EB67}"/>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92500"/>
          </a:bodyPr>
          <a:lstStyle/>
          <a:p>
            <a:pPr marL="342900" indent="-342900">
              <a:buAutoNum type="alphaLcParenBoth"/>
            </a:pPr>
            <a:r>
              <a:rPr lang="en-US" sz="1600" dirty="0"/>
              <a:t>During cleavage, the zygote rapidly divides into multiple cells without increasing in size.</a:t>
            </a:r>
          </a:p>
          <a:p>
            <a:pPr marL="342900" indent="-342900">
              <a:buAutoNum type="alphaLcParenBoth"/>
            </a:pPr>
            <a:r>
              <a:rPr lang="en-US" sz="1600" dirty="0"/>
              <a:t>The cells rearrange themselves to form a hollow ball with a fluid-filled or yolk-filled cavity called the blastula. (credit a: modification of work by Gray’s Anatomy; credit b: modification of work by Pearson Scott </a:t>
            </a:r>
            <a:r>
              <a:rPr lang="en-US" sz="1600" dirty="0" err="1"/>
              <a:t>Foresman</a:t>
            </a:r>
            <a:r>
              <a:rPr lang="en-US" sz="1600" dirty="0"/>
              <a:t>, donated to the Wikimedia Foundation)</a:t>
            </a:r>
          </a:p>
        </p:txBody>
      </p:sp>
      <p:sp>
        <p:nvSpPr>
          <p:cNvPr id="5" name="Figure Number"/>
          <p:cNvSpPr>
            <a:spLocks noGrp="1"/>
          </p:cNvSpPr>
          <p:nvPr>
            <p:ph type="title"/>
          </p:nvPr>
        </p:nvSpPr>
        <p:spPr/>
        <p:txBody>
          <a:bodyPr/>
          <a:lstStyle/>
          <a:p>
            <a:r>
              <a:rPr lang="en-US" dirty="0"/>
              <a:t>Figure 43.24</a:t>
            </a:r>
          </a:p>
        </p:txBody>
      </p:sp>
      <p:pic>
        <p:nvPicPr>
          <p:cNvPr id="8" name="Picture Placeholder 7" descr="Part A illustration shows a fertilized egg divided into two, four, eight, sixteen and thirty-two cells. Part B shows a hollow ball of cells. The cells on the surface are called the blastoderm, and the hollow center is called the blastocoel. Part B shows a hollow ball of cells. The cells on the surface are called the blastoderm, and the hollow center is called the blastocoel.">
            <a:extLst>
              <a:ext uri="{FF2B5EF4-FFF2-40B4-BE49-F238E27FC236}">
                <a16:creationId xmlns:a16="http://schemas.microsoft.com/office/drawing/2014/main" id="{F02AD12F-C4D2-47D4-8CB3-6115BC4A780F}"/>
              </a:ext>
            </a:extLst>
          </p:cNvPr>
          <p:cNvPicPr>
            <a:picLocks noGrp="1" noChangeAspect="1"/>
          </p:cNvPicPr>
          <p:nvPr>
            <p:ph type="pic" sz="quarter" idx="13"/>
          </p:nvPr>
        </p:nvPicPr>
        <p:blipFill rotWithShape="1">
          <a:blip r:embed="rId2"/>
          <a:srcRect l="53348" t="46122" r="4297" b="31863"/>
          <a:stretch/>
        </p:blipFill>
        <p:spPr>
          <a:xfrm>
            <a:off x="1129843" y="1670978"/>
            <a:ext cx="6884313" cy="2012626"/>
          </a:xfrm>
          <a:prstGeom prst="rect">
            <a:avLst/>
          </a:prstGeom>
        </p:spPr>
      </p:pic>
      <p:pic>
        <p:nvPicPr>
          <p:cNvPr id="10" name="OpenStaxLogo">
            <a:extLst>
              <a:ext uri="{FF2B5EF4-FFF2-40B4-BE49-F238E27FC236}">
                <a16:creationId xmlns:a16="http://schemas.microsoft.com/office/drawing/2014/main" id="{FB40008F-39B8-8641-92B4-EA701C79DA9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4048959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72EC5B3D-348A-4159-A6DE-8E84A5A86496}"/>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rearrangement of the cells in the mammalian blastula to two layers—the inner cell mass and the </a:t>
            </a:r>
            <a:r>
              <a:rPr lang="en-US" sz="1600" dirty="0" err="1"/>
              <a:t>trophoblast</a:t>
            </a:r>
            <a:r>
              <a:rPr lang="en-US" sz="1600" dirty="0"/>
              <a:t>—results in the formation of the blastocyst.</a:t>
            </a:r>
          </a:p>
        </p:txBody>
      </p:sp>
      <p:sp>
        <p:nvSpPr>
          <p:cNvPr id="5" name="Figure Number"/>
          <p:cNvSpPr>
            <a:spLocks noGrp="1"/>
          </p:cNvSpPr>
          <p:nvPr>
            <p:ph type="title"/>
          </p:nvPr>
        </p:nvSpPr>
        <p:spPr/>
        <p:txBody>
          <a:bodyPr/>
          <a:lstStyle/>
          <a:p>
            <a:r>
              <a:rPr lang="en-US" dirty="0"/>
              <a:t>Figure 43.25</a:t>
            </a:r>
          </a:p>
        </p:txBody>
      </p:sp>
      <p:pic>
        <p:nvPicPr>
          <p:cNvPr id="8" name="Picture Placeholder 7" descr="Illustration shows a hollow ball of cells with an inner cell mass clustered to one side. The exterior is called the trophoblast.">
            <a:extLst>
              <a:ext uri="{FF2B5EF4-FFF2-40B4-BE49-F238E27FC236}">
                <a16:creationId xmlns:a16="http://schemas.microsoft.com/office/drawing/2014/main" id="{59D6585B-6190-4767-B6FF-02F7DE84B122}"/>
              </a:ext>
            </a:extLst>
          </p:cNvPr>
          <p:cNvPicPr>
            <a:picLocks noGrp="1" noChangeAspect="1"/>
          </p:cNvPicPr>
          <p:nvPr>
            <p:ph type="pic" sz="quarter" idx="13"/>
          </p:nvPr>
        </p:nvPicPr>
        <p:blipFill rotWithShape="1">
          <a:blip r:embed="rId2"/>
          <a:srcRect l="59250" t="38921" r="10662" b="26513"/>
          <a:stretch/>
        </p:blipFill>
        <p:spPr>
          <a:xfrm>
            <a:off x="2113383" y="1383372"/>
            <a:ext cx="4917233" cy="3177286"/>
          </a:xfrm>
          <a:prstGeom prst="rect">
            <a:avLst/>
          </a:prstGeom>
        </p:spPr>
      </p:pic>
      <p:pic>
        <p:nvPicPr>
          <p:cNvPr id="10" name="OpenStaxLogo">
            <a:extLst>
              <a:ext uri="{FF2B5EF4-FFF2-40B4-BE49-F238E27FC236}">
                <a16:creationId xmlns:a16="http://schemas.microsoft.com/office/drawing/2014/main" id="{6C2A1F8B-068A-4643-8E91-ACA459E8285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1547342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7F69E21B-5976-4D3C-9C7D-C78EE48FC03C}"/>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three germ layers give rise to different cell types in the animal body. (credit: modification of work by NIH, NCBI)</a:t>
            </a:r>
          </a:p>
        </p:txBody>
      </p:sp>
      <p:pic>
        <p:nvPicPr>
          <p:cNvPr id="3" name="Figure" descr="Illustration shows cells associated with the internal endoderm, the middle mesoderm, and the external ectoderm. Lung, thyroid and digestive tissues are associated with the endoderm. Muscle, kidney and blood cells are associated with the mesoderm. Skin, neurons, and pigment cells are associated with the ectoderm."/>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41834" b="-41834"/>
          <a:stretch>
            <a:fillRect/>
          </a:stretch>
        </p:blipFill>
        <p:spPr/>
      </p:pic>
      <p:sp>
        <p:nvSpPr>
          <p:cNvPr id="5" name="Figure Number"/>
          <p:cNvSpPr>
            <a:spLocks noGrp="1"/>
          </p:cNvSpPr>
          <p:nvPr>
            <p:ph type="title"/>
          </p:nvPr>
        </p:nvSpPr>
        <p:spPr/>
        <p:txBody>
          <a:bodyPr/>
          <a:lstStyle/>
          <a:p>
            <a:r>
              <a:rPr lang="en-US" dirty="0"/>
              <a:t>Figure 43.26</a:t>
            </a:r>
          </a:p>
        </p:txBody>
      </p:sp>
      <p:pic>
        <p:nvPicPr>
          <p:cNvPr id="8" name="OpenStaxLogo">
            <a:extLst>
              <a:ext uri="{FF2B5EF4-FFF2-40B4-BE49-F238E27FC236}">
                <a16:creationId xmlns:a16="http://schemas.microsoft.com/office/drawing/2014/main" id="{B100559B-C4A6-4D4F-BF17-B40CBE8F817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7365319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434BDEA7-7522-4611-9EE2-7CD35DF9CD33}"/>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This logo from the Second International Eugenics Conference in New York City in September of 1921 shows how eugenics attempted to merge several fields of study with the goal of producing a genetically superior human race.</a:t>
            </a:r>
          </a:p>
        </p:txBody>
      </p:sp>
      <p:pic>
        <p:nvPicPr>
          <p:cNvPr id="4" name="Figure" descr="Illustration shows a tree with words such as genetics, statistics, medicine, economics, and genealogy associated with the roots. The word eugenics is emblazoned across the upper trunk. To the side of the tree is the text “Eugenics is the self-direction of human evolutio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8402" r="-38402"/>
          <a:stretch>
            <a:fillRect/>
          </a:stretch>
        </p:blipFill>
        <p:spPr/>
      </p:pic>
      <p:sp>
        <p:nvSpPr>
          <p:cNvPr id="5" name="Figure Number"/>
          <p:cNvSpPr>
            <a:spLocks noGrp="1"/>
          </p:cNvSpPr>
          <p:nvPr>
            <p:ph type="title"/>
          </p:nvPr>
        </p:nvSpPr>
        <p:spPr/>
        <p:txBody>
          <a:bodyPr/>
          <a:lstStyle/>
          <a:p>
            <a:r>
              <a:rPr lang="en-US" dirty="0"/>
              <a:t>Figure 43.27</a:t>
            </a:r>
          </a:p>
        </p:txBody>
      </p:sp>
      <p:pic>
        <p:nvPicPr>
          <p:cNvPr id="10" name="OpenStaxLogo">
            <a:extLst>
              <a:ext uri="{FF2B5EF4-FFF2-40B4-BE49-F238E27FC236}">
                <a16:creationId xmlns:a16="http://schemas.microsoft.com/office/drawing/2014/main" id="{05B1AB65-93A1-6646-B74A-4EBB66D89D9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5234331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1ABC13AC-56F7-49B1-8C0F-A8C8F916D43B}"/>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pic>
        <p:nvPicPr>
          <p:cNvPr id="2" name="Figure" descr="Illustration shows a flat sheet. The middle of the sheet is the neural plate, and the epidermis is at either end. The neural plate border separates the neural tube from the epidermis. During convergence the plate folds, bringing the neural folds together. The neural folds fuse, joining the neural plate into a neural tube. The epidermis separates and folds around the outsid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7231" r="-7231"/>
          <a:stretch>
            <a:fillRect/>
          </a:stretch>
        </p:blipFill>
        <p:spPr>
          <a:xfrm>
            <a:off x="4489450" y="1108075"/>
            <a:ext cx="4030663" cy="5256213"/>
          </a:xfrm>
        </p:spPr>
      </p:pic>
      <p:sp>
        <p:nvSpPr>
          <p:cNvPr id="14" name="Figure Legend"/>
          <p:cNvSpPr>
            <a:spLocks noGrp="1"/>
          </p:cNvSpPr>
          <p:nvPr>
            <p:ph type="body" sz="quarter" idx="14"/>
          </p:nvPr>
        </p:nvSpPr>
        <p:spPr>
          <a:xfrm>
            <a:off x="457200" y="1107617"/>
            <a:ext cx="3913188" cy="5256973"/>
          </a:xfrm>
        </p:spPr>
        <p:txBody>
          <a:bodyPr>
            <a:noAutofit/>
          </a:bodyPr>
          <a:lstStyle/>
          <a:p>
            <a:r>
              <a:rPr lang="en-US" sz="1600" dirty="0">
                <a:solidFill>
                  <a:schemeClr val="tx1"/>
                </a:solidFill>
              </a:rPr>
              <a:t>The central region of the ectoderm forms the neural tube, which gives rise to the brain and the spinal cord.</a:t>
            </a:r>
          </a:p>
        </p:txBody>
      </p:sp>
      <p:sp>
        <p:nvSpPr>
          <p:cNvPr id="5" name="Figure Number"/>
          <p:cNvSpPr>
            <a:spLocks noGrp="1"/>
          </p:cNvSpPr>
          <p:nvPr>
            <p:ph type="title"/>
          </p:nvPr>
        </p:nvSpPr>
        <p:spPr/>
        <p:txBody>
          <a:bodyPr>
            <a:normAutofit/>
          </a:bodyPr>
          <a:lstStyle/>
          <a:p>
            <a:pPr algn="r"/>
            <a:r>
              <a:rPr lang="en-US" sz="2400" dirty="0">
                <a:solidFill>
                  <a:srgbClr val="6CB255"/>
                </a:solidFill>
              </a:rPr>
              <a:t>Figure 43.28</a:t>
            </a:r>
          </a:p>
        </p:txBody>
      </p:sp>
      <p:pic>
        <p:nvPicPr>
          <p:cNvPr id="8" name="OpenStaxLogo">
            <a:extLst>
              <a:ext uri="{FF2B5EF4-FFF2-40B4-BE49-F238E27FC236}">
                <a16:creationId xmlns:a16="http://schemas.microsoft.com/office/drawing/2014/main" id="{F5104407-F6A5-C341-A3A1-716577376AA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57200" y="241326"/>
            <a:ext cx="1507111" cy="364801"/>
          </a:xfrm>
          <a:prstGeom prst="rect">
            <a:avLst/>
          </a:prstGeom>
        </p:spPr>
      </p:pic>
    </p:spTree>
    <p:extLst>
      <p:ext uri="{BB962C8B-B14F-4D97-AF65-F5344CB8AC3E}">
        <p14:creationId xmlns:p14="http://schemas.microsoft.com/office/powerpoint/2010/main" val="850765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ACCC8F96-31E9-40DD-86FF-5E299F020E84}"/>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Coral polyps reproduce asexually by fission. (credit: G. P. </a:t>
            </a:r>
            <a:r>
              <a:rPr lang="en-US" sz="1600" dirty="0" err="1"/>
              <a:t>Schmahl</a:t>
            </a:r>
            <a:r>
              <a:rPr lang="en-US" sz="1600" dirty="0"/>
              <a:t>, NOAA FGBNMS </a:t>
            </a:r>
            <a:r>
              <a:rPr lang="da-DK" sz="1600" dirty="0"/>
              <a:t>Manager)</a:t>
            </a:r>
            <a:endParaRPr lang="en-US" sz="1600" dirty="0"/>
          </a:p>
        </p:txBody>
      </p:sp>
      <p:pic>
        <p:nvPicPr>
          <p:cNvPr id="3" name="Figure" descr="Image shows many coral polyps clustered together. Each Polyp is cup-shaped, with tentacles radiating out from the rim."/>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6596" r="-26596"/>
          <a:stretch>
            <a:fillRect/>
          </a:stretch>
        </p:blipFill>
        <p:spPr/>
      </p:pic>
      <p:sp>
        <p:nvSpPr>
          <p:cNvPr id="5" name="Figure Number"/>
          <p:cNvSpPr>
            <a:spLocks noGrp="1"/>
          </p:cNvSpPr>
          <p:nvPr>
            <p:ph type="title"/>
          </p:nvPr>
        </p:nvSpPr>
        <p:spPr/>
        <p:txBody>
          <a:bodyPr/>
          <a:lstStyle/>
          <a:p>
            <a:r>
              <a:rPr lang="en-US" dirty="0"/>
              <a:t>Figure 43.2</a:t>
            </a:r>
          </a:p>
        </p:txBody>
      </p:sp>
      <p:pic>
        <p:nvPicPr>
          <p:cNvPr id="8" name="OpenStaxLogo">
            <a:extLst>
              <a:ext uri="{FF2B5EF4-FFF2-40B4-BE49-F238E27FC236}">
                <a16:creationId xmlns:a16="http://schemas.microsoft.com/office/drawing/2014/main" id="{C4A6B745-2F4F-5541-9E59-E979891AA6A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9364963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0816E955-E1A5-49EE-BC4B-F968A71436FE}"/>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rgbClr val="000000"/>
                </a:solidFill>
              </a:rPr>
              <a:t>In this five-week old human embryo, </a:t>
            </a:r>
            <a:r>
              <a:rPr lang="en-US" sz="1600" dirty="0" err="1">
                <a:solidFill>
                  <a:srgbClr val="000000"/>
                </a:solidFill>
              </a:rPr>
              <a:t>somites</a:t>
            </a:r>
            <a:r>
              <a:rPr lang="en-US" sz="1600" dirty="0">
                <a:solidFill>
                  <a:srgbClr val="000000"/>
                </a:solidFill>
              </a:rPr>
              <a:t> are segments along the length of the body. (credit: modification of work by Ed </a:t>
            </a:r>
            <a:r>
              <a:rPr lang="en-US" sz="1600" dirty="0" err="1">
                <a:solidFill>
                  <a:srgbClr val="000000"/>
                </a:solidFill>
              </a:rPr>
              <a:t>Uthman</a:t>
            </a:r>
            <a:r>
              <a:rPr lang="en-US" sz="1600" dirty="0">
                <a:solidFill>
                  <a:srgbClr val="000000"/>
                </a:solidFill>
              </a:rPr>
              <a:t>)</a:t>
            </a:r>
            <a:endParaRPr lang="en-US" sz="1450" dirty="0">
              <a:solidFill>
                <a:srgbClr val="000000"/>
              </a:solidFill>
            </a:endParaRPr>
          </a:p>
        </p:txBody>
      </p:sp>
      <p:pic>
        <p:nvPicPr>
          <p:cNvPr id="2" name="Figure" descr="Embryo resembles a segmented earthworm with a bulging head."/>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rcRect t="-11132" b="-11132"/>
          <a:stretch>
            <a:fillRect/>
          </a:stretch>
        </p:blipFill>
        <p:spPr>
          <a:xfrm>
            <a:off x="457200" y="1108075"/>
            <a:ext cx="4032250" cy="5256213"/>
          </a:xfrm>
        </p:spPr>
      </p:pic>
      <p:sp>
        <p:nvSpPr>
          <p:cNvPr id="5" name="Figure Number"/>
          <p:cNvSpPr>
            <a:spLocks noGrp="1"/>
          </p:cNvSpPr>
          <p:nvPr>
            <p:ph type="title"/>
          </p:nvPr>
        </p:nvSpPr>
        <p:spPr/>
        <p:txBody>
          <a:bodyPr>
            <a:normAutofit/>
          </a:bodyPr>
          <a:lstStyle/>
          <a:p>
            <a:r>
              <a:rPr lang="en-US" sz="2400" dirty="0">
                <a:solidFill>
                  <a:srgbClr val="6CB255"/>
                </a:solidFill>
              </a:rPr>
              <a:t>Figure 43.29</a:t>
            </a:r>
          </a:p>
        </p:txBody>
      </p:sp>
      <p:pic>
        <p:nvPicPr>
          <p:cNvPr id="8" name="OpenStaxLogo">
            <a:extLst>
              <a:ext uri="{FF2B5EF4-FFF2-40B4-BE49-F238E27FC236}">
                <a16:creationId xmlns:a16="http://schemas.microsoft.com/office/drawing/2014/main" id="{78141BD5-B379-734D-AC09-1A6922DBB4C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42571101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2DC8B8A0-0FD7-4762-BB61-E21DD5B08827}"/>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Animal bodies have three axes for symmetry. (credit: modification of work by NOAA)</a:t>
            </a:r>
          </a:p>
        </p:txBody>
      </p:sp>
      <p:pic>
        <p:nvPicPr>
          <p:cNvPr id="3" name="Figure" descr="Illustration shows a fish dissected by lines into anterior (front) and posterior (rear) ends and dorsal (top) and ventral (bottom) surface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415" r="-3415"/>
          <a:stretch>
            <a:fillRect/>
          </a:stretch>
        </p:blipFill>
        <p:spPr/>
      </p:pic>
      <p:sp>
        <p:nvSpPr>
          <p:cNvPr id="5" name="Figure Number"/>
          <p:cNvSpPr>
            <a:spLocks noGrp="1"/>
          </p:cNvSpPr>
          <p:nvPr>
            <p:ph type="title"/>
          </p:nvPr>
        </p:nvSpPr>
        <p:spPr/>
        <p:txBody>
          <a:bodyPr/>
          <a:lstStyle/>
          <a:p>
            <a:r>
              <a:rPr lang="en-US" dirty="0"/>
              <a:t>Figure 43.30</a:t>
            </a:r>
          </a:p>
        </p:txBody>
      </p:sp>
      <p:pic>
        <p:nvPicPr>
          <p:cNvPr id="8" name="OpenStaxLogo">
            <a:extLst>
              <a:ext uri="{FF2B5EF4-FFF2-40B4-BE49-F238E27FC236}">
                <a16:creationId xmlns:a16="http://schemas.microsoft.com/office/drawing/2014/main" id="{3754F1B6-364D-C845-ABC6-5B1D69CF626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34352781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C246AB8C-178D-4A4D-9CDE-4BA7FE8BC26D}"/>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Hydra reproduce asexually through budding.</a:t>
            </a:r>
          </a:p>
        </p:txBody>
      </p:sp>
      <p:pic>
        <p:nvPicPr>
          <p:cNvPr id="4" name="Figure" descr="Illustration shows a hydra, which has a stalk-like body with tentacles growing out the top. A smaller hydra is budding from the side of the stalk."/>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9293" r="-9293"/>
          <a:stretch>
            <a:fillRect/>
          </a:stretch>
        </p:blipFill>
        <p:spPr>
          <a:xfrm>
            <a:off x="579581" y="1122386"/>
            <a:ext cx="8062913" cy="3500071"/>
          </a:xfrm>
        </p:spPr>
      </p:pic>
      <p:sp>
        <p:nvSpPr>
          <p:cNvPr id="5" name="Figure Number"/>
          <p:cNvSpPr>
            <a:spLocks noGrp="1"/>
          </p:cNvSpPr>
          <p:nvPr>
            <p:ph type="title"/>
          </p:nvPr>
        </p:nvSpPr>
        <p:spPr/>
        <p:txBody>
          <a:bodyPr/>
          <a:lstStyle/>
          <a:p>
            <a:r>
              <a:rPr lang="en-US" dirty="0"/>
              <a:t>Figure 43.3</a:t>
            </a:r>
          </a:p>
        </p:txBody>
      </p:sp>
      <p:pic>
        <p:nvPicPr>
          <p:cNvPr id="8" name="OpenStaxLogo">
            <a:extLst>
              <a:ext uri="{FF2B5EF4-FFF2-40B4-BE49-F238E27FC236}">
                <a16:creationId xmlns:a16="http://schemas.microsoft.com/office/drawing/2014/main" id="{EE0642B6-5B6D-7F4A-A8CA-80D65AB20C1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2129891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102B18A5-6060-4CFE-AB6C-252795443688}"/>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Sea stars can reproduce through fragmentation. The large arm, a fragment from another sea star, is developing into a new individual.</a:t>
            </a:r>
          </a:p>
        </p:txBody>
      </p:sp>
      <p:pic>
        <p:nvPicPr>
          <p:cNvPr id="3" name="Figure" descr="Illustration shows a sea star with one long arm and four very short arm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6973" r="-46973"/>
          <a:stretch>
            <a:fillRect/>
          </a:stretch>
        </p:blipFill>
        <p:spPr/>
      </p:pic>
      <p:sp>
        <p:nvSpPr>
          <p:cNvPr id="5" name="Figure Number"/>
          <p:cNvSpPr>
            <a:spLocks noGrp="1"/>
          </p:cNvSpPr>
          <p:nvPr>
            <p:ph type="title"/>
          </p:nvPr>
        </p:nvSpPr>
        <p:spPr/>
        <p:txBody>
          <a:bodyPr/>
          <a:lstStyle/>
          <a:p>
            <a:r>
              <a:rPr lang="en-US" dirty="0"/>
              <a:t>Figure 43.4</a:t>
            </a:r>
          </a:p>
        </p:txBody>
      </p:sp>
      <p:pic>
        <p:nvPicPr>
          <p:cNvPr id="8" name="OpenStaxLogo">
            <a:extLst>
              <a:ext uri="{FF2B5EF4-FFF2-40B4-BE49-F238E27FC236}">
                <a16:creationId xmlns:a16="http://schemas.microsoft.com/office/drawing/2014/main" id="{1A2915F1-1C82-B74E-9402-BB6DAB3D769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6442608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06FB5760-F2A1-419E-82E3-84C3D28B04C4}"/>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Many snails are hermaphrodites. When two individuals mate, they can produce up to one hundred eggs each. (credit: </a:t>
            </a:r>
            <a:r>
              <a:rPr lang="en-US" sz="1600" dirty="0" err="1"/>
              <a:t>Assaf</a:t>
            </a:r>
            <a:r>
              <a:rPr lang="en-US" sz="1600" dirty="0"/>
              <a:t> </a:t>
            </a:r>
            <a:r>
              <a:rPr lang="en-US" sz="1600" dirty="0" err="1"/>
              <a:t>Shtilman</a:t>
            </a:r>
            <a:r>
              <a:rPr lang="en-US" sz="1600" dirty="0"/>
              <a:t>)</a:t>
            </a:r>
          </a:p>
        </p:txBody>
      </p:sp>
      <p:pic>
        <p:nvPicPr>
          <p:cNvPr id="4" name="Figure" descr="Photo shows a land snail."/>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6387" r="-36387"/>
          <a:stretch>
            <a:fillRect/>
          </a:stretch>
        </p:blipFill>
        <p:spPr/>
      </p:pic>
      <p:sp>
        <p:nvSpPr>
          <p:cNvPr id="5" name="Figure Number"/>
          <p:cNvSpPr>
            <a:spLocks noGrp="1"/>
          </p:cNvSpPr>
          <p:nvPr>
            <p:ph type="title"/>
          </p:nvPr>
        </p:nvSpPr>
        <p:spPr/>
        <p:txBody>
          <a:bodyPr/>
          <a:lstStyle/>
          <a:p>
            <a:r>
              <a:rPr lang="en-US" dirty="0"/>
              <a:t>Figure 43.5</a:t>
            </a:r>
          </a:p>
        </p:txBody>
      </p:sp>
      <p:pic>
        <p:nvPicPr>
          <p:cNvPr id="8" name="OpenStaxLogo">
            <a:extLst>
              <a:ext uri="{FF2B5EF4-FFF2-40B4-BE49-F238E27FC236}">
                <a16:creationId xmlns:a16="http://schemas.microsoft.com/office/drawing/2014/main" id="{DE2871D4-8B9F-A442-8266-932576445B1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36829317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5821F700-6FE4-4030-AA00-3068F0A1325A}"/>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Salmon reproduce through spawning. (credit: Dan Bennett)</a:t>
            </a:r>
          </a:p>
        </p:txBody>
      </p:sp>
      <p:pic>
        <p:nvPicPr>
          <p:cNvPr id="3" name="Figure" descr="Photo shows many salmon swimming up a shallow creek."/>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7070" r="-27070"/>
          <a:stretch>
            <a:fillRect/>
          </a:stretch>
        </p:blipFill>
        <p:spPr/>
      </p:pic>
      <p:sp>
        <p:nvSpPr>
          <p:cNvPr id="5" name="Figure Number"/>
          <p:cNvSpPr>
            <a:spLocks noGrp="1"/>
          </p:cNvSpPr>
          <p:nvPr>
            <p:ph type="title"/>
          </p:nvPr>
        </p:nvSpPr>
        <p:spPr/>
        <p:txBody>
          <a:bodyPr/>
          <a:lstStyle/>
          <a:p>
            <a:r>
              <a:rPr lang="en-US" dirty="0"/>
              <a:t>Figure 43.6</a:t>
            </a:r>
          </a:p>
        </p:txBody>
      </p:sp>
      <p:pic>
        <p:nvPicPr>
          <p:cNvPr id="8" name="OpenStaxLogo">
            <a:extLst>
              <a:ext uri="{FF2B5EF4-FFF2-40B4-BE49-F238E27FC236}">
                <a16:creationId xmlns:a16="http://schemas.microsoft.com/office/drawing/2014/main" id="{318D7097-59E1-9F4B-A038-CEEED6F6F9C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37016405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1D028439-5B52-43E4-AF44-810E3B0F5770}"/>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chemeClr val="tx1"/>
                </a:solidFill>
              </a:rPr>
              <a:t>During sexual reproduction in toads, the male grasps the female from behind and externally fertilizes the eggs as they are deposited. (credit: “</a:t>
            </a:r>
            <a:r>
              <a:rPr lang="en-US" sz="1600" dirty="0" err="1">
                <a:solidFill>
                  <a:schemeClr val="tx1"/>
                </a:solidFill>
              </a:rPr>
              <a:t>OakleyOriginals</a:t>
            </a:r>
            <a:r>
              <a:rPr lang="en-US" sz="1600" dirty="0">
                <a:solidFill>
                  <a:schemeClr val="tx1"/>
                </a:solidFill>
              </a:rPr>
              <a:t>”/Flickr)</a:t>
            </a:r>
            <a:endParaRPr lang="en-US" sz="1450" dirty="0">
              <a:solidFill>
                <a:schemeClr val="tx1"/>
              </a:solidFill>
            </a:endParaRPr>
          </a:p>
        </p:txBody>
      </p:sp>
      <p:pic>
        <p:nvPicPr>
          <p:cNvPr id="2" name="Figure" descr="Photo shows mating toad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8412" b="-8412"/>
          <a:stretch>
            <a:fillRect/>
          </a:stretch>
        </p:blipFill>
        <p:spPr>
          <a:xfrm>
            <a:off x="457200" y="1108075"/>
            <a:ext cx="4032250" cy="5256213"/>
          </a:xfrm>
        </p:spPr>
      </p:pic>
      <p:sp>
        <p:nvSpPr>
          <p:cNvPr id="5" name="Figure Number"/>
          <p:cNvSpPr>
            <a:spLocks noGrp="1"/>
          </p:cNvSpPr>
          <p:nvPr>
            <p:ph type="title"/>
          </p:nvPr>
        </p:nvSpPr>
        <p:spPr/>
        <p:txBody>
          <a:bodyPr>
            <a:normAutofit/>
          </a:bodyPr>
          <a:lstStyle/>
          <a:p>
            <a:r>
              <a:rPr lang="en-US" sz="2400" dirty="0">
                <a:solidFill>
                  <a:srgbClr val="6CB255"/>
                </a:solidFill>
              </a:rPr>
              <a:t>Figure 43.7</a:t>
            </a:r>
          </a:p>
        </p:txBody>
      </p:sp>
      <p:pic>
        <p:nvPicPr>
          <p:cNvPr id="8" name="OpenStaxLogo">
            <a:extLst>
              <a:ext uri="{FF2B5EF4-FFF2-40B4-BE49-F238E27FC236}">
                <a16:creationId xmlns:a16="http://schemas.microsoft.com/office/drawing/2014/main" id="{3C49E51C-4AEC-AB4F-97CF-BC2F2F1EA5F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36365020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CF98EA49-57CC-40AF-8266-5B7FC45543F1}"/>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reproductive structures of the human male are shown.</a:t>
            </a:r>
          </a:p>
        </p:txBody>
      </p:sp>
      <p:pic>
        <p:nvPicPr>
          <p:cNvPr id="3" name="Figure" descr="Illustration shows a cross section of the penis and testes. The penis widens at the end, into the glans, which is surrounded by the foreskin. The urethra is an opening that runs through the middle of the penis to the bladder. The tissue surrounding the urethra is the Corpus spongiosum, and above the Corpus spongiosum is the Corpus cavernosum. The testes, located immediately behind the penis, are covered by the scrotum. Seminiferous tubules are located in the testes. The epididymis partly surrounds the sac containing the seminiferous tubules. The Vas deferens is a tube connecting the seminiferous tubules to the ejaculatory duct, which begins in the prostate gland. The prostate gland is located behind and below the bladder. The seminal vesicle, located above the prostate, also connects to the seminal vesicle. The bulbourethral gland connects to the ejaculatory duct where the ejaculatory duct enters the peni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2201" r="-52201"/>
          <a:stretch>
            <a:fillRect/>
          </a:stretch>
        </p:blipFill>
        <p:spPr/>
      </p:pic>
      <p:sp>
        <p:nvSpPr>
          <p:cNvPr id="5" name="Figure Number"/>
          <p:cNvSpPr>
            <a:spLocks noGrp="1"/>
          </p:cNvSpPr>
          <p:nvPr>
            <p:ph type="title"/>
          </p:nvPr>
        </p:nvSpPr>
        <p:spPr/>
        <p:txBody>
          <a:bodyPr/>
          <a:lstStyle/>
          <a:p>
            <a:r>
              <a:rPr lang="en-US" dirty="0"/>
              <a:t>Figure 43.8</a:t>
            </a:r>
          </a:p>
        </p:txBody>
      </p:sp>
      <p:pic>
        <p:nvPicPr>
          <p:cNvPr id="8" name="OpenStaxLogo">
            <a:extLst>
              <a:ext uri="{FF2B5EF4-FFF2-40B4-BE49-F238E27FC236}">
                <a16:creationId xmlns:a16="http://schemas.microsoft.com/office/drawing/2014/main" id="{036A913A-C72D-174D-984D-08CD335EA63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175127030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1206</TotalTime>
  <Words>2593</Words>
  <Application>Microsoft Macintosh PowerPoint</Application>
  <PresentationFormat>On-screen Show (4:3)</PresentationFormat>
  <Paragraphs>96</Paragraphs>
  <Slides>31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Arial Black</vt:lpstr>
      <vt:lpstr>Calibri</vt:lpstr>
      <vt:lpstr>Essential</vt:lpstr>
      <vt:lpstr>Biology 2e</vt:lpstr>
      <vt:lpstr>Figure 43.1</vt:lpstr>
      <vt:lpstr>Figure 43.2</vt:lpstr>
      <vt:lpstr>Figure 43.3</vt:lpstr>
      <vt:lpstr>Figure 43.4</vt:lpstr>
      <vt:lpstr>Figure 43.5</vt:lpstr>
      <vt:lpstr>Figure 43.6</vt:lpstr>
      <vt:lpstr>Figure 43.7</vt:lpstr>
      <vt:lpstr>Figure 43.8</vt:lpstr>
      <vt:lpstr>Figure 43.9</vt:lpstr>
      <vt:lpstr>Figure 43.10</vt:lpstr>
      <vt:lpstr>Figure 43.11</vt:lpstr>
      <vt:lpstr>Figure 43.12</vt:lpstr>
      <vt:lpstr>Figure 43.13</vt:lpstr>
      <vt:lpstr>Figure 43.14</vt:lpstr>
      <vt:lpstr>Figure 43.15</vt:lpstr>
      <vt:lpstr>Figure 43.16</vt:lpstr>
      <vt:lpstr>Figure 43.17</vt:lpstr>
      <vt:lpstr>Figure 43.18</vt:lpstr>
      <vt:lpstr>Figure 43.19</vt:lpstr>
      <vt:lpstr>Figure 43.20</vt:lpstr>
      <vt:lpstr>Figure 43.21</vt:lpstr>
      <vt:lpstr>Figure 43.22</vt:lpstr>
      <vt:lpstr>Figure 43.23</vt:lpstr>
      <vt:lpstr>Figure 43.24</vt:lpstr>
      <vt:lpstr>Figure 43.25</vt:lpstr>
      <vt:lpstr>Figure 43.26</vt:lpstr>
      <vt:lpstr>Figure 43.27</vt:lpstr>
      <vt:lpstr>Figure 43.28</vt:lpstr>
      <vt:lpstr>Figure 43.29</vt:lpstr>
      <vt:lpstr>Figure 43.30</vt:lpstr>
    </vt:vector>
  </TitlesOfParts>
  <Company>WNI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Biology - Chapter 43 - ANIMAL REPRODUCTION AND DEVELOPMENT</dc:title>
  <dc:creator>Spuddy McSpare</dc:creator>
  <cp:lastModifiedBy>Microsoft Office User</cp:lastModifiedBy>
  <cp:revision>341</cp:revision>
  <cp:lastPrinted>2013-07-04T14:54:21Z</cp:lastPrinted>
  <dcterms:created xsi:type="dcterms:W3CDTF">2012-06-04T02:13:36Z</dcterms:created>
  <dcterms:modified xsi:type="dcterms:W3CDTF">2020-01-23T18:57:50Z</dcterms:modified>
</cp:coreProperties>
</file>