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00" r:id="rId1"/>
    <p:sldMasterId id="2147483905" r:id="rId2"/>
    <p:sldMasterId id="2147483910" r:id="rId3"/>
    <p:sldMasterId id="2147483914" r:id="rId4"/>
    <p:sldMasterId id="2147483992" r:id="rId5"/>
  </p:sldMasterIdLst>
  <p:notesMasterIdLst>
    <p:notesMasterId r:id="rId111"/>
  </p:notesMasterIdLst>
  <p:handoutMasterIdLst>
    <p:handoutMasterId r:id="rId112"/>
  </p:handoutMasterIdLst>
  <p:sldIdLst>
    <p:sldId id="504" r:id="rId6"/>
    <p:sldId id="505" r:id="rId7"/>
    <p:sldId id="591" r:id="rId8"/>
    <p:sldId id="592" r:id="rId9"/>
    <p:sldId id="508" r:id="rId10"/>
    <p:sldId id="509" r:id="rId11"/>
    <p:sldId id="510" r:id="rId12"/>
    <p:sldId id="593" r:id="rId13"/>
    <p:sldId id="594" r:id="rId14"/>
    <p:sldId id="595" r:id="rId15"/>
    <p:sldId id="512" r:id="rId16"/>
    <p:sldId id="513" r:id="rId17"/>
    <p:sldId id="514" r:id="rId18"/>
    <p:sldId id="515" r:id="rId19"/>
    <p:sldId id="516" r:id="rId20"/>
    <p:sldId id="596" r:id="rId21"/>
    <p:sldId id="518" r:id="rId22"/>
    <p:sldId id="519" r:id="rId23"/>
    <p:sldId id="520" r:id="rId24"/>
    <p:sldId id="597" r:id="rId25"/>
    <p:sldId id="522" r:id="rId26"/>
    <p:sldId id="598" r:id="rId27"/>
    <p:sldId id="599" r:id="rId28"/>
    <p:sldId id="600" r:id="rId29"/>
    <p:sldId id="524" r:id="rId30"/>
    <p:sldId id="525" r:id="rId31"/>
    <p:sldId id="601" r:id="rId32"/>
    <p:sldId id="527" r:id="rId33"/>
    <p:sldId id="528" r:id="rId34"/>
    <p:sldId id="529" r:id="rId35"/>
    <p:sldId id="602" r:id="rId36"/>
    <p:sldId id="531" r:id="rId37"/>
    <p:sldId id="533" r:id="rId38"/>
    <p:sldId id="534" r:id="rId39"/>
    <p:sldId id="603" r:id="rId40"/>
    <p:sldId id="537" r:id="rId41"/>
    <p:sldId id="538" r:id="rId42"/>
    <p:sldId id="539" r:id="rId43"/>
    <p:sldId id="604" r:id="rId44"/>
    <p:sldId id="541" r:id="rId45"/>
    <p:sldId id="542" r:id="rId46"/>
    <p:sldId id="543" r:id="rId47"/>
    <p:sldId id="605" r:id="rId48"/>
    <p:sldId id="545" r:id="rId49"/>
    <p:sldId id="546" r:id="rId50"/>
    <p:sldId id="547" r:id="rId51"/>
    <p:sldId id="606" r:id="rId52"/>
    <p:sldId id="607" r:id="rId53"/>
    <p:sldId id="608" r:id="rId54"/>
    <p:sldId id="609" r:id="rId55"/>
    <p:sldId id="610" r:id="rId56"/>
    <p:sldId id="550" r:id="rId57"/>
    <p:sldId id="551" r:id="rId58"/>
    <p:sldId id="611" r:id="rId59"/>
    <p:sldId id="553" r:id="rId60"/>
    <p:sldId id="612" r:id="rId61"/>
    <p:sldId id="556" r:id="rId62"/>
    <p:sldId id="613" r:id="rId63"/>
    <p:sldId id="614" r:id="rId64"/>
    <p:sldId id="615" r:id="rId65"/>
    <p:sldId id="559" r:id="rId66"/>
    <p:sldId id="560" r:id="rId67"/>
    <p:sldId id="616" r:id="rId68"/>
    <p:sldId id="617" r:id="rId69"/>
    <p:sldId id="618" r:id="rId70"/>
    <p:sldId id="562" r:id="rId71"/>
    <p:sldId id="563" r:id="rId72"/>
    <p:sldId id="619" r:id="rId73"/>
    <p:sldId id="565" r:id="rId74"/>
    <p:sldId id="566" r:id="rId75"/>
    <p:sldId id="567" r:id="rId76"/>
    <p:sldId id="620" r:id="rId77"/>
    <p:sldId id="569" r:id="rId78"/>
    <p:sldId id="570" r:id="rId79"/>
    <p:sldId id="571" r:id="rId80"/>
    <p:sldId id="621" r:id="rId81"/>
    <p:sldId id="573" r:id="rId82"/>
    <p:sldId id="622" r:id="rId83"/>
    <p:sldId id="625" r:id="rId84"/>
    <p:sldId id="626" r:id="rId85"/>
    <p:sldId id="575" r:id="rId86"/>
    <p:sldId id="576" r:id="rId87"/>
    <p:sldId id="623" r:id="rId88"/>
    <p:sldId id="578" r:id="rId89"/>
    <p:sldId id="579" r:id="rId90"/>
    <p:sldId id="580" r:id="rId91"/>
    <p:sldId id="581" r:id="rId92"/>
    <p:sldId id="624" r:id="rId93"/>
    <p:sldId id="584" r:id="rId94"/>
    <p:sldId id="585" r:id="rId95"/>
    <p:sldId id="586" r:id="rId96"/>
    <p:sldId id="587" r:id="rId97"/>
    <p:sldId id="627" r:id="rId98"/>
    <p:sldId id="628" r:id="rId99"/>
    <p:sldId id="629" r:id="rId100"/>
    <p:sldId id="589" r:id="rId101"/>
    <p:sldId id="630" r:id="rId102"/>
    <p:sldId id="631" r:id="rId103"/>
    <p:sldId id="632" r:id="rId104"/>
    <p:sldId id="633" r:id="rId105"/>
    <p:sldId id="634" r:id="rId106"/>
    <p:sldId id="635" r:id="rId107"/>
    <p:sldId id="636" r:id="rId108"/>
    <p:sldId id="637" r:id="rId109"/>
    <p:sldId id="638" r:id="rId11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2" orient="horz" pos="2160">
          <p15:clr>
            <a:srgbClr val="A4A3A4"/>
          </p15:clr>
        </p15:guide>
        <p15:guide id="3"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leen Fitzpatrick" initials="" lastIdx="7" clrIdx="0"/>
  <p:cmAuthor id="1" name="Dave Bailey" initials="D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C4161C"/>
    <a:srgbClr val="61887E"/>
    <a:srgbClr val="D1300D"/>
    <a:srgbClr val="B9B9B9"/>
    <a:srgbClr val="AA2B15"/>
    <a:srgbClr val="AEB9B1"/>
    <a:srgbClr val="4F6F92"/>
    <a:srgbClr val="F7F7F7"/>
    <a:srgbClr val="004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300" autoAdjust="0"/>
    <p:restoredTop sz="96115" autoAdjust="0"/>
  </p:normalViewPr>
  <p:slideViewPr>
    <p:cSldViewPr>
      <p:cViewPr varScale="1">
        <p:scale>
          <a:sx n="65" d="100"/>
          <a:sy n="65" d="100"/>
        </p:scale>
        <p:origin x="366" y="78"/>
      </p:cViewPr>
      <p:guideLst>
        <p:guide orient="horz" pos="2160"/>
        <p:guide pos="2880"/>
      </p:guideLst>
    </p:cSldViewPr>
  </p:slideViewPr>
  <p:outlineViewPr>
    <p:cViewPr>
      <p:scale>
        <a:sx n="33" d="100"/>
        <a:sy n="33" d="100"/>
      </p:scale>
      <p:origin x="0" y="-6469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32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commentAuthors" Target="commentAuthors.xml"/><Relationship Id="rId118"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ea typeface="ヒラギノ角ゴ Pro W3" pitchFamily="123"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2FDBCFE6-7A80-4E41-8712-1C12F7B6050B}" type="datetimeFigureOut">
              <a:rPr lang="en-US" altLang="en-US"/>
              <a:pPr>
                <a:defRPr/>
              </a:pPr>
              <a:t>4/20/2017</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ea typeface="ヒラギノ角ゴ Pro W3" pitchFamily="123"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1A23EEE-2F46-4732-8626-99218F3EFA81}" type="slidenum">
              <a:rPr lang="en-US" altLang="en-US"/>
              <a:pPr/>
              <a:t>‹#›</a:t>
            </a:fld>
            <a:endParaRPr lang="en-US" altLang="en-US" dirty="0"/>
          </a:p>
        </p:txBody>
      </p:sp>
    </p:spTree>
    <p:extLst>
      <p:ext uri="{BB962C8B-B14F-4D97-AF65-F5344CB8AC3E}">
        <p14:creationId xmlns:p14="http://schemas.microsoft.com/office/powerpoint/2010/main" val="1435027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ヒラギノ角ゴ Pro W3" pitchFamily="84" charset="-128"/>
                <a:cs typeface="+mn-cs"/>
              </a:defRPr>
            </a:lvl1pPr>
          </a:lstStyle>
          <a:p>
            <a:pPr>
              <a:defRPr/>
            </a:pPr>
            <a:endParaRPr lang="en-US" dirty="0"/>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ヒラギノ角ゴ Pro W3" pitchFamily="84" charset="-128"/>
                <a:cs typeface="+mn-cs"/>
              </a:defRPr>
            </a:lvl1pPr>
          </a:lstStyle>
          <a:p>
            <a:pPr>
              <a:defRPr/>
            </a:pPr>
            <a:endParaRPr lang="en-US" dirty="0"/>
          </a:p>
        </p:txBody>
      </p:sp>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ヒラギノ角ゴ Pro W3" pitchFamily="84" charset="-128"/>
                <a:cs typeface="+mn-cs"/>
              </a:defRPr>
            </a:lvl1pPr>
          </a:lstStyle>
          <a:p>
            <a:pPr>
              <a:defRPr/>
            </a:pPr>
            <a:endParaRPr lang="en-US" dirty="0"/>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6D957CC8-6916-4659-8D61-C81A523E1943}" type="slidenum">
              <a:rPr lang="en-US" altLang="en-US"/>
              <a:pPr/>
              <a:t>‹#›</a:t>
            </a:fld>
            <a:endParaRPr lang="en-US" altLang="en-US" dirty="0"/>
          </a:p>
        </p:txBody>
      </p:sp>
    </p:spTree>
    <p:extLst>
      <p:ext uri="{BB962C8B-B14F-4D97-AF65-F5344CB8AC3E}">
        <p14:creationId xmlns:p14="http://schemas.microsoft.com/office/powerpoint/2010/main" val="1954750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ヒラギノ角ゴ Pro W3" charset="0"/>
      </a:defRPr>
    </a:lvl1pPr>
    <a:lvl2pPr marL="4572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Rot="1" noChangeAspect="1" noChangeArrowheads="1" noTextEdit="1"/>
          </p:cNvSpPr>
          <p:nvPr>
            <p:ph type="sldImg"/>
          </p:nvPr>
        </p:nvSpPr>
        <p:spPr>
          <a:xfrm>
            <a:off x="0" y="0"/>
            <a:ext cx="0" cy="0"/>
          </a:xfrm>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385784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45.2b Intercellular communication by secreted molecules (part 2: synaptic and neuroendocrine)</a:t>
            </a:r>
          </a:p>
          <a:p>
            <a:endParaRPr lang="en-US" dirty="0">
              <a:latin typeface="Arial"/>
            </a:endParaRPr>
          </a:p>
        </p:txBody>
      </p:sp>
    </p:spTree>
    <p:extLst>
      <p:ext uri="{BB962C8B-B14F-4D97-AF65-F5344CB8AC3E}">
        <p14:creationId xmlns:p14="http://schemas.microsoft.com/office/powerpoint/2010/main" val="29274203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45.UN03 Scientific Skills Exercise: designing a controlled experiment</a:t>
            </a:r>
          </a:p>
          <a:p>
            <a:endParaRPr lang="en-US" dirty="0">
              <a:latin typeface="Arial"/>
            </a:endParaRPr>
          </a:p>
        </p:txBody>
      </p:sp>
    </p:spTree>
    <p:extLst>
      <p:ext uri="{BB962C8B-B14F-4D97-AF65-F5344CB8AC3E}">
        <p14:creationId xmlns:p14="http://schemas.microsoft.com/office/powerpoint/2010/main" val="16595544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45.UN04 Summary of key concepts: water- vs. lipid-soluble hormones</a:t>
            </a:r>
          </a:p>
          <a:p>
            <a:endParaRPr lang="en-US" dirty="0">
              <a:latin typeface="Arial"/>
            </a:endParaRPr>
          </a:p>
        </p:txBody>
      </p:sp>
    </p:spTree>
    <p:extLst>
      <p:ext uri="{BB962C8B-B14F-4D97-AF65-F5344CB8AC3E}">
        <p14:creationId xmlns:p14="http://schemas.microsoft.com/office/powerpoint/2010/main" val="20178501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45.UN05 Negative and positive feedback</a:t>
            </a:r>
          </a:p>
          <a:p>
            <a:endParaRPr lang="en-US" dirty="0">
              <a:latin typeface="Arial"/>
            </a:endParaRPr>
          </a:p>
        </p:txBody>
      </p:sp>
    </p:spTree>
    <p:extLst>
      <p:ext uri="{BB962C8B-B14F-4D97-AF65-F5344CB8AC3E}">
        <p14:creationId xmlns:p14="http://schemas.microsoft.com/office/powerpoint/2010/main" val="31371459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45.UN06 Hormone cascade</a:t>
            </a:r>
          </a:p>
          <a:p>
            <a:endParaRPr lang="en-US" dirty="0">
              <a:latin typeface="Arial"/>
            </a:endParaRPr>
          </a:p>
        </p:txBody>
      </p:sp>
    </p:spTree>
    <p:extLst>
      <p:ext uri="{BB962C8B-B14F-4D97-AF65-F5344CB8AC3E}">
        <p14:creationId xmlns:p14="http://schemas.microsoft.com/office/powerpoint/2010/main" val="15546414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45.UN07 Test your understanding, question 10 (Cushing’s syndrome)</a:t>
            </a:r>
          </a:p>
          <a:p>
            <a:endParaRPr lang="en-US" dirty="0">
              <a:latin typeface="Arial"/>
            </a:endParaRPr>
          </a:p>
        </p:txBody>
      </p:sp>
    </p:spTree>
    <p:extLst>
      <p:ext uri="{BB962C8B-B14F-4D97-AF65-F5344CB8AC3E}">
        <p14:creationId xmlns:p14="http://schemas.microsoft.com/office/powerpoint/2010/main" val="38046428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45.UN08 Test your understanding, question 12 (MSH)</a:t>
            </a:r>
          </a:p>
          <a:p>
            <a:endParaRPr lang="en-US" dirty="0">
              <a:latin typeface="Arial"/>
            </a:endParaRPr>
          </a:p>
        </p:txBody>
      </p:sp>
    </p:spTree>
    <p:extLst>
      <p:ext uri="{BB962C8B-B14F-4D97-AF65-F5344CB8AC3E}">
        <p14:creationId xmlns:p14="http://schemas.microsoft.com/office/powerpoint/2010/main" val="2241192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4074209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742809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411482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Rot="1" noChangeAspect="1" noChangeArrowheads="1" noTextEdit="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4261984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302971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45.3 Signaling by pheromones</a:t>
            </a:r>
          </a:p>
          <a:p>
            <a:endParaRPr lang="en-US" dirty="0">
              <a:latin typeface="Arial"/>
            </a:endParaRPr>
          </a:p>
        </p:txBody>
      </p:sp>
    </p:spTree>
    <p:extLst>
      <p:ext uri="{BB962C8B-B14F-4D97-AF65-F5344CB8AC3E}">
        <p14:creationId xmlns:p14="http://schemas.microsoft.com/office/powerpoint/2010/main" val="3723976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Grp="1" noRot="1" noChangeAspect="1" noChangeArrowheads="1" noTextEdit="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83110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Rot="1" noChangeAspect="1" noChangeArrowheads="1" noTextEdit="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40383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Rot="1" noChangeAspect="1" noChangeArrowheads="1" noTextEdit="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894790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380865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45.4 Differences in hormone solubility and structure</a:t>
            </a:r>
          </a:p>
          <a:p>
            <a:endParaRPr lang="en-US" dirty="0">
              <a:latin typeface="Arial"/>
            </a:endParaRPr>
          </a:p>
        </p:txBody>
      </p:sp>
    </p:spTree>
    <p:extLst>
      <p:ext uri="{BB962C8B-B14F-4D97-AF65-F5344CB8AC3E}">
        <p14:creationId xmlns:p14="http://schemas.microsoft.com/office/powerpoint/2010/main" val="54202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Rot="1" noChangeAspect="1" noChangeArrowheads="1" noTextEdit="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2275370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45.5 Variation in hormone receptor location</a:t>
            </a:r>
          </a:p>
          <a:p>
            <a:endParaRPr lang="en-US" dirty="0">
              <a:latin typeface="Arial"/>
            </a:endParaRPr>
          </a:p>
        </p:txBody>
      </p:sp>
    </p:spTree>
    <p:extLst>
      <p:ext uri="{BB962C8B-B14F-4D97-AF65-F5344CB8AC3E}">
        <p14:creationId xmlns:p14="http://schemas.microsoft.com/office/powerpoint/2010/main" val="3503766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45.5a Variation in hormone receptor location (part 1: secretory cell)</a:t>
            </a:r>
          </a:p>
          <a:p>
            <a:endParaRPr lang="en-US" dirty="0">
              <a:latin typeface="Arial"/>
            </a:endParaRPr>
          </a:p>
        </p:txBody>
      </p:sp>
    </p:spTree>
    <p:extLst>
      <p:ext uri="{BB962C8B-B14F-4D97-AF65-F5344CB8AC3E}">
        <p14:creationId xmlns:p14="http://schemas.microsoft.com/office/powerpoint/2010/main" val="1307577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45.5b Variation in hormone receptor location (part 2: target cell)</a:t>
            </a:r>
          </a:p>
          <a:p>
            <a:endParaRPr lang="en-US" dirty="0">
              <a:latin typeface="Arial"/>
            </a:endParaRPr>
          </a:p>
        </p:txBody>
      </p:sp>
    </p:spTree>
    <p:extLst>
      <p:ext uri="{BB962C8B-B14F-4D97-AF65-F5344CB8AC3E}">
        <p14:creationId xmlns:p14="http://schemas.microsoft.com/office/powerpoint/2010/main" val="47417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2448565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620162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45.6 Signal transduction triggered by a cell-surface hormone receptor</a:t>
            </a:r>
          </a:p>
          <a:p>
            <a:endParaRPr lang="en-US" dirty="0">
              <a:latin typeface="Arial"/>
            </a:endParaRPr>
          </a:p>
        </p:txBody>
      </p:sp>
    </p:spTree>
    <p:extLst>
      <p:ext uri="{BB962C8B-B14F-4D97-AF65-F5344CB8AC3E}">
        <p14:creationId xmlns:p14="http://schemas.microsoft.com/office/powerpoint/2010/main" val="71999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8988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153292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 What makes male and female elephant seals look so different?</a:t>
            </a:r>
          </a:p>
        </p:txBody>
      </p:sp>
    </p:spTree>
    <p:extLst>
      <p:ext uri="{BB962C8B-B14F-4D97-AF65-F5344CB8AC3E}">
        <p14:creationId xmlns:p14="http://schemas.microsoft.com/office/powerpoint/2010/main" val="135441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219664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45.7 Direct regulation of gene expression by a steroid hormone receptor</a:t>
            </a:r>
          </a:p>
          <a:p>
            <a:endParaRPr lang="en-US" dirty="0">
              <a:latin typeface="Arial"/>
            </a:endParaRPr>
          </a:p>
        </p:txBody>
      </p:sp>
    </p:spTree>
    <p:extLst>
      <p:ext uri="{BB962C8B-B14F-4D97-AF65-F5344CB8AC3E}">
        <p14:creationId xmlns:p14="http://schemas.microsoft.com/office/powerpoint/2010/main" val="652410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8049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219664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328840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45.8 Human endocrine glands and their hormones</a:t>
            </a:r>
          </a:p>
          <a:p>
            <a:endParaRPr lang="en-US" dirty="0">
              <a:latin typeface="Arial"/>
            </a:endParaRPr>
          </a:p>
        </p:txBody>
      </p:sp>
    </p:spTree>
    <p:extLst>
      <p:ext uri="{BB962C8B-B14F-4D97-AF65-F5344CB8AC3E}">
        <p14:creationId xmlns:p14="http://schemas.microsoft.com/office/powerpoint/2010/main" val="2655658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2562905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Rot="1" noChangeAspect="1" noChangeArrowheads="1" noTextEdit="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2889903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2594030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45.9 A simple endocrine pathway</a:t>
            </a:r>
          </a:p>
          <a:p>
            <a:endParaRPr lang="en-US" dirty="0">
              <a:latin typeface="Arial"/>
            </a:endParaRPr>
          </a:p>
        </p:txBody>
      </p:sp>
    </p:spTree>
    <p:extLst>
      <p:ext uri="{BB962C8B-B14F-4D97-AF65-F5344CB8AC3E}">
        <p14:creationId xmlns:p14="http://schemas.microsoft.com/office/powerpoint/2010/main" val="1699137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45.1a Male elephant seals sparring</a:t>
            </a:r>
          </a:p>
          <a:p>
            <a:endParaRPr lang="en-US" dirty="0">
              <a:latin typeface="Arial"/>
            </a:endParaRPr>
          </a:p>
        </p:txBody>
      </p:sp>
    </p:spTree>
    <p:extLst>
      <p:ext uri="{BB962C8B-B14F-4D97-AF65-F5344CB8AC3E}">
        <p14:creationId xmlns:p14="http://schemas.microsoft.com/office/powerpoint/2010/main" val="1018134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8605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159466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797360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45.10 A simple neuroendocrine pathway</a:t>
            </a:r>
          </a:p>
          <a:p>
            <a:endParaRPr lang="en-US" dirty="0">
              <a:latin typeface="Arial"/>
            </a:endParaRPr>
          </a:p>
        </p:txBody>
      </p:sp>
    </p:spTree>
    <p:extLst>
      <p:ext uri="{BB962C8B-B14F-4D97-AF65-F5344CB8AC3E}">
        <p14:creationId xmlns:p14="http://schemas.microsoft.com/office/powerpoint/2010/main" val="1374746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9282154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
          <p:cNvSpPr>
            <a:spLocks noGrp="1" noRot="1" noChangeAspect="1" noChangeArrowheads="1" noTextEdit="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2960988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
          <p:cNvSpPr>
            <a:spLocks noGrp="1" noRot="1" noChangeAspect="1" noChangeArrowheads="1" noTextEdit="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159347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45.11 Larva of the giant silk moth</a:t>
            </a:r>
          </a:p>
          <a:p>
            <a:endParaRPr lang="en-US" dirty="0">
              <a:latin typeface="Arial"/>
            </a:endParaRPr>
          </a:p>
        </p:txBody>
      </p:sp>
    </p:spTree>
    <p:extLst>
      <p:ext uri="{BB962C8B-B14F-4D97-AF65-F5344CB8AC3E}">
        <p14:creationId xmlns:p14="http://schemas.microsoft.com/office/powerpoint/2010/main" val="2782909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45.12_1 Regulation of insect development and metamorphosis (step 1)</a:t>
            </a:r>
          </a:p>
          <a:p>
            <a:endParaRPr lang="en-US" dirty="0">
              <a:latin typeface="Arial"/>
            </a:endParaRPr>
          </a:p>
        </p:txBody>
      </p:sp>
    </p:spTree>
    <p:extLst>
      <p:ext uri="{BB962C8B-B14F-4D97-AF65-F5344CB8AC3E}">
        <p14:creationId xmlns:p14="http://schemas.microsoft.com/office/powerpoint/2010/main" val="3170841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45.12_2 Regulation of insect development and metamorphosis (step 2)</a:t>
            </a:r>
          </a:p>
          <a:p>
            <a:endParaRPr lang="en-US" dirty="0">
              <a:latin typeface="Arial"/>
            </a:endParaRPr>
          </a:p>
        </p:txBody>
      </p:sp>
    </p:spTree>
    <p:extLst>
      <p:ext uri="{BB962C8B-B14F-4D97-AF65-F5344CB8AC3E}">
        <p14:creationId xmlns:p14="http://schemas.microsoft.com/office/powerpoint/2010/main" val="994151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Rot="1" noChangeAspect="1" noChangeArrowheads="1" noTextEdit="1"/>
          </p:cNvSpPr>
          <p:nvPr>
            <p:ph type="sldImg"/>
          </p:nvPr>
        </p:nvSpPr>
        <p:spPr>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42796047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45.12_3 Regulation of insect development and metamorphosis (step 3)</a:t>
            </a:r>
          </a:p>
          <a:p>
            <a:endParaRPr lang="en-US" dirty="0">
              <a:latin typeface="Arial"/>
            </a:endParaRPr>
          </a:p>
        </p:txBody>
      </p:sp>
    </p:spTree>
    <p:extLst>
      <p:ext uri="{BB962C8B-B14F-4D97-AF65-F5344CB8AC3E}">
        <p14:creationId xmlns:p14="http://schemas.microsoft.com/office/powerpoint/2010/main" val="18498018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45.12_4 Regulation of insect development and metamorphosis (step 4)</a:t>
            </a:r>
          </a:p>
          <a:p>
            <a:endParaRPr lang="en-US" dirty="0">
              <a:latin typeface="Arial"/>
            </a:endParaRPr>
          </a:p>
        </p:txBody>
      </p:sp>
    </p:spTree>
    <p:extLst>
      <p:ext uri="{BB962C8B-B14F-4D97-AF65-F5344CB8AC3E}">
        <p14:creationId xmlns:p14="http://schemas.microsoft.com/office/powerpoint/2010/main" val="2226989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
          <p:cNvSpPr>
            <a:spLocks noGrp="1" noRot="1" noChangeAspect="1" noChangeArrowheads="1" noTextEdit="1"/>
          </p:cNvSpPr>
          <p:nvPr>
            <p:ph type="sldImg"/>
          </p:nvPr>
        </p:nvSpPr>
        <p:spPr>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1544501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2"/>
          <p:cNvSpPr>
            <a:spLocks noGrp="1" noRot="1" noChangeAspect="1" noChangeArrowheads="1" noTextEdit="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4032960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45.13 Endocrine glands in the human brain</a:t>
            </a:r>
          </a:p>
          <a:p>
            <a:endParaRPr lang="en-US" dirty="0">
              <a:latin typeface="Arial"/>
            </a:endParaRPr>
          </a:p>
        </p:txBody>
      </p:sp>
    </p:spTree>
    <p:extLst>
      <p:ext uri="{BB962C8B-B14F-4D97-AF65-F5344CB8AC3E}">
        <p14:creationId xmlns:p14="http://schemas.microsoft.com/office/powerpoint/2010/main" val="28489410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2"/>
          <p:cNvSpPr>
            <a:spLocks noGrp="1" noRot="1" noChangeAspec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4730368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45.14 Production and release of posterior pituitary hormones</a:t>
            </a:r>
          </a:p>
          <a:p>
            <a:endParaRPr lang="en-US" dirty="0">
              <a:latin typeface="Arial"/>
            </a:endParaRPr>
          </a:p>
        </p:txBody>
      </p:sp>
    </p:spTree>
    <p:extLst>
      <p:ext uri="{BB962C8B-B14F-4D97-AF65-F5344CB8AC3E}">
        <p14:creationId xmlns:p14="http://schemas.microsoft.com/office/powerpoint/2010/main" val="7832219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Rot="1" noChangeAspect="1" noChangeArrowheads="1" noTextEdit="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972287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45.15 Production and release of anterior pituitary hormones</a:t>
            </a:r>
          </a:p>
          <a:p>
            <a:endParaRPr lang="en-US" dirty="0">
              <a:latin typeface="Arial"/>
            </a:endParaRPr>
          </a:p>
        </p:txBody>
      </p:sp>
    </p:spTree>
    <p:extLst>
      <p:ext uri="{BB962C8B-B14F-4D97-AF65-F5344CB8AC3E}">
        <p14:creationId xmlns:p14="http://schemas.microsoft.com/office/powerpoint/2010/main" val="3179650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45.15a Production and release of anterior pituitary hormones (part 1)</a:t>
            </a:r>
          </a:p>
          <a:p>
            <a:endParaRPr lang="en-US" dirty="0">
              <a:latin typeface="Arial"/>
            </a:endParaRPr>
          </a:p>
        </p:txBody>
      </p:sp>
    </p:spTree>
    <p:extLst>
      <p:ext uri="{BB962C8B-B14F-4D97-AF65-F5344CB8AC3E}">
        <p14:creationId xmlns:p14="http://schemas.microsoft.com/office/powerpoint/2010/main" val="21445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4464756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45.15b Production and release of anterior pituitary hormones (part 2)</a:t>
            </a:r>
          </a:p>
          <a:p>
            <a:endParaRPr lang="en-US" dirty="0">
              <a:latin typeface="Arial"/>
            </a:endParaRPr>
          </a:p>
        </p:txBody>
      </p:sp>
    </p:spTree>
    <p:extLst>
      <p:ext uri="{BB962C8B-B14F-4D97-AF65-F5344CB8AC3E}">
        <p14:creationId xmlns:p14="http://schemas.microsoft.com/office/powerpoint/2010/main" val="2788758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2"/>
          <p:cNvSpPr>
            <a:spLocks noGrp="1" noRot="1" noChangeAspect="1" noChangeArrowheads="1" noTextEdit="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5251182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2"/>
          <p:cNvSpPr>
            <a:spLocks noGrp="1" noRot="1" noChangeAspect="1" noChangeArrowheads="1" noTextEdit="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9996800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45.16 Regulation of thyroid hormone secretion: a hormone cascade pathway</a:t>
            </a:r>
          </a:p>
          <a:p>
            <a:endParaRPr lang="en-US" dirty="0">
              <a:latin typeface="Arial"/>
            </a:endParaRPr>
          </a:p>
        </p:txBody>
      </p:sp>
    </p:spTree>
    <p:extLst>
      <p:ext uri="{BB962C8B-B14F-4D97-AF65-F5344CB8AC3E}">
        <p14:creationId xmlns:p14="http://schemas.microsoft.com/office/powerpoint/2010/main" val="14504639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45.16a Regulation of thyroid hormone secretion: a hormone cascade pathway (part 1)</a:t>
            </a:r>
          </a:p>
          <a:p>
            <a:endParaRPr lang="en-US" dirty="0">
              <a:latin typeface="Arial"/>
            </a:endParaRPr>
          </a:p>
        </p:txBody>
      </p:sp>
    </p:spTree>
    <p:extLst>
      <p:ext uri="{BB962C8B-B14F-4D97-AF65-F5344CB8AC3E}">
        <p14:creationId xmlns:p14="http://schemas.microsoft.com/office/powerpoint/2010/main" val="22075460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45.16b Regulation of thyroid hormone secretion: a hormone cascade pathway (part 2)</a:t>
            </a:r>
          </a:p>
          <a:p>
            <a:endParaRPr lang="en-US" dirty="0">
              <a:latin typeface="Arial"/>
            </a:endParaRPr>
          </a:p>
        </p:txBody>
      </p:sp>
    </p:spTree>
    <p:extLst>
      <p:ext uri="{BB962C8B-B14F-4D97-AF65-F5344CB8AC3E}">
        <p14:creationId xmlns:p14="http://schemas.microsoft.com/office/powerpoint/2010/main" val="27429682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24514654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2"/>
          <p:cNvSpPr>
            <a:spLocks noGrp="1" noRot="1" noChangeAspect="1" noChangeArrowheads="1" noTextEdit="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0288509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45.17 Effect of growth hormone overproduction</a:t>
            </a:r>
          </a:p>
          <a:p>
            <a:endParaRPr lang="en-US" dirty="0">
              <a:latin typeface="Arial"/>
            </a:endParaRPr>
          </a:p>
        </p:txBody>
      </p:sp>
    </p:spTree>
    <p:extLst>
      <p:ext uri="{BB962C8B-B14F-4D97-AF65-F5344CB8AC3E}">
        <p14:creationId xmlns:p14="http://schemas.microsoft.com/office/powerpoint/2010/main" val="15927179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2"/>
          <p:cNvSpPr>
            <a:spLocks noGrp="1" noRot="1" noChangeAspect="1" noChangeArrowheads="1" noTextEdit="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280186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1045230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2"/>
          <p:cNvSpPr>
            <a:spLocks noGrp="1" noRot="1" noChangeAspect="1" noChangeArrowheads="1" noTextEdit="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41677314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2"/>
          <p:cNvSpPr>
            <a:spLocks noGrp="1" noRot="1" noChangeAspect="1" noChangeArrowheads="1" noTextEdit="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25069638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45.18 The roles of parathyroid hormone (PTH) in regulating blood calcium levels in mammals</a:t>
            </a:r>
          </a:p>
          <a:p>
            <a:endParaRPr lang="en-US" dirty="0">
              <a:latin typeface="Arial"/>
            </a:endParaRPr>
          </a:p>
        </p:txBody>
      </p:sp>
    </p:spTree>
    <p:extLst>
      <p:ext uri="{BB962C8B-B14F-4D97-AF65-F5344CB8AC3E}">
        <p14:creationId xmlns:p14="http://schemas.microsoft.com/office/powerpoint/2010/main" val="22808782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
          <p:cNvSpPr>
            <a:spLocks noGrp="1" noRot="1" noChangeAspect="1" noChangeArrowheads="1" noTextEdit="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20561540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2"/>
          <p:cNvSpPr>
            <a:spLocks noGrp="1" noRot="1" noChangeAspect="1" noChangeArrowheads="1" noTextEdit="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2595970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2"/>
          <p:cNvSpPr>
            <a:spLocks noGrp="1" noRot="1" noChangeAspect="1" noChangeArrowheads="1" noTextEdit="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3176156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45.19a Stress and the adrenal gland (part 1: art)</a:t>
            </a:r>
          </a:p>
          <a:p>
            <a:endParaRPr lang="en-US" dirty="0">
              <a:latin typeface="Arial"/>
            </a:endParaRPr>
          </a:p>
        </p:txBody>
      </p:sp>
    </p:spTree>
    <p:extLst>
      <p:ext uri="{BB962C8B-B14F-4D97-AF65-F5344CB8AC3E}">
        <p14:creationId xmlns:p14="http://schemas.microsoft.com/office/powerpoint/2010/main" val="2601552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2"/>
          <p:cNvSpPr>
            <a:spLocks noGrp="1" noRot="1" noChangeAspect="1"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6981514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45.20 One hormone, different effects</a:t>
            </a:r>
          </a:p>
          <a:p>
            <a:endParaRPr lang="en-US" dirty="0">
              <a:latin typeface="Arial"/>
            </a:endParaRPr>
          </a:p>
        </p:txBody>
      </p:sp>
    </p:spTree>
    <p:extLst>
      <p:ext uri="{BB962C8B-B14F-4D97-AF65-F5344CB8AC3E}">
        <p14:creationId xmlns:p14="http://schemas.microsoft.com/office/powerpoint/2010/main" val="9179888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45.20a One hormone, different effect (part 1: same receptors)</a:t>
            </a:r>
          </a:p>
          <a:p>
            <a:endParaRPr lang="en-US" dirty="0">
              <a:latin typeface="Arial"/>
            </a:endParaRPr>
          </a:p>
        </p:txBody>
      </p:sp>
    </p:spTree>
    <p:extLst>
      <p:ext uri="{BB962C8B-B14F-4D97-AF65-F5344CB8AC3E}">
        <p14:creationId xmlns:p14="http://schemas.microsoft.com/office/powerpoint/2010/main" val="2127137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45.2 Intercellular communication by secreted molecules</a:t>
            </a:r>
          </a:p>
          <a:p>
            <a:endParaRPr lang="en-US" dirty="0">
              <a:latin typeface="Arial"/>
            </a:endParaRPr>
          </a:p>
        </p:txBody>
      </p:sp>
    </p:spTree>
    <p:extLst>
      <p:ext uri="{BB962C8B-B14F-4D97-AF65-F5344CB8AC3E}">
        <p14:creationId xmlns:p14="http://schemas.microsoft.com/office/powerpoint/2010/main" val="16661948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45.20b One hormone, different effects (part 2: different receptors)</a:t>
            </a:r>
          </a:p>
          <a:p>
            <a:endParaRPr lang="en-US" dirty="0">
              <a:latin typeface="Arial"/>
            </a:endParaRPr>
          </a:p>
        </p:txBody>
      </p:sp>
    </p:spTree>
    <p:extLst>
      <p:ext uri="{BB962C8B-B14F-4D97-AF65-F5344CB8AC3E}">
        <p14:creationId xmlns:p14="http://schemas.microsoft.com/office/powerpoint/2010/main" val="14416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2"/>
          <p:cNvSpPr>
            <a:spLocks noGrp="1" noRot="1" noChangeAspect="1"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6981514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2"/>
          <p:cNvSpPr>
            <a:spLocks noGrp="1" noRot="1" noChangeAspect="1" noChangeArrowheads="1" noTextEdit="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5800268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45.19b Stress and the adrenal gland (part 2: epinephrine and norepinephrine effects)</a:t>
            </a:r>
          </a:p>
          <a:p>
            <a:endParaRPr lang="en-US" dirty="0">
              <a:latin typeface="Arial"/>
            </a:endParaRPr>
          </a:p>
        </p:txBody>
      </p:sp>
    </p:spTree>
    <p:extLst>
      <p:ext uri="{BB962C8B-B14F-4D97-AF65-F5344CB8AC3E}">
        <p14:creationId xmlns:p14="http://schemas.microsoft.com/office/powerpoint/2010/main" val="9504394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2"/>
          <p:cNvSpPr>
            <a:spLocks noGrp="1" noRot="1" noChangeAspect="1" noChangeArrowheads="1" noTextEdit="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1569786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2"/>
          <p:cNvSpPr>
            <a:spLocks noGrp="1" noRot="1" noChangeAspect="1" noChangeArrowheads="1" noTextEdit="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6964778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Rot="1" noChangeAspect="1" noChangeArrowheads="1" noTextEdit="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5147006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Rot="1" noChangeAspect="1" noChangeArrowheads="1" noTextEdit="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5147006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45.21 Sex hormones regulate formation of internal reproductive structures in human development</a:t>
            </a:r>
          </a:p>
          <a:p>
            <a:endParaRPr lang="en-US" dirty="0">
              <a:latin typeface="Arial"/>
            </a:endParaRPr>
          </a:p>
        </p:txBody>
      </p:sp>
    </p:spTree>
    <p:extLst>
      <p:ext uri="{BB962C8B-B14F-4D97-AF65-F5344CB8AC3E}">
        <p14:creationId xmlns:p14="http://schemas.microsoft.com/office/powerpoint/2010/main" val="29371754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2"/>
          <p:cNvSpPr>
            <a:spLocks noGrp="1" noRot="1" noChangeAspect="1" noChangeArrowheads="1" noTextEdit="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15203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45.2a Intercellular communication by secreted molecules (part 1: endocrine, paracrine, and autocrine)</a:t>
            </a:r>
          </a:p>
          <a:p>
            <a:endParaRPr lang="en-US" dirty="0">
              <a:latin typeface="Arial"/>
            </a:endParaRPr>
          </a:p>
        </p:txBody>
      </p:sp>
    </p:spTree>
    <p:extLst>
      <p:ext uri="{BB962C8B-B14F-4D97-AF65-F5344CB8AC3E}">
        <p14:creationId xmlns:p14="http://schemas.microsoft.com/office/powerpoint/2010/main" val="11269813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Rot="1" noChangeAspect="1" noChangeArrowheads="1" noTextEdit="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12472881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2"/>
          <p:cNvSpPr>
            <a:spLocks noGrp="1" noRot="1" noChangeAspect="1" noChangeArrowheads="1" noTextEdit="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41366594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Rot="1" noChangeAspect="1" noChangeArrowheads="1" noTextEdit="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3949652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45.22 Specialized role of a hormone in frog metamorphosis</a:t>
            </a:r>
          </a:p>
          <a:p>
            <a:endParaRPr lang="en-US" dirty="0">
              <a:latin typeface="Arial"/>
            </a:endParaRPr>
          </a:p>
        </p:txBody>
      </p:sp>
    </p:spTree>
    <p:extLst>
      <p:ext uri="{BB962C8B-B14F-4D97-AF65-F5344CB8AC3E}">
        <p14:creationId xmlns:p14="http://schemas.microsoft.com/office/powerpoint/2010/main" val="32714869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45.22a Specialized role of a hormone in frog metamorphosis (part 1: tadpole)</a:t>
            </a:r>
          </a:p>
          <a:p>
            <a:endParaRPr lang="en-US" dirty="0">
              <a:latin typeface="Arial"/>
            </a:endParaRPr>
          </a:p>
        </p:txBody>
      </p:sp>
    </p:spTree>
    <p:extLst>
      <p:ext uri="{BB962C8B-B14F-4D97-AF65-F5344CB8AC3E}">
        <p14:creationId xmlns:p14="http://schemas.microsoft.com/office/powerpoint/2010/main" val="26217742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45.22b Specialized role of a hormone in frog metamorphosis (part 2: adult frog)</a:t>
            </a:r>
          </a:p>
          <a:p>
            <a:endParaRPr lang="en-US" dirty="0">
              <a:latin typeface="Arial"/>
            </a:endParaRPr>
          </a:p>
        </p:txBody>
      </p:sp>
    </p:spTree>
    <p:extLst>
      <p:ext uri="{BB962C8B-B14F-4D97-AF65-F5344CB8AC3E}">
        <p14:creationId xmlns:p14="http://schemas.microsoft.com/office/powerpoint/2010/main" val="37239341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2"/>
          <p:cNvSpPr>
            <a:spLocks noGrp="1" noRot="1" noChangeAspect="1" noChangeArrowheads="1" noTextEdit="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ea typeface="ヒラギノ角ゴ Pro W3" pitchFamily="123" charset="-128"/>
            </a:endParaRPr>
          </a:p>
        </p:txBody>
      </p:sp>
    </p:spTree>
    <p:extLst>
      <p:ext uri="{BB962C8B-B14F-4D97-AF65-F5344CB8AC3E}">
        <p14:creationId xmlns:p14="http://schemas.microsoft.com/office/powerpoint/2010/main" val="3460052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45.19 Stress and the adrenal gland</a:t>
            </a:r>
          </a:p>
          <a:p>
            <a:endParaRPr lang="en-US" dirty="0">
              <a:latin typeface="Arial"/>
            </a:endParaRPr>
          </a:p>
        </p:txBody>
      </p:sp>
    </p:spTree>
    <p:extLst>
      <p:ext uri="{BB962C8B-B14F-4D97-AF65-F5344CB8AC3E}">
        <p14:creationId xmlns:p14="http://schemas.microsoft.com/office/powerpoint/2010/main" val="36125900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45.UN01 Problem Solving Exercise: blood draw</a:t>
            </a:r>
          </a:p>
          <a:p>
            <a:endParaRPr lang="en-US" dirty="0">
              <a:latin typeface="Arial"/>
            </a:endParaRPr>
          </a:p>
        </p:txBody>
      </p:sp>
    </p:spTree>
    <p:extLst>
      <p:ext uri="{BB962C8B-B14F-4D97-AF65-F5344CB8AC3E}">
        <p14:creationId xmlns:p14="http://schemas.microsoft.com/office/powerpoint/2010/main" val="34407906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Figure 45.UN02 Problem Solving Exercise: thyroid test</a:t>
            </a:r>
          </a:p>
          <a:p>
            <a:endParaRPr lang="en-US" dirty="0">
              <a:latin typeface="Arial"/>
            </a:endParaRPr>
          </a:p>
        </p:txBody>
      </p:sp>
    </p:spTree>
    <p:extLst>
      <p:ext uri="{BB962C8B-B14F-4D97-AF65-F5344CB8AC3E}">
        <p14:creationId xmlns:p14="http://schemas.microsoft.com/office/powerpoint/2010/main" val="669034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591" t="-1" b="-1"/>
          <a:stretch/>
        </p:blipFill>
        <p:spPr>
          <a:xfrm>
            <a:off x="152400" y="152400"/>
            <a:ext cx="4495800" cy="6356360"/>
          </a:xfrm>
          <a:prstGeom prst="rect">
            <a:avLst/>
          </a:prstGeom>
        </p:spPr>
      </p:pic>
      <p:sp>
        <p:nvSpPr>
          <p:cNvPr id="13" name="TextBox 12"/>
          <p:cNvSpPr txBox="1"/>
          <p:nvPr/>
        </p:nvSpPr>
        <p:spPr>
          <a:xfrm>
            <a:off x="6827225" y="6019800"/>
            <a:ext cx="2164375" cy="738664"/>
          </a:xfrm>
          <a:prstGeom prst="rect">
            <a:avLst/>
          </a:prstGeom>
          <a:noFill/>
        </p:spPr>
        <p:txBody>
          <a:bodyPr wrap="none" rtlCol="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r>
              <a:rPr lang="en-US" sz="1400" dirty="0"/>
              <a:t>Lecture</a:t>
            </a:r>
            <a:r>
              <a:rPr lang="en-US" sz="1400" baseline="0" dirty="0"/>
              <a:t> Presentations by</a:t>
            </a:r>
            <a:br>
              <a:rPr lang="en-US" sz="1400" baseline="0" dirty="0"/>
            </a:br>
            <a:r>
              <a:rPr lang="en-US" sz="1400" baseline="0" dirty="0"/>
              <a:t>Nicole Tunbridge and</a:t>
            </a:r>
            <a:endParaRPr lang="en-US" sz="1400" dirty="0"/>
          </a:p>
          <a:p>
            <a:pPr algn="r"/>
            <a:r>
              <a:rPr lang="en-US" sz="1400" baseline="0" dirty="0"/>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000" b="1" dirty="0">
                <a:solidFill>
                  <a:srgbClr val="DF4A20"/>
                </a:solidFill>
                <a:effectLst>
                  <a:outerShdw blurRad="38100" dist="38100" dir="2700000" algn="tl">
                    <a:srgbClr val="000000">
                      <a:alpha val="43137"/>
                    </a:srgbClr>
                  </a:outerShdw>
                </a:effectLst>
              </a:rPr>
              <a:t>Chapter 45</a:t>
            </a:r>
            <a:br>
              <a:rPr lang="en-US" sz="3200" b="1" dirty="0">
                <a:solidFill>
                  <a:srgbClr val="DF4A20"/>
                </a:solidFill>
              </a:rPr>
            </a:br>
            <a:br>
              <a:rPr lang="en-US" sz="3600" dirty="0"/>
            </a:br>
            <a:r>
              <a:rPr lang="en-US" sz="4000" b="1" kern="1200" dirty="0">
                <a:solidFill>
                  <a:schemeClr val="tx1"/>
                </a:solidFill>
                <a:effectLst>
                  <a:outerShdw blurRad="38100" dist="38100" dir="2700000" algn="tl">
                    <a:srgbClr val="000000">
                      <a:alpha val="43137"/>
                    </a:srgbClr>
                  </a:outerShdw>
                </a:effectLst>
                <a:latin typeface="Arial" panose="020B0604020202020204" pitchFamily="34" charset="0"/>
                <a:ea typeface="ヒラギノ角ゴ Pro W3" charset="-128"/>
                <a:cs typeface="+mn-cs"/>
              </a:rPr>
              <a:t>Hormones</a:t>
            </a:r>
            <a:r>
              <a:rPr lang="en-US" sz="4000" b="1" kern="1200" baseline="0" dirty="0">
                <a:solidFill>
                  <a:schemeClr val="tx1"/>
                </a:solidFill>
                <a:effectLst>
                  <a:outerShdw blurRad="38100" dist="38100" dir="2700000" algn="tl">
                    <a:srgbClr val="000000">
                      <a:alpha val="43137"/>
                    </a:srgbClr>
                  </a:outerShdw>
                </a:effectLst>
                <a:latin typeface="Arial" panose="020B0604020202020204" pitchFamily="34" charset="0"/>
                <a:ea typeface="ヒラギノ角ゴ Pro W3" charset="-128"/>
                <a:cs typeface="+mn-cs"/>
              </a:rPr>
              <a:t> and the Endocrine System</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8287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403173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33410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618264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a:t>Click to edit Master title style</a:t>
            </a:r>
          </a:p>
        </p:txBody>
      </p:sp>
    </p:spTree>
    <p:extLst>
      <p:ext uri="{BB962C8B-B14F-4D97-AF65-F5344CB8AC3E}">
        <p14:creationId xmlns:p14="http://schemas.microsoft.com/office/powerpoint/2010/main" val="567783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a:prstGeom prst="rect">
            <a:avLst/>
          </a:prstGeom>
        </p:spPr>
        <p:txBody>
          <a:bodyPr/>
          <a:lstStyle>
            <a:lvl1pPr algn="l">
              <a:defRPr sz="3000" b="1">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724288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a:prstGeom prst="rect">
            <a:avLst/>
          </a:prstGeom>
        </p:spPr>
        <p:txBody>
          <a:bodyPr/>
          <a:lstStyle>
            <a:lvl1pPr algn="l">
              <a:defRPr sz="3000" b="1">
                <a:latin typeface="Arial"/>
                <a:cs typeface="Arial"/>
              </a:defRPr>
            </a:lvl1pPr>
          </a:lstStyle>
          <a:p>
            <a:r>
              <a:rPr lang="en-US" dirty="0"/>
              <a:t>Click to edit Master title style</a:t>
            </a:r>
          </a:p>
        </p:txBody>
      </p:sp>
      <p:sp>
        <p:nvSpPr>
          <p:cNvPr id="4" name="Content Placeholder 3"/>
          <p:cNvSpPr>
            <a:spLocks noGrp="1"/>
          </p:cNvSpPr>
          <p:nvPr>
            <p:ph sz="quarter" idx="10"/>
          </p:nvPr>
        </p:nvSpPr>
        <p:spPr>
          <a:xfrm>
            <a:off x="1066800" y="1600200"/>
            <a:ext cx="2840521"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lvl="0">
              <a:lnSpc>
                <a:spcPts val="2300"/>
              </a:lnSpc>
              <a:spcBef>
                <a:spcPct val="0"/>
              </a:spcBef>
            </a:pPr>
            <a:r>
              <a:rPr lang="en-US" dirty="0"/>
              <a:t>Edit Master </a:t>
            </a:r>
            <a:r>
              <a:rPr lang="en-US"/>
              <a:t>text styles</a:t>
            </a:r>
            <a:endParaRPr lang="en-US" dirty="0"/>
          </a:p>
        </p:txBody>
      </p:sp>
      <p:sp>
        <p:nvSpPr>
          <p:cNvPr id="5" name="Content Placeholder 3"/>
          <p:cNvSpPr>
            <a:spLocks noGrp="1"/>
          </p:cNvSpPr>
          <p:nvPr>
            <p:ph sz="quarter" idx="11"/>
          </p:nvPr>
        </p:nvSpPr>
        <p:spPr>
          <a:xfrm>
            <a:off x="1447800" y="2590800"/>
            <a:ext cx="3034164"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marL="192024" lvl="0" indent="-192024">
              <a:lnSpc>
                <a:spcPts val="2300"/>
              </a:lnSpc>
              <a:spcBef>
                <a:spcPct val="0"/>
              </a:spcBef>
              <a:buFont typeface="Arial" pitchFamily="34" charset="0"/>
              <a:buChar char="•"/>
            </a:pPr>
            <a:r>
              <a:rPr lang="en-US" dirty="0"/>
              <a:t>Edit Master text styles</a:t>
            </a:r>
          </a:p>
        </p:txBody>
      </p:sp>
      <p:sp>
        <p:nvSpPr>
          <p:cNvPr id="6" name="Content Placeholder 3"/>
          <p:cNvSpPr>
            <a:spLocks noGrp="1"/>
          </p:cNvSpPr>
          <p:nvPr>
            <p:ph sz="quarter" idx="12"/>
          </p:nvPr>
        </p:nvSpPr>
        <p:spPr>
          <a:xfrm>
            <a:off x="1447800" y="2981647"/>
            <a:ext cx="3034164"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marL="192024" lvl="0" indent="-192024">
              <a:lnSpc>
                <a:spcPts val="2300"/>
              </a:lnSpc>
              <a:spcBef>
                <a:spcPct val="0"/>
              </a:spcBef>
              <a:buFont typeface="Arial" pitchFamily="34" charset="0"/>
              <a:buChar char="•"/>
            </a:pPr>
            <a:r>
              <a:rPr lang="en-US" dirty="0"/>
              <a:t>Edit Master text styles</a:t>
            </a:r>
          </a:p>
        </p:txBody>
      </p:sp>
      <p:sp>
        <p:nvSpPr>
          <p:cNvPr id="7" name="Content Placeholder 3"/>
          <p:cNvSpPr>
            <a:spLocks noGrp="1"/>
          </p:cNvSpPr>
          <p:nvPr>
            <p:ph sz="quarter" idx="13"/>
          </p:nvPr>
        </p:nvSpPr>
        <p:spPr>
          <a:xfrm>
            <a:off x="1447800" y="3438847"/>
            <a:ext cx="3034164"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marL="192024" lvl="0" indent="-192024">
              <a:lnSpc>
                <a:spcPts val="2300"/>
              </a:lnSpc>
              <a:spcBef>
                <a:spcPct val="0"/>
              </a:spcBef>
              <a:buFont typeface="Arial" pitchFamily="34" charset="0"/>
              <a:buChar char="•"/>
            </a:pPr>
            <a:r>
              <a:rPr lang="en-US" dirty="0"/>
              <a:t>Edit Master text styles</a:t>
            </a:r>
          </a:p>
        </p:txBody>
      </p:sp>
      <p:sp>
        <p:nvSpPr>
          <p:cNvPr id="8" name="Content Placeholder 3"/>
          <p:cNvSpPr>
            <a:spLocks noGrp="1"/>
          </p:cNvSpPr>
          <p:nvPr>
            <p:ph sz="quarter" idx="14"/>
          </p:nvPr>
        </p:nvSpPr>
        <p:spPr>
          <a:xfrm>
            <a:off x="1371600" y="3896047"/>
            <a:ext cx="3034164"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marL="192024" lvl="0" indent="-192024">
              <a:lnSpc>
                <a:spcPts val="2300"/>
              </a:lnSpc>
              <a:spcBef>
                <a:spcPct val="0"/>
              </a:spcBef>
              <a:buFont typeface="Arial" pitchFamily="34" charset="0"/>
              <a:buChar char="•"/>
            </a:pPr>
            <a:r>
              <a:rPr lang="en-US" dirty="0"/>
              <a:t>Edit Master text styles</a:t>
            </a:r>
          </a:p>
        </p:txBody>
      </p:sp>
      <p:sp>
        <p:nvSpPr>
          <p:cNvPr id="9" name="Content Placeholder 3"/>
          <p:cNvSpPr>
            <a:spLocks noGrp="1"/>
          </p:cNvSpPr>
          <p:nvPr>
            <p:ph sz="quarter" idx="15"/>
          </p:nvPr>
        </p:nvSpPr>
        <p:spPr>
          <a:xfrm>
            <a:off x="1371600" y="4429447"/>
            <a:ext cx="3034164"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marL="192024" lvl="0" indent="-192024">
              <a:lnSpc>
                <a:spcPts val="2300"/>
              </a:lnSpc>
              <a:spcBef>
                <a:spcPct val="0"/>
              </a:spcBef>
              <a:buFont typeface="Arial" pitchFamily="34" charset="0"/>
              <a:buChar char="•"/>
            </a:pPr>
            <a:r>
              <a:rPr lang="en-US" dirty="0"/>
              <a:t>Edit Master text styles</a:t>
            </a:r>
          </a:p>
        </p:txBody>
      </p:sp>
    </p:spTree>
    <p:extLst>
      <p:ext uri="{BB962C8B-B14F-4D97-AF65-F5344CB8AC3E}">
        <p14:creationId xmlns:p14="http://schemas.microsoft.com/office/powerpoint/2010/main" val="530711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a:prstGeom prst="rect">
            <a:avLst/>
          </a:prstGeom>
        </p:spPr>
        <p:txBody>
          <a:bodyPr/>
          <a:lstStyle>
            <a:lvl1pPr algn="l">
              <a:defRPr sz="3000" b="1">
                <a:latin typeface="Arial"/>
                <a:cs typeface="Arial"/>
              </a:defRPr>
            </a:lvl1pPr>
          </a:lstStyle>
          <a:p>
            <a:r>
              <a:rPr lang="en-US" dirty="0"/>
              <a:t>Click to edit Master title style</a:t>
            </a:r>
          </a:p>
        </p:txBody>
      </p:sp>
      <p:sp>
        <p:nvSpPr>
          <p:cNvPr id="4" name="Content Placeholder 3"/>
          <p:cNvSpPr>
            <a:spLocks noGrp="1"/>
          </p:cNvSpPr>
          <p:nvPr>
            <p:ph sz="quarter" idx="10"/>
          </p:nvPr>
        </p:nvSpPr>
        <p:spPr>
          <a:xfrm>
            <a:off x="1066800" y="1600200"/>
            <a:ext cx="2840521"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lvl="0">
              <a:lnSpc>
                <a:spcPts val="2300"/>
              </a:lnSpc>
              <a:spcBef>
                <a:spcPct val="0"/>
              </a:spcBef>
            </a:pPr>
            <a:r>
              <a:rPr lang="en-US" dirty="0"/>
              <a:t>Edit Master text styles</a:t>
            </a:r>
          </a:p>
        </p:txBody>
      </p:sp>
      <p:sp>
        <p:nvSpPr>
          <p:cNvPr id="5" name="Content Placeholder 3"/>
          <p:cNvSpPr>
            <a:spLocks noGrp="1"/>
          </p:cNvSpPr>
          <p:nvPr>
            <p:ph sz="quarter" idx="11"/>
          </p:nvPr>
        </p:nvSpPr>
        <p:spPr>
          <a:xfrm>
            <a:off x="1447800" y="2590800"/>
            <a:ext cx="3034164"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marL="192024" lvl="0" indent="-192024">
              <a:lnSpc>
                <a:spcPts val="2300"/>
              </a:lnSpc>
              <a:spcBef>
                <a:spcPct val="0"/>
              </a:spcBef>
              <a:buFont typeface="Arial" pitchFamily="34" charset="0"/>
              <a:buChar char="•"/>
            </a:pPr>
            <a:r>
              <a:rPr lang="en-US" dirty="0"/>
              <a:t>Edit Master text styles</a:t>
            </a:r>
          </a:p>
        </p:txBody>
      </p:sp>
      <p:sp>
        <p:nvSpPr>
          <p:cNvPr id="6" name="Content Placeholder 3"/>
          <p:cNvSpPr>
            <a:spLocks noGrp="1"/>
          </p:cNvSpPr>
          <p:nvPr>
            <p:ph sz="quarter" idx="12"/>
          </p:nvPr>
        </p:nvSpPr>
        <p:spPr>
          <a:xfrm>
            <a:off x="1447800" y="2981647"/>
            <a:ext cx="3034164"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marL="192024" lvl="0" indent="-192024">
              <a:lnSpc>
                <a:spcPts val="2300"/>
              </a:lnSpc>
              <a:spcBef>
                <a:spcPct val="0"/>
              </a:spcBef>
              <a:buFont typeface="Arial" pitchFamily="34" charset="0"/>
              <a:buChar char="•"/>
            </a:pPr>
            <a:r>
              <a:rPr lang="en-US" dirty="0"/>
              <a:t>Edit Master text styles</a:t>
            </a:r>
          </a:p>
        </p:txBody>
      </p:sp>
      <p:sp>
        <p:nvSpPr>
          <p:cNvPr id="7" name="Content Placeholder 3"/>
          <p:cNvSpPr>
            <a:spLocks noGrp="1"/>
          </p:cNvSpPr>
          <p:nvPr>
            <p:ph sz="quarter" idx="13"/>
          </p:nvPr>
        </p:nvSpPr>
        <p:spPr>
          <a:xfrm>
            <a:off x="1447800" y="3438847"/>
            <a:ext cx="3034164"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marL="192024" lvl="0" indent="-192024">
              <a:lnSpc>
                <a:spcPts val="2300"/>
              </a:lnSpc>
              <a:spcBef>
                <a:spcPct val="0"/>
              </a:spcBef>
              <a:buFont typeface="Arial" pitchFamily="34" charset="0"/>
              <a:buChar char="•"/>
            </a:pPr>
            <a:r>
              <a:rPr lang="en-US" dirty="0"/>
              <a:t>Edit Master text styles</a:t>
            </a:r>
          </a:p>
        </p:txBody>
      </p:sp>
      <p:sp>
        <p:nvSpPr>
          <p:cNvPr id="8" name="Content Placeholder 3"/>
          <p:cNvSpPr>
            <a:spLocks noGrp="1"/>
          </p:cNvSpPr>
          <p:nvPr>
            <p:ph sz="quarter" idx="14"/>
          </p:nvPr>
        </p:nvSpPr>
        <p:spPr>
          <a:xfrm>
            <a:off x="1371600" y="3896047"/>
            <a:ext cx="3034164"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marL="192024" lvl="0" indent="-192024">
              <a:lnSpc>
                <a:spcPts val="2300"/>
              </a:lnSpc>
              <a:spcBef>
                <a:spcPct val="0"/>
              </a:spcBef>
              <a:buFont typeface="Arial" pitchFamily="34" charset="0"/>
              <a:buChar char="•"/>
            </a:pPr>
            <a:r>
              <a:rPr lang="en-US" dirty="0"/>
              <a:t>Edit Master text styles</a:t>
            </a:r>
          </a:p>
        </p:txBody>
      </p:sp>
      <p:sp>
        <p:nvSpPr>
          <p:cNvPr id="9" name="Content Placeholder 3"/>
          <p:cNvSpPr>
            <a:spLocks noGrp="1"/>
          </p:cNvSpPr>
          <p:nvPr>
            <p:ph sz="quarter" idx="15"/>
          </p:nvPr>
        </p:nvSpPr>
        <p:spPr>
          <a:xfrm>
            <a:off x="1371600" y="4429447"/>
            <a:ext cx="3034164" cy="2949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lang="en-US" sz="2100" b="1" kern="1200" dirty="0" smtClean="0">
                <a:solidFill>
                  <a:srgbClr val="000000"/>
                </a:solidFill>
                <a:cs typeface="+mn-cs"/>
              </a:defRPr>
            </a:lvl1pPr>
          </a:lstStyle>
          <a:p>
            <a:pPr marL="192024" lvl="0" indent="-192024">
              <a:lnSpc>
                <a:spcPts val="2300"/>
              </a:lnSpc>
              <a:spcBef>
                <a:spcPct val="0"/>
              </a:spcBef>
              <a:buFont typeface="Arial" pitchFamily="34" charset="0"/>
              <a:buChar char="•"/>
            </a:pPr>
            <a:r>
              <a:rPr lang="en-US" dirty="0"/>
              <a:t>Edit Master text styles</a:t>
            </a:r>
          </a:p>
        </p:txBody>
      </p:sp>
      <p:sp>
        <p:nvSpPr>
          <p:cNvPr id="10" name="Content Placeholder 3"/>
          <p:cNvSpPr>
            <a:spLocks noGrp="1"/>
          </p:cNvSpPr>
          <p:nvPr>
            <p:ph sz="quarter" idx="16"/>
          </p:nvPr>
        </p:nvSpPr>
        <p:spPr>
          <a:xfrm>
            <a:off x="5334000" y="2885753"/>
            <a:ext cx="3039935" cy="58990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2">
            <a:spAutoFit/>
          </a:bodyPr>
          <a:lstStyle>
            <a:lvl1pPr>
              <a:defRPr lang="en-US" sz="2100" b="1" kern="1200" dirty="0" smtClean="0">
                <a:solidFill>
                  <a:srgbClr val="000000"/>
                </a:solidFill>
                <a:cs typeface="+mn-cs"/>
              </a:defRPr>
            </a:lvl1pPr>
          </a:lstStyle>
          <a:p>
            <a:pPr marL="192024" lvl="0" indent="-192024">
              <a:lnSpc>
                <a:spcPts val="2300"/>
              </a:lnSpc>
              <a:spcBef>
                <a:spcPct val="0"/>
              </a:spcBef>
              <a:buFont typeface="Arial" pitchFamily="34" charset="0"/>
              <a:buChar char="•"/>
            </a:pPr>
            <a:r>
              <a:rPr lang="en-US" dirty="0"/>
              <a:t>Edit Master text styles</a:t>
            </a:r>
          </a:p>
        </p:txBody>
      </p:sp>
    </p:spTree>
    <p:extLst>
      <p:ext uri="{BB962C8B-B14F-4D97-AF65-F5344CB8AC3E}">
        <p14:creationId xmlns:p14="http://schemas.microsoft.com/office/powerpoint/2010/main" val="2531274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a:prstGeom prst="rect">
            <a:avLst/>
          </a:prstGeom>
        </p:spPr>
        <p:txBody>
          <a:bodyPr/>
          <a:lstStyle>
            <a:lvl1pPr algn="l">
              <a:defRPr sz="3000" b="1">
                <a:latin typeface="Arial"/>
                <a:cs typeface="Arial"/>
              </a:defRPr>
            </a:lvl1pPr>
          </a:lstStyle>
          <a:p>
            <a:r>
              <a:rPr lang="en-US" dirty="0"/>
              <a:t>Click to edit Master title style</a:t>
            </a:r>
          </a:p>
        </p:txBody>
      </p:sp>
      <p:sp>
        <p:nvSpPr>
          <p:cNvPr id="4" name="Content Placeholder 3"/>
          <p:cNvSpPr>
            <a:spLocks noGrp="1"/>
          </p:cNvSpPr>
          <p:nvPr>
            <p:ph sz="quarter" idx="10"/>
          </p:nvPr>
        </p:nvSpPr>
        <p:spPr>
          <a:xfrm>
            <a:off x="990600" y="1784058"/>
            <a:ext cx="1021664" cy="203433"/>
          </a:xfrm>
        </p:spPr>
        <p:txBody>
          <a:bodyPr anchor="ctr"/>
          <a:lstStyle/>
          <a:p>
            <a:pPr lvl="0"/>
            <a:r>
              <a:rPr lang="en-US" dirty="0"/>
              <a:t>Edit Master</a:t>
            </a:r>
          </a:p>
        </p:txBody>
      </p:sp>
      <p:sp>
        <p:nvSpPr>
          <p:cNvPr id="5" name="Content Placeholder 3"/>
          <p:cNvSpPr>
            <a:spLocks noGrp="1"/>
          </p:cNvSpPr>
          <p:nvPr>
            <p:ph sz="quarter" idx="11"/>
          </p:nvPr>
        </p:nvSpPr>
        <p:spPr>
          <a:xfrm>
            <a:off x="3031543" y="1784057"/>
            <a:ext cx="1021664" cy="203433"/>
          </a:xfrm>
        </p:spPr>
        <p:txBody>
          <a:bodyPr anchor="ctr"/>
          <a:lstStyle/>
          <a:p>
            <a:pPr lvl="0"/>
            <a:r>
              <a:rPr lang="en-US" dirty="0"/>
              <a:t>Edit Master</a:t>
            </a:r>
          </a:p>
        </p:txBody>
      </p:sp>
      <p:sp>
        <p:nvSpPr>
          <p:cNvPr id="6" name="Content Placeholder 3"/>
          <p:cNvSpPr>
            <a:spLocks noGrp="1"/>
          </p:cNvSpPr>
          <p:nvPr>
            <p:ph sz="quarter" idx="12"/>
          </p:nvPr>
        </p:nvSpPr>
        <p:spPr>
          <a:xfrm>
            <a:off x="5235232" y="1784056"/>
            <a:ext cx="1021664" cy="203433"/>
          </a:xfrm>
        </p:spPr>
        <p:txBody>
          <a:bodyPr anchor="ctr"/>
          <a:lstStyle/>
          <a:p>
            <a:pPr lvl="0"/>
            <a:r>
              <a:rPr lang="en-US" dirty="0"/>
              <a:t>Edit Master</a:t>
            </a:r>
          </a:p>
        </p:txBody>
      </p:sp>
      <p:sp>
        <p:nvSpPr>
          <p:cNvPr id="7" name="Content Placeholder 3"/>
          <p:cNvSpPr>
            <a:spLocks noGrp="1"/>
          </p:cNvSpPr>
          <p:nvPr>
            <p:ph sz="quarter" idx="13"/>
          </p:nvPr>
        </p:nvSpPr>
        <p:spPr>
          <a:xfrm>
            <a:off x="990600" y="2514600"/>
            <a:ext cx="1021664" cy="203433"/>
          </a:xfrm>
        </p:spPr>
        <p:txBody>
          <a:bodyPr anchor="ctr"/>
          <a:lstStyle/>
          <a:p>
            <a:pPr lvl="0"/>
            <a:r>
              <a:rPr lang="en-US" dirty="0"/>
              <a:t>Edit Master</a:t>
            </a:r>
          </a:p>
        </p:txBody>
      </p:sp>
      <p:sp>
        <p:nvSpPr>
          <p:cNvPr id="8" name="Content Placeholder 3"/>
          <p:cNvSpPr>
            <a:spLocks noGrp="1"/>
          </p:cNvSpPr>
          <p:nvPr>
            <p:ph sz="quarter" idx="14"/>
          </p:nvPr>
        </p:nvSpPr>
        <p:spPr>
          <a:xfrm>
            <a:off x="3036092" y="2565351"/>
            <a:ext cx="1021664" cy="203433"/>
          </a:xfrm>
        </p:spPr>
        <p:txBody>
          <a:bodyPr anchor="ctr"/>
          <a:lstStyle/>
          <a:p>
            <a:pPr lvl="0"/>
            <a:r>
              <a:rPr lang="en-US" dirty="0"/>
              <a:t>Edit Master</a:t>
            </a:r>
          </a:p>
        </p:txBody>
      </p:sp>
      <p:sp>
        <p:nvSpPr>
          <p:cNvPr id="9" name="Content Placeholder 3"/>
          <p:cNvSpPr>
            <a:spLocks noGrp="1"/>
          </p:cNvSpPr>
          <p:nvPr>
            <p:ph sz="quarter" idx="15"/>
          </p:nvPr>
        </p:nvSpPr>
        <p:spPr>
          <a:xfrm>
            <a:off x="5235232" y="2565350"/>
            <a:ext cx="1021664" cy="203433"/>
          </a:xfrm>
        </p:spPr>
        <p:txBody>
          <a:bodyPr anchor="ctr"/>
          <a:lstStyle/>
          <a:p>
            <a:pPr lvl="0"/>
            <a:r>
              <a:rPr lang="en-US" dirty="0"/>
              <a:t>Edit Master</a:t>
            </a:r>
          </a:p>
        </p:txBody>
      </p:sp>
      <p:sp>
        <p:nvSpPr>
          <p:cNvPr id="10" name="Content Placeholder 3"/>
          <p:cNvSpPr>
            <a:spLocks noGrp="1"/>
          </p:cNvSpPr>
          <p:nvPr>
            <p:ph sz="quarter" idx="16"/>
          </p:nvPr>
        </p:nvSpPr>
        <p:spPr>
          <a:xfrm>
            <a:off x="990600" y="3358674"/>
            <a:ext cx="1021664" cy="203433"/>
          </a:xfrm>
        </p:spPr>
        <p:txBody>
          <a:bodyPr anchor="ctr"/>
          <a:lstStyle/>
          <a:p>
            <a:pPr lvl="0"/>
            <a:r>
              <a:rPr lang="en-US" dirty="0"/>
              <a:t>Edit Master</a:t>
            </a:r>
          </a:p>
        </p:txBody>
      </p:sp>
      <p:sp>
        <p:nvSpPr>
          <p:cNvPr id="11" name="Content Placeholder 3"/>
          <p:cNvSpPr>
            <a:spLocks noGrp="1"/>
          </p:cNvSpPr>
          <p:nvPr>
            <p:ph sz="quarter" idx="17"/>
          </p:nvPr>
        </p:nvSpPr>
        <p:spPr>
          <a:xfrm>
            <a:off x="3031543" y="3358673"/>
            <a:ext cx="1021664" cy="203433"/>
          </a:xfrm>
        </p:spPr>
        <p:txBody>
          <a:bodyPr anchor="ctr"/>
          <a:lstStyle/>
          <a:p>
            <a:pPr lvl="0"/>
            <a:r>
              <a:rPr lang="en-US" dirty="0"/>
              <a:t>Edit Master</a:t>
            </a:r>
          </a:p>
        </p:txBody>
      </p:sp>
      <p:sp>
        <p:nvSpPr>
          <p:cNvPr id="12" name="Content Placeholder 3"/>
          <p:cNvSpPr>
            <a:spLocks noGrp="1"/>
          </p:cNvSpPr>
          <p:nvPr>
            <p:ph sz="quarter" idx="18"/>
          </p:nvPr>
        </p:nvSpPr>
        <p:spPr>
          <a:xfrm>
            <a:off x="5235232" y="3358672"/>
            <a:ext cx="1021664" cy="203433"/>
          </a:xfrm>
        </p:spPr>
        <p:txBody>
          <a:bodyPr anchor="ctr"/>
          <a:lstStyle/>
          <a:p>
            <a:pPr lvl="0"/>
            <a:r>
              <a:rPr lang="en-US" dirty="0"/>
              <a:t>Edit Master</a:t>
            </a:r>
          </a:p>
        </p:txBody>
      </p:sp>
      <p:sp>
        <p:nvSpPr>
          <p:cNvPr id="13" name="Content Placeholder 3"/>
          <p:cNvSpPr>
            <a:spLocks noGrp="1"/>
          </p:cNvSpPr>
          <p:nvPr>
            <p:ph sz="quarter" idx="19"/>
          </p:nvPr>
        </p:nvSpPr>
        <p:spPr>
          <a:xfrm>
            <a:off x="990600" y="4089216"/>
            <a:ext cx="1021664" cy="203433"/>
          </a:xfrm>
        </p:spPr>
        <p:txBody>
          <a:bodyPr anchor="ctr"/>
          <a:lstStyle/>
          <a:p>
            <a:pPr lvl="0"/>
            <a:r>
              <a:rPr lang="en-US" dirty="0"/>
              <a:t>Edit Master</a:t>
            </a:r>
          </a:p>
        </p:txBody>
      </p:sp>
      <p:sp>
        <p:nvSpPr>
          <p:cNvPr id="14" name="Content Placeholder 3"/>
          <p:cNvSpPr>
            <a:spLocks noGrp="1"/>
          </p:cNvSpPr>
          <p:nvPr>
            <p:ph sz="quarter" idx="20"/>
          </p:nvPr>
        </p:nvSpPr>
        <p:spPr>
          <a:xfrm>
            <a:off x="3036092" y="4139967"/>
            <a:ext cx="1021664" cy="203433"/>
          </a:xfrm>
        </p:spPr>
        <p:txBody>
          <a:bodyPr anchor="ctr"/>
          <a:lstStyle/>
          <a:p>
            <a:pPr lvl="0"/>
            <a:r>
              <a:rPr lang="en-US" dirty="0"/>
              <a:t>Edit Master</a:t>
            </a:r>
          </a:p>
        </p:txBody>
      </p:sp>
      <p:sp>
        <p:nvSpPr>
          <p:cNvPr id="15" name="Content Placeholder 3"/>
          <p:cNvSpPr>
            <a:spLocks noGrp="1"/>
          </p:cNvSpPr>
          <p:nvPr>
            <p:ph sz="quarter" idx="21"/>
          </p:nvPr>
        </p:nvSpPr>
        <p:spPr>
          <a:xfrm>
            <a:off x="5235232" y="4139966"/>
            <a:ext cx="1021664" cy="203433"/>
          </a:xfrm>
        </p:spPr>
        <p:txBody>
          <a:bodyPr anchor="ctr"/>
          <a:lstStyle/>
          <a:p>
            <a:pPr lvl="0"/>
            <a:r>
              <a:rPr lang="en-US" dirty="0"/>
              <a:t>Edit Master</a:t>
            </a:r>
          </a:p>
        </p:txBody>
      </p:sp>
    </p:spTree>
    <p:extLst>
      <p:ext uri="{BB962C8B-B14F-4D97-AF65-F5344CB8AC3E}">
        <p14:creationId xmlns:p14="http://schemas.microsoft.com/office/powerpoint/2010/main" val="127463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49636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a:prstGeom prst="rect">
            <a:avLst/>
          </a:prstGeom>
        </p:spPr>
        <p:txBody>
          <a:bodyPr/>
          <a:lstStyle>
            <a:lvl1pPr algn="l">
              <a:defRPr sz="3000" b="1">
                <a:latin typeface="Arial"/>
                <a:cs typeface="Arial"/>
              </a:defRPr>
            </a:lvl1pPr>
          </a:lstStyle>
          <a:p>
            <a:r>
              <a:rPr lang="en-US" dirty="0"/>
              <a:t>Click to edit Master title style</a:t>
            </a:r>
          </a:p>
        </p:txBody>
      </p:sp>
      <p:sp>
        <p:nvSpPr>
          <p:cNvPr id="4" name="Content Placeholder 3"/>
          <p:cNvSpPr>
            <a:spLocks noGrp="1"/>
          </p:cNvSpPr>
          <p:nvPr>
            <p:ph sz="quarter" idx="10"/>
          </p:nvPr>
        </p:nvSpPr>
        <p:spPr>
          <a:xfrm>
            <a:off x="1066800" y="1371600"/>
            <a:ext cx="2204130" cy="184538"/>
          </a:xfrm>
          <a:noFill/>
        </p:spPr>
        <p:txBody>
          <a:bodyPr wrap="none" lIns="0" tIns="0" rIns="0" bIns="0">
            <a:spAutoFit/>
          </a:bodyPr>
          <a:lstStyle>
            <a:lvl1pPr>
              <a:defRPr lang="en-US" sz="1199" b="1" kern="1200" smtClean="0">
                <a:solidFill>
                  <a:srgbClr val="000000"/>
                </a:solidFill>
                <a:cs typeface="+mn-cs"/>
              </a:defRPr>
            </a:lvl1pPr>
          </a:lstStyle>
          <a:p>
            <a:pPr lvl="0" fontAlgn="auto">
              <a:spcBef>
                <a:spcPts val="0"/>
              </a:spcBef>
              <a:spcAft>
                <a:spcPts val="0"/>
              </a:spcAft>
            </a:pPr>
            <a:r>
              <a:rPr lang="en-US" dirty="0"/>
              <a:t>Click to edit Master text styles</a:t>
            </a:r>
          </a:p>
        </p:txBody>
      </p:sp>
      <p:sp>
        <p:nvSpPr>
          <p:cNvPr id="6" name="Content Placeholder 5"/>
          <p:cNvSpPr>
            <a:spLocks noGrp="1"/>
          </p:cNvSpPr>
          <p:nvPr>
            <p:ph sz="quarter" idx="11"/>
          </p:nvPr>
        </p:nvSpPr>
        <p:spPr>
          <a:xfrm>
            <a:off x="5436704" y="1447800"/>
            <a:ext cx="2204130" cy="184538"/>
          </a:xfrm>
          <a:noFill/>
        </p:spPr>
        <p:txBody>
          <a:bodyPr vert="horz" wrap="none" lIns="0" tIns="0" rIns="0" bIns="0" rtlCol="0">
            <a:spAutoFit/>
          </a:bodyPr>
          <a:lstStyle>
            <a:lvl1pPr>
              <a:defRPr lang="en-US" sz="1199" b="1" kern="1200" smtClean="0">
                <a:solidFill>
                  <a:srgbClr val="000000"/>
                </a:solidFill>
                <a:cs typeface="+mn-cs"/>
              </a:defRPr>
            </a:lvl1pPr>
            <a:lvl2pPr>
              <a:defRPr lang="en-US" smtClean="0"/>
            </a:lvl2pPr>
            <a:lvl3pPr>
              <a:defRPr lang="en-US" smtClean="0"/>
            </a:lvl3pPr>
            <a:lvl4pPr>
              <a:defRPr lang="en-US" smtClean="0"/>
            </a:lvl4pPr>
            <a:lvl5pPr>
              <a:defRPr lang="en-US"/>
            </a:lvl5pPr>
          </a:lstStyle>
          <a:p>
            <a:pPr lvl="0" fontAlgn="auto">
              <a:spcBef>
                <a:spcPts val="0"/>
              </a:spcBef>
              <a:spcAft>
                <a:spcPts val="0"/>
              </a:spcAft>
            </a:pPr>
            <a:r>
              <a:rPr lang="en-US" dirty="0"/>
              <a:t>Click to edit Master text styles</a:t>
            </a:r>
          </a:p>
        </p:txBody>
      </p:sp>
      <p:sp>
        <p:nvSpPr>
          <p:cNvPr id="8" name="Content Placeholder 7"/>
          <p:cNvSpPr>
            <a:spLocks noGrp="1"/>
          </p:cNvSpPr>
          <p:nvPr>
            <p:ph sz="quarter" idx="12"/>
          </p:nvPr>
        </p:nvSpPr>
        <p:spPr>
          <a:xfrm>
            <a:off x="914400" y="2856340"/>
            <a:ext cx="2204130" cy="184538"/>
          </a:xfrm>
          <a:noFill/>
        </p:spPr>
        <p:txBody>
          <a:bodyPr vert="horz" wrap="none" lIns="0" tIns="0" rIns="0" bIns="0" rtlCol="0">
            <a:spAutoFit/>
          </a:bodyPr>
          <a:lstStyle>
            <a:lvl1pPr>
              <a:defRPr lang="en-US" sz="1199" b="1" kern="1200" dirty="0" smtClean="0">
                <a:solidFill>
                  <a:srgbClr val="000000"/>
                </a:solidFill>
                <a:cs typeface="+mn-cs"/>
              </a:defRPr>
            </a:lvl1pPr>
          </a:lstStyle>
          <a:p>
            <a:pPr lvl="0" fontAlgn="auto">
              <a:spcBef>
                <a:spcPts val="0"/>
              </a:spcBef>
              <a:spcAft>
                <a:spcPts val="0"/>
              </a:spcAft>
            </a:pPr>
            <a:r>
              <a:rPr lang="en-US" dirty="0"/>
              <a:t>Click to edit Master text styles</a:t>
            </a:r>
          </a:p>
        </p:txBody>
      </p:sp>
      <p:sp>
        <p:nvSpPr>
          <p:cNvPr id="10" name="Content Placeholder 9"/>
          <p:cNvSpPr>
            <a:spLocks noGrp="1"/>
          </p:cNvSpPr>
          <p:nvPr>
            <p:ph sz="quarter" idx="13"/>
          </p:nvPr>
        </p:nvSpPr>
        <p:spPr>
          <a:xfrm>
            <a:off x="5410200" y="3034252"/>
            <a:ext cx="2204130" cy="184538"/>
          </a:xfrm>
          <a:noFill/>
        </p:spPr>
        <p:txBody>
          <a:bodyPr vert="horz" wrap="none" lIns="0" tIns="0" rIns="0" bIns="0" rtlCol="0">
            <a:spAutoFit/>
          </a:bodyPr>
          <a:lstStyle>
            <a:lvl1pPr>
              <a:defRPr lang="en-US" sz="1199" b="1" kern="1200" dirty="0" smtClean="0">
                <a:solidFill>
                  <a:srgbClr val="000000"/>
                </a:solidFill>
                <a:cs typeface="+mn-cs"/>
              </a:defRPr>
            </a:lvl1pPr>
          </a:lstStyle>
          <a:p>
            <a:pPr lvl="0" fontAlgn="auto">
              <a:spcBef>
                <a:spcPts val="0"/>
              </a:spcBef>
              <a:spcAft>
                <a:spcPts val="0"/>
              </a:spcAft>
            </a:pPr>
            <a:r>
              <a:rPr lang="en-US" dirty="0"/>
              <a:t>Click to edit Master </a:t>
            </a:r>
            <a:r>
              <a:rPr lang="en-US"/>
              <a:t>text styles</a:t>
            </a:r>
            <a:endParaRPr lang="en-US" dirty="0"/>
          </a:p>
        </p:txBody>
      </p:sp>
      <p:sp>
        <p:nvSpPr>
          <p:cNvPr id="12" name="Content Placeholder 11"/>
          <p:cNvSpPr>
            <a:spLocks noGrp="1"/>
          </p:cNvSpPr>
          <p:nvPr>
            <p:ph sz="quarter" idx="14"/>
          </p:nvPr>
        </p:nvSpPr>
        <p:spPr>
          <a:xfrm>
            <a:off x="1066800" y="5387009"/>
            <a:ext cx="2204130" cy="184538"/>
          </a:xfrm>
          <a:noFill/>
        </p:spPr>
        <p:txBody>
          <a:bodyPr vert="horz" wrap="none" lIns="0" tIns="0" rIns="0" bIns="0" rtlCol="0">
            <a:spAutoFit/>
          </a:bodyPr>
          <a:lstStyle>
            <a:lvl1pPr>
              <a:defRPr lang="en-US" sz="1199" b="1" kern="1200" dirty="0" smtClean="0">
                <a:solidFill>
                  <a:srgbClr val="000000"/>
                </a:solidFill>
                <a:cs typeface="+mn-cs"/>
              </a:defRPr>
            </a:lvl1pPr>
          </a:lstStyle>
          <a:p>
            <a:pPr lvl="0" fontAlgn="auto">
              <a:spcBef>
                <a:spcPts val="0"/>
              </a:spcBef>
              <a:spcAft>
                <a:spcPts val="0"/>
              </a:spcAft>
            </a:pPr>
            <a:r>
              <a:rPr lang="en-US" dirty="0"/>
              <a:t>Click to edit Master text styles</a:t>
            </a:r>
          </a:p>
        </p:txBody>
      </p:sp>
      <p:sp>
        <p:nvSpPr>
          <p:cNvPr id="9" name="Content Placeholder 11"/>
          <p:cNvSpPr>
            <a:spLocks noGrp="1"/>
          </p:cNvSpPr>
          <p:nvPr>
            <p:ph sz="quarter" idx="15"/>
          </p:nvPr>
        </p:nvSpPr>
        <p:spPr>
          <a:xfrm>
            <a:off x="5443734" y="5580494"/>
            <a:ext cx="2204130" cy="184538"/>
          </a:xfrm>
          <a:noFill/>
        </p:spPr>
        <p:txBody>
          <a:bodyPr vert="horz" wrap="none" lIns="0" tIns="0" rIns="0" bIns="0" rtlCol="0">
            <a:spAutoFit/>
          </a:bodyPr>
          <a:lstStyle>
            <a:lvl1pPr>
              <a:defRPr lang="en-US" sz="1199" b="1" kern="1200" dirty="0" smtClean="0">
                <a:solidFill>
                  <a:srgbClr val="000000"/>
                </a:solidFill>
                <a:cs typeface="+mn-cs"/>
              </a:defRPr>
            </a:lvl1pPr>
          </a:lstStyle>
          <a:p>
            <a:pPr lvl="0" fontAlgn="auto">
              <a:spcBef>
                <a:spcPts val="0"/>
              </a:spcBef>
              <a:spcAft>
                <a:spcPts val="0"/>
              </a:spcAft>
            </a:pPr>
            <a:r>
              <a:rPr lang="en-US" dirty="0"/>
              <a:t>Click to edit Master text styles</a:t>
            </a:r>
          </a:p>
        </p:txBody>
      </p:sp>
    </p:spTree>
    <p:extLst>
      <p:ext uri="{BB962C8B-B14F-4D97-AF65-F5344CB8AC3E}">
        <p14:creationId xmlns:p14="http://schemas.microsoft.com/office/powerpoint/2010/main" val="337717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591" t="-1" b="-1"/>
          <a:stretch/>
        </p:blipFill>
        <p:spPr>
          <a:xfrm>
            <a:off x="152400" y="152400"/>
            <a:ext cx="4495800" cy="6356360"/>
          </a:xfrm>
          <a:prstGeom prst="rect">
            <a:avLst/>
          </a:prstGeom>
        </p:spPr>
      </p:pic>
      <p:sp>
        <p:nvSpPr>
          <p:cNvPr id="2" name="Title 1"/>
          <p:cNvSpPr>
            <a:spLocks noGrp="1"/>
          </p:cNvSpPr>
          <p:nvPr>
            <p:ph type="title"/>
          </p:nvPr>
        </p:nvSpPr>
        <p:spPr>
          <a:xfrm>
            <a:off x="4932792" y="457200"/>
            <a:ext cx="3525408" cy="800219"/>
          </a:xfrm>
        </p:spPr>
        <p:txBody>
          <a:bodyPr/>
          <a:lstStyle>
            <a:lvl1pPr indent="0" algn="ctr">
              <a:lnSpc>
                <a:spcPct val="100000"/>
              </a:lnSpc>
              <a:defRPr lang="en-US" sz="4000" b="1" kern="1200" dirty="0">
                <a:solidFill>
                  <a:schemeClr val="tx1"/>
                </a:solidFill>
                <a:effectLst>
                  <a:outerShdw blurRad="38100" dist="38100" dir="2700000" algn="tl">
                    <a:srgbClr val="000000">
                      <a:alpha val="43137"/>
                    </a:srgbClr>
                  </a:outerShdw>
                </a:effectLst>
                <a:latin typeface="Arial" panose="020B0604020202020204" pitchFamily="34" charset="0"/>
                <a:ea typeface="ヒラギノ角ゴ Pro W3" charset="-128"/>
                <a:cs typeface="+mn-cs"/>
              </a:defRPr>
            </a:lvl1pPr>
          </a:lstStyle>
          <a:p>
            <a:r>
              <a:rPr lang="en-US" dirty="0"/>
              <a:t>Click to edit</a:t>
            </a:r>
          </a:p>
        </p:txBody>
      </p:sp>
      <p:sp>
        <p:nvSpPr>
          <p:cNvPr id="5" name="Content Placeholder 4"/>
          <p:cNvSpPr>
            <a:spLocks noGrp="1"/>
          </p:cNvSpPr>
          <p:nvPr>
            <p:ph sz="quarter" idx="10"/>
          </p:nvPr>
        </p:nvSpPr>
        <p:spPr>
          <a:xfrm>
            <a:off x="4579325" y="4361374"/>
            <a:ext cx="4495800" cy="1295400"/>
          </a:xfrm>
        </p:spPr>
        <p:txBody>
          <a:bodyPr anchor="ctr"/>
          <a:lstStyle>
            <a:lvl1pPr marL="0" indent="0" algn="ctr">
              <a:buNone/>
              <a:defRPr lang="en-US" sz="4000" b="1" kern="1200" dirty="0">
                <a:solidFill>
                  <a:schemeClr val="tx1"/>
                </a:solidFill>
                <a:effectLst>
                  <a:outerShdw blurRad="38100" dist="38100" dir="2700000" algn="tl">
                    <a:srgbClr val="000000">
                      <a:alpha val="43137"/>
                    </a:srgbClr>
                  </a:outerShdw>
                </a:effectLst>
                <a:latin typeface="Arial" panose="020B0604020202020204" pitchFamily="34" charset="0"/>
                <a:ea typeface="ヒラギノ角ゴ Pro W3" charset="-128"/>
                <a:cs typeface="+mn-cs"/>
              </a:defRPr>
            </a:lvl1pPr>
          </a:lstStyle>
          <a:p>
            <a:pPr lvl="0"/>
            <a:r>
              <a:rPr lang="en-US" dirty="0"/>
              <a:t>Click to edit</a:t>
            </a:r>
          </a:p>
        </p:txBody>
      </p:sp>
      <p:sp>
        <p:nvSpPr>
          <p:cNvPr id="11" name="Content Placeholder 10"/>
          <p:cNvSpPr>
            <a:spLocks noGrp="1"/>
          </p:cNvSpPr>
          <p:nvPr>
            <p:ph sz="quarter" idx="12"/>
          </p:nvPr>
        </p:nvSpPr>
        <p:spPr>
          <a:xfrm>
            <a:off x="51239" y="5796968"/>
            <a:ext cx="3377761" cy="375232"/>
          </a:xfrm>
        </p:spPr>
        <p:txBody>
          <a:bodyPr vert="horz" lIns="91440" tIns="45720" rIns="91440" bIns="45720" rtlCol="0" anchor="ctr"/>
          <a:lstStyle>
            <a:lvl1pPr marL="0" indent="0">
              <a:buNone/>
              <a:defRPr lang="en-US" sz="900" kern="1200" dirty="0">
                <a:latin typeface="Arial" panose="020B0604020202020204" pitchFamily="34" charset="0"/>
                <a:ea typeface="ヒラギノ角ゴ Pro W3" charset="-128"/>
              </a:defRPr>
            </a:lvl1pPr>
          </a:lstStyle>
          <a:p>
            <a:pPr lvl="0" eaLnBrk="0" hangingPunct="0">
              <a:spcBef>
                <a:spcPct val="0"/>
              </a:spcBef>
              <a:spcAft>
                <a:spcPct val="0"/>
              </a:spcAft>
            </a:pPr>
            <a:r>
              <a:rPr lang="en-US" dirty="0"/>
              <a:t>Click to edit Master text styles</a:t>
            </a:r>
          </a:p>
        </p:txBody>
      </p:sp>
      <p:sp>
        <p:nvSpPr>
          <p:cNvPr id="6" name="Content Placeholder 5"/>
          <p:cNvSpPr>
            <a:spLocks noGrp="1"/>
          </p:cNvSpPr>
          <p:nvPr>
            <p:ph sz="quarter" idx="13"/>
          </p:nvPr>
        </p:nvSpPr>
        <p:spPr>
          <a:xfrm>
            <a:off x="5715000" y="2895600"/>
            <a:ext cx="2514600"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329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006839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prstGeom prst="rect">
            <a:avLst/>
          </a:prstGeom>
        </p:spPr>
        <p:txBody>
          <a:bodyPr/>
          <a:lstStyle>
            <a:lvl1pPr algn="l">
              <a:defRPr sz="3000" b="1">
                <a:latin typeface="Arial"/>
                <a:cs typeface="Arial"/>
              </a:defRPr>
            </a:lvl1pPr>
          </a:lstStyle>
          <a:p>
            <a:r>
              <a:rPr lang="en-US" dirty="0"/>
              <a:t>Click to edit Master title style</a:t>
            </a:r>
          </a:p>
        </p:txBody>
      </p:sp>
      <p:sp>
        <p:nvSpPr>
          <p:cNvPr id="4" name="Table Placeholder 3"/>
          <p:cNvSpPr>
            <a:spLocks noGrp="1"/>
          </p:cNvSpPr>
          <p:nvPr>
            <p:ph type="tbl" sz="quarter" idx="10"/>
          </p:nvPr>
        </p:nvSpPr>
        <p:spPr>
          <a:xfrm>
            <a:off x="1676400" y="2209800"/>
            <a:ext cx="5562600" cy="1905000"/>
          </a:xfrm>
        </p:spPr>
        <p:txBody>
          <a:bodyPr/>
          <a:lstStyle/>
          <a:p>
            <a:endParaRPr lang="en-US" dirty="0"/>
          </a:p>
        </p:txBody>
      </p:sp>
      <p:sp>
        <p:nvSpPr>
          <p:cNvPr id="8" name="Content Placeholder 7"/>
          <p:cNvSpPr>
            <a:spLocks noGrp="1"/>
          </p:cNvSpPr>
          <p:nvPr>
            <p:ph sz="quarter" idx="11"/>
          </p:nvPr>
        </p:nvSpPr>
        <p:spPr>
          <a:xfrm>
            <a:off x="1905000" y="4572000"/>
            <a:ext cx="5334000" cy="685800"/>
          </a:xfrm>
        </p:spPr>
        <p:txBody>
          <a:bodyPr/>
          <a:lstStyle/>
          <a:p>
            <a:pPr lvl="0"/>
            <a:r>
              <a:rPr lang="en-US" dirty="0"/>
              <a:t>Click to edit Master text styles</a:t>
            </a:r>
          </a:p>
        </p:txBody>
      </p:sp>
    </p:spTree>
    <p:extLst>
      <p:ext uri="{BB962C8B-B14F-4D97-AF65-F5344CB8AC3E}">
        <p14:creationId xmlns:p14="http://schemas.microsoft.com/office/powerpoint/2010/main" val="350625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prstGeom prst="rect">
            <a:avLst/>
          </a:prstGeom>
        </p:spPr>
        <p:txBody>
          <a:bodyPr/>
          <a:lstStyle>
            <a:lvl1pPr algn="l">
              <a:defRPr sz="3000" b="1">
                <a:latin typeface="Arial"/>
                <a:cs typeface="Arial"/>
              </a:defRPr>
            </a:lvl1pPr>
          </a:lstStyle>
          <a:p>
            <a:r>
              <a:rPr lang="en-US" dirty="0"/>
              <a:t>Click to edit Master title style</a:t>
            </a:r>
          </a:p>
        </p:txBody>
      </p:sp>
      <p:sp>
        <p:nvSpPr>
          <p:cNvPr id="8" name="Content Placeholder 7"/>
          <p:cNvSpPr>
            <a:spLocks noGrp="1"/>
          </p:cNvSpPr>
          <p:nvPr>
            <p:ph sz="quarter" idx="11"/>
          </p:nvPr>
        </p:nvSpPr>
        <p:spPr>
          <a:xfrm>
            <a:off x="419100" y="762000"/>
            <a:ext cx="2362200" cy="304800"/>
          </a:xfrm>
        </p:spPr>
        <p:txBody>
          <a:bodyPr/>
          <a:lstStyle/>
          <a:p>
            <a:pPr lvl="0"/>
            <a:r>
              <a:rPr lang="en-US" dirty="0"/>
              <a:t>Click to edit Master text styles</a:t>
            </a:r>
          </a:p>
        </p:txBody>
      </p:sp>
      <p:sp>
        <p:nvSpPr>
          <p:cNvPr id="5" name="Content Placeholder 7"/>
          <p:cNvSpPr>
            <a:spLocks noGrp="1"/>
          </p:cNvSpPr>
          <p:nvPr>
            <p:ph sz="quarter" idx="12"/>
          </p:nvPr>
        </p:nvSpPr>
        <p:spPr>
          <a:xfrm>
            <a:off x="3390900" y="817728"/>
            <a:ext cx="2362200" cy="304800"/>
          </a:xfrm>
        </p:spPr>
        <p:txBody>
          <a:bodyPr/>
          <a:lstStyle/>
          <a:p>
            <a:pPr lvl="0"/>
            <a:r>
              <a:rPr lang="en-US" dirty="0"/>
              <a:t>Click to edit Master text styles</a:t>
            </a:r>
          </a:p>
        </p:txBody>
      </p:sp>
      <p:sp>
        <p:nvSpPr>
          <p:cNvPr id="6" name="Content Placeholder 7"/>
          <p:cNvSpPr>
            <a:spLocks noGrp="1"/>
          </p:cNvSpPr>
          <p:nvPr>
            <p:ph sz="quarter" idx="13"/>
          </p:nvPr>
        </p:nvSpPr>
        <p:spPr>
          <a:xfrm>
            <a:off x="6096000" y="838200"/>
            <a:ext cx="2362200" cy="304800"/>
          </a:xfrm>
        </p:spPr>
        <p:txBody>
          <a:bodyPr/>
          <a:lstStyle/>
          <a:p>
            <a:pPr lvl="0"/>
            <a:r>
              <a:rPr lang="en-US" dirty="0"/>
              <a:t>Click to edit Master text styles</a:t>
            </a:r>
          </a:p>
        </p:txBody>
      </p:sp>
      <p:sp>
        <p:nvSpPr>
          <p:cNvPr id="7" name="Content Placeholder 7"/>
          <p:cNvSpPr>
            <a:spLocks noGrp="1"/>
          </p:cNvSpPr>
          <p:nvPr>
            <p:ph sz="quarter" idx="14"/>
          </p:nvPr>
        </p:nvSpPr>
        <p:spPr>
          <a:xfrm>
            <a:off x="419100" y="1334637"/>
            <a:ext cx="2362200" cy="304800"/>
          </a:xfrm>
        </p:spPr>
        <p:txBody>
          <a:bodyPr/>
          <a:lstStyle/>
          <a:p>
            <a:pPr lvl="0"/>
            <a:r>
              <a:rPr lang="en-US" dirty="0"/>
              <a:t>Click to edit Master text styles</a:t>
            </a:r>
          </a:p>
        </p:txBody>
      </p:sp>
      <p:sp>
        <p:nvSpPr>
          <p:cNvPr id="9" name="Content Placeholder 7"/>
          <p:cNvSpPr>
            <a:spLocks noGrp="1"/>
          </p:cNvSpPr>
          <p:nvPr>
            <p:ph sz="quarter" idx="15"/>
          </p:nvPr>
        </p:nvSpPr>
        <p:spPr>
          <a:xfrm>
            <a:off x="3543300" y="1398896"/>
            <a:ext cx="2362200" cy="304800"/>
          </a:xfrm>
        </p:spPr>
        <p:txBody>
          <a:bodyPr/>
          <a:lstStyle/>
          <a:p>
            <a:pPr lvl="0"/>
            <a:r>
              <a:rPr lang="en-US" dirty="0"/>
              <a:t>Click to edit Master text styles</a:t>
            </a:r>
          </a:p>
        </p:txBody>
      </p:sp>
      <p:sp>
        <p:nvSpPr>
          <p:cNvPr id="10" name="Content Placeholder 7"/>
          <p:cNvSpPr>
            <a:spLocks noGrp="1"/>
          </p:cNvSpPr>
          <p:nvPr>
            <p:ph sz="quarter" idx="16"/>
          </p:nvPr>
        </p:nvSpPr>
        <p:spPr>
          <a:xfrm>
            <a:off x="6096000" y="1551296"/>
            <a:ext cx="2362200" cy="304800"/>
          </a:xfrm>
        </p:spPr>
        <p:txBody>
          <a:bodyPr/>
          <a:lstStyle/>
          <a:p>
            <a:pPr lvl="0"/>
            <a:r>
              <a:rPr lang="en-US" dirty="0"/>
              <a:t>Click to edit Master text styles</a:t>
            </a:r>
          </a:p>
        </p:txBody>
      </p:sp>
      <p:sp>
        <p:nvSpPr>
          <p:cNvPr id="11" name="Content Placeholder 7"/>
          <p:cNvSpPr>
            <a:spLocks noGrp="1"/>
          </p:cNvSpPr>
          <p:nvPr>
            <p:ph sz="quarter" idx="17"/>
          </p:nvPr>
        </p:nvSpPr>
        <p:spPr>
          <a:xfrm>
            <a:off x="520321" y="1925472"/>
            <a:ext cx="2362200" cy="304800"/>
          </a:xfrm>
        </p:spPr>
        <p:txBody>
          <a:bodyPr/>
          <a:lstStyle/>
          <a:p>
            <a:pPr lvl="0"/>
            <a:r>
              <a:rPr lang="en-US" dirty="0"/>
              <a:t>Click to edit Master text styles</a:t>
            </a:r>
          </a:p>
        </p:txBody>
      </p:sp>
      <p:sp>
        <p:nvSpPr>
          <p:cNvPr id="12" name="Content Placeholder 7"/>
          <p:cNvSpPr>
            <a:spLocks noGrp="1"/>
          </p:cNvSpPr>
          <p:nvPr>
            <p:ph sz="quarter" idx="18"/>
          </p:nvPr>
        </p:nvSpPr>
        <p:spPr>
          <a:xfrm>
            <a:off x="3527946" y="1904999"/>
            <a:ext cx="2362200" cy="304800"/>
          </a:xfrm>
        </p:spPr>
        <p:txBody>
          <a:bodyPr/>
          <a:lstStyle/>
          <a:p>
            <a:pPr lvl="0"/>
            <a:r>
              <a:rPr lang="en-US" dirty="0"/>
              <a:t>Click to edit Master text styles</a:t>
            </a:r>
          </a:p>
        </p:txBody>
      </p:sp>
      <p:sp>
        <p:nvSpPr>
          <p:cNvPr id="13" name="Content Placeholder 7"/>
          <p:cNvSpPr>
            <a:spLocks noGrp="1"/>
          </p:cNvSpPr>
          <p:nvPr>
            <p:ph sz="quarter" idx="19"/>
          </p:nvPr>
        </p:nvSpPr>
        <p:spPr>
          <a:xfrm>
            <a:off x="6107942" y="2055692"/>
            <a:ext cx="2362200" cy="304800"/>
          </a:xfrm>
        </p:spPr>
        <p:txBody>
          <a:bodyPr/>
          <a:lstStyle/>
          <a:p>
            <a:pPr lvl="0"/>
            <a:r>
              <a:rPr lang="en-US" dirty="0"/>
              <a:t>Click to edit Master text styles</a:t>
            </a:r>
          </a:p>
        </p:txBody>
      </p:sp>
      <p:sp>
        <p:nvSpPr>
          <p:cNvPr id="14" name="Content Placeholder 7"/>
          <p:cNvSpPr>
            <a:spLocks noGrp="1"/>
          </p:cNvSpPr>
          <p:nvPr>
            <p:ph sz="quarter" idx="20"/>
          </p:nvPr>
        </p:nvSpPr>
        <p:spPr>
          <a:xfrm>
            <a:off x="407158" y="2552700"/>
            <a:ext cx="2362200" cy="304800"/>
          </a:xfrm>
        </p:spPr>
        <p:txBody>
          <a:bodyPr/>
          <a:lstStyle/>
          <a:p>
            <a:pPr lvl="0"/>
            <a:r>
              <a:rPr lang="en-US" dirty="0"/>
              <a:t>Click to edit Master text styles</a:t>
            </a:r>
          </a:p>
        </p:txBody>
      </p:sp>
      <p:sp>
        <p:nvSpPr>
          <p:cNvPr id="15" name="Content Placeholder 7"/>
          <p:cNvSpPr>
            <a:spLocks noGrp="1"/>
          </p:cNvSpPr>
          <p:nvPr>
            <p:ph sz="quarter" idx="21"/>
          </p:nvPr>
        </p:nvSpPr>
        <p:spPr>
          <a:xfrm>
            <a:off x="3096336" y="2476499"/>
            <a:ext cx="2362200" cy="304800"/>
          </a:xfrm>
        </p:spPr>
        <p:txBody>
          <a:bodyPr/>
          <a:lstStyle/>
          <a:p>
            <a:pPr lvl="0"/>
            <a:r>
              <a:rPr lang="en-US" dirty="0"/>
              <a:t>Click to edit Master text styles</a:t>
            </a:r>
          </a:p>
        </p:txBody>
      </p:sp>
      <p:sp>
        <p:nvSpPr>
          <p:cNvPr id="16" name="Content Placeholder 7"/>
          <p:cNvSpPr>
            <a:spLocks noGrp="1"/>
          </p:cNvSpPr>
          <p:nvPr>
            <p:ph sz="quarter" idx="22"/>
          </p:nvPr>
        </p:nvSpPr>
        <p:spPr>
          <a:xfrm>
            <a:off x="6111923" y="2589092"/>
            <a:ext cx="2362200" cy="304800"/>
          </a:xfrm>
        </p:spPr>
        <p:txBody>
          <a:bodyPr/>
          <a:lstStyle/>
          <a:p>
            <a:pPr lvl="0"/>
            <a:r>
              <a:rPr lang="en-US" dirty="0"/>
              <a:t>Click to edit Master text styles</a:t>
            </a:r>
          </a:p>
        </p:txBody>
      </p:sp>
      <p:sp>
        <p:nvSpPr>
          <p:cNvPr id="17" name="Content Placeholder 7"/>
          <p:cNvSpPr>
            <a:spLocks noGrp="1"/>
          </p:cNvSpPr>
          <p:nvPr>
            <p:ph sz="quarter" idx="23"/>
          </p:nvPr>
        </p:nvSpPr>
        <p:spPr>
          <a:xfrm>
            <a:off x="402040" y="3143535"/>
            <a:ext cx="2362200" cy="304800"/>
          </a:xfrm>
        </p:spPr>
        <p:txBody>
          <a:bodyPr/>
          <a:lstStyle/>
          <a:p>
            <a:pPr lvl="0"/>
            <a:r>
              <a:rPr lang="en-US" dirty="0"/>
              <a:t>Click to edit Master text styles</a:t>
            </a:r>
          </a:p>
        </p:txBody>
      </p:sp>
      <p:sp>
        <p:nvSpPr>
          <p:cNvPr id="18" name="Content Placeholder 7"/>
          <p:cNvSpPr>
            <a:spLocks noGrp="1"/>
          </p:cNvSpPr>
          <p:nvPr>
            <p:ph sz="quarter" idx="24"/>
          </p:nvPr>
        </p:nvSpPr>
        <p:spPr>
          <a:xfrm>
            <a:off x="3276600" y="3117376"/>
            <a:ext cx="2362200" cy="304800"/>
          </a:xfrm>
        </p:spPr>
        <p:txBody>
          <a:bodyPr/>
          <a:lstStyle/>
          <a:p>
            <a:pPr lvl="0"/>
            <a:r>
              <a:rPr lang="en-US" dirty="0"/>
              <a:t>Click to edit Master text styles</a:t>
            </a:r>
          </a:p>
        </p:txBody>
      </p:sp>
      <p:sp>
        <p:nvSpPr>
          <p:cNvPr id="19" name="Content Placeholder 7"/>
          <p:cNvSpPr>
            <a:spLocks noGrp="1"/>
          </p:cNvSpPr>
          <p:nvPr>
            <p:ph sz="quarter" idx="25"/>
          </p:nvPr>
        </p:nvSpPr>
        <p:spPr>
          <a:xfrm>
            <a:off x="6151160" y="3144673"/>
            <a:ext cx="2362200" cy="304800"/>
          </a:xfrm>
        </p:spPr>
        <p:txBody>
          <a:bodyPr/>
          <a:lstStyle/>
          <a:p>
            <a:pPr lvl="0"/>
            <a:r>
              <a:rPr lang="en-US" dirty="0"/>
              <a:t>Click to edit Master text styles</a:t>
            </a:r>
          </a:p>
        </p:txBody>
      </p:sp>
      <p:sp>
        <p:nvSpPr>
          <p:cNvPr id="20" name="Content Placeholder 7"/>
          <p:cNvSpPr>
            <a:spLocks noGrp="1"/>
          </p:cNvSpPr>
          <p:nvPr>
            <p:ph sz="quarter" idx="26"/>
          </p:nvPr>
        </p:nvSpPr>
        <p:spPr>
          <a:xfrm>
            <a:off x="599364" y="3810000"/>
            <a:ext cx="2362200" cy="304800"/>
          </a:xfrm>
        </p:spPr>
        <p:txBody>
          <a:bodyPr/>
          <a:lstStyle/>
          <a:p>
            <a:pPr lvl="0"/>
            <a:r>
              <a:rPr lang="en-US" dirty="0"/>
              <a:t>Click to edit Master text styles</a:t>
            </a:r>
          </a:p>
        </p:txBody>
      </p:sp>
      <p:sp>
        <p:nvSpPr>
          <p:cNvPr id="21" name="Content Placeholder 7"/>
          <p:cNvSpPr>
            <a:spLocks noGrp="1"/>
          </p:cNvSpPr>
          <p:nvPr>
            <p:ph sz="quarter" idx="27"/>
          </p:nvPr>
        </p:nvSpPr>
        <p:spPr>
          <a:xfrm>
            <a:off x="3286836" y="3616088"/>
            <a:ext cx="2362200" cy="304800"/>
          </a:xfrm>
        </p:spPr>
        <p:txBody>
          <a:bodyPr/>
          <a:lstStyle/>
          <a:p>
            <a:pPr lvl="0"/>
            <a:r>
              <a:rPr lang="en-US" dirty="0"/>
              <a:t>Click to edit Master text styles</a:t>
            </a:r>
          </a:p>
        </p:txBody>
      </p:sp>
      <p:sp>
        <p:nvSpPr>
          <p:cNvPr id="22" name="Content Placeholder 7"/>
          <p:cNvSpPr>
            <a:spLocks noGrp="1"/>
          </p:cNvSpPr>
          <p:nvPr>
            <p:ph sz="quarter" idx="28"/>
          </p:nvPr>
        </p:nvSpPr>
        <p:spPr>
          <a:xfrm>
            <a:off x="6206888" y="3674092"/>
            <a:ext cx="2362200" cy="304800"/>
          </a:xfrm>
        </p:spPr>
        <p:txBody>
          <a:bodyPr/>
          <a:lstStyle/>
          <a:p>
            <a:pPr lvl="0"/>
            <a:r>
              <a:rPr lang="en-US" dirty="0"/>
              <a:t>Click to edit Master text styles</a:t>
            </a:r>
          </a:p>
        </p:txBody>
      </p:sp>
      <p:sp>
        <p:nvSpPr>
          <p:cNvPr id="23" name="Content Placeholder 7"/>
          <p:cNvSpPr>
            <a:spLocks noGrp="1"/>
          </p:cNvSpPr>
          <p:nvPr>
            <p:ph sz="quarter" idx="29"/>
          </p:nvPr>
        </p:nvSpPr>
        <p:spPr>
          <a:xfrm>
            <a:off x="401472" y="4324065"/>
            <a:ext cx="2362200" cy="304800"/>
          </a:xfrm>
        </p:spPr>
        <p:txBody>
          <a:bodyPr/>
          <a:lstStyle/>
          <a:p>
            <a:pPr lvl="0"/>
            <a:r>
              <a:rPr lang="en-US" dirty="0"/>
              <a:t>Click to edit Master text styles</a:t>
            </a:r>
          </a:p>
        </p:txBody>
      </p:sp>
      <p:sp>
        <p:nvSpPr>
          <p:cNvPr id="24" name="Content Placeholder 7"/>
          <p:cNvSpPr>
            <a:spLocks noGrp="1"/>
          </p:cNvSpPr>
          <p:nvPr>
            <p:ph sz="quarter" idx="30"/>
          </p:nvPr>
        </p:nvSpPr>
        <p:spPr>
          <a:xfrm>
            <a:off x="3205234" y="4035188"/>
            <a:ext cx="2362200" cy="304800"/>
          </a:xfrm>
        </p:spPr>
        <p:txBody>
          <a:bodyPr/>
          <a:lstStyle/>
          <a:p>
            <a:pPr lvl="0"/>
            <a:r>
              <a:rPr lang="en-US" dirty="0"/>
              <a:t>Click to edit Master text styles</a:t>
            </a:r>
          </a:p>
        </p:txBody>
      </p:sp>
      <p:sp>
        <p:nvSpPr>
          <p:cNvPr id="25" name="Content Placeholder 7"/>
          <p:cNvSpPr>
            <a:spLocks noGrp="1"/>
          </p:cNvSpPr>
          <p:nvPr>
            <p:ph sz="quarter" idx="31"/>
          </p:nvPr>
        </p:nvSpPr>
        <p:spPr>
          <a:xfrm>
            <a:off x="5574827" y="4203511"/>
            <a:ext cx="2362200" cy="304800"/>
          </a:xfrm>
        </p:spPr>
        <p:txBody>
          <a:bodyPr/>
          <a:lstStyle/>
          <a:p>
            <a:pPr lvl="0"/>
            <a:r>
              <a:rPr lang="en-US" dirty="0"/>
              <a:t>Click to edit Master text styles</a:t>
            </a:r>
          </a:p>
        </p:txBody>
      </p:sp>
      <p:sp>
        <p:nvSpPr>
          <p:cNvPr id="26" name="Content Placeholder 7"/>
          <p:cNvSpPr>
            <a:spLocks noGrp="1"/>
          </p:cNvSpPr>
          <p:nvPr>
            <p:ph sz="quarter" idx="32"/>
          </p:nvPr>
        </p:nvSpPr>
        <p:spPr>
          <a:xfrm>
            <a:off x="419668" y="4990530"/>
            <a:ext cx="2362200" cy="304800"/>
          </a:xfrm>
        </p:spPr>
        <p:txBody>
          <a:bodyPr/>
          <a:lstStyle/>
          <a:p>
            <a:pPr lvl="0"/>
            <a:r>
              <a:rPr lang="en-US" dirty="0"/>
              <a:t>Click to edit Master text styles</a:t>
            </a:r>
          </a:p>
        </p:txBody>
      </p:sp>
    </p:spTree>
    <p:extLst>
      <p:ext uri="{BB962C8B-B14F-4D97-AF65-F5344CB8AC3E}">
        <p14:creationId xmlns:p14="http://schemas.microsoft.com/office/powerpoint/2010/main" val="4094567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2910807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hasCustomPrompt="1"/>
          </p:nvPr>
        </p:nvSpPr>
        <p:spPr>
          <a:xfrm>
            <a:off x="152400" y="1272910"/>
            <a:ext cx="8839199" cy="1165490"/>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
        <p:nvSpPr>
          <p:cNvPr id="6" name="Content Placeholder 2"/>
          <p:cNvSpPr>
            <a:spLocks noGrp="1"/>
          </p:cNvSpPr>
          <p:nvPr>
            <p:ph idx="10" hasCustomPrompt="1"/>
          </p:nvPr>
        </p:nvSpPr>
        <p:spPr>
          <a:xfrm>
            <a:off x="152400" y="2720710"/>
            <a:ext cx="8839199" cy="479690"/>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7" name="Content Placeholder 2"/>
          <p:cNvSpPr>
            <a:spLocks noGrp="1"/>
          </p:cNvSpPr>
          <p:nvPr>
            <p:ph idx="11" hasCustomPrompt="1"/>
          </p:nvPr>
        </p:nvSpPr>
        <p:spPr>
          <a:xfrm>
            <a:off x="152400" y="3415219"/>
            <a:ext cx="8839199" cy="609600"/>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8" name="Content Placeholder 2"/>
          <p:cNvSpPr>
            <a:spLocks noGrp="1"/>
          </p:cNvSpPr>
          <p:nvPr>
            <p:ph idx="12" hasCustomPrompt="1"/>
          </p:nvPr>
        </p:nvSpPr>
        <p:spPr>
          <a:xfrm>
            <a:off x="152400" y="4215754"/>
            <a:ext cx="8839199" cy="450418"/>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9" name="Content Placeholder 2"/>
          <p:cNvSpPr>
            <a:spLocks noGrp="1"/>
          </p:cNvSpPr>
          <p:nvPr>
            <p:ph idx="13" hasCustomPrompt="1"/>
          </p:nvPr>
        </p:nvSpPr>
        <p:spPr>
          <a:xfrm>
            <a:off x="152401" y="4800600"/>
            <a:ext cx="8839199" cy="450418"/>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Tree>
    <p:extLst>
      <p:ext uri="{BB962C8B-B14F-4D97-AF65-F5344CB8AC3E}">
        <p14:creationId xmlns:p14="http://schemas.microsoft.com/office/powerpoint/2010/main" val="247513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105032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851232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o 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4233907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No 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hasCustomPrompt="1"/>
          </p:nvPr>
        </p:nvSpPr>
        <p:spPr>
          <a:xfrm>
            <a:off x="152400" y="1272910"/>
            <a:ext cx="8839199" cy="393488"/>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
        <p:nvSpPr>
          <p:cNvPr id="6" name="Content Placeholder 2"/>
          <p:cNvSpPr>
            <a:spLocks noGrp="1"/>
          </p:cNvSpPr>
          <p:nvPr>
            <p:ph idx="10" hasCustomPrompt="1"/>
          </p:nvPr>
        </p:nvSpPr>
        <p:spPr>
          <a:xfrm>
            <a:off x="152401" y="1752600"/>
            <a:ext cx="8839199" cy="392477"/>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7" name="Content Placeholder 2"/>
          <p:cNvSpPr>
            <a:spLocks noGrp="1"/>
          </p:cNvSpPr>
          <p:nvPr>
            <p:ph idx="11" hasCustomPrompt="1"/>
          </p:nvPr>
        </p:nvSpPr>
        <p:spPr>
          <a:xfrm>
            <a:off x="152400" y="2209800"/>
            <a:ext cx="8839199" cy="392477"/>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8" name="Content Placeholder 2"/>
          <p:cNvSpPr>
            <a:spLocks noGrp="1"/>
          </p:cNvSpPr>
          <p:nvPr>
            <p:ph idx="12" hasCustomPrompt="1"/>
          </p:nvPr>
        </p:nvSpPr>
        <p:spPr>
          <a:xfrm>
            <a:off x="152401" y="2677131"/>
            <a:ext cx="8839199" cy="392477"/>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9" name="Content Placeholder 2"/>
          <p:cNvSpPr>
            <a:spLocks noGrp="1"/>
          </p:cNvSpPr>
          <p:nvPr>
            <p:ph idx="13" hasCustomPrompt="1"/>
          </p:nvPr>
        </p:nvSpPr>
        <p:spPr>
          <a:xfrm>
            <a:off x="152400" y="3147979"/>
            <a:ext cx="8839199" cy="392477"/>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10" name="Content Placeholder 2"/>
          <p:cNvSpPr>
            <a:spLocks noGrp="1"/>
          </p:cNvSpPr>
          <p:nvPr>
            <p:ph idx="14" hasCustomPrompt="1"/>
          </p:nvPr>
        </p:nvSpPr>
        <p:spPr>
          <a:xfrm>
            <a:off x="152400" y="3618827"/>
            <a:ext cx="8839199" cy="392477"/>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11" name="Content Placeholder 2"/>
          <p:cNvSpPr>
            <a:spLocks noGrp="1"/>
          </p:cNvSpPr>
          <p:nvPr>
            <p:ph idx="15" hasCustomPrompt="1"/>
          </p:nvPr>
        </p:nvSpPr>
        <p:spPr>
          <a:xfrm>
            <a:off x="152401" y="4089675"/>
            <a:ext cx="8839199" cy="392477"/>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12" name="Content Placeholder 2"/>
          <p:cNvSpPr>
            <a:spLocks noGrp="1"/>
          </p:cNvSpPr>
          <p:nvPr>
            <p:ph idx="16" hasCustomPrompt="1"/>
          </p:nvPr>
        </p:nvSpPr>
        <p:spPr>
          <a:xfrm>
            <a:off x="152400" y="4560523"/>
            <a:ext cx="8839199" cy="392477"/>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13" name="Content Placeholder 2"/>
          <p:cNvSpPr>
            <a:spLocks noGrp="1"/>
          </p:cNvSpPr>
          <p:nvPr>
            <p:ph idx="17" hasCustomPrompt="1"/>
          </p:nvPr>
        </p:nvSpPr>
        <p:spPr>
          <a:xfrm>
            <a:off x="152400" y="5017723"/>
            <a:ext cx="8839199" cy="392477"/>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14" name="Content Placeholder 2"/>
          <p:cNvSpPr>
            <a:spLocks noGrp="1"/>
          </p:cNvSpPr>
          <p:nvPr>
            <p:ph idx="18" hasCustomPrompt="1"/>
          </p:nvPr>
        </p:nvSpPr>
        <p:spPr>
          <a:xfrm>
            <a:off x="152401" y="5486400"/>
            <a:ext cx="8839199" cy="392477"/>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15" name="Content Placeholder 2"/>
          <p:cNvSpPr>
            <a:spLocks noGrp="1"/>
          </p:cNvSpPr>
          <p:nvPr>
            <p:ph idx="19" hasCustomPrompt="1"/>
          </p:nvPr>
        </p:nvSpPr>
        <p:spPr>
          <a:xfrm>
            <a:off x="152400" y="5943600"/>
            <a:ext cx="8839199" cy="392477"/>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
        <p:nvSpPr>
          <p:cNvPr id="16" name="Content Placeholder 2"/>
          <p:cNvSpPr>
            <a:spLocks noGrp="1"/>
          </p:cNvSpPr>
          <p:nvPr>
            <p:ph idx="20" hasCustomPrompt="1"/>
          </p:nvPr>
        </p:nvSpPr>
        <p:spPr>
          <a:xfrm>
            <a:off x="152400" y="6147075"/>
            <a:ext cx="8839199" cy="392477"/>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p:txBody>
      </p:sp>
    </p:spTree>
    <p:extLst>
      <p:ext uri="{BB962C8B-B14F-4D97-AF65-F5344CB8AC3E}">
        <p14:creationId xmlns:p14="http://schemas.microsoft.com/office/powerpoint/2010/main" val="608205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3618105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13716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80" tIns="91440" rIns="228600" bIns="91440" numCol="1" anchor="t" anchorCtr="0" compatLnSpc="1">
            <a:prstTxWarp prst="textNoShape">
              <a:avLst/>
            </a:prstTxWarp>
            <a:spAutoFit/>
          </a:bodyPr>
          <a:lstStyle/>
          <a:p>
            <a:pPr lvl="0"/>
            <a:r>
              <a:rPr lang="en-US"/>
              <a:t>Click to edit Master title style</a:t>
            </a:r>
            <a:endParaRPr lang="en-US" dirty="0"/>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
        <p:nvSpPr>
          <p:cNvPr id="5" name="Footer Placeholder 2"/>
          <p:cNvSpPr txBox="1">
            <a:spLocks/>
          </p:cNvSpPr>
          <p:nvPr userDrawn="1"/>
        </p:nvSpPr>
        <p:spPr>
          <a:xfrm>
            <a:off x="66575" y="6637071"/>
            <a:ext cx="1916225" cy="131484"/>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9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a:lstStyle>
          <a:p>
            <a:r>
              <a:rPr lang="en-US" dirty="0"/>
              <a:t>© 2017 Pearson Education, Inc.</a:t>
            </a:r>
          </a:p>
        </p:txBody>
      </p:sp>
    </p:spTree>
    <p:extLst>
      <p:ext uri="{BB962C8B-B14F-4D97-AF65-F5344CB8AC3E}">
        <p14:creationId xmlns:p14="http://schemas.microsoft.com/office/powerpoint/2010/main" val="3933218824"/>
      </p:ext>
    </p:extLst>
  </p:cSld>
  <p:clrMap bg1="lt1" tx1="dk1" bg2="lt2" tx2="dk2" accent1="accent1" accent2="accent2" accent3="accent3" accent4="accent4" accent5="accent5" accent6="accent6" hlink="hlink" folHlink="folHlink"/>
  <p:sldLayoutIdLst>
    <p:sldLayoutId id="2147483901" r:id="rId1"/>
    <p:sldLayoutId id="2147484006" r:id="rId2"/>
    <p:sldLayoutId id="2147483902" r:id="rId3"/>
    <p:sldLayoutId id="2147484012" r:id="rId4"/>
    <p:sldLayoutId id="2147483908" r:id="rId5"/>
    <p:sldLayoutId id="2147483907" r:id="rId6"/>
    <p:sldLayoutId id="2147484008" r:id="rId7"/>
    <p:sldLayoutId id="2147484013" r:id="rId8"/>
    <p:sldLayoutId id="2147483903" r:id="rId9"/>
    <p:sldLayoutId id="2147483904" r:id="rId10"/>
    <p:sldLayoutId id="2147483909" r:id="rId11"/>
  </p:sldLayoutIdLst>
  <p:hf sldNum="0" hdr="0" dt="0"/>
  <p:txStyles>
    <p:titleStyle>
      <a:lvl1pPr marL="0" indent="-450850" algn="l" rtl="0" eaLnBrk="1" fontAlgn="base" hangingPunct="1">
        <a:lnSpc>
          <a:spcPct val="90000"/>
        </a:lnSpc>
        <a:spcBef>
          <a:spcPct val="0"/>
        </a:spcBef>
        <a:spcAft>
          <a:spcPct val="0"/>
        </a:spcAft>
        <a:defRPr sz="3000" b="1">
          <a:solidFill>
            <a:schemeClr val="tx1"/>
          </a:solidFill>
          <a:latin typeface="Arial"/>
          <a:ea typeface="Arial" panose="020B0604020202020204" pitchFamily="34"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a:solidFill>
            <a:schemeClr val="tx1"/>
          </a:solidFill>
          <a:latin typeface="Arial" charset="0"/>
          <a:ea typeface="Arial" panose="020B0604020202020204" pitchFamily="34" charset="0"/>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a:t>Click to edit Master text styles</a:t>
            </a:r>
          </a:p>
        </p:txBody>
      </p:sp>
      <p:sp>
        <p:nvSpPr>
          <p:cNvPr id="4"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cs typeface="ＭＳ Ｐゴシック" charset="0"/>
              </a:rPr>
              <a:t>© 2014 Pearson Education, Inc.</a:t>
            </a:r>
          </a:p>
        </p:txBody>
      </p:sp>
    </p:spTree>
    <p:extLst>
      <p:ext uri="{BB962C8B-B14F-4D97-AF65-F5344CB8AC3E}">
        <p14:creationId xmlns:p14="http://schemas.microsoft.com/office/powerpoint/2010/main" val="130376245"/>
      </p:ext>
    </p:extLst>
  </p:cSld>
  <p:clrMap bg1="lt1" tx1="dk1" bg2="lt2" tx2="dk2" accent1="accent1" accent2="accent2" accent3="accent3" accent4="accent4" accent5="accent5" accent6="accent6" hlink="hlink" folHlink="folHlink"/>
  <p:sldLayoutIdLst>
    <p:sldLayoutId id="2147483906" r:id="rId1"/>
  </p:sldLayoutIdLst>
  <p:hf sldNum="0" hdr="0" dt="0"/>
  <p:txStyles>
    <p:titleStyle>
      <a:lvl1pPr algn="ctr" rtl="0" eaLnBrk="1" fontAlgn="base" hangingPunct="1">
        <a:spcBef>
          <a:spcPct val="0"/>
        </a:spcBef>
        <a:spcAft>
          <a:spcPct val="0"/>
        </a:spcAft>
        <a:defRPr sz="4400">
          <a:solidFill>
            <a:schemeClr val="tx2"/>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Times" pitchFamily="84" charset="0"/>
        </a:defRPr>
      </a:lvl6pPr>
      <a:lvl7pPr marL="914400" algn="ctr" rtl="0" eaLnBrk="1" fontAlgn="base" hangingPunct="1">
        <a:spcBef>
          <a:spcPct val="0"/>
        </a:spcBef>
        <a:spcAft>
          <a:spcPct val="0"/>
        </a:spcAft>
        <a:defRPr sz="4400">
          <a:solidFill>
            <a:schemeClr val="tx2"/>
          </a:solidFill>
          <a:latin typeface="Times" pitchFamily="84" charset="0"/>
        </a:defRPr>
      </a:lvl7pPr>
      <a:lvl8pPr marL="1371600" algn="ctr" rtl="0" eaLnBrk="1" fontAlgn="base" hangingPunct="1">
        <a:spcBef>
          <a:spcPct val="0"/>
        </a:spcBef>
        <a:spcAft>
          <a:spcPct val="0"/>
        </a:spcAft>
        <a:defRPr sz="4400">
          <a:solidFill>
            <a:schemeClr val="tx2"/>
          </a:solidFill>
          <a:latin typeface="Times" pitchFamily="84" charset="0"/>
        </a:defRPr>
      </a:lvl8pPr>
      <a:lvl9pPr marL="1828800" algn="ctr" rtl="0" eaLnBrk="1" fontAlgn="base" hangingPunct="1">
        <a:spcBef>
          <a:spcPct val="0"/>
        </a:spcBef>
        <a:spcAft>
          <a:spcPct val="0"/>
        </a:spcAft>
        <a:defRPr sz="4400">
          <a:solidFill>
            <a:schemeClr val="tx2"/>
          </a:solidFill>
          <a:latin typeface="Times" pitchFamily="84" charset="0"/>
        </a:defRPr>
      </a:lvl9pPr>
    </p:titleStyle>
    <p:bodyStyle>
      <a:lvl1pPr marL="0" indent="0" algn="l" rtl="0" eaLnBrk="1" fontAlgn="base" hangingPunct="1">
        <a:spcBef>
          <a:spcPct val="20000"/>
        </a:spcBef>
        <a:spcAft>
          <a:spcPct val="0"/>
        </a:spcAft>
        <a:buNone/>
        <a:defRPr sz="1200">
          <a:solidFill>
            <a:schemeClr val="tx1"/>
          </a:solidFill>
          <a:latin typeface="Arial"/>
          <a:ea typeface="ＭＳ Ｐゴシック" charset="0"/>
          <a:cs typeface="Arial"/>
        </a:defRPr>
      </a:lvl1pPr>
      <a:lvl2pPr marL="457200" indent="0" algn="l" rtl="0" eaLnBrk="1" fontAlgn="base" hangingPunct="1">
        <a:spcBef>
          <a:spcPct val="20000"/>
        </a:spcBef>
        <a:spcAft>
          <a:spcPct val="0"/>
        </a:spcAft>
        <a:buNone/>
        <a:defRPr sz="1200">
          <a:solidFill>
            <a:schemeClr val="tx1"/>
          </a:solidFill>
          <a:latin typeface="Arial"/>
          <a:ea typeface="ＭＳ Ｐゴシック" charset="-128"/>
          <a:cs typeface="Arial"/>
        </a:defRPr>
      </a:lvl2pPr>
      <a:lvl3pPr marL="914400" indent="0" algn="l" rtl="0" eaLnBrk="1" fontAlgn="base" hangingPunct="1">
        <a:spcBef>
          <a:spcPct val="20000"/>
        </a:spcBef>
        <a:spcAft>
          <a:spcPct val="0"/>
        </a:spcAft>
        <a:buNone/>
        <a:defRPr sz="1200">
          <a:solidFill>
            <a:schemeClr val="tx1"/>
          </a:solidFill>
          <a:latin typeface="Arial"/>
          <a:ea typeface="ＭＳ Ｐゴシック" charset="-128"/>
          <a:cs typeface="Arial"/>
        </a:defRPr>
      </a:lvl3pPr>
      <a:lvl4pPr marL="1371600" indent="0" algn="l" rtl="0" eaLnBrk="1" fontAlgn="base" hangingPunct="1">
        <a:spcBef>
          <a:spcPct val="20000"/>
        </a:spcBef>
        <a:spcAft>
          <a:spcPct val="0"/>
        </a:spcAft>
        <a:buNone/>
        <a:defRPr sz="1200">
          <a:solidFill>
            <a:schemeClr val="tx1"/>
          </a:solidFill>
          <a:latin typeface="Arial"/>
          <a:ea typeface="ＭＳ Ｐゴシック" charset="-128"/>
          <a:cs typeface="Arial"/>
        </a:defRPr>
      </a:lvl4pPr>
      <a:lvl5pPr marL="1828800" indent="0" algn="l" rtl="0" eaLnBrk="1" fontAlgn="base" hangingPunct="1">
        <a:spcBef>
          <a:spcPct val="20000"/>
        </a:spcBef>
        <a:spcAft>
          <a:spcPct val="0"/>
        </a:spcAft>
        <a:buNone/>
        <a:defRPr sz="1200">
          <a:solidFill>
            <a:schemeClr val="tx1"/>
          </a:solidFill>
          <a:latin typeface="Arial"/>
          <a:ea typeface="ＭＳ Ｐゴシック" charset="-128"/>
          <a:cs typeface="Arial"/>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2017 Pearson Education, Inc.</a:t>
            </a:r>
          </a:p>
        </p:txBody>
      </p:sp>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4140944460"/>
      </p:ext>
    </p:extLst>
  </p:cSld>
  <p:clrMap bg1="lt1" tx1="dk1" bg2="lt2" tx2="dk2" accent1="accent1" accent2="accent2" accent3="accent3" accent4="accent4" accent5="accent5" accent6="accent6" hlink="hlink" folHlink="folHlink"/>
  <p:sldLayoutIdLst>
    <p:sldLayoutId id="2147483911" r:id="rId1"/>
    <p:sldLayoutId id="2147484007" r:id="rId2"/>
    <p:sldLayoutId id="2147484015" r:id="rId3"/>
    <p:sldLayoutId id="2147484016" r:id="rId4"/>
    <p:sldLayoutId id="2147484011" r:id="rId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2017 Pearson Education, Inc.</a:t>
            </a:r>
          </a:p>
        </p:txBody>
      </p:sp>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1573615516"/>
      </p:ext>
    </p:extLst>
  </p:cSld>
  <p:clrMap bg1="lt1" tx1="dk1" bg2="lt2" tx2="dk2" accent1="accent1" accent2="accent2" accent3="accent3" accent4="accent4" accent5="accent5" accent6="accent6" hlink="hlink" folHlink="folHlink"/>
  <p:sldLayoutIdLst>
    <p:sldLayoutId id="2147483915" r:id="rId1"/>
    <p:sldLayoutId id="2147484009"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2017 Pearson Education, Inc.</a:t>
            </a:r>
          </a:p>
        </p:txBody>
      </p:sp>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3076638403"/>
      </p:ext>
    </p:extLst>
  </p:cSld>
  <p:clrMap bg1="lt1" tx1="dk1" bg2="lt2" tx2="dk2" accent1="accent1" accent2="accent2" accent3="accent3" accent4="accent4" accent5="accent5" accent6="accent6" hlink="hlink" folHlink="folHlink"/>
  <p:sldLayoutIdLst>
    <p:sldLayoutId id="2147483993" r:id="rId1"/>
    <p:sldLayoutId id="2147484010" r:id="rId2"/>
    <p:sldLayoutId id="2147484014"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4.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9.xml"/><Relationship Id="rId1" Type="http://schemas.openxmlformats.org/officeDocument/2006/relationships/slideLayout" Target="../slideLayouts/slideLayout22.xml"/><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8058" y="1531528"/>
            <a:ext cx="3204916" cy="661338"/>
          </a:xfrm>
        </p:spPr>
        <p:txBody>
          <a:bodyPr anchor="ctr"/>
          <a:lstStyle/>
          <a:p>
            <a:r>
              <a:rPr lang="en-US" dirty="0"/>
              <a:t>Chapter 45</a:t>
            </a:r>
          </a:p>
        </p:txBody>
      </p:sp>
      <p:sp>
        <p:nvSpPr>
          <p:cNvPr id="3" name="Content Placeholder 2"/>
          <p:cNvSpPr>
            <a:spLocks noGrp="1"/>
          </p:cNvSpPr>
          <p:nvPr>
            <p:ph sz="quarter" idx="10"/>
          </p:nvPr>
        </p:nvSpPr>
        <p:spPr>
          <a:xfrm>
            <a:off x="5033171" y="2679355"/>
            <a:ext cx="3939269" cy="1896595"/>
          </a:xfrm>
        </p:spPr>
        <p:txBody>
          <a:bodyPr/>
          <a:lstStyle/>
          <a:p>
            <a:pPr>
              <a:spcBef>
                <a:spcPts val="0"/>
              </a:spcBef>
              <a:spcAft>
                <a:spcPts val="0"/>
              </a:spcAft>
            </a:pPr>
            <a:r>
              <a:rPr lang="en-US" dirty="0"/>
              <a:t>Hormones and the Endocrine System</a:t>
            </a:r>
          </a:p>
        </p:txBody>
      </p:sp>
      <p:sp>
        <p:nvSpPr>
          <p:cNvPr id="5" name="Content Placeholder 4"/>
          <p:cNvSpPr>
            <a:spLocks noGrp="1"/>
          </p:cNvSpPr>
          <p:nvPr>
            <p:ph sz="quarter" idx="4294967295"/>
          </p:nvPr>
        </p:nvSpPr>
        <p:spPr>
          <a:xfrm>
            <a:off x="6846497" y="6069106"/>
            <a:ext cx="2194409" cy="646331"/>
          </a:xfrm>
        </p:spPr>
        <p:txBody>
          <a:bodyPr/>
          <a:lstStyle/>
          <a:p>
            <a:pPr marL="0" indent="0" algn="r" eaLnBrk="0" hangingPunct="0">
              <a:spcBef>
                <a:spcPct val="0"/>
              </a:spcBef>
              <a:spcAft>
                <a:spcPct val="0"/>
              </a:spcAft>
              <a:buClrTx/>
              <a:buNone/>
              <a:defRPr/>
            </a:pPr>
            <a:r>
              <a:rPr lang="en-US" sz="1400" dirty="0"/>
              <a:t>Lecture Presentations by Nicole </a:t>
            </a:r>
            <a:r>
              <a:rPr lang="en-US" sz="1400" dirty="0" err="1"/>
              <a:t>Tunbridge</a:t>
            </a:r>
            <a:r>
              <a:rPr lang="en-US" sz="1400" dirty="0"/>
              <a:t> and Kathleen Fitzpatrick</a:t>
            </a:r>
          </a:p>
        </p:txBody>
      </p:sp>
      <p:sp>
        <p:nvSpPr>
          <p:cNvPr id="6" name="Content Placeholder 5"/>
          <p:cNvSpPr>
            <a:spLocks noGrp="1"/>
          </p:cNvSpPr>
          <p:nvPr>
            <p:ph sz="quarter" idx="12"/>
          </p:nvPr>
        </p:nvSpPr>
        <p:spPr>
          <a:xfrm>
            <a:off x="62819" y="6622665"/>
            <a:ext cx="1906658" cy="159135"/>
          </a:xfrm>
        </p:spPr>
        <p:txBody>
          <a:bodyPr/>
          <a:lstStyle/>
          <a:p>
            <a:r>
              <a:rPr lang="en-US" dirty="0"/>
              <a:t>© 2017 Pearson Education, Inc.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09955"/>
          </a:xfrm>
        </p:spPr>
        <p:txBody>
          <a:bodyPr/>
          <a:lstStyle/>
          <a:p>
            <a:r>
              <a:rPr lang="en-US" sz="2200" dirty="0"/>
              <a:t>Figure 45.2b Intercellular Communication by Secreted Molecules (Part 2: Synaptic and Neuroendocrine)</a:t>
            </a:r>
          </a:p>
        </p:txBody>
      </p:sp>
      <p:sp>
        <p:nvSpPr>
          <p:cNvPr id="4" name="Content Placeholder 3"/>
          <p:cNvSpPr>
            <a:spLocks noGrp="1"/>
          </p:cNvSpPr>
          <p:nvPr>
            <p:ph sz="quarter" idx="10"/>
          </p:nvPr>
        </p:nvSpPr>
        <p:spPr>
          <a:xfrm>
            <a:off x="735196" y="3447613"/>
            <a:ext cx="2845331" cy="3077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lnSpc>
                <a:spcPts val="2400"/>
              </a:lnSpc>
              <a:buFont typeface="+mj-lt"/>
              <a:buAutoNum type="alphaLcParenR" startAt="4"/>
            </a:pPr>
            <a:r>
              <a:rPr lang="en-US" sz="2200" dirty="0"/>
              <a:t>Synaptic signaling</a:t>
            </a:r>
          </a:p>
        </p:txBody>
      </p:sp>
      <p:pic>
        <p:nvPicPr>
          <p:cNvPr id="20" name="Picture 19" descr="A neuron cell is shown making contact with a body cell. At the synapse (the small space between the cells), the neuron releases hormones which bind to the receptors of the immediately adjacent cell, causing a response."/>
          <p:cNvPicPr>
            <a:picLocks noChangeAspect="1"/>
          </p:cNvPicPr>
          <p:nvPr/>
        </p:nvPicPr>
        <p:blipFill>
          <a:blip r:embed="rId3"/>
          <a:stretch>
            <a:fillRect/>
          </a:stretch>
        </p:blipFill>
        <p:spPr>
          <a:xfrm>
            <a:off x="752044" y="830773"/>
            <a:ext cx="7702341" cy="2582550"/>
          </a:xfrm>
          <a:prstGeom prst="rect">
            <a:avLst/>
          </a:prstGeom>
        </p:spPr>
      </p:pic>
      <p:sp>
        <p:nvSpPr>
          <p:cNvPr id="19" name="Content Placeholder 18"/>
          <p:cNvSpPr>
            <a:spLocks noGrp="1"/>
          </p:cNvSpPr>
          <p:nvPr>
            <p:ph sz="quarter" idx="14"/>
          </p:nvPr>
        </p:nvSpPr>
        <p:spPr>
          <a:xfrm>
            <a:off x="735196" y="6236007"/>
            <a:ext cx="3834383" cy="3077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lnSpc>
                <a:spcPts val="2400"/>
              </a:lnSpc>
              <a:buFont typeface="+mj-lt"/>
              <a:buAutoNum type="alphaLcParenR" startAt="5"/>
            </a:pPr>
            <a:r>
              <a:rPr lang="en-US" sz="2200" dirty="0"/>
              <a:t>Neuroendocrine signaling</a:t>
            </a:r>
          </a:p>
        </p:txBody>
      </p:sp>
      <p:pic>
        <p:nvPicPr>
          <p:cNvPr id="22" name="Picture 21" descr="A neurosecretory cell is shown, a neuron with its axon extending to a blood vessel. Signaling molecules move across the synapse from the neuron into the blood vessel, and through the blood stream. The molecules leave the blood stream later, and bind to receptors on the surface of other cells. This leads to a response."/>
          <p:cNvPicPr>
            <a:picLocks noChangeAspect="1"/>
          </p:cNvPicPr>
          <p:nvPr/>
        </p:nvPicPr>
        <p:blipFill>
          <a:blip r:embed="rId4"/>
          <a:stretch>
            <a:fillRect/>
          </a:stretch>
        </p:blipFill>
        <p:spPr>
          <a:xfrm>
            <a:off x="745625" y="3824069"/>
            <a:ext cx="7711403" cy="2401318"/>
          </a:xfrm>
          <a:prstGeom prst="rect">
            <a:avLst/>
          </a:prstGeom>
        </p:spPr>
      </p:pic>
    </p:spTree>
    <p:extLst>
      <p:ext uri="{BB962C8B-B14F-4D97-AF65-F5344CB8AC3E}">
        <p14:creationId xmlns:p14="http://schemas.microsoft.com/office/powerpoint/2010/main" val="17569786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81768"/>
          </a:xfrm>
        </p:spPr>
        <p:txBody>
          <a:bodyPr/>
          <a:lstStyle/>
          <a:p>
            <a:r>
              <a:rPr lang="en-US" dirty="0"/>
              <a:t>Scientific Skills Exercise: Designing a Controlled Experiment</a:t>
            </a:r>
          </a:p>
        </p:txBody>
      </p:sp>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4016626494"/>
              </p:ext>
            </p:extLst>
          </p:nvPr>
        </p:nvGraphicFramePr>
        <p:xfrm>
          <a:off x="183777" y="2105811"/>
          <a:ext cx="8767482" cy="2389988"/>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183328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2209800">
                  <a:extLst>
                    <a:ext uri="{9D8B030D-6E8A-4147-A177-3AD203B41FA5}">
                      <a16:colId xmlns:a16="http://schemas.microsoft.com/office/drawing/2014/main" val="20005"/>
                    </a:ext>
                  </a:extLst>
                </a:gridCol>
              </a:tblGrid>
              <a:tr h="1062218">
                <a:tc>
                  <a:txBody>
                    <a:bodyPr/>
                    <a:lstStyle/>
                    <a:p>
                      <a:pPr algn="ctr"/>
                      <a:r>
                        <a:rPr lang="en-US" sz="1400" b="1" dirty="0">
                          <a:solidFill>
                            <a:sysClr val="windowText" lastClr="000000"/>
                          </a:solidFill>
                          <a:latin typeface="Arial" panose="020B0604020202020204" pitchFamily="34" charset="0"/>
                          <a:cs typeface="Arial" panose="020B0604020202020204" pitchFamily="34" charset="0"/>
                        </a:rPr>
                        <a:t>Sleep</a:t>
                      </a:r>
                      <a:r>
                        <a:rPr lang="en-US" sz="1400" b="1" baseline="0" dirty="0">
                          <a:solidFill>
                            <a:sysClr val="windowText" lastClr="000000"/>
                          </a:solidFill>
                          <a:latin typeface="Arial" panose="020B0604020202020204" pitchFamily="34" charset="0"/>
                          <a:cs typeface="Arial" panose="020B0604020202020204" pitchFamily="34" charset="0"/>
                        </a:rPr>
                        <a:t> Protocol</a:t>
                      </a:r>
                      <a:endParaRPr lang="en-US" sz="1400" b="1" dirty="0">
                        <a:solidFill>
                          <a:sysClr val="windowText" lastClr="000000"/>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latin typeface="Arial" panose="020B0604020202020204" pitchFamily="34" charset="0"/>
                          <a:cs typeface="Arial" panose="020B0604020202020204" pitchFamily="34" charset="0"/>
                        </a:rPr>
                        <a:t>Expected Wake Time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latin typeface="Arial" panose="020B0604020202020204" pitchFamily="34" charset="0"/>
                          <a:cs typeface="Arial" panose="020B0604020202020204" pitchFamily="34" charset="0"/>
                        </a:rPr>
                        <a:t>Actual Wake Time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Mean Plasma ACTH</a:t>
                      </a:r>
                      <a:r>
                        <a:rPr lang="en-US" sz="1400" baseline="0" dirty="0">
                          <a:solidFill>
                            <a:sysClr val="windowText" lastClr="000000"/>
                          </a:solidFill>
                          <a:latin typeface="Arial" panose="020B0604020202020204" pitchFamily="34" charset="0"/>
                          <a:cs typeface="Arial" panose="020B0604020202020204" pitchFamily="34" charset="0"/>
                        </a:rPr>
                        <a:t> Level (</a:t>
                      </a:r>
                      <a:r>
                        <a:rPr lang="en-US" sz="1400" baseline="0" dirty="0" err="1">
                          <a:solidFill>
                            <a:sysClr val="windowText" lastClr="000000"/>
                          </a:solidFill>
                          <a:latin typeface="Arial" panose="020B0604020202020204" pitchFamily="34" charset="0"/>
                          <a:cs typeface="Arial" panose="020B0604020202020204" pitchFamily="34" charset="0"/>
                        </a:rPr>
                        <a:t>pg</a:t>
                      </a:r>
                      <a:r>
                        <a:rPr lang="en-US" sz="1400" baseline="0" dirty="0">
                          <a:solidFill>
                            <a:sysClr val="windowText" lastClr="000000"/>
                          </a:solidFill>
                          <a:latin typeface="Arial" panose="020B0604020202020204" pitchFamily="34" charset="0"/>
                          <a:cs typeface="Arial" panose="020B0604020202020204" pitchFamily="34" charset="0"/>
                        </a:rPr>
                        <a:t>/mL) </a:t>
                      </a:r>
                      <a:r>
                        <a:rPr lang="en-US" sz="1400" b="1" dirty="0">
                          <a:solidFill>
                            <a:sysClr val="windowText" lastClr="000000"/>
                          </a:solidFill>
                          <a:latin typeface="Arial" panose="020B0604020202020204" pitchFamily="34" charset="0"/>
                          <a:cs typeface="Arial" panose="020B0604020202020204" pitchFamily="34" charset="0"/>
                        </a:rPr>
                        <a:t>1:00</a:t>
                      </a:r>
                      <a:r>
                        <a:rPr lang="en-US" sz="1400" b="1" baseline="0" dirty="0">
                          <a:solidFill>
                            <a:sysClr val="windowText" lastClr="000000"/>
                          </a:solidFill>
                          <a:latin typeface="Arial" panose="020B0604020202020204" pitchFamily="34" charset="0"/>
                          <a:cs typeface="Arial" panose="020B0604020202020204" pitchFamily="34" charset="0"/>
                        </a:rPr>
                        <a:t> AM</a:t>
                      </a:r>
                      <a:endParaRPr lang="en-US" sz="1400" b="1" dirty="0">
                        <a:solidFill>
                          <a:sysClr val="windowText" lastClr="000000"/>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Mean Plasma ACTH</a:t>
                      </a:r>
                      <a:r>
                        <a:rPr lang="en-US" sz="1400" baseline="0" dirty="0">
                          <a:solidFill>
                            <a:sysClr val="windowText" lastClr="000000"/>
                          </a:solidFill>
                          <a:latin typeface="Arial" panose="020B0604020202020204" pitchFamily="34" charset="0"/>
                          <a:cs typeface="Arial" panose="020B0604020202020204" pitchFamily="34" charset="0"/>
                        </a:rPr>
                        <a:t> Level (</a:t>
                      </a:r>
                      <a:r>
                        <a:rPr lang="en-US" sz="1400" baseline="0" dirty="0" err="1">
                          <a:solidFill>
                            <a:sysClr val="windowText" lastClr="000000"/>
                          </a:solidFill>
                          <a:latin typeface="Arial" panose="020B0604020202020204" pitchFamily="34" charset="0"/>
                          <a:cs typeface="Arial" panose="020B0604020202020204" pitchFamily="34" charset="0"/>
                        </a:rPr>
                        <a:t>pg</a:t>
                      </a:r>
                      <a:r>
                        <a:rPr lang="en-US" sz="1400" baseline="0" dirty="0">
                          <a:solidFill>
                            <a:sysClr val="windowText" lastClr="000000"/>
                          </a:solidFill>
                          <a:latin typeface="Arial" panose="020B0604020202020204" pitchFamily="34" charset="0"/>
                          <a:cs typeface="Arial" panose="020B0604020202020204" pitchFamily="34" charset="0"/>
                        </a:rPr>
                        <a:t>/mL) </a:t>
                      </a:r>
                      <a:r>
                        <a:rPr lang="en-US" sz="1400" b="1" dirty="0">
                          <a:solidFill>
                            <a:sysClr val="windowText" lastClr="000000"/>
                          </a:solidFill>
                          <a:latin typeface="Arial" panose="020B0604020202020204" pitchFamily="34" charset="0"/>
                          <a:cs typeface="Arial" panose="020B0604020202020204" pitchFamily="34" charset="0"/>
                        </a:rPr>
                        <a:t>6:00 AM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Mean Plasma ACTH</a:t>
                      </a:r>
                      <a:r>
                        <a:rPr lang="en-US" sz="1400" baseline="0" dirty="0">
                          <a:solidFill>
                            <a:sysClr val="windowText" lastClr="000000"/>
                          </a:solidFill>
                          <a:latin typeface="Arial" panose="020B0604020202020204" pitchFamily="34" charset="0"/>
                          <a:cs typeface="Arial" panose="020B0604020202020204" pitchFamily="34" charset="0"/>
                        </a:rPr>
                        <a:t> Level (</a:t>
                      </a:r>
                      <a:r>
                        <a:rPr lang="en-US" sz="1400" baseline="0" dirty="0" err="1">
                          <a:solidFill>
                            <a:sysClr val="windowText" lastClr="000000"/>
                          </a:solidFill>
                          <a:latin typeface="Arial" panose="020B0604020202020204" pitchFamily="34" charset="0"/>
                          <a:cs typeface="Arial" panose="020B0604020202020204" pitchFamily="34" charset="0"/>
                        </a:rPr>
                        <a:t>pg</a:t>
                      </a:r>
                      <a:r>
                        <a:rPr lang="en-US" sz="1400" baseline="0" dirty="0">
                          <a:solidFill>
                            <a:sysClr val="windowText" lastClr="000000"/>
                          </a:solidFill>
                          <a:latin typeface="Arial" panose="020B0604020202020204" pitchFamily="34" charset="0"/>
                          <a:cs typeface="Arial" panose="020B0604020202020204" pitchFamily="34" charset="0"/>
                        </a:rPr>
                        <a:t>/mL) </a:t>
                      </a:r>
                      <a:r>
                        <a:rPr lang="en-US" sz="1400" b="1" dirty="0">
                          <a:solidFill>
                            <a:sysClr val="windowText" lastClr="000000"/>
                          </a:solidFill>
                          <a:latin typeface="Arial" panose="020B0604020202020204" pitchFamily="34" charset="0"/>
                          <a:cs typeface="Arial" panose="020B0604020202020204" pitchFamily="34" charset="0"/>
                        </a:rPr>
                        <a:t>∆ in</a:t>
                      </a:r>
                      <a:r>
                        <a:rPr lang="en-US" sz="1400" b="1" baseline="0" dirty="0">
                          <a:solidFill>
                            <a:sysClr val="windowText" lastClr="000000"/>
                          </a:solidFill>
                          <a:latin typeface="Arial" panose="020B0604020202020204" pitchFamily="34" charset="0"/>
                          <a:cs typeface="Arial" panose="020B0604020202020204" pitchFamily="34" charset="0"/>
                        </a:rPr>
                        <a:t> the 30 Minutes Post-waking</a:t>
                      </a:r>
                      <a:endParaRPr lang="en-US" sz="1400" b="1" dirty="0">
                        <a:solidFill>
                          <a:sysClr val="windowText" lastClr="000000"/>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2590">
                <a:tc>
                  <a:txBody>
                    <a:bodyPr/>
                    <a:lstStyle/>
                    <a:p>
                      <a:r>
                        <a:rPr lang="en-US" sz="1400" dirty="0">
                          <a:solidFill>
                            <a:sysClr val="windowText" lastClr="000000"/>
                          </a:solidFill>
                          <a:latin typeface="Arial" panose="020B0604020202020204" pitchFamily="34" charset="0"/>
                          <a:cs typeface="Arial" panose="020B0604020202020204" pitchFamily="34" charset="0"/>
                        </a:rPr>
                        <a:t>Short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6:00 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6:00 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37.3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10.6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42590">
                <a:tc>
                  <a:txBody>
                    <a:bodyPr/>
                    <a:lstStyle/>
                    <a:p>
                      <a:r>
                        <a:rPr lang="en-US" sz="1400" dirty="0">
                          <a:solidFill>
                            <a:sysClr val="windowText" lastClr="000000"/>
                          </a:solidFill>
                          <a:latin typeface="Arial" panose="020B0604020202020204" pitchFamily="34" charset="0"/>
                          <a:cs typeface="Arial" panose="020B0604020202020204" pitchFamily="34" charset="0"/>
                        </a:rPr>
                        <a:t>Long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9:00 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9:00 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26.5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2590">
                <a:tc>
                  <a:txBody>
                    <a:bodyPr/>
                    <a:lstStyle/>
                    <a:p>
                      <a:r>
                        <a:rPr lang="en-US" sz="1400" dirty="0">
                          <a:solidFill>
                            <a:sysClr val="windowText" lastClr="000000"/>
                          </a:solidFill>
                          <a:latin typeface="Arial" panose="020B0604020202020204" pitchFamily="34" charset="0"/>
                          <a:cs typeface="Arial" panose="020B0604020202020204" pitchFamily="34" charset="0"/>
                        </a:rPr>
                        <a:t>Surprise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9:00 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6:00 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25.5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latin typeface="Arial" panose="020B0604020202020204" pitchFamily="34" charset="0"/>
                          <a:cs typeface="Arial" panose="020B0604020202020204" pitchFamily="34" charset="0"/>
                        </a:rPr>
                        <a:t>22.1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Content Placeholder 3"/>
          <p:cNvSpPr>
            <a:spLocks noGrp="1"/>
          </p:cNvSpPr>
          <p:nvPr>
            <p:ph sz="quarter" idx="11"/>
          </p:nvPr>
        </p:nvSpPr>
        <p:spPr>
          <a:xfrm>
            <a:off x="74066" y="4572000"/>
            <a:ext cx="8231734" cy="381000"/>
          </a:xfrm>
        </p:spPr>
        <p:txBody>
          <a:bodyPr>
            <a:noAutofit/>
          </a:bodyPr>
          <a:lstStyle/>
          <a:p>
            <a:r>
              <a:rPr lang="en-US" sz="1600" b="1" dirty="0"/>
              <a:t>Data from</a:t>
            </a:r>
            <a:r>
              <a:rPr lang="en-US" sz="1600" dirty="0"/>
              <a:t> J. Born et al., Timing the end of nocturnal sleep, </a:t>
            </a:r>
            <a:r>
              <a:rPr lang="en-US" sz="1600" i="1" dirty="0"/>
              <a:t>Nature</a:t>
            </a:r>
            <a:r>
              <a:rPr lang="en-US" sz="1600" dirty="0"/>
              <a:t> 397:29-30 (1999).</a:t>
            </a:r>
          </a:p>
        </p:txBody>
      </p:sp>
    </p:spTree>
    <p:extLst>
      <p:ext uri="{BB962C8B-B14F-4D97-AF65-F5344CB8AC3E}">
        <p14:creationId xmlns:p14="http://schemas.microsoft.com/office/powerpoint/2010/main" val="32764505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5414"/>
          </a:xfrm>
        </p:spPr>
        <p:txBody>
          <a:bodyPr/>
          <a:lstStyle/>
          <a:p>
            <a:r>
              <a:rPr lang="en-US" sz="2000" dirty="0"/>
              <a:t>Figure 45.UN04 Summary of Key Concepts: Water- vs. Lipid-soluble Hormones</a:t>
            </a:r>
          </a:p>
        </p:txBody>
      </p:sp>
      <p:pic>
        <p:nvPicPr>
          <p:cNvPr id="3" name="Picture 2" descr="A diagram shows water soluble hormone binding to a receptor protein in the plasma membrane of a target cell. The receptor protein sends a signal into the cell, where it can either cause a cytoplasmic response, or influence gene regulation in the nucleus, which leads to a cytoplasmic response."/>
          <p:cNvPicPr>
            <a:picLocks noChangeAspect="1"/>
          </p:cNvPicPr>
          <p:nvPr/>
        </p:nvPicPr>
        <p:blipFill>
          <a:blip r:embed="rId3"/>
          <a:stretch>
            <a:fillRect/>
          </a:stretch>
        </p:blipFill>
        <p:spPr>
          <a:xfrm>
            <a:off x="1739287" y="423816"/>
            <a:ext cx="2762568" cy="6182400"/>
          </a:xfrm>
          <a:prstGeom prst="rect">
            <a:avLst/>
          </a:prstGeom>
        </p:spPr>
      </p:pic>
      <p:pic>
        <p:nvPicPr>
          <p:cNvPr id="4" name="Picture 3" descr="A diagram shows a lipid soluble protein entering the cytoplasm of a target cell. The hormone enters the nucleus of the target cell. Inside the nucleus, the hormone binds to a receptor protein, which influences gene regulation. This causes a cytoplasmic response."/>
          <p:cNvPicPr>
            <a:picLocks noChangeAspect="1"/>
          </p:cNvPicPr>
          <p:nvPr/>
        </p:nvPicPr>
        <p:blipFill>
          <a:blip r:embed="rId4"/>
          <a:stretch>
            <a:fillRect/>
          </a:stretch>
        </p:blipFill>
        <p:spPr>
          <a:xfrm>
            <a:off x="4634556" y="413442"/>
            <a:ext cx="2772838" cy="6192670"/>
          </a:xfrm>
          <a:prstGeom prst="rect">
            <a:avLst/>
          </a:prstGeom>
        </p:spPr>
      </p:pic>
    </p:spTree>
    <p:extLst>
      <p:ext uri="{BB962C8B-B14F-4D97-AF65-F5344CB8AC3E}">
        <p14:creationId xmlns:p14="http://schemas.microsoft.com/office/powerpoint/2010/main" val="15609317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45.UN05 Negative and Positive Feedback</a:t>
            </a:r>
          </a:p>
        </p:txBody>
      </p:sp>
      <p:pic>
        <p:nvPicPr>
          <p:cNvPr id="2" name="Picture 1" descr="1. Negative feedback. In the simple pathway, a stimulus reaches an endocrine cell. The endocrine cell releases hormones from its cytoplasm into the extracellular fluid, and the hormones travel throughout the body. Once the hormones reach a target cell, they bind to a receptor on the target cell, and cause a response. This response has a negative feedback on the original stimulus, lessening its effect.&#10;2. Positive feedback. In the simple pathway, a stimulus reaches an endocrine cell. The endocrine cell releases hormones from its cytoplasm into the extracellular fluid, and the hormones travel throughout the body. Once the hormones reach a target cell, they bind to a receptor on the target cell, and cause a response. This response has a positive feedback on the original stimulus, amplifying its effect."/>
          <p:cNvPicPr>
            <a:picLocks noChangeAspect="1"/>
          </p:cNvPicPr>
          <p:nvPr/>
        </p:nvPicPr>
        <p:blipFill>
          <a:blip r:embed="rId3"/>
          <a:stretch>
            <a:fillRect/>
          </a:stretch>
        </p:blipFill>
        <p:spPr>
          <a:xfrm>
            <a:off x="261937" y="1343025"/>
            <a:ext cx="8620125" cy="4171950"/>
          </a:xfrm>
          <a:prstGeom prst="rect">
            <a:avLst/>
          </a:prstGeom>
        </p:spPr>
      </p:pic>
    </p:spTree>
    <p:extLst>
      <p:ext uri="{BB962C8B-B14F-4D97-AF65-F5344CB8AC3E}">
        <p14:creationId xmlns:p14="http://schemas.microsoft.com/office/powerpoint/2010/main" val="4584670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40826"/>
          </a:xfrm>
        </p:spPr>
        <p:txBody>
          <a:bodyPr/>
          <a:lstStyle/>
          <a:p>
            <a:r>
              <a:rPr lang="en-US" sz="2500" dirty="0"/>
              <a:t>Figure 45.UN06 Hormone Cascade</a:t>
            </a:r>
          </a:p>
        </p:txBody>
      </p:sp>
      <p:pic>
        <p:nvPicPr>
          <p:cNvPr id="3" name="Picture 2" descr="A diagram shows a hormone cascade.&#10;1) Thyroid hormone levels drop (stimulus). This stimulus reaches a sensory neuron attached to the hypothalamus. &#10;2) The hypothalamus secretes TRH into the blood. Portal vessels carry TRH to anterior pituitary. A neurosecretory cell from the hypothalamus secretes TRH molecules into the pituitary gland.&#10;3) TRH causes anterior pituitary to secrete TSH. The TRH molecules pass through the blood vessels to pituitary tissue cells, and are absorbed. This causes the release of TSH molecules into the blood stream, which leave the pituitary gland. Circulation through the body via blood occurs to move the TSH molecules.&#10;4) TSH stimulates endocrine cells in thyroid gland to secrete T3 and T4. The TSH molecules reach the thyroid (butterfly shaped gland), which in turn releases thyroid hormones T3 and T4 into the blood stream. These hormones are in turn circulated through the body via blood.&#10;5) Thyroid hormone levels return to a normal range (response).&#10;6) Thyroid hormone blocks TRH release and TSH release preventing overproduction of thyroid hormone. The response (T3 and T4) circulating in the blood has a negative feedback effect in the hypothalamus (step 2 of this cycle) and anterior pituitary gland (step 3 of this cycle)."/>
          <p:cNvPicPr>
            <a:picLocks noChangeAspect="1"/>
          </p:cNvPicPr>
          <p:nvPr/>
        </p:nvPicPr>
        <p:blipFill>
          <a:blip r:embed="rId3"/>
          <a:stretch>
            <a:fillRect/>
          </a:stretch>
        </p:blipFill>
        <p:spPr>
          <a:xfrm>
            <a:off x="3194381" y="474514"/>
            <a:ext cx="2755238" cy="6306666"/>
          </a:xfrm>
          <a:prstGeom prst="rect">
            <a:avLst/>
          </a:prstGeom>
        </p:spPr>
      </p:pic>
    </p:spTree>
    <p:extLst>
      <p:ext uri="{BB962C8B-B14F-4D97-AF65-F5344CB8AC3E}">
        <p14:creationId xmlns:p14="http://schemas.microsoft.com/office/powerpoint/2010/main" val="18980840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39446"/>
          </a:xfrm>
        </p:spPr>
        <p:txBody>
          <a:bodyPr/>
          <a:lstStyle/>
          <a:p>
            <a:r>
              <a:rPr lang="en-US" dirty="0"/>
              <a:t>Figure 45.UN07 Test Your Understanding, Question 10 (Cushing’s Syndrome)</a:t>
            </a:r>
          </a:p>
        </p:txBody>
      </p:sp>
      <p:pic>
        <p:nvPicPr>
          <p:cNvPr id="3" name="Picture 2" descr="A graph is shown. On the X axis are labels “Normal” and “Patient X”. The y axis shows the cortisol level in blood (unitless). The data sets shown have drug treatments administered of either None or Dexamethasone.&#10;With no drug treatment cortisol levels in Normal are high, and with dexamethasone decrease a large amount, about 90%.&#10;With no drug treatment, cortisol levels in Patient X are higher than in Normal and with dexamethasone decreases only slightly, about 10%. This is only slightly lower than normal patients with no drug administered."/>
          <p:cNvPicPr>
            <a:picLocks noChangeAspect="1"/>
          </p:cNvPicPr>
          <p:nvPr/>
        </p:nvPicPr>
        <p:blipFill>
          <a:blip r:embed="rId3"/>
          <a:stretch>
            <a:fillRect/>
          </a:stretch>
        </p:blipFill>
        <p:spPr>
          <a:xfrm>
            <a:off x="310095" y="2276619"/>
            <a:ext cx="8523809" cy="2304762"/>
          </a:xfrm>
          <a:prstGeom prst="rect">
            <a:avLst/>
          </a:prstGeom>
        </p:spPr>
      </p:pic>
    </p:spTree>
    <p:extLst>
      <p:ext uri="{BB962C8B-B14F-4D97-AF65-F5344CB8AC3E}">
        <p14:creationId xmlns:p14="http://schemas.microsoft.com/office/powerpoint/2010/main" val="19590739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44951"/>
          </a:xfrm>
        </p:spPr>
        <p:txBody>
          <a:bodyPr/>
          <a:lstStyle/>
          <a:p>
            <a:r>
              <a:rPr lang="en-US" dirty="0"/>
              <a:t>Figure 45.UN08 Test your Understanding, Question 12 (MSH)</a:t>
            </a:r>
          </a:p>
        </p:txBody>
      </p:sp>
      <p:pic>
        <p:nvPicPr>
          <p:cNvPr id="3" name="Picture 2" descr="A photograph shows two frogs. One is entirely black, with no variation in coloration visible. The other is light gray with visible spots and lighter coloration at the heat and to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0" y="1021806"/>
            <a:ext cx="4815840" cy="5394960"/>
          </a:xfrm>
          <a:prstGeom prst="rect">
            <a:avLst/>
          </a:prstGeom>
        </p:spPr>
      </p:pic>
    </p:spTree>
    <p:extLst>
      <p:ext uri="{BB962C8B-B14F-4D97-AF65-F5344CB8AC3E}">
        <p14:creationId xmlns:p14="http://schemas.microsoft.com/office/powerpoint/2010/main" val="3277618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i="1" dirty="0"/>
              <a:t>Endocrine Signaling</a:t>
            </a:r>
            <a:endParaRPr lang="en-US" dirty="0"/>
          </a:p>
        </p:txBody>
      </p:sp>
      <p:sp>
        <p:nvSpPr>
          <p:cNvPr id="26626" name="Rectangle 3"/>
          <p:cNvSpPr>
            <a:spLocks noGrp="1" noChangeArrowheads="1"/>
          </p:cNvSpPr>
          <p:nvPr>
            <p:ph idx="1"/>
          </p:nvPr>
        </p:nvSpPr>
        <p:spPr>
          <a:xfrm>
            <a:off x="152400" y="1272910"/>
            <a:ext cx="8839199" cy="2841890"/>
          </a:xfrm>
        </p:spPr>
        <p:txBody>
          <a:bodyPr/>
          <a:lstStyle/>
          <a:p>
            <a:r>
              <a:rPr lang="en-US" dirty="0"/>
              <a:t>Hormones secreted into extracellular fluids by endocrine cells reach their targets via the bloodstream</a:t>
            </a:r>
          </a:p>
          <a:p>
            <a:r>
              <a:rPr lang="en-US" dirty="0"/>
              <a:t>Endocrine signaling maintains homeostasis, mediates responses to stimuli, and regulates growth and development</a:t>
            </a:r>
          </a:p>
        </p:txBody>
      </p:sp>
    </p:spTree>
    <p:extLst>
      <p:ext uri="{BB962C8B-B14F-4D97-AF65-F5344CB8AC3E}">
        <p14:creationId xmlns:p14="http://schemas.microsoft.com/office/powerpoint/2010/main" val="1542405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0"/>
            <a:ext cx="9144000" cy="646331"/>
          </a:xfrm>
        </p:spPr>
        <p:txBody>
          <a:bodyPr/>
          <a:lstStyle/>
          <a:p>
            <a:r>
              <a:rPr lang="en-US" i="1" dirty="0"/>
              <a:t>Paracrine and Autocrine Signaling</a:t>
            </a:r>
            <a:endParaRPr lang="en-US" dirty="0"/>
          </a:p>
        </p:txBody>
      </p:sp>
      <p:sp>
        <p:nvSpPr>
          <p:cNvPr id="28674" name="Rectangle 3"/>
          <p:cNvSpPr>
            <a:spLocks noGrp="1" noChangeArrowheads="1"/>
          </p:cNvSpPr>
          <p:nvPr>
            <p:ph idx="1"/>
          </p:nvPr>
        </p:nvSpPr>
        <p:spPr>
          <a:xfrm>
            <a:off x="152400" y="1272910"/>
            <a:ext cx="8839199" cy="3070490"/>
          </a:xfrm>
        </p:spPr>
        <p:txBody>
          <a:bodyPr/>
          <a:lstStyle/>
          <a:p>
            <a:r>
              <a:rPr lang="en-US" b="1" dirty="0"/>
              <a:t>Local regulators </a:t>
            </a:r>
            <a:r>
              <a:rPr lang="en-US" dirty="0"/>
              <a:t>are molecules that act over short distances, reaching target cells solely by diffusion</a:t>
            </a:r>
          </a:p>
          <a:p>
            <a:r>
              <a:rPr lang="en-US" dirty="0"/>
              <a:t>In </a:t>
            </a:r>
            <a:r>
              <a:rPr lang="en-US" b="1" dirty="0"/>
              <a:t>paracrine </a:t>
            </a:r>
            <a:r>
              <a:rPr lang="en-US" dirty="0"/>
              <a:t>signaling, the target cells lie near the secreting cells</a:t>
            </a:r>
          </a:p>
          <a:p>
            <a:r>
              <a:rPr lang="en-US" dirty="0"/>
              <a:t>In </a:t>
            </a:r>
            <a:r>
              <a:rPr lang="en-US" b="1" dirty="0"/>
              <a:t>autocrine </a:t>
            </a:r>
            <a:r>
              <a:rPr lang="en-US" dirty="0"/>
              <a:t>signaling, the target cell is also the secreting cell</a:t>
            </a:r>
          </a:p>
        </p:txBody>
      </p:sp>
    </p:spTree>
    <p:extLst>
      <p:ext uri="{BB962C8B-B14F-4D97-AF65-F5344CB8AC3E}">
        <p14:creationId xmlns:p14="http://schemas.microsoft.com/office/powerpoint/2010/main" val="2134541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Paracrine and Autocrine Signaling</a:t>
            </a:r>
            <a:r>
              <a:rPr lang="en-US" altLang="ja-JP" dirty="0"/>
              <a:t>, Continued</a:t>
            </a:r>
            <a:endParaRPr lang="en-US" dirty="0"/>
          </a:p>
        </p:txBody>
      </p:sp>
      <p:sp>
        <p:nvSpPr>
          <p:cNvPr id="30721" name="Rectangle 3"/>
          <p:cNvSpPr>
            <a:spLocks noGrp="1" noChangeArrowheads="1"/>
          </p:cNvSpPr>
          <p:nvPr>
            <p:ph idx="1"/>
          </p:nvPr>
        </p:nvSpPr>
        <p:spPr>
          <a:xfrm>
            <a:off x="152400" y="1272910"/>
            <a:ext cx="8839199" cy="3603890"/>
          </a:xfrm>
        </p:spPr>
        <p:txBody>
          <a:bodyPr/>
          <a:lstStyle/>
          <a:p>
            <a:r>
              <a:rPr lang="en-US" dirty="0"/>
              <a:t>Paracrine and autocrine signaling play roles in processes such as blood pressure regulation, nervous system function, and reproduction</a:t>
            </a:r>
          </a:p>
          <a:p>
            <a:r>
              <a:rPr lang="en-US" dirty="0"/>
              <a:t>Local regulators that mediate such signaling include the </a:t>
            </a:r>
            <a:r>
              <a:rPr lang="en-US" b="1" dirty="0"/>
              <a:t>prostaglandins</a:t>
            </a:r>
          </a:p>
          <a:p>
            <a:r>
              <a:rPr lang="en-US" dirty="0"/>
              <a:t>Prostaglandins function in the immune system and blood clotting</a:t>
            </a:r>
          </a:p>
        </p:txBody>
      </p:sp>
    </p:spTree>
    <p:extLst>
      <p:ext uri="{BB962C8B-B14F-4D97-AF65-F5344CB8AC3E}">
        <p14:creationId xmlns:p14="http://schemas.microsoft.com/office/powerpoint/2010/main" val="1695313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0"/>
            <a:ext cx="9144000" cy="646331"/>
          </a:xfrm>
        </p:spPr>
        <p:txBody>
          <a:bodyPr/>
          <a:lstStyle/>
          <a:p>
            <a:r>
              <a:rPr lang="en-US" i="1" dirty="0"/>
              <a:t>Synaptic and Neuroendocrine Signaling</a:t>
            </a:r>
            <a:endParaRPr lang="en-US" dirty="0"/>
          </a:p>
        </p:txBody>
      </p:sp>
      <p:sp>
        <p:nvSpPr>
          <p:cNvPr id="32770" name="Rectangle 3"/>
          <p:cNvSpPr>
            <a:spLocks noGrp="1" noChangeArrowheads="1"/>
          </p:cNvSpPr>
          <p:nvPr>
            <p:ph idx="1"/>
          </p:nvPr>
        </p:nvSpPr>
        <p:spPr>
          <a:xfrm>
            <a:off x="152400" y="1272910"/>
            <a:ext cx="8839199" cy="3984890"/>
          </a:xfrm>
        </p:spPr>
        <p:txBody>
          <a:bodyPr/>
          <a:lstStyle/>
          <a:p>
            <a:r>
              <a:rPr lang="en-US" dirty="0"/>
              <a:t>In synaptic signaling, neurons form specialized junctions with target cells, called synapses</a:t>
            </a:r>
          </a:p>
          <a:p>
            <a:r>
              <a:rPr lang="en-US" dirty="0"/>
              <a:t>At synapses, secreted molecules called </a:t>
            </a:r>
            <a:r>
              <a:rPr lang="en-US" b="1" dirty="0"/>
              <a:t>neurotransmitters</a:t>
            </a:r>
            <a:r>
              <a:rPr lang="en-US" dirty="0"/>
              <a:t> diffuse short distances and bind to receptors on target cells</a:t>
            </a:r>
          </a:p>
          <a:p>
            <a:r>
              <a:rPr lang="en-US" dirty="0"/>
              <a:t>In neuroendocrine signaling, specialized neurosecretory cells secrete </a:t>
            </a:r>
            <a:r>
              <a:rPr lang="en-US" b="1" dirty="0"/>
              <a:t>neurohormones</a:t>
            </a:r>
            <a:r>
              <a:rPr lang="en-US" dirty="0"/>
              <a:t> that diffuse from nerve endings into the bloodstream</a:t>
            </a:r>
          </a:p>
        </p:txBody>
      </p:sp>
    </p:spTree>
    <p:extLst>
      <p:ext uri="{BB962C8B-B14F-4D97-AF65-F5344CB8AC3E}">
        <p14:creationId xmlns:p14="http://schemas.microsoft.com/office/powerpoint/2010/main" val="2454362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r>
              <a:rPr lang="en-US" i="1" dirty="0"/>
              <a:t>Signaling by Pheromones</a:t>
            </a:r>
            <a:endParaRPr lang="en-US" dirty="0"/>
          </a:p>
        </p:txBody>
      </p:sp>
      <p:sp>
        <p:nvSpPr>
          <p:cNvPr id="34818" name="Rectangle 3"/>
          <p:cNvSpPr>
            <a:spLocks noGrp="1" noChangeArrowheads="1"/>
          </p:cNvSpPr>
          <p:nvPr>
            <p:ph idx="1"/>
          </p:nvPr>
        </p:nvSpPr>
        <p:spPr>
          <a:xfrm>
            <a:off x="152400" y="1272910"/>
            <a:ext cx="8839199" cy="3070490"/>
          </a:xfrm>
        </p:spPr>
        <p:txBody>
          <a:bodyPr/>
          <a:lstStyle/>
          <a:p>
            <a:r>
              <a:rPr lang="en-US" dirty="0"/>
              <a:t>Members of some animal species may communicate with </a:t>
            </a:r>
            <a:r>
              <a:rPr lang="en-US" b="1" dirty="0"/>
              <a:t>pheromones</a:t>
            </a:r>
            <a:r>
              <a:rPr lang="en-US" dirty="0"/>
              <a:t>, chemicals that are released into the environment</a:t>
            </a:r>
          </a:p>
          <a:p>
            <a:r>
              <a:rPr lang="en-US" dirty="0"/>
              <a:t>Pheromones serve many functions, including marking trails leading to food, defining territories, warning of predators, and attracting potential mates</a:t>
            </a:r>
          </a:p>
        </p:txBody>
      </p:sp>
    </p:spTree>
    <p:extLst>
      <p:ext uri="{BB962C8B-B14F-4D97-AF65-F5344CB8AC3E}">
        <p14:creationId xmlns:p14="http://schemas.microsoft.com/office/powerpoint/2010/main" val="3043508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45.3 Signaling by Pheromones</a:t>
            </a:r>
          </a:p>
        </p:txBody>
      </p:sp>
      <p:pic>
        <p:nvPicPr>
          <p:cNvPr id="3" name="Picture 2" descr="A photograph shows ants, each carrying an object, walking in a single file 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824" y="1143000"/>
            <a:ext cx="6626352" cy="4572000"/>
          </a:xfrm>
          <a:prstGeom prst="rect">
            <a:avLst/>
          </a:prstGeom>
        </p:spPr>
      </p:pic>
    </p:spTree>
    <p:extLst>
      <p:ext uri="{BB962C8B-B14F-4D97-AF65-F5344CB8AC3E}">
        <p14:creationId xmlns:p14="http://schemas.microsoft.com/office/powerpoint/2010/main" val="302310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0" y="0"/>
            <a:ext cx="9144000" cy="1107996"/>
          </a:xfrm>
        </p:spPr>
        <p:txBody>
          <a:bodyPr/>
          <a:lstStyle/>
          <a:p>
            <a:r>
              <a:rPr lang="en-US" dirty="0"/>
              <a:t>Chemical Classes of Local Regulators and Hormones</a:t>
            </a:r>
          </a:p>
        </p:txBody>
      </p:sp>
      <p:sp>
        <p:nvSpPr>
          <p:cNvPr id="38914" name="Rectangle 3"/>
          <p:cNvSpPr>
            <a:spLocks noGrp="1" noChangeArrowheads="1"/>
          </p:cNvSpPr>
          <p:nvPr>
            <p:ph idx="1"/>
          </p:nvPr>
        </p:nvSpPr>
        <p:spPr>
          <a:xfrm>
            <a:off x="152400" y="1272910"/>
            <a:ext cx="8839199" cy="1089290"/>
          </a:xfrm>
        </p:spPr>
        <p:txBody>
          <a:bodyPr/>
          <a:lstStyle/>
          <a:p>
            <a:r>
              <a:rPr lang="en-US" dirty="0"/>
              <a:t>A variety of types of molecules convey signals in animal bodies </a:t>
            </a:r>
          </a:p>
        </p:txBody>
      </p:sp>
    </p:spTree>
    <p:extLst>
      <p:ext uri="{BB962C8B-B14F-4D97-AF65-F5344CB8AC3E}">
        <p14:creationId xmlns:p14="http://schemas.microsoft.com/office/powerpoint/2010/main" val="69886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i="1" dirty="0"/>
              <a:t>Classes of Local Regulators</a:t>
            </a:r>
            <a:endParaRPr lang="en-US" dirty="0"/>
          </a:p>
        </p:txBody>
      </p:sp>
      <p:sp>
        <p:nvSpPr>
          <p:cNvPr id="55298" name="Rectangle 3"/>
          <p:cNvSpPr>
            <a:spLocks noGrp="1" noChangeArrowheads="1"/>
          </p:cNvSpPr>
          <p:nvPr>
            <p:ph idx="1"/>
          </p:nvPr>
        </p:nvSpPr>
        <p:spPr>
          <a:xfrm>
            <a:off x="152400" y="1272910"/>
            <a:ext cx="8839199" cy="4137290"/>
          </a:xfrm>
        </p:spPr>
        <p:txBody>
          <a:bodyPr/>
          <a:lstStyle/>
          <a:p>
            <a:r>
              <a:rPr lang="en-US" dirty="0"/>
              <a:t>Local regulators such as the prostaglandins are modified fatty acids</a:t>
            </a:r>
          </a:p>
          <a:p>
            <a:r>
              <a:rPr lang="en-US" dirty="0"/>
              <a:t>Others are polypeptides, and some are gases</a:t>
            </a:r>
          </a:p>
          <a:p>
            <a:r>
              <a:rPr lang="en-US" b="1" dirty="0"/>
              <a:t>Nitric oxide </a:t>
            </a:r>
            <a:r>
              <a:rPr lang="en-US" dirty="0"/>
              <a:t>(</a:t>
            </a:r>
            <a:r>
              <a:rPr lang="en-US" b="1" dirty="0"/>
              <a:t>NO</a:t>
            </a:r>
            <a:r>
              <a:rPr lang="en-US" dirty="0"/>
              <a:t>) is a gas that functions in the body as both a local regulator and a neurotransmitter</a:t>
            </a:r>
          </a:p>
          <a:p>
            <a:r>
              <a:rPr lang="en-US" dirty="0"/>
              <a:t>When the level of oxygen in blood falls, NO activates an enzyme that results in vasodilation, increasing blood flow to tissues</a:t>
            </a:r>
          </a:p>
        </p:txBody>
      </p:sp>
    </p:spTree>
    <p:extLst>
      <p:ext uri="{BB962C8B-B14F-4D97-AF65-F5344CB8AC3E}">
        <p14:creationId xmlns:p14="http://schemas.microsoft.com/office/powerpoint/2010/main" val="2851808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US" i="1" dirty="0"/>
              <a:t>Classes of Hormones</a:t>
            </a:r>
            <a:endParaRPr lang="en-US" dirty="0"/>
          </a:p>
        </p:txBody>
      </p:sp>
      <p:sp>
        <p:nvSpPr>
          <p:cNvPr id="43010" name="Rectangle 3"/>
          <p:cNvSpPr>
            <a:spLocks noGrp="1" noChangeArrowheads="1"/>
          </p:cNvSpPr>
          <p:nvPr>
            <p:ph idx="1"/>
          </p:nvPr>
        </p:nvSpPr>
        <p:spPr>
          <a:xfrm>
            <a:off x="152400" y="1272910"/>
            <a:ext cx="8839199" cy="2689490"/>
          </a:xfrm>
        </p:spPr>
        <p:txBody>
          <a:bodyPr/>
          <a:lstStyle/>
          <a:p>
            <a:r>
              <a:rPr lang="en-US" dirty="0"/>
              <a:t>Hormones fall into three major classes: polypeptides, steroids, and amines</a:t>
            </a:r>
          </a:p>
          <a:p>
            <a:r>
              <a:rPr lang="en-US" dirty="0"/>
              <a:t>Polypeptides and most amines are water-soluble </a:t>
            </a:r>
          </a:p>
          <a:p>
            <a:r>
              <a:rPr lang="en-US" dirty="0"/>
              <a:t>Steroid hormones and other largely nonpolar hormones are lipid-soluble</a:t>
            </a:r>
          </a:p>
        </p:txBody>
      </p:sp>
    </p:spTree>
    <p:extLst>
      <p:ext uri="{BB962C8B-B14F-4D97-AF65-F5344CB8AC3E}">
        <p14:creationId xmlns:p14="http://schemas.microsoft.com/office/powerpoint/2010/main" val="188562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r>
              <a:rPr lang="en-US" dirty="0"/>
              <a:t>The Body</a:t>
            </a:r>
            <a:r>
              <a:rPr lang="ja-JP" altLang="en-US" dirty="0"/>
              <a:t>’</a:t>
            </a:r>
            <a:r>
              <a:rPr lang="en-US" altLang="ja-JP" dirty="0"/>
              <a:t>s Long-Distance Regulators</a:t>
            </a:r>
            <a:endParaRPr lang="en-US" dirty="0"/>
          </a:p>
        </p:txBody>
      </p:sp>
      <p:sp>
        <p:nvSpPr>
          <p:cNvPr id="14338" name="Rectangle 3"/>
          <p:cNvSpPr>
            <a:spLocks noGrp="1" noChangeArrowheads="1"/>
          </p:cNvSpPr>
          <p:nvPr>
            <p:ph idx="1"/>
          </p:nvPr>
        </p:nvSpPr>
        <p:spPr>
          <a:xfrm>
            <a:off x="152400" y="1272910"/>
            <a:ext cx="8839199" cy="2765690"/>
          </a:xfrm>
        </p:spPr>
        <p:txBody>
          <a:bodyPr/>
          <a:lstStyle/>
          <a:p>
            <a:r>
              <a:rPr lang="en-US" dirty="0"/>
              <a:t>Animal </a:t>
            </a:r>
            <a:r>
              <a:rPr lang="en-US" b="1" dirty="0"/>
              <a:t>hormones </a:t>
            </a:r>
            <a:r>
              <a:rPr lang="en-US" dirty="0"/>
              <a:t>are chemical signals that are secreted into the circulatory system and communicate regulatory messages within the body</a:t>
            </a:r>
          </a:p>
          <a:p>
            <a:r>
              <a:rPr lang="en-US" dirty="0"/>
              <a:t>Hormones reach all parts of the body, but only target cells have receptors for that hormone</a:t>
            </a:r>
          </a:p>
        </p:txBody>
      </p:sp>
    </p:spTree>
    <p:extLst>
      <p:ext uri="{BB962C8B-B14F-4D97-AF65-F5344CB8AC3E}">
        <p14:creationId xmlns:p14="http://schemas.microsoft.com/office/powerpoint/2010/main" val="2285107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00751"/>
          </a:xfrm>
        </p:spPr>
        <p:txBody>
          <a:bodyPr/>
          <a:lstStyle/>
          <a:p>
            <a:r>
              <a:rPr lang="en-US" sz="2200" dirty="0"/>
              <a:t>Figure 45.4 Differences in Hormone Solubility and Structure</a:t>
            </a:r>
          </a:p>
        </p:txBody>
      </p:sp>
      <p:pic>
        <p:nvPicPr>
          <p:cNvPr id="4" name="Picture 3" descr="A diagram shows types of hormone molecules. They are divided into two sections, water-soluble (hydrophilic) and lipid soluble (hydrophobic). The polypeptide insulin is a water soluble molecule with a series of helices and pleated sheets making up the protein structure.&#10;The structure of the lipid soluble steroid cortisol is shown. It has four fused rings. From left to right as shown, the first two are six membered rings. Offset from the line created by these two is a third six membered ring fused with a five membered ring. The first six-membered ring has a double bond to an oxygen atom and an internal double bond in the ring structure. One of the carbons where the first and second rings are fused has a methyl group. The third ring has a hydroxyl group and a methyl group at the point where the third and fourth rings fuse. The five-membered ring has a hydroxyl group and a two carbon chain branching from the same ring carbon. This two carbon chain has a carbonyl carbon (C double bond O) as the first carbon, while the second carbon has a hydroxyl group.&#10;&#10;There are two examples of amines shown, one that is hydrophilic and one that is hydrophobic. &#10;Epinephrine is a water soluble amine. It has an aromatic six membered ring. One carbon has a bond to a long chain. This chain starts with a carbon to hydroxyl group, a second carbon, and then nitrogen. This nitrogen has one bond to a hydrogen atom, and another to a methyl group. Opposite the ring carbon that this long chain is bound to is a carbon with a hydroxyl group. Adjacent to this is another carbon with a hydroxyl group&#10;Thyroxine is a lipid soluble amine. There are two aromatic six membered carbon rings, each bound to the same oxygen atom. One ring, on the opposite end of the bridging oxygen atom, is a hydroxyl group, and on either side of this is a carbon with a bond to an iodine atom. On the other ring, the carbon that the bridging oxygen is bound to has a carbon on either side bound to an iodine atom. On this second ring, opposite the bridging oxygen, is a 2 carbon chain, with a amine group (NH subscript 2) and a carboxyl group (C double bond O, OH) on the second carbon."/>
          <p:cNvPicPr>
            <a:picLocks noChangeAspect="1"/>
          </p:cNvPicPr>
          <p:nvPr/>
        </p:nvPicPr>
        <p:blipFill>
          <a:blip r:embed="rId3"/>
          <a:stretch>
            <a:fillRect/>
          </a:stretch>
        </p:blipFill>
        <p:spPr>
          <a:xfrm>
            <a:off x="1379126" y="421341"/>
            <a:ext cx="6385748" cy="6192242"/>
          </a:xfrm>
          <a:prstGeom prst="rect">
            <a:avLst/>
          </a:prstGeom>
        </p:spPr>
      </p:pic>
    </p:spTree>
    <p:extLst>
      <p:ext uri="{BB962C8B-B14F-4D97-AF65-F5344CB8AC3E}">
        <p14:creationId xmlns:p14="http://schemas.microsoft.com/office/powerpoint/2010/main" val="1431216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en-US" dirty="0"/>
              <a:t>Cellular Hormone Response Pathways</a:t>
            </a:r>
          </a:p>
        </p:txBody>
      </p:sp>
      <p:sp>
        <p:nvSpPr>
          <p:cNvPr id="47106" name="Rectangle 3"/>
          <p:cNvSpPr>
            <a:spLocks noGrp="1" noChangeArrowheads="1"/>
          </p:cNvSpPr>
          <p:nvPr>
            <p:ph idx="1"/>
          </p:nvPr>
        </p:nvSpPr>
        <p:spPr>
          <a:xfrm>
            <a:off x="152400" y="1272910"/>
            <a:ext cx="8839199" cy="4365890"/>
          </a:xfrm>
        </p:spPr>
        <p:txBody>
          <a:bodyPr/>
          <a:lstStyle/>
          <a:p>
            <a:r>
              <a:rPr lang="en-US" dirty="0"/>
              <a:t>Water-soluble hormones are secreted by exocytosis, travel freely in the bloodstream, and bind to cell-surface receptors</a:t>
            </a:r>
          </a:p>
          <a:p>
            <a:r>
              <a:rPr lang="en-US" dirty="0"/>
              <a:t>Lipid-soluble hormones diffuse across cell membranes, travel in the bloodstream bound to transport proteins, and diffuse through the membrane of target cells</a:t>
            </a:r>
          </a:p>
          <a:p>
            <a:r>
              <a:rPr lang="en-US" dirty="0"/>
              <a:t>They bind to receptors in the cytoplasm or nucleus of the target cells</a:t>
            </a:r>
          </a:p>
        </p:txBody>
      </p:sp>
    </p:spTree>
    <p:extLst>
      <p:ext uri="{BB962C8B-B14F-4D97-AF65-F5344CB8AC3E}">
        <p14:creationId xmlns:p14="http://schemas.microsoft.com/office/powerpoint/2010/main" val="3278120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40826"/>
          </a:xfrm>
        </p:spPr>
        <p:txBody>
          <a:bodyPr/>
          <a:lstStyle/>
          <a:p>
            <a:r>
              <a:rPr lang="en-US" sz="2500" dirty="0"/>
              <a:t>Figure 45.5 Variation in Hormone Receptor Location</a:t>
            </a:r>
          </a:p>
        </p:txBody>
      </p:sp>
      <p:sp>
        <p:nvSpPr>
          <p:cNvPr id="2" name="Content Placeholder 1"/>
          <p:cNvSpPr>
            <a:spLocks noGrp="1"/>
          </p:cNvSpPr>
          <p:nvPr>
            <p:ph sz="quarter" idx="10"/>
          </p:nvPr>
        </p:nvSpPr>
        <p:spPr>
          <a:xfrm>
            <a:off x="2430565" y="527050"/>
            <a:ext cx="2039726" cy="5386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28600" indent="-228600">
              <a:lnSpc>
                <a:spcPts val="1420"/>
              </a:lnSpc>
              <a:buFont typeface="+mj-lt"/>
              <a:buAutoNum type="alphaLcParenR"/>
            </a:pPr>
            <a:r>
              <a:rPr lang="en-US" sz="1200" dirty="0"/>
              <a:t> Water-soluble hormone;</a:t>
            </a:r>
            <a:br>
              <a:rPr lang="en-US" sz="1200" dirty="0"/>
            </a:br>
            <a:r>
              <a:rPr lang="en-US" sz="1200" dirty="0"/>
              <a:t>receptor in plasma</a:t>
            </a:r>
            <a:br>
              <a:rPr lang="en-US" sz="1200" dirty="0"/>
            </a:br>
            <a:r>
              <a:rPr lang="en-US" sz="1200" dirty="0"/>
              <a:t>membrane</a:t>
            </a:r>
          </a:p>
        </p:txBody>
      </p:sp>
      <p:pic>
        <p:nvPicPr>
          <p:cNvPr id="10" name="Picture 9" descr="A diagram shows a secretory cell, with a membrane bound vesicle in the cytoplasm. Inside the vesicle are water soluble hormones. The vesicle fuses with the cell membrane, and the water soluble hormones are expelled into the interstitial fluid outside the cell, and then they move to and enter a blood vessel. The hormones move through the blood stream, and later leave the blood vessel where they bind to a receptor protein in the plasma membrane of a target cell. The receptor protein sends a signal into the cell, where it can either cause a cytoplasmic response, or influence gene regulation in the nucleus, which leads to a cytoplasmic response."/>
          <p:cNvPicPr>
            <a:picLocks noChangeAspect="1"/>
          </p:cNvPicPr>
          <p:nvPr/>
        </p:nvPicPr>
        <p:blipFill>
          <a:blip r:embed="rId3"/>
          <a:stretch>
            <a:fillRect/>
          </a:stretch>
        </p:blipFill>
        <p:spPr>
          <a:xfrm>
            <a:off x="2309438" y="1098829"/>
            <a:ext cx="2229866" cy="5658904"/>
          </a:xfrm>
          <a:prstGeom prst="rect">
            <a:avLst/>
          </a:prstGeom>
        </p:spPr>
      </p:pic>
      <p:sp>
        <p:nvSpPr>
          <p:cNvPr id="6" name="Content Placeholder 5"/>
          <p:cNvSpPr>
            <a:spLocks noGrp="1"/>
          </p:cNvSpPr>
          <p:nvPr>
            <p:ph sz="quarter" idx="11"/>
          </p:nvPr>
        </p:nvSpPr>
        <p:spPr>
          <a:xfrm>
            <a:off x="4767452" y="533400"/>
            <a:ext cx="1946046" cy="5386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28600" indent="-228600">
              <a:lnSpc>
                <a:spcPts val="1420"/>
              </a:lnSpc>
              <a:buFont typeface="+mj-lt"/>
              <a:buAutoNum type="alphaLcParenR" startAt="2"/>
            </a:pPr>
            <a:r>
              <a:rPr lang="en-US" sz="1200" dirty="0"/>
              <a:t>Lipid-soluble hormone;</a:t>
            </a:r>
            <a:br>
              <a:rPr lang="en-US" sz="1200" dirty="0"/>
            </a:br>
            <a:r>
              <a:rPr lang="en-US" sz="1200" dirty="0"/>
              <a:t>receptor in nucleus or</a:t>
            </a:r>
            <a:br>
              <a:rPr lang="en-US" sz="1200" dirty="0"/>
            </a:br>
            <a:r>
              <a:rPr lang="en-US" sz="1200" dirty="0"/>
              <a:t>cytoplasm</a:t>
            </a:r>
          </a:p>
        </p:txBody>
      </p:sp>
      <p:pic>
        <p:nvPicPr>
          <p:cNvPr id="11" name="Picture 10" descr="A diagram shows a secretory cell with lipid soluble hormones in the cytoplasm (not in a vesicle). The hormones pass through the secretory cell membrane, and the lipid soluble hormones pass to the blood stream. Inside the blood vessel, the lipid soluble hormone binds to a small transport protein, and then passes to a target cell. At this point, the transport protein is removed, and the hormone enters the nucleus of the target cell. Inside the nucleus, the hormone binds to a receptor protein, which influences gene regulation. This causes a cytoplasmic response."/>
          <p:cNvPicPr>
            <a:picLocks noChangeAspect="1"/>
          </p:cNvPicPr>
          <p:nvPr/>
        </p:nvPicPr>
        <p:blipFill>
          <a:blip r:embed="rId4"/>
          <a:stretch>
            <a:fillRect/>
          </a:stretch>
        </p:blipFill>
        <p:spPr>
          <a:xfrm>
            <a:off x="4616042" y="1098828"/>
            <a:ext cx="2219955" cy="5658904"/>
          </a:xfrm>
          <a:prstGeom prst="rect">
            <a:avLst/>
          </a:prstGeom>
        </p:spPr>
      </p:pic>
    </p:spTree>
    <p:extLst>
      <p:ext uri="{BB962C8B-B14F-4D97-AF65-F5344CB8AC3E}">
        <p14:creationId xmlns:p14="http://schemas.microsoft.com/office/powerpoint/2010/main" val="199218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5414"/>
          </a:xfrm>
        </p:spPr>
        <p:txBody>
          <a:bodyPr/>
          <a:lstStyle/>
          <a:p>
            <a:r>
              <a:rPr lang="en-US" sz="2200" dirty="0"/>
              <a:t>Figure 45.5a Variation in Hormone Receptor Location (Part 1: Secretory Cell)</a:t>
            </a:r>
          </a:p>
        </p:txBody>
      </p:sp>
      <p:sp>
        <p:nvSpPr>
          <p:cNvPr id="10" name="Content Placeholder 9"/>
          <p:cNvSpPr>
            <a:spLocks noGrp="1"/>
          </p:cNvSpPr>
          <p:nvPr>
            <p:ph sz="quarter" idx="10"/>
          </p:nvPr>
        </p:nvSpPr>
        <p:spPr>
          <a:xfrm>
            <a:off x="1508580" y="720657"/>
            <a:ext cx="2992229" cy="76944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42900" indent="-342900">
              <a:lnSpc>
                <a:spcPts val="2000"/>
              </a:lnSpc>
              <a:buFont typeface="+mj-lt"/>
              <a:buAutoNum type="alphaLcParenR"/>
            </a:pPr>
            <a:r>
              <a:rPr lang="en-US" sz="1800" dirty="0"/>
              <a:t>Water-soluble hormone;</a:t>
            </a:r>
            <a:br>
              <a:rPr lang="en-US" sz="1800" dirty="0"/>
            </a:br>
            <a:r>
              <a:rPr lang="en-US" sz="1800" dirty="0"/>
              <a:t>receptor in plasma</a:t>
            </a:r>
            <a:br>
              <a:rPr lang="en-US" sz="1800" dirty="0"/>
            </a:br>
            <a:r>
              <a:rPr lang="en-US" sz="1800" dirty="0"/>
              <a:t>membrane</a:t>
            </a:r>
          </a:p>
        </p:txBody>
      </p:sp>
      <p:pic>
        <p:nvPicPr>
          <p:cNvPr id="54" name="Picture 53" descr="A diagram shows a secretory cell, with a membrane bound vesicle in the cytoplasm. Inside the vesicle are water soluble hormones. The vesicle fuses with the cell membrane, and the water soluble hormones are expelled into the interstitial fluid outside the cell, and then they move to and enter a blood vessel. The hormones move through the blood stream, and later leave the blood vessel where they bind to a receptor protein in the plasma membrane of a target cell."/>
          <p:cNvPicPr>
            <a:picLocks noChangeAspect="1"/>
          </p:cNvPicPr>
          <p:nvPr/>
        </p:nvPicPr>
        <p:blipFill>
          <a:blip r:embed="rId3"/>
          <a:stretch>
            <a:fillRect/>
          </a:stretch>
        </p:blipFill>
        <p:spPr>
          <a:xfrm>
            <a:off x="1242646" y="1531963"/>
            <a:ext cx="3266667" cy="5085714"/>
          </a:xfrm>
          <a:prstGeom prst="rect">
            <a:avLst/>
          </a:prstGeom>
        </p:spPr>
      </p:pic>
      <p:sp>
        <p:nvSpPr>
          <p:cNvPr id="6" name="Content Placeholder 5"/>
          <p:cNvSpPr>
            <a:spLocks noGrp="1"/>
          </p:cNvSpPr>
          <p:nvPr>
            <p:ph sz="quarter" idx="11"/>
          </p:nvPr>
        </p:nvSpPr>
        <p:spPr>
          <a:xfrm>
            <a:off x="4900005" y="720657"/>
            <a:ext cx="2943113" cy="76944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74904" indent="-374904">
              <a:lnSpc>
                <a:spcPts val="2000"/>
              </a:lnSpc>
              <a:buFont typeface="+mj-lt"/>
              <a:buAutoNum type="alphaLcParenR" startAt="2"/>
            </a:pPr>
            <a:r>
              <a:rPr lang="en-US" sz="1800" dirty="0"/>
              <a:t>Lipid-soluble hormone;</a:t>
            </a:r>
            <a:br>
              <a:rPr lang="en-US" sz="1800" dirty="0"/>
            </a:br>
            <a:r>
              <a:rPr lang="en-US" sz="1800" dirty="0"/>
              <a:t>receptor in nucleus or</a:t>
            </a:r>
            <a:br>
              <a:rPr lang="en-US" sz="1800" dirty="0"/>
            </a:br>
            <a:r>
              <a:rPr lang="en-US" sz="1800" dirty="0"/>
              <a:t>cytoplasm</a:t>
            </a:r>
          </a:p>
        </p:txBody>
      </p:sp>
      <p:pic>
        <p:nvPicPr>
          <p:cNvPr id="55" name="Picture 54" descr="A diagram shows a secretory cell with lipid soluble hormones in the cytoplasm (not in a vesicle). The hormones pass through the secretory cell membrane, and the lipid soluble hormones pass to the blood stream. Inside the blood vessel, the lipid soluble hormone binds to a small transport protein, and then passes to a target cell."/>
          <p:cNvPicPr>
            <a:picLocks noChangeAspect="1"/>
          </p:cNvPicPr>
          <p:nvPr/>
        </p:nvPicPr>
        <p:blipFill>
          <a:blip r:embed="rId4"/>
          <a:stretch>
            <a:fillRect/>
          </a:stretch>
        </p:blipFill>
        <p:spPr>
          <a:xfrm>
            <a:off x="4634687" y="1520240"/>
            <a:ext cx="3266667" cy="5085714"/>
          </a:xfrm>
          <a:prstGeom prst="rect">
            <a:avLst/>
          </a:prstGeom>
        </p:spPr>
      </p:pic>
    </p:spTree>
    <p:extLst>
      <p:ext uri="{BB962C8B-B14F-4D97-AF65-F5344CB8AC3E}">
        <p14:creationId xmlns:p14="http://schemas.microsoft.com/office/powerpoint/2010/main" val="1032689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62000"/>
          </a:xfrm>
        </p:spPr>
        <p:txBody>
          <a:bodyPr/>
          <a:lstStyle/>
          <a:p>
            <a:r>
              <a:rPr lang="en-US" sz="2200" dirty="0"/>
              <a:t>Figure 45.5b Variation in Hormone Receptor Location (Part 2: Target Cell)</a:t>
            </a:r>
          </a:p>
        </p:txBody>
      </p:sp>
      <p:sp>
        <p:nvSpPr>
          <p:cNvPr id="2" name="Content Placeholder 1"/>
          <p:cNvSpPr>
            <a:spLocks noGrp="1"/>
          </p:cNvSpPr>
          <p:nvPr>
            <p:ph sz="quarter" idx="10"/>
          </p:nvPr>
        </p:nvSpPr>
        <p:spPr>
          <a:xfrm>
            <a:off x="1371600" y="783867"/>
            <a:ext cx="3015313" cy="76944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65760" indent="-365760">
              <a:lnSpc>
                <a:spcPts val="2000"/>
              </a:lnSpc>
              <a:buFont typeface="+mj-lt"/>
              <a:buAutoNum type="alphaLcParenR"/>
            </a:pPr>
            <a:r>
              <a:rPr lang="en-US" sz="1800" dirty="0"/>
              <a:t>Water-soluble hormone;</a:t>
            </a:r>
            <a:br>
              <a:rPr lang="en-US" sz="1800" dirty="0"/>
            </a:br>
            <a:r>
              <a:rPr lang="en-US" sz="1800" dirty="0"/>
              <a:t>receptor in plasma</a:t>
            </a:r>
            <a:br>
              <a:rPr lang="en-US" sz="1800" dirty="0"/>
            </a:br>
            <a:r>
              <a:rPr lang="en-US" sz="1800" dirty="0"/>
              <a:t>membrane</a:t>
            </a:r>
          </a:p>
        </p:txBody>
      </p:sp>
      <p:pic>
        <p:nvPicPr>
          <p:cNvPr id="3" name="Picture 2" descr="A diagram shows a water-soluble horomone binding to a receptor protein in the plasma membrane of a target cell. The receptor protein sends a signal into the cell, where it can either cause a cytoplasmic response, or influence gene regulation in the nucleus, which leads to a cytoplasmic response."/>
          <p:cNvPicPr>
            <a:picLocks noChangeAspect="1"/>
          </p:cNvPicPr>
          <p:nvPr/>
        </p:nvPicPr>
        <p:blipFill>
          <a:blip r:embed="rId3"/>
          <a:stretch>
            <a:fillRect/>
          </a:stretch>
        </p:blipFill>
        <p:spPr>
          <a:xfrm>
            <a:off x="1240376" y="1610206"/>
            <a:ext cx="3266667" cy="4600000"/>
          </a:xfrm>
          <a:prstGeom prst="rect">
            <a:avLst/>
          </a:prstGeom>
        </p:spPr>
      </p:pic>
      <p:sp>
        <p:nvSpPr>
          <p:cNvPr id="6" name="Content Placeholder 5"/>
          <p:cNvSpPr>
            <a:spLocks noGrp="1"/>
          </p:cNvSpPr>
          <p:nvPr>
            <p:ph sz="quarter" idx="11"/>
          </p:nvPr>
        </p:nvSpPr>
        <p:spPr>
          <a:xfrm>
            <a:off x="4790415" y="781106"/>
            <a:ext cx="2934137" cy="76944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365760" indent="-365760">
              <a:lnSpc>
                <a:spcPts val="2000"/>
              </a:lnSpc>
              <a:buFont typeface="+mj-lt"/>
              <a:buAutoNum type="alphaLcParenR" startAt="2"/>
            </a:pPr>
            <a:r>
              <a:rPr lang="en-US" sz="1800" dirty="0"/>
              <a:t>Lipid-soluble hormone;</a:t>
            </a:r>
            <a:br>
              <a:rPr lang="en-US" sz="1800" dirty="0"/>
            </a:br>
            <a:r>
              <a:rPr lang="en-US" sz="1800" dirty="0"/>
              <a:t>receptor in nucleus or</a:t>
            </a:r>
            <a:br>
              <a:rPr lang="en-US" sz="1800" dirty="0"/>
            </a:br>
            <a:r>
              <a:rPr lang="en-US" sz="1800" dirty="0"/>
              <a:t>cytoplasm</a:t>
            </a:r>
          </a:p>
        </p:txBody>
      </p:sp>
      <p:pic>
        <p:nvPicPr>
          <p:cNvPr id="4" name="Picture 3" descr="A diagram shows a lipid-soluble hormone inside a cell. At this point, the transport protein is removed, and the hormone enters the nucleus of the target cell. Inside the nucleus, the hormone binds to a receptor protein, which influences gene regulation. This causes a cytoplasmic response."/>
          <p:cNvPicPr>
            <a:picLocks noChangeAspect="1"/>
          </p:cNvPicPr>
          <p:nvPr/>
        </p:nvPicPr>
        <p:blipFill>
          <a:blip r:embed="rId4"/>
          <a:stretch>
            <a:fillRect/>
          </a:stretch>
        </p:blipFill>
        <p:spPr>
          <a:xfrm>
            <a:off x="4607981" y="1602936"/>
            <a:ext cx="3304762" cy="4590476"/>
          </a:xfrm>
          <a:prstGeom prst="rect">
            <a:avLst/>
          </a:prstGeom>
        </p:spPr>
      </p:pic>
    </p:spTree>
    <p:extLst>
      <p:ext uri="{BB962C8B-B14F-4D97-AF65-F5344CB8AC3E}">
        <p14:creationId xmlns:p14="http://schemas.microsoft.com/office/powerpoint/2010/main" val="2536239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0" y="0"/>
            <a:ext cx="9144000" cy="1107996"/>
          </a:xfrm>
        </p:spPr>
        <p:txBody>
          <a:bodyPr/>
          <a:lstStyle/>
          <a:p>
            <a:r>
              <a:rPr lang="en-US" i="1" dirty="0"/>
              <a:t>Response Pathway for Water-Soluble Hormones</a:t>
            </a:r>
            <a:endParaRPr lang="en-US" dirty="0"/>
          </a:p>
        </p:txBody>
      </p:sp>
      <p:sp>
        <p:nvSpPr>
          <p:cNvPr id="51202" name="Rectangle 3"/>
          <p:cNvSpPr>
            <a:spLocks noGrp="1" noChangeArrowheads="1"/>
          </p:cNvSpPr>
          <p:nvPr>
            <p:ph idx="1"/>
          </p:nvPr>
        </p:nvSpPr>
        <p:spPr>
          <a:xfrm>
            <a:off x="152400" y="1272910"/>
            <a:ext cx="8839199" cy="2079890"/>
          </a:xfrm>
        </p:spPr>
        <p:txBody>
          <a:bodyPr/>
          <a:lstStyle/>
          <a:p>
            <a:r>
              <a:rPr lang="en-US" dirty="0"/>
              <a:t>Binding of a hormone to its receptor initiates a </a:t>
            </a:r>
            <a:r>
              <a:rPr lang="en-US" b="1" dirty="0"/>
              <a:t>signal transduction </a:t>
            </a:r>
            <a:r>
              <a:rPr lang="en-US" dirty="0"/>
              <a:t>pathway leading to responses in the cytoskeleton, enzyme activation, or a change in gene expression</a:t>
            </a:r>
          </a:p>
        </p:txBody>
      </p:sp>
    </p:spTree>
    <p:extLst>
      <p:ext uri="{BB962C8B-B14F-4D97-AF65-F5344CB8AC3E}">
        <p14:creationId xmlns:p14="http://schemas.microsoft.com/office/powerpoint/2010/main" val="1407943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lstStyle/>
          <a:p>
            <a:r>
              <a:rPr lang="en-US" i="1" dirty="0"/>
              <a:t>Response Pathway for Water-Soluble Hormones</a:t>
            </a:r>
            <a:r>
              <a:rPr lang="en-US" altLang="ja-JP" dirty="0"/>
              <a:t>, Continued</a:t>
            </a:r>
            <a:endParaRPr lang="en-US" dirty="0"/>
          </a:p>
        </p:txBody>
      </p:sp>
      <p:sp>
        <p:nvSpPr>
          <p:cNvPr id="53249" name="Rectangle 2"/>
          <p:cNvSpPr>
            <a:spLocks noGrp="1" noChangeArrowheads="1"/>
          </p:cNvSpPr>
          <p:nvPr>
            <p:ph idx="1"/>
          </p:nvPr>
        </p:nvSpPr>
        <p:spPr>
          <a:xfrm>
            <a:off x="152400" y="1272910"/>
            <a:ext cx="8839199" cy="3451490"/>
          </a:xfrm>
        </p:spPr>
        <p:txBody>
          <a:bodyPr/>
          <a:lstStyle/>
          <a:p>
            <a:r>
              <a:rPr lang="en-US" dirty="0"/>
              <a:t>The hormone </a:t>
            </a:r>
            <a:r>
              <a:rPr lang="en-US" b="1" dirty="0"/>
              <a:t>epinephrine </a:t>
            </a:r>
            <a:r>
              <a:rPr lang="en-US" dirty="0"/>
              <a:t>(or adrenaline)</a:t>
            </a:r>
            <a:r>
              <a:rPr lang="en-US" b="1" dirty="0"/>
              <a:t> </a:t>
            </a:r>
            <a:r>
              <a:rPr lang="en-CA" dirty="0"/>
              <a:t>regulates many organs in response to stressful situations</a:t>
            </a:r>
            <a:endParaRPr lang="en-US" altLang="ja-JP" dirty="0"/>
          </a:p>
          <a:p>
            <a:r>
              <a:rPr lang="en-US" dirty="0"/>
              <a:t>Epinephrine binds to receptors on the plasma membrane of liver cells</a:t>
            </a:r>
          </a:p>
          <a:p>
            <a:r>
              <a:rPr lang="en-US" dirty="0"/>
              <a:t>This triggers the release of messenger molecules that activate enzymes and result in the release of glucose into the bloodstream</a:t>
            </a:r>
          </a:p>
        </p:txBody>
      </p:sp>
    </p:spTree>
    <p:extLst>
      <p:ext uri="{BB962C8B-B14F-4D97-AF65-F5344CB8AC3E}">
        <p14:creationId xmlns:p14="http://schemas.microsoft.com/office/powerpoint/2010/main" val="452771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44951"/>
          </a:xfrm>
        </p:spPr>
        <p:txBody>
          <a:bodyPr/>
          <a:lstStyle/>
          <a:p>
            <a:r>
              <a:rPr lang="en-US" dirty="0"/>
              <a:t>Figure 45.6 Signal Transduction Triggered by a Cell-surface Hormone Receptor</a:t>
            </a:r>
          </a:p>
        </p:txBody>
      </p:sp>
      <p:pic>
        <p:nvPicPr>
          <p:cNvPr id="3" name="Picture 2" descr="A diagram shows the membrane and cytoplasm of a cell. A hormone molecule (epinephrine) in the extra cellular fluid binds to a receptor site on a transmembrane G protein-coupled receptor in the cell plasma membrane. The G protein couple receptor passes a signal to a G protein, which is in the cytoplasmic side of the plasma membrane, by binding a GTP molecule to the G protein. The G protein activates a transmembrane protein, Adenylyl cyclase. ATP reacts with this protein, producing cAMP as a secondary messenger. cAMP activates protein kinase A, which causes the responses of inhibition glycogen synthesis and promotion of glycogen break down in the cytoplasm of the target cell."/>
          <p:cNvPicPr>
            <a:picLocks noChangeAspect="1"/>
          </p:cNvPicPr>
          <p:nvPr/>
        </p:nvPicPr>
        <p:blipFill>
          <a:blip r:embed="rId3"/>
          <a:stretch>
            <a:fillRect/>
          </a:stretch>
        </p:blipFill>
        <p:spPr>
          <a:xfrm>
            <a:off x="1529143" y="1039018"/>
            <a:ext cx="6085714" cy="5447619"/>
          </a:xfrm>
          <a:prstGeom prst="rect">
            <a:avLst/>
          </a:prstGeom>
        </p:spPr>
      </p:pic>
    </p:spTree>
    <p:extLst>
      <p:ext uri="{BB962C8B-B14F-4D97-AF65-F5344CB8AC3E}">
        <p14:creationId xmlns:p14="http://schemas.microsoft.com/office/powerpoint/2010/main" val="882660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 Water-Soluble Hormone</a:t>
            </a:r>
          </a:p>
        </p:txBody>
      </p:sp>
      <p:pic>
        <p:nvPicPr>
          <p:cNvPr id="3" name="media1_1" descr="Animation showing how a water-soluble hormone elicits cell response.">
            <a:hlinkClick r:id="" action="ppaction://media"/>
          </p:cNvPr>
          <p:cNvPicPr preferRelativeResize="0">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504188" y="1156716"/>
            <a:ext cx="6135624" cy="4544568"/>
          </a:xfrm>
          <a:prstGeom prst="rect">
            <a:avLst/>
          </a:prstGeom>
        </p:spPr>
      </p:pic>
    </p:spTree>
    <p:extLst>
      <p:ext uri="{BB962C8B-B14F-4D97-AF65-F5344CB8AC3E}">
        <p14:creationId xmlns:p14="http://schemas.microsoft.com/office/powerpoint/2010/main" val="792385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0" y="0"/>
            <a:ext cx="9144000" cy="646331"/>
          </a:xfrm>
        </p:spPr>
        <p:txBody>
          <a:bodyPr/>
          <a:lstStyle/>
          <a:p>
            <a:r>
              <a:rPr lang="en-US" i="1" dirty="0"/>
              <a:t>Response Pathway for Lipid-Soluble Hormones</a:t>
            </a:r>
            <a:endParaRPr lang="en-US" dirty="0"/>
          </a:p>
        </p:txBody>
      </p:sp>
      <p:sp>
        <p:nvSpPr>
          <p:cNvPr id="57346" name="Rectangle 3"/>
          <p:cNvSpPr>
            <a:spLocks noGrp="1" noChangeArrowheads="1"/>
          </p:cNvSpPr>
          <p:nvPr>
            <p:ph idx="1"/>
          </p:nvPr>
        </p:nvSpPr>
        <p:spPr>
          <a:xfrm>
            <a:off x="152400" y="1272910"/>
            <a:ext cx="8839199" cy="3451490"/>
          </a:xfrm>
        </p:spPr>
        <p:txBody>
          <a:bodyPr/>
          <a:lstStyle/>
          <a:p>
            <a:r>
              <a:rPr lang="en-US" dirty="0"/>
              <a:t>The response to a lipid-soluble hormone is usually a change in gene expression</a:t>
            </a:r>
          </a:p>
          <a:p>
            <a:r>
              <a:rPr lang="en-US" dirty="0"/>
              <a:t>When a steroid hormone binds to its cytosolic receptor, a hormone-receptor complex forms that moves into the nucleus</a:t>
            </a:r>
          </a:p>
          <a:p>
            <a:r>
              <a:rPr lang="en-US" dirty="0"/>
              <a:t>There, the receptor part of the complex acts as a transcriptional regulator of specific target genes</a:t>
            </a:r>
          </a:p>
        </p:txBody>
      </p:sp>
    </p:spTree>
    <p:extLst>
      <p:ext uri="{BB962C8B-B14F-4D97-AF65-F5344CB8AC3E}">
        <p14:creationId xmlns:p14="http://schemas.microsoft.com/office/powerpoint/2010/main" val="4291495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44951"/>
          </a:xfrm>
        </p:spPr>
        <p:txBody>
          <a:bodyPr/>
          <a:lstStyle/>
          <a:p>
            <a:r>
              <a:rPr lang="en-US" dirty="0"/>
              <a:t>Figure 45.1 What Makes Male and Female Elephant Seals Look so Different?</a:t>
            </a:r>
          </a:p>
        </p:txBody>
      </p:sp>
      <p:pic>
        <p:nvPicPr>
          <p:cNvPr id="2" name="Picture 1" descr="A photograph shows a male and female elephant seal. The male is much larger, and its nose is elongated and droops down, similar to a shortened elephant trunk, while the female’s nose is short and 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950976"/>
            <a:ext cx="8546592" cy="4956048"/>
          </a:xfrm>
          <a:prstGeom prst="rect">
            <a:avLst/>
          </a:prstGeom>
        </p:spPr>
      </p:pic>
    </p:spTree>
    <p:extLst>
      <p:ext uri="{BB962C8B-B14F-4D97-AF65-F5344CB8AC3E}">
        <p14:creationId xmlns:p14="http://schemas.microsoft.com/office/powerpoint/2010/main" val="2109967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07996"/>
          </a:xfrm>
        </p:spPr>
        <p:txBody>
          <a:bodyPr/>
          <a:lstStyle/>
          <a:p>
            <a:r>
              <a:rPr lang="en-US" i="1" dirty="0"/>
              <a:t>Response Pathway for Lipid-Soluble Hormones</a:t>
            </a:r>
            <a:r>
              <a:rPr lang="en-US" altLang="ja-JP" dirty="0"/>
              <a:t>, Continued</a:t>
            </a:r>
            <a:endParaRPr lang="en-US" dirty="0"/>
          </a:p>
        </p:txBody>
      </p:sp>
      <p:sp>
        <p:nvSpPr>
          <p:cNvPr id="3" name="Content Placeholder 2"/>
          <p:cNvSpPr>
            <a:spLocks noGrp="1"/>
          </p:cNvSpPr>
          <p:nvPr>
            <p:ph idx="1"/>
          </p:nvPr>
        </p:nvSpPr>
        <p:spPr>
          <a:xfrm>
            <a:off x="152400" y="1272910"/>
            <a:ext cx="8839199" cy="3451490"/>
          </a:xfrm>
        </p:spPr>
        <p:txBody>
          <a:bodyPr/>
          <a:lstStyle/>
          <a:p>
            <a:r>
              <a:rPr lang="en-CA" dirty="0"/>
              <a:t>The steroid hormone receptors that bind to estrogens are well-characterized</a:t>
            </a:r>
          </a:p>
          <a:p>
            <a:r>
              <a:rPr lang="en-CA" dirty="0"/>
              <a:t>In female birds and frogs, estradiol, a form of estrogen, binds to a cytoplasmic receptor in liver cells</a:t>
            </a:r>
          </a:p>
          <a:p>
            <a:r>
              <a:rPr lang="en-CA" dirty="0"/>
              <a:t>The estradiol-bound receptor activates transcription of genes needed to produce egg yolk</a:t>
            </a:r>
          </a:p>
        </p:txBody>
      </p:sp>
    </p:spTree>
    <p:extLst>
      <p:ext uri="{BB962C8B-B14F-4D97-AF65-F5344CB8AC3E}">
        <p14:creationId xmlns:p14="http://schemas.microsoft.com/office/powerpoint/2010/main" val="1029282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09955"/>
          </a:xfrm>
        </p:spPr>
        <p:txBody>
          <a:bodyPr/>
          <a:lstStyle/>
          <a:p>
            <a:r>
              <a:rPr lang="en-US" sz="2200" dirty="0"/>
              <a:t>Figure 45.7 Direct Regulation of Gene Expression by a Steroid Hormone Receptor</a:t>
            </a:r>
          </a:p>
        </p:txBody>
      </p:sp>
      <p:pic>
        <p:nvPicPr>
          <p:cNvPr id="3" name="Picture 2" descr="A diagram shows the action of the hormone estradiol.&#10;Estradiol in the extracellular fluid passes through the plasma membrane into the cytoplasm. In the cytoplasm is an estradiol receptor with a binding site for the hormone. The hormone binds to the receptor site, forming a hormone receptor complex. This hormone-receptor protein complex enters the nucleus of the target cell, where it influences DNA expression. An mRNA strand for vitellogenin is produced in the nucleus, and then leaves the nucleus. In the cytoplasm, the mRNA for vitellogenin is translated by ribosomes to produce the protein structure for vitellogenin."/>
          <p:cNvPicPr>
            <a:picLocks noChangeAspect="1"/>
          </p:cNvPicPr>
          <p:nvPr/>
        </p:nvPicPr>
        <p:blipFill>
          <a:blip r:embed="rId3"/>
          <a:stretch>
            <a:fillRect/>
          </a:stretch>
        </p:blipFill>
        <p:spPr>
          <a:xfrm>
            <a:off x="1815921" y="760669"/>
            <a:ext cx="5512157" cy="6010545"/>
          </a:xfrm>
          <a:prstGeom prst="rect">
            <a:avLst/>
          </a:prstGeom>
        </p:spPr>
      </p:pic>
    </p:spTree>
    <p:extLst>
      <p:ext uri="{BB962C8B-B14F-4D97-AF65-F5344CB8AC3E}">
        <p14:creationId xmlns:p14="http://schemas.microsoft.com/office/powerpoint/2010/main" val="325534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 Lipid-Soluble Hormone</a:t>
            </a:r>
          </a:p>
        </p:txBody>
      </p:sp>
      <p:pic>
        <p:nvPicPr>
          <p:cNvPr id="3" name="media2_1" descr="Animation showing how a lipid-soluble hormone elicits cell response.">
            <a:hlinkClick r:id="" action="ppaction://media"/>
          </p:cNvPr>
          <p:cNvPicPr preferRelativeResize="0">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517904" y="1165860"/>
            <a:ext cx="6108192" cy="4526280"/>
          </a:xfrm>
          <a:prstGeom prst="rect">
            <a:avLst/>
          </a:prstGeom>
        </p:spPr>
      </p:pic>
    </p:spTree>
    <p:extLst>
      <p:ext uri="{BB962C8B-B14F-4D97-AF65-F5344CB8AC3E}">
        <p14:creationId xmlns:p14="http://schemas.microsoft.com/office/powerpoint/2010/main" val="4133137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0" y="0"/>
            <a:ext cx="9144000" cy="646331"/>
          </a:xfrm>
        </p:spPr>
        <p:txBody>
          <a:bodyPr/>
          <a:lstStyle/>
          <a:p>
            <a:r>
              <a:rPr lang="en-US" i="1" dirty="0"/>
              <a:t>Multiple Responses to a Single Hormone</a:t>
            </a:r>
            <a:endParaRPr lang="en-US" dirty="0"/>
          </a:p>
        </p:txBody>
      </p:sp>
      <p:sp>
        <p:nvSpPr>
          <p:cNvPr id="71682" name="Rectangle 3"/>
          <p:cNvSpPr>
            <a:spLocks noGrp="1" noChangeArrowheads="1"/>
          </p:cNvSpPr>
          <p:nvPr>
            <p:ph idx="1"/>
          </p:nvPr>
        </p:nvSpPr>
        <p:spPr>
          <a:xfrm>
            <a:off x="152400" y="1272910"/>
            <a:ext cx="8839199" cy="3603890"/>
          </a:xfrm>
        </p:spPr>
        <p:txBody>
          <a:bodyPr/>
          <a:lstStyle/>
          <a:p>
            <a:r>
              <a:rPr lang="en-US" dirty="0"/>
              <a:t>The same hormone may have different effects on target cells that have</a:t>
            </a:r>
          </a:p>
          <a:p>
            <a:pPr lvl="1"/>
            <a:r>
              <a:rPr lang="en-US" dirty="0"/>
              <a:t>Different receptors for the hormone</a:t>
            </a:r>
          </a:p>
          <a:p>
            <a:pPr lvl="1"/>
            <a:r>
              <a:rPr lang="en-US" dirty="0"/>
              <a:t>Different signal transduction pathways</a:t>
            </a:r>
          </a:p>
          <a:p>
            <a:r>
              <a:rPr lang="en-US" dirty="0"/>
              <a:t>For example, the hormone epinephrine has multiple effects that form the basis of the “fight-or-flight” response</a:t>
            </a:r>
          </a:p>
        </p:txBody>
      </p:sp>
    </p:spTree>
    <p:extLst>
      <p:ext uri="{BB962C8B-B14F-4D97-AF65-F5344CB8AC3E}">
        <p14:creationId xmlns:p14="http://schemas.microsoft.com/office/powerpoint/2010/main" val="962628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en-US" dirty="0"/>
              <a:t>Endocrine Tissues and Organs</a:t>
            </a:r>
          </a:p>
        </p:txBody>
      </p:sp>
      <p:sp>
        <p:nvSpPr>
          <p:cNvPr id="65538" name="Rectangle 3"/>
          <p:cNvSpPr>
            <a:spLocks noGrp="1" noChangeArrowheads="1"/>
          </p:cNvSpPr>
          <p:nvPr>
            <p:ph idx="1"/>
          </p:nvPr>
        </p:nvSpPr>
        <p:spPr>
          <a:xfrm>
            <a:off x="152400" y="1272910"/>
            <a:ext cx="8839199" cy="3070490"/>
          </a:xfrm>
        </p:spPr>
        <p:txBody>
          <a:bodyPr/>
          <a:lstStyle/>
          <a:p>
            <a:r>
              <a:rPr lang="en-US" dirty="0"/>
              <a:t>Endocrine cells are often grouped in ductless organs called </a:t>
            </a:r>
            <a:r>
              <a:rPr lang="en-US" b="1" dirty="0"/>
              <a:t>endocrine glands</a:t>
            </a:r>
            <a:r>
              <a:rPr lang="en-US" dirty="0"/>
              <a:t>, such as the thyroid and parathyroid glands and testes or ovaries</a:t>
            </a:r>
          </a:p>
          <a:p>
            <a:r>
              <a:rPr lang="en-US" dirty="0"/>
              <a:t>In contrast, exocrine glands, such as salivary glands, have ducts to carry secreted substances onto body surfaces or into body cavities</a:t>
            </a:r>
          </a:p>
        </p:txBody>
      </p:sp>
    </p:spTree>
    <p:extLst>
      <p:ext uri="{BB962C8B-B14F-4D97-AF65-F5344CB8AC3E}">
        <p14:creationId xmlns:p14="http://schemas.microsoft.com/office/powerpoint/2010/main" val="2945337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00751"/>
          </a:xfrm>
        </p:spPr>
        <p:txBody>
          <a:bodyPr/>
          <a:lstStyle/>
          <a:p>
            <a:r>
              <a:rPr lang="en-US" sz="2200" dirty="0"/>
              <a:t>Figure 45.8 Human Endocrine Glands and their Hormones</a:t>
            </a:r>
          </a:p>
        </p:txBody>
      </p:sp>
      <p:pic>
        <p:nvPicPr>
          <p:cNvPr id="3" name="Picture 2" descr="A diagram shows a human body, the names and locations of endocrine glands and the hormones produced.&#10;Pineal Gland (located in the middle of the brain, near the hindbrain) produces the hormone melatonin. Melatonin participates in regulation of biological rhythms.&#10;The hypothalamus (located in the brain, approximately behind the eye) produces hormones that are released from posterior pituitary gland (oxytocin and vasopressin), and releasing and inhibiting hormones that regulate anterior pituitary.&#10;Pituitary gland (below the hypothalamus) has two sections. The anterior pituitary produces the following hormones:&#10;Follicle-stimulating hormone (FSH) and luteinizing hormone (LH) which stimulate ovaries and testes.&#10;Thyroid-stimulating hormone (TSH) which stimulates thyroid gland."/>
          <p:cNvPicPr>
            <a:picLocks noChangeAspect="1"/>
          </p:cNvPicPr>
          <p:nvPr/>
        </p:nvPicPr>
        <p:blipFill>
          <a:blip r:embed="rId3"/>
          <a:stretch>
            <a:fillRect/>
          </a:stretch>
        </p:blipFill>
        <p:spPr>
          <a:xfrm>
            <a:off x="1040176" y="397151"/>
            <a:ext cx="7063649" cy="6213107"/>
          </a:xfrm>
          <a:prstGeom prst="rect">
            <a:avLst/>
          </a:prstGeom>
        </p:spPr>
      </p:pic>
    </p:spTree>
    <p:extLst>
      <p:ext uri="{BB962C8B-B14F-4D97-AF65-F5344CB8AC3E}">
        <p14:creationId xmlns:p14="http://schemas.microsoft.com/office/powerpoint/2010/main" val="3222367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title"/>
          </p:nvPr>
        </p:nvSpPr>
        <p:spPr>
          <a:xfrm>
            <a:off x="0" y="0"/>
            <a:ext cx="9144000" cy="1524014"/>
          </a:xfrm>
        </p:spPr>
        <p:txBody>
          <a:bodyPr/>
          <a:lstStyle/>
          <a:p>
            <a:r>
              <a:rPr lang="en-US" dirty="0"/>
              <a:t>Concept 45.2: Feedback regulation and coordination with the nervous system are common in hormone pathways</a:t>
            </a:r>
          </a:p>
        </p:txBody>
      </p:sp>
      <p:sp>
        <p:nvSpPr>
          <p:cNvPr id="69635" name="Rectangle 4"/>
          <p:cNvSpPr>
            <a:spLocks noGrp="1" noChangeArrowheads="1"/>
          </p:cNvSpPr>
          <p:nvPr>
            <p:ph idx="1"/>
          </p:nvPr>
        </p:nvSpPr>
        <p:spPr>
          <a:xfrm>
            <a:off x="152400" y="1752600"/>
            <a:ext cx="8839199" cy="914400"/>
          </a:xfrm>
        </p:spPr>
        <p:txBody>
          <a:bodyPr/>
          <a:lstStyle/>
          <a:p>
            <a:r>
              <a:rPr lang="en-US" dirty="0"/>
              <a:t>Hormones are assembled into regulatory pathways</a:t>
            </a:r>
          </a:p>
        </p:txBody>
      </p:sp>
    </p:spTree>
    <p:extLst>
      <p:ext uri="{BB962C8B-B14F-4D97-AF65-F5344CB8AC3E}">
        <p14:creationId xmlns:p14="http://schemas.microsoft.com/office/powerpoint/2010/main" val="1818081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r>
              <a:rPr lang="en-US" dirty="0"/>
              <a:t>Simple Endocrine Pathways</a:t>
            </a:r>
          </a:p>
        </p:txBody>
      </p:sp>
      <p:sp>
        <p:nvSpPr>
          <p:cNvPr id="71682" name="Rectangle 3"/>
          <p:cNvSpPr>
            <a:spLocks noGrp="1" noChangeArrowheads="1"/>
          </p:cNvSpPr>
          <p:nvPr>
            <p:ph idx="1"/>
          </p:nvPr>
        </p:nvSpPr>
        <p:spPr>
          <a:xfrm>
            <a:off x="152400" y="1272910"/>
            <a:ext cx="8839199" cy="1927490"/>
          </a:xfrm>
        </p:spPr>
        <p:txBody>
          <a:bodyPr/>
          <a:lstStyle/>
          <a:p>
            <a:r>
              <a:rPr lang="en-US" dirty="0"/>
              <a:t>Hormones are released from an endocrine cell, travel through the bloodstream, and interact with specific receptors within a target cell to cause a physiological response</a:t>
            </a:r>
          </a:p>
        </p:txBody>
      </p:sp>
    </p:spTree>
    <p:extLst>
      <p:ext uri="{BB962C8B-B14F-4D97-AF65-F5344CB8AC3E}">
        <p14:creationId xmlns:p14="http://schemas.microsoft.com/office/powerpoint/2010/main" val="4289652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46331"/>
          </a:xfrm>
        </p:spPr>
        <p:txBody>
          <a:bodyPr/>
          <a:lstStyle/>
          <a:p>
            <a:r>
              <a:rPr lang="en-US" dirty="0"/>
              <a:t>Simple Endocrine Pathways</a:t>
            </a:r>
            <a:r>
              <a:rPr lang="en-US" altLang="ja-JP" dirty="0"/>
              <a:t>, Continued</a:t>
            </a:r>
            <a:endParaRPr lang="en-US" dirty="0"/>
          </a:p>
        </p:txBody>
      </p:sp>
      <p:sp>
        <p:nvSpPr>
          <p:cNvPr id="75777" name="Rectangle 2"/>
          <p:cNvSpPr>
            <a:spLocks noGrp="1" noChangeArrowheads="1"/>
          </p:cNvSpPr>
          <p:nvPr>
            <p:ph idx="1"/>
          </p:nvPr>
        </p:nvSpPr>
        <p:spPr>
          <a:xfrm>
            <a:off x="152400" y="1272910"/>
            <a:ext cx="8839199" cy="2918090"/>
          </a:xfrm>
        </p:spPr>
        <p:txBody>
          <a:bodyPr/>
          <a:lstStyle/>
          <a:p>
            <a:r>
              <a:rPr lang="en-US" dirty="0"/>
              <a:t>For example, the release of acidic contents of the stomach into the duodenum stimulates endocrine cells there to secrete secretin</a:t>
            </a:r>
          </a:p>
          <a:p>
            <a:r>
              <a:rPr lang="en-US" dirty="0"/>
              <a:t>This causes target cells in the pancreas, a gland behind the stomach, to raise the pH in the duodenum</a:t>
            </a:r>
          </a:p>
        </p:txBody>
      </p:sp>
    </p:spTree>
    <p:extLst>
      <p:ext uri="{BB962C8B-B14F-4D97-AF65-F5344CB8AC3E}">
        <p14:creationId xmlns:p14="http://schemas.microsoft.com/office/powerpoint/2010/main" val="2814869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00751"/>
          </a:xfrm>
        </p:spPr>
        <p:txBody>
          <a:bodyPr/>
          <a:lstStyle/>
          <a:p>
            <a:r>
              <a:rPr lang="en-US" sz="2200" dirty="0"/>
              <a:t>Figure 45.9 A Simple Endocrine Pathway</a:t>
            </a:r>
          </a:p>
        </p:txBody>
      </p:sp>
      <p:pic>
        <p:nvPicPr>
          <p:cNvPr id="3" name="Picture 2" descr="A diagram shows a simple endocrine pathway, and a specific example.&#10;In the simple pathway, a stimulus reaches an endocrine cell. The endocrine cell releases hormones from its cytoplasm into the extracellular fluid, and the hormones travel throughout the body. Once the hormones circulates throughout the body and reaches a target cell, they bind to a receptor on the target cell, and cause a response. This response has a negative feedback on the original stimulus, lessening its effect.&#10;The example is secretin signaling. A Low pH in the duodenum (stimulus) signal reaches the S cells of the duodenum (endocrine cell). The S cells produce secretin (hormone). After moving through the body, secretin reaches pancreatic cells (target cells), and the target cells release bicarbonate (response). The bicarbonate increases the pH in the duodenum, decreasing the initial response through negative feedback."/>
          <p:cNvPicPr>
            <a:picLocks noChangeAspect="1"/>
          </p:cNvPicPr>
          <p:nvPr/>
        </p:nvPicPr>
        <p:blipFill>
          <a:blip r:embed="rId3"/>
          <a:stretch>
            <a:fillRect/>
          </a:stretch>
        </p:blipFill>
        <p:spPr>
          <a:xfrm>
            <a:off x="1593767" y="435329"/>
            <a:ext cx="5956465" cy="6192670"/>
          </a:xfrm>
          <a:prstGeom prst="rect">
            <a:avLst/>
          </a:prstGeom>
        </p:spPr>
      </p:pic>
    </p:spTree>
    <p:extLst>
      <p:ext uri="{BB962C8B-B14F-4D97-AF65-F5344CB8AC3E}">
        <p14:creationId xmlns:p14="http://schemas.microsoft.com/office/powerpoint/2010/main" val="2761953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45.1a Male Elephant Seals Sparring</a:t>
            </a:r>
          </a:p>
        </p:txBody>
      </p:sp>
      <p:pic>
        <p:nvPicPr>
          <p:cNvPr id="2" name="Picture 1" descr="A photograph shows two male elephant seals sparing. The males are on a beach, chest to chest, with the heads stretched upwards and mouths op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728" y="1600200"/>
            <a:ext cx="5876544" cy="3657600"/>
          </a:xfrm>
          <a:prstGeom prst="rect">
            <a:avLst/>
          </a:prstGeom>
        </p:spPr>
      </p:pic>
    </p:spTree>
    <p:extLst>
      <p:ext uri="{BB962C8B-B14F-4D97-AF65-F5344CB8AC3E}">
        <p14:creationId xmlns:p14="http://schemas.microsoft.com/office/powerpoint/2010/main" val="2923653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600075"/>
          </a:xfrm>
        </p:spPr>
        <p:txBody>
          <a:bodyPr/>
          <a:lstStyle/>
          <a:p>
            <a:r>
              <a:rPr lang="en-US" dirty="0"/>
              <a:t>BioFlix: Homeostasis: Regulating Blood Sugar</a:t>
            </a:r>
          </a:p>
        </p:txBody>
      </p:sp>
      <p:pic>
        <p:nvPicPr>
          <p:cNvPr id="4" name="Homeostasis.mp4" descr="Video showing an example of homeostasis in the form of regulating blood sug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38015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p:txBody>
          <a:bodyPr/>
          <a:lstStyle/>
          <a:p>
            <a:r>
              <a:rPr lang="en-US" dirty="0"/>
              <a:t>Simple Neuroendocrine Pathways</a:t>
            </a:r>
          </a:p>
        </p:txBody>
      </p:sp>
      <p:sp>
        <p:nvSpPr>
          <p:cNvPr id="77825" name="Rectangle 2"/>
          <p:cNvSpPr>
            <a:spLocks noGrp="1" noChangeArrowheads="1"/>
          </p:cNvSpPr>
          <p:nvPr>
            <p:ph idx="1"/>
          </p:nvPr>
        </p:nvSpPr>
        <p:spPr>
          <a:xfrm>
            <a:off x="152400" y="1272910"/>
            <a:ext cx="8839199" cy="2765690"/>
          </a:xfrm>
        </p:spPr>
        <p:txBody>
          <a:bodyPr/>
          <a:lstStyle/>
          <a:p>
            <a:r>
              <a:rPr lang="en-US" dirty="0"/>
              <a:t>In a simple neuroendocrine pathway, the stimulus is received by a sensory neuron, which stimulates a neurosecretory cell</a:t>
            </a:r>
          </a:p>
          <a:p>
            <a:r>
              <a:rPr lang="en-US" dirty="0"/>
              <a:t>The neurosecretory cell secretes a neurohormone, which enters the bloodstream and travels to target cells</a:t>
            </a:r>
          </a:p>
        </p:txBody>
      </p:sp>
    </p:spTree>
    <p:extLst>
      <p:ext uri="{BB962C8B-B14F-4D97-AF65-F5344CB8AC3E}">
        <p14:creationId xmlns:p14="http://schemas.microsoft.com/office/powerpoint/2010/main" val="62996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Simple Neuroendocrine Pathways</a:t>
            </a:r>
            <a:r>
              <a:rPr lang="en-US" altLang="ja-JP" dirty="0"/>
              <a:t>, Continued</a:t>
            </a:r>
            <a:endParaRPr lang="en-US" dirty="0"/>
          </a:p>
        </p:txBody>
      </p:sp>
      <p:sp>
        <p:nvSpPr>
          <p:cNvPr id="79873" name="Rectangle 2"/>
          <p:cNvSpPr>
            <a:spLocks noGrp="1" noChangeArrowheads="1"/>
          </p:cNvSpPr>
          <p:nvPr>
            <p:ph idx="1"/>
          </p:nvPr>
        </p:nvSpPr>
        <p:spPr>
          <a:xfrm>
            <a:off x="152400" y="1272910"/>
            <a:ext cx="8839199" cy="3070490"/>
          </a:xfrm>
        </p:spPr>
        <p:txBody>
          <a:bodyPr/>
          <a:lstStyle/>
          <a:p>
            <a:r>
              <a:rPr lang="en-US" dirty="0"/>
              <a:t>For example, the suckling of an infant stimulates signals in the nervous systems that reach the hypothalamus</a:t>
            </a:r>
          </a:p>
          <a:p>
            <a:r>
              <a:rPr lang="en-US" dirty="0"/>
              <a:t>Nerve impulses from the hypothalamus trigger the release of </a:t>
            </a:r>
            <a:r>
              <a:rPr lang="en-US" b="1" dirty="0"/>
              <a:t>oxytocin</a:t>
            </a:r>
            <a:r>
              <a:rPr lang="en-US" dirty="0"/>
              <a:t> from the posterior pituitary</a:t>
            </a:r>
          </a:p>
          <a:p>
            <a:r>
              <a:rPr lang="en-US" dirty="0"/>
              <a:t>This causes the mammary glands to secrete milk</a:t>
            </a:r>
          </a:p>
        </p:txBody>
      </p:sp>
    </p:spTree>
    <p:extLst>
      <p:ext uri="{BB962C8B-B14F-4D97-AF65-F5344CB8AC3E}">
        <p14:creationId xmlns:p14="http://schemas.microsoft.com/office/powerpoint/2010/main" val="2762532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00751"/>
          </a:xfrm>
        </p:spPr>
        <p:txBody>
          <a:bodyPr/>
          <a:lstStyle/>
          <a:p>
            <a:r>
              <a:rPr lang="en-US" sz="2200" dirty="0"/>
              <a:t>Figure 45.10 A Simple Neuroendocrine Pathway</a:t>
            </a:r>
          </a:p>
        </p:txBody>
      </p:sp>
      <p:pic>
        <p:nvPicPr>
          <p:cNvPr id="3" name="Picture 2" descr="A diagram shows a simple neuroendocrine pathway, and a specific example&#10;In the simple pathway, a stimulus reaches a sensory neuron. This sensory neuron is attached to the hypothalamus/posterior pituitary gland. In the gland is a neurosecretory cell, which produces a neurohormone. This neurohormone moves through the body, and reaches a target cell. This causes a response, which through positive feedback, causes an increase in the stimulus.&#10;The example of oxytocin signaling. Suckling (stimulus) causes the production of Oxytocin (neurohormone) in the body. This travels through the body and reach the smooth muscle in mammary glands (target cells) which results in milk release (response). This response has a positive feedback on the initial suckling response."/>
          <p:cNvPicPr>
            <a:picLocks noChangeAspect="1"/>
          </p:cNvPicPr>
          <p:nvPr/>
        </p:nvPicPr>
        <p:blipFill>
          <a:blip r:embed="rId3"/>
          <a:stretch>
            <a:fillRect/>
          </a:stretch>
        </p:blipFill>
        <p:spPr>
          <a:xfrm>
            <a:off x="1434586" y="419748"/>
            <a:ext cx="6274829" cy="6192670"/>
          </a:xfrm>
          <a:prstGeom prst="rect">
            <a:avLst/>
          </a:prstGeom>
        </p:spPr>
      </p:pic>
    </p:spTree>
    <p:extLst>
      <p:ext uri="{BB962C8B-B14F-4D97-AF65-F5344CB8AC3E}">
        <p14:creationId xmlns:p14="http://schemas.microsoft.com/office/powerpoint/2010/main" val="1058350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7"/>
          <p:cNvSpPr>
            <a:spLocks noGrp="1" noChangeArrowheads="1"/>
          </p:cNvSpPr>
          <p:nvPr>
            <p:ph type="title"/>
          </p:nvPr>
        </p:nvSpPr>
        <p:spPr/>
        <p:txBody>
          <a:bodyPr/>
          <a:lstStyle/>
          <a:p>
            <a:r>
              <a:rPr lang="en-US" dirty="0"/>
              <a:t>Feedback Regulation</a:t>
            </a:r>
          </a:p>
        </p:txBody>
      </p:sp>
      <p:sp>
        <p:nvSpPr>
          <p:cNvPr id="83969" name="Rectangle 2"/>
          <p:cNvSpPr>
            <a:spLocks noGrp="1" noChangeArrowheads="1"/>
          </p:cNvSpPr>
          <p:nvPr>
            <p:ph idx="1"/>
          </p:nvPr>
        </p:nvSpPr>
        <p:spPr>
          <a:xfrm>
            <a:off x="152400" y="1272910"/>
            <a:ext cx="8839199" cy="4365890"/>
          </a:xfrm>
        </p:spPr>
        <p:txBody>
          <a:bodyPr/>
          <a:lstStyle/>
          <a:p>
            <a:r>
              <a:rPr lang="en-US" dirty="0"/>
              <a:t>A </a:t>
            </a:r>
            <a:r>
              <a:rPr lang="en-US" b="1" dirty="0"/>
              <a:t>negative feedback </a:t>
            </a:r>
            <a:r>
              <a:rPr lang="en-US" dirty="0"/>
              <a:t>loop inhibits a response by reducing the initial stimulus, thus preventing excessive pathway activity</a:t>
            </a:r>
          </a:p>
          <a:p>
            <a:r>
              <a:rPr lang="en-US" b="1" dirty="0"/>
              <a:t>Positive feedback</a:t>
            </a:r>
            <a:r>
              <a:rPr lang="en-US" dirty="0"/>
              <a:t> reinforces a stimulus to produce an even greater response</a:t>
            </a:r>
          </a:p>
          <a:p>
            <a:r>
              <a:rPr lang="en-US" dirty="0"/>
              <a:t>For example, in mammals oxytocin causes the release of milk, causing greater suckling by offspring, which stimulates the release of more oxytocin </a:t>
            </a:r>
          </a:p>
        </p:txBody>
      </p:sp>
    </p:spTree>
    <p:extLst>
      <p:ext uri="{BB962C8B-B14F-4D97-AF65-F5344CB8AC3E}">
        <p14:creationId xmlns:p14="http://schemas.microsoft.com/office/powerpoint/2010/main" val="619320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7"/>
          <p:cNvSpPr>
            <a:spLocks noGrp="1" noChangeArrowheads="1"/>
          </p:cNvSpPr>
          <p:nvPr>
            <p:ph type="title"/>
          </p:nvPr>
        </p:nvSpPr>
        <p:spPr>
          <a:xfrm>
            <a:off x="0" y="0"/>
            <a:ext cx="9144000" cy="1107996"/>
          </a:xfrm>
        </p:spPr>
        <p:txBody>
          <a:bodyPr/>
          <a:lstStyle/>
          <a:p>
            <a:r>
              <a:rPr lang="en-US" dirty="0"/>
              <a:t>Coordination of Endocrine and Nervous Systems</a:t>
            </a:r>
          </a:p>
        </p:txBody>
      </p:sp>
      <p:sp>
        <p:nvSpPr>
          <p:cNvPr id="86017" name="Rectangle 2"/>
          <p:cNvSpPr>
            <a:spLocks noGrp="1" noChangeArrowheads="1"/>
          </p:cNvSpPr>
          <p:nvPr>
            <p:ph idx="1"/>
          </p:nvPr>
        </p:nvSpPr>
        <p:spPr>
          <a:xfrm>
            <a:off x="152400" y="1272910"/>
            <a:ext cx="8839199" cy="1622690"/>
          </a:xfrm>
        </p:spPr>
        <p:txBody>
          <a:bodyPr/>
          <a:lstStyle/>
          <a:p>
            <a:r>
              <a:rPr lang="en-US" dirty="0"/>
              <a:t>In a wide range of animals, endocrine organs in the brain integrate function of the endocrine system with that of the nervous system</a:t>
            </a:r>
          </a:p>
        </p:txBody>
      </p:sp>
    </p:spTree>
    <p:extLst>
      <p:ext uri="{BB962C8B-B14F-4D97-AF65-F5344CB8AC3E}">
        <p14:creationId xmlns:p14="http://schemas.microsoft.com/office/powerpoint/2010/main" val="1126020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7"/>
          <p:cNvSpPr>
            <a:spLocks noGrp="1" noChangeArrowheads="1"/>
          </p:cNvSpPr>
          <p:nvPr>
            <p:ph type="title"/>
          </p:nvPr>
        </p:nvSpPr>
        <p:spPr/>
        <p:txBody>
          <a:bodyPr/>
          <a:lstStyle/>
          <a:p>
            <a:r>
              <a:rPr lang="en-US" i="1" dirty="0"/>
              <a:t>Invertebrates</a:t>
            </a:r>
            <a:endParaRPr lang="en-US" dirty="0"/>
          </a:p>
        </p:txBody>
      </p:sp>
      <p:sp>
        <p:nvSpPr>
          <p:cNvPr id="88065" name="Rectangle 2"/>
          <p:cNvSpPr>
            <a:spLocks noGrp="1" noChangeArrowheads="1"/>
          </p:cNvSpPr>
          <p:nvPr>
            <p:ph idx="1"/>
          </p:nvPr>
        </p:nvSpPr>
        <p:spPr>
          <a:xfrm>
            <a:off x="152400" y="1272910"/>
            <a:ext cx="8839199" cy="4594490"/>
          </a:xfrm>
        </p:spPr>
        <p:txBody>
          <a:bodyPr/>
          <a:lstStyle/>
          <a:p>
            <a:r>
              <a:rPr lang="en-US" dirty="0"/>
              <a:t>The endocrine pathway that controls the molting of larva originates in the larval brain, where neurosecretory cells produce PTTH</a:t>
            </a:r>
          </a:p>
          <a:p>
            <a:r>
              <a:rPr lang="en-US" dirty="0"/>
              <a:t>In the prothoracic gland, PTTH directs the release of ecdysteroid</a:t>
            </a:r>
          </a:p>
          <a:p>
            <a:r>
              <a:rPr lang="en-US" dirty="0"/>
              <a:t>Bursts of ecdysteroid trigger each successive molt as well as metamorphosis</a:t>
            </a:r>
          </a:p>
          <a:p>
            <a:r>
              <a:rPr lang="en-US" dirty="0"/>
              <a:t>Metamorphosis is not triggered until the level of another hormone, JH (juvenile hormone), drops</a:t>
            </a:r>
          </a:p>
        </p:txBody>
      </p:sp>
    </p:spTree>
    <p:extLst>
      <p:ext uri="{BB962C8B-B14F-4D97-AF65-F5344CB8AC3E}">
        <p14:creationId xmlns:p14="http://schemas.microsoft.com/office/powerpoint/2010/main" val="501690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45.11 Larva of the Giant Silk Moth</a:t>
            </a:r>
          </a:p>
        </p:txBody>
      </p:sp>
      <p:pic>
        <p:nvPicPr>
          <p:cNvPr id="3" name="Picture 2" descr="Photograph of a larva silk mo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440" y="2712720"/>
            <a:ext cx="2103120" cy="1432560"/>
          </a:xfrm>
          <a:prstGeom prst="rect">
            <a:avLst/>
          </a:prstGeom>
        </p:spPr>
      </p:pic>
    </p:spTree>
    <p:extLst>
      <p:ext uri="{BB962C8B-B14F-4D97-AF65-F5344CB8AC3E}">
        <p14:creationId xmlns:p14="http://schemas.microsoft.com/office/powerpoint/2010/main" val="1221800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09955"/>
          </a:xfrm>
        </p:spPr>
        <p:txBody>
          <a:bodyPr/>
          <a:lstStyle/>
          <a:p>
            <a:r>
              <a:rPr lang="en-US" sz="2400" dirty="0"/>
              <a:t>Figure 45.12_1 Regulation of Insect Development and Metamorphosis (Step 1)</a:t>
            </a:r>
          </a:p>
        </p:txBody>
      </p:sp>
      <p:pic>
        <p:nvPicPr>
          <p:cNvPr id="3" name="Picture 2" descr="A diagram is show, starting with a drawing of in insect brain. In the brain are four neurosecretory cells, which are in, groups of two, connected to two stems extending from the brain. The stems (corpora cardiaca) have a bulb on the bottom, the corpora allata. PTTH from the corpora cardiaca reaches the prothoracic gland, which produces ecdysteroid.&#10;High JH from the corpora allata results in the production of early larva (a small grub-like insect)."/>
          <p:cNvPicPr>
            <a:picLocks noChangeAspect="1"/>
          </p:cNvPicPr>
          <p:nvPr/>
        </p:nvPicPr>
        <p:blipFill>
          <a:blip r:embed="rId3"/>
          <a:stretch>
            <a:fillRect/>
          </a:stretch>
        </p:blipFill>
        <p:spPr>
          <a:xfrm>
            <a:off x="781752" y="878541"/>
            <a:ext cx="7609524" cy="5666667"/>
          </a:xfrm>
          <a:prstGeom prst="rect">
            <a:avLst/>
          </a:prstGeom>
        </p:spPr>
      </p:pic>
    </p:spTree>
    <p:extLst>
      <p:ext uri="{BB962C8B-B14F-4D97-AF65-F5344CB8AC3E}">
        <p14:creationId xmlns:p14="http://schemas.microsoft.com/office/powerpoint/2010/main" val="3693210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5414"/>
          </a:xfrm>
        </p:spPr>
        <p:txBody>
          <a:bodyPr/>
          <a:lstStyle/>
          <a:p>
            <a:r>
              <a:rPr lang="en-US" sz="2200" dirty="0"/>
              <a:t>Figure 45.12_2 Regulation of Insect Development and Metamorphosis (Step 2)</a:t>
            </a:r>
          </a:p>
        </p:txBody>
      </p:sp>
      <p:pic>
        <p:nvPicPr>
          <p:cNvPr id="3" name="Picture 2" descr="A diagram is show, starting with a drawing of in insect brain. In the brain are four neurosecretory cells, which are in, groups of two, connected to two stems extending from the brain. The stems (corpora cardiaca) have a bulb on the bottom, the corpora allata. PTTH from the corpora cardiaca reaches the prothoracic gland, which produces ecdysteroid.&#10;High JH from the corpora allata results in the production of early larva (a small grub-like insect). High JH and the activity of ecdysteroid on early larva cause them to develop into late larva (a larger insect, a caterpillar)."/>
          <p:cNvPicPr>
            <a:picLocks noChangeAspect="1"/>
          </p:cNvPicPr>
          <p:nvPr/>
        </p:nvPicPr>
        <p:blipFill>
          <a:blip r:embed="rId3"/>
          <a:stretch>
            <a:fillRect/>
          </a:stretch>
        </p:blipFill>
        <p:spPr>
          <a:xfrm>
            <a:off x="941993" y="740117"/>
            <a:ext cx="7260015" cy="5866986"/>
          </a:xfrm>
          <a:prstGeom prst="rect">
            <a:avLst/>
          </a:prstGeom>
        </p:spPr>
      </p:pic>
    </p:spTree>
    <p:extLst>
      <p:ext uri="{BB962C8B-B14F-4D97-AF65-F5344CB8AC3E}">
        <p14:creationId xmlns:p14="http://schemas.microsoft.com/office/powerpoint/2010/main" val="3369663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7996"/>
          </a:xfrm>
        </p:spPr>
        <p:txBody>
          <a:bodyPr/>
          <a:lstStyle/>
          <a:p>
            <a:r>
              <a:rPr lang="en-US" dirty="0"/>
              <a:t>The Body</a:t>
            </a:r>
            <a:r>
              <a:rPr lang="ja-JP" altLang="en-US" dirty="0"/>
              <a:t>’</a:t>
            </a:r>
            <a:r>
              <a:rPr lang="en-US" altLang="ja-JP" dirty="0"/>
              <a:t>s Long-Distance Regulators, Continued</a:t>
            </a:r>
            <a:endParaRPr lang="en-US" dirty="0"/>
          </a:p>
        </p:txBody>
      </p:sp>
      <p:sp>
        <p:nvSpPr>
          <p:cNvPr id="18433" name="Rectangle 2"/>
          <p:cNvSpPr>
            <a:spLocks noGrp="1" noChangeArrowheads="1"/>
          </p:cNvSpPr>
          <p:nvPr>
            <p:ph idx="1"/>
          </p:nvPr>
        </p:nvSpPr>
        <p:spPr>
          <a:xfrm>
            <a:off x="152400" y="1272910"/>
            <a:ext cx="8839199" cy="3451490"/>
          </a:xfrm>
        </p:spPr>
        <p:txBody>
          <a:bodyPr/>
          <a:lstStyle/>
          <a:p>
            <a:r>
              <a:rPr lang="en-US" dirty="0"/>
              <a:t>Chemical signaling by hormones is the function of the </a:t>
            </a:r>
            <a:r>
              <a:rPr lang="en-US" b="1" dirty="0"/>
              <a:t>endocrine system</a:t>
            </a:r>
          </a:p>
          <a:p>
            <a:r>
              <a:rPr lang="en-US" dirty="0"/>
              <a:t>The </a:t>
            </a:r>
            <a:r>
              <a:rPr lang="en-US" b="1" dirty="0"/>
              <a:t>nervous system</a:t>
            </a:r>
            <a:r>
              <a:rPr lang="en-US" dirty="0"/>
              <a:t> is a network of specialized cells—neurons—that transmit signals along dedicated pathways</a:t>
            </a:r>
          </a:p>
          <a:p>
            <a:r>
              <a:rPr lang="en-US" dirty="0"/>
              <a:t>The nervous and endocrine systems often overlap in function</a:t>
            </a:r>
          </a:p>
        </p:txBody>
      </p:sp>
    </p:spTree>
    <p:extLst>
      <p:ext uri="{BB962C8B-B14F-4D97-AF65-F5344CB8AC3E}">
        <p14:creationId xmlns:p14="http://schemas.microsoft.com/office/powerpoint/2010/main" val="940692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5414"/>
          </a:xfrm>
        </p:spPr>
        <p:txBody>
          <a:bodyPr/>
          <a:lstStyle/>
          <a:p>
            <a:r>
              <a:rPr lang="en-US" sz="2200" dirty="0"/>
              <a:t>Figure 45.12_3 Regulation of Insect Development and Metamorphosis (Step 3)</a:t>
            </a:r>
          </a:p>
        </p:txBody>
      </p:sp>
      <p:pic>
        <p:nvPicPr>
          <p:cNvPr id="4" name="Picture 3" descr="A diagram is show, starting with a drawing of in insect brain. In the brain are four neurosecretory cells, which are in, groups of two, connected to two stems extending from the brain. The stems (corpora cardiaca) have a bulb on the bottom, the corpora allata. PTTH from the corpora cardiaca reaches the prothoracic gland, which produces ecdysteroid.&#10;High JH from the corpora allata results in the production of early larva (a small grub-like insect). High JH and the activity of ecdysteroid on early larva cause them to develop into late larva (a larger insect, a caterpillar). Low JH from the corpora allata and the action of ecdysteroid causes the transformation from later larva to pupa (a laterally symmetrical casing is shown)."/>
          <p:cNvPicPr>
            <a:picLocks noChangeAspect="1"/>
          </p:cNvPicPr>
          <p:nvPr/>
        </p:nvPicPr>
        <p:blipFill>
          <a:blip r:embed="rId3"/>
          <a:stretch>
            <a:fillRect/>
          </a:stretch>
        </p:blipFill>
        <p:spPr>
          <a:xfrm>
            <a:off x="1024036" y="725230"/>
            <a:ext cx="7095928" cy="5896757"/>
          </a:xfrm>
          <a:prstGeom prst="rect">
            <a:avLst/>
          </a:prstGeom>
        </p:spPr>
      </p:pic>
    </p:spTree>
    <p:extLst>
      <p:ext uri="{BB962C8B-B14F-4D97-AF65-F5344CB8AC3E}">
        <p14:creationId xmlns:p14="http://schemas.microsoft.com/office/powerpoint/2010/main" val="2256193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5414"/>
          </a:xfrm>
        </p:spPr>
        <p:txBody>
          <a:bodyPr/>
          <a:lstStyle/>
          <a:p>
            <a:r>
              <a:rPr lang="en-US" sz="2200" dirty="0"/>
              <a:t>Figure 45.12_4 Regulation of Insect Development and Metamorphosis (Step 4)</a:t>
            </a:r>
          </a:p>
        </p:txBody>
      </p:sp>
      <p:pic>
        <p:nvPicPr>
          <p:cNvPr id="3" name="Picture 2" descr="A diagram is show, starting with a drawing of in insect brain. In the brain are four neurosecretory cells, which are in, groups of two, connected to two stems extending from the brain. The stems (corpora cardiaca) have a bulb on the bottom, the corpora allata. PTTH from the corpora cardiaca reaches the prothoracic gland, which produces ecdysteroid.&#10;High JH from the corpora allata results in the production of early larva (a small grub-like insect). High JH and the activity of ecdysteroid on early larva cause them to develop into late larva (a larger insect, a caterpillar). Low JH from the corpora allata and the action of ecdysteroid causes the transformation from later larva to pupa (a laterally symmetrical casing is shown). The activity of ecdysteroid, with no JH present, causes the metamorphosis of the pupa into an adult butterfly."/>
          <p:cNvPicPr>
            <a:picLocks noChangeAspect="1"/>
          </p:cNvPicPr>
          <p:nvPr/>
        </p:nvPicPr>
        <p:blipFill>
          <a:blip r:embed="rId3"/>
          <a:stretch>
            <a:fillRect/>
          </a:stretch>
        </p:blipFill>
        <p:spPr>
          <a:xfrm>
            <a:off x="1093945" y="735870"/>
            <a:ext cx="6956110" cy="5848573"/>
          </a:xfrm>
          <a:prstGeom prst="rect">
            <a:avLst/>
          </a:prstGeom>
        </p:spPr>
      </p:pic>
    </p:spTree>
    <p:extLst>
      <p:ext uri="{BB962C8B-B14F-4D97-AF65-F5344CB8AC3E}">
        <p14:creationId xmlns:p14="http://schemas.microsoft.com/office/powerpoint/2010/main" val="3142194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7"/>
          <p:cNvSpPr>
            <a:spLocks noGrp="1" noChangeArrowheads="1"/>
          </p:cNvSpPr>
          <p:nvPr>
            <p:ph type="title"/>
          </p:nvPr>
        </p:nvSpPr>
        <p:spPr/>
        <p:txBody>
          <a:bodyPr/>
          <a:lstStyle/>
          <a:p>
            <a:r>
              <a:rPr lang="en-US" i="1" dirty="0"/>
              <a:t>Vertebrates</a:t>
            </a:r>
            <a:endParaRPr lang="en-US" dirty="0"/>
          </a:p>
        </p:txBody>
      </p:sp>
      <p:sp>
        <p:nvSpPr>
          <p:cNvPr id="92161" name="Rectangle 2"/>
          <p:cNvSpPr>
            <a:spLocks noGrp="1" noChangeArrowheads="1"/>
          </p:cNvSpPr>
          <p:nvPr>
            <p:ph idx="1"/>
          </p:nvPr>
        </p:nvSpPr>
        <p:spPr>
          <a:xfrm>
            <a:off x="152400" y="1272910"/>
            <a:ext cx="8839199" cy="3451490"/>
          </a:xfrm>
        </p:spPr>
        <p:txBody>
          <a:bodyPr/>
          <a:lstStyle/>
          <a:p>
            <a:r>
              <a:rPr lang="en-US" dirty="0"/>
              <a:t>The </a:t>
            </a:r>
            <a:r>
              <a:rPr lang="en-US" b="1" dirty="0"/>
              <a:t>hypothalamus</a:t>
            </a:r>
            <a:r>
              <a:rPr lang="en-US" dirty="0"/>
              <a:t> coordinates endocrine signaling</a:t>
            </a:r>
          </a:p>
          <a:p>
            <a:r>
              <a:rPr lang="en-US" dirty="0"/>
              <a:t>It receives information from nerves throughout the body and initiates appropriate neuroendocrine signals</a:t>
            </a:r>
          </a:p>
          <a:p>
            <a:r>
              <a:rPr lang="en-US" dirty="0"/>
              <a:t>At the base of the hypothalamus is the </a:t>
            </a:r>
            <a:r>
              <a:rPr lang="en-US" b="1" dirty="0"/>
              <a:t>pituitary gland</a:t>
            </a:r>
            <a:r>
              <a:rPr lang="en-US" dirty="0"/>
              <a:t>, composed of the posterior pituitary and anterior pituitary</a:t>
            </a:r>
          </a:p>
        </p:txBody>
      </p:sp>
    </p:spTree>
    <p:extLst>
      <p:ext uri="{BB962C8B-B14F-4D97-AF65-F5344CB8AC3E}">
        <p14:creationId xmlns:p14="http://schemas.microsoft.com/office/powerpoint/2010/main" val="3131238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Vertebrates</a:t>
            </a:r>
            <a:r>
              <a:rPr lang="en-US" altLang="ja-JP" dirty="0"/>
              <a:t>, Continued</a:t>
            </a:r>
            <a:endParaRPr lang="en-US" dirty="0"/>
          </a:p>
        </p:txBody>
      </p:sp>
      <p:sp>
        <p:nvSpPr>
          <p:cNvPr id="94209" name="Rectangle 2"/>
          <p:cNvSpPr>
            <a:spLocks noGrp="1" noChangeArrowheads="1"/>
          </p:cNvSpPr>
          <p:nvPr>
            <p:ph idx="1"/>
          </p:nvPr>
        </p:nvSpPr>
        <p:spPr>
          <a:xfrm>
            <a:off x="152400" y="1272910"/>
            <a:ext cx="8839199" cy="2232290"/>
          </a:xfrm>
        </p:spPr>
        <p:txBody>
          <a:bodyPr/>
          <a:lstStyle/>
          <a:p>
            <a:r>
              <a:rPr lang="en-US" dirty="0"/>
              <a:t>The </a:t>
            </a:r>
            <a:r>
              <a:rPr lang="en-US" b="1" dirty="0"/>
              <a:t>posterior pituitary </a:t>
            </a:r>
            <a:r>
              <a:rPr lang="en-US" dirty="0"/>
              <a:t>stores and secretes hormones that are made in the hypothalamus</a:t>
            </a:r>
          </a:p>
          <a:p>
            <a:r>
              <a:rPr lang="en-US" dirty="0"/>
              <a:t>The </a:t>
            </a:r>
            <a:r>
              <a:rPr lang="en-US" b="1" dirty="0"/>
              <a:t>anterior pituitary </a:t>
            </a:r>
            <a:r>
              <a:rPr lang="en-US" dirty="0"/>
              <a:t>makes and releases hormones under regulation of the hypothalamus</a:t>
            </a:r>
          </a:p>
        </p:txBody>
      </p:sp>
    </p:spTree>
    <p:extLst>
      <p:ext uri="{BB962C8B-B14F-4D97-AF65-F5344CB8AC3E}">
        <p14:creationId xmlns:p14="http://schemas.microsoft.com/office/powerpoint/2010/main" val="2111697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00751"/>
          </a:xfrm>
        </p:spPr>
        <p:txBody>
          <a:bodyPr/>
          <a:lstStyle/>
          <a:p>
            <a:r>
              <a:rPr lang="en-US" sz="2200" dirty="0"/>
              <a:t>Figure 45.13 Endocrine Glands in the Human Brain</a:t>
            </a:r>
          </a:p>
        </p:txBody>
      </p:sp>
      <p:pic>
        <p:nvPicPr>
          <p:cNvPr id="3" name="Picture 2" descr="A diagram shows a cross section of a brain. There is a large lobe on top that extends from the front of the brain to the back, the cerebrum. At the back of the brain, below the cerebrum is a small lobe, the cerebellum, about a quarter of the size of the cerebrum. In front of the cerebellum is the spinal cord. In the middle of the brain, below the cerebrum and above the spinal cord, is the oval shaped thalamus. Below the thalamus, and slightly forward of it, is a small lobe extending down, the hypothalamus and pituitary gland. Near the junction between the cerebellum and the cerebrum, and slightly behind the thalamus, is the very small pineal gland. The pituitary gland is shown to have two section, the posterior pituitary (back) and the slightly larger anterior pituitary (front) below the hypothalamus."/>
          <p:cNvPicPr>
            <a:picLocks noChangeAspect="1"/>
          </p:cNvPicPr>
          <p:nvPr/>
        </p:nvPicPr>
        <p:blipFill>
          <a:blip r:embed="rId3"/>
          <a:stretch>
            <a:fillRect/>
          </a:stretch>
        </p:blipFill>
        <p:spPr>
          <a:xfrm>
            <a:off x="1137796" y="410827"/>
            <a:ext cx="6868406" cy="6208378"/>
          </a:xfrm>
          <a:prstGeom prst="rect">
            <a:avLst/>
          </a:prstGeom>
        </p:spPr>
      </p:pic>
    </p:spTree>
    <p:extLst>
      <p:ext uri="{BB962C8B-B14F-4D97-AF65-F5344CB8AC3E}">
        <p14:creationId xmlns:p14="http://schemas.microsoft.com/office/powerpoint/2010/main" val="10033787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Vertebrates</a:t>
            </a:r>
            <a:r>
              <a:rPr lang="en-US" altLang="ja-JP" dirty="0"/>
              <a:t>, Continued-1</a:t>
            </a:r>
            <a:endParaRPr lang="en-US" dirty="0"/>
          </a:p>
        </p:txBody>
      </p:sp>
      <p:sp>
        <p:nvSpPr>
          <p:cNvPr id="98306" name="Rectangle 3"/>
          <p:cNvSpPr>
            <a:spLocks noGrp="1" noChangeArrowheads="1"/>
          </p:cNvSpPr>
          <p:nvPr>
            <p:ph idx="1"/>
          </p:nvPr>
        </p:nvSpPr>
        <p:spPr>
          <a:xfrm>
            <a:off x="152400" y="1272910"/>
            <a:ext cx="8839199" cy="3451490"/>
          </a:xfrm>
        </p:spPr>
        <p:txBody>
          <a:bodyPr/>
          <a:lstStyle/>
          <a:p>
            <a:pPr marL="0" indent="0">
              <a:buNone/>
            </a:pPr>
            <a:r>
              <a:rPr lang="en-US" b="1" dirty="0"/>
              <a:t>Posterior Pituitary Hormones</a:t>
            </a:r>
          </a:p>
          <a:p>
            <a:r>
              <a:rPr lang="en-US" dirty="0"/>
              <a:t>Neurosecretory cells of the hypothalamus synthesize the two posterior pituitary hormones</a:t>
            </a:r>
          </a:p>
          <a:p>
            <a:pPr lvl="1"/>
            <a:r>
              <a:rPr lang="en-US" b="1" dirty="0"/>
              <a:t>Antidiuretic hormone </a:t>
            </a:r>
            <a:r>
              <a:rPr lang="en-US" dirty="0"/>
              <a:t>(</a:t>
            </a:r>
            <a:r>
              <a:rPr lang="en-US" b="1" dirty="0"/>
              <a:t>ADH</a:t>
            </a:r>
            <a:r>
              <a:rPr lang="en-US" dirty="0"/>
              <a:t>) regulates physiology and behavior</a:t>
            </a:r>
          </a:p>
          <a:p>
            <a:pPr lvl="1"/>
            <a:r>
              <a:rPr lang="en-US" dirty="0"/>
              <a:t>Oxytocin regulates milk secretion by the mammary glands</a:t>
            </a:r>
          </a:p>
        </p:txBody>
      </p:sp>
    </p:spTree>
    <p:extLst>
      <p:ext uri="{BB962C8B-B14F-4D97-AF65-F5344CB8AC3E}">
        <p14:creationId xmlns:p14="http://schemas.microsoft.com/office/powerpoint/2010/main" val="905569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62000"/>
          </a:xfrm>
        </p:spPr>
        <p:txBody>
          <a:bodyPr/>
          <a:lstStyle/>
          <a:p>
            <a:r>
              <a:rPr lang="en-US" sz="2200" dirty="0"/>
              <a:t>Figure 45.14 Production and Release of Posterior Pituitary Hormones</a:t>
            </a:r>
          </a:p>
        </p:txBody>
      </p:sp>
      <p:pic>
        <p:nvPicPr>
          <p:cNvPr id="3" name="Picture 2" descr="A diagram shows the hypothalamus and pituitary glands. Neurosecretory cells in the hypothalamus are shown, each with an axon that extends down to a blood vessel in the posterior pituitary. Neurohormones travel along the axon, into the blood vessel, and to the rest of the body. The hormone ADH targets kidney tubules, while the hormone oxytocin targets mammary glands and uterine muscles."/>
          <p:cNvPicPr>
            <a:picLocks noChangeAspect="1"/>
          </p:cNvPicPr>
          <p:nvPr/>
        </p:nvPicPr>
        <p:blipFill>
          <a:blip r:embed="rId3"/>
          <a:stretch>
            <a:fillRect/>
          </a:stretch>
        </p:blipFill>
        <p:spPr>
          <a:xfrm>
            <a:off x="1517117" y="440236"/>
            <a:ext cx="6782115" cy="6151694"/>
          </a:xfrm>
          <a:prstGeom prst="rect">
            <a:avLst/>
          </a:prstGeom>
        </p:spPr>
      </p:pic>
    </p:spTree>
    <p:extLst>
      <p:ext uri="{BB962C8B-B14F-4D97-AF65-F5344CB8AC3E}">
        <p14:creationId xmlns:p14="http://schemas.microsoft.com/office/powerpoint/2010/main" val="786908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Vertebrates</a:t>
            </a:r>
            <a:r>
              <a:rPr lang="en-US" altLang="ja-JP" dirty="0"/>
              <a:t>, Continued-2</a:t>
            </a:r>
            <a:endParaRPr lang="en-US" dirty="0"/>
          </a:p>
        </p:txBody>
      </p:sp>
      <p:sp>
        <p:nvSpPr>
          <p:cNvPr id="102402" name="Rectangle 3"/>
          <p:cNvSpPr>
            <a:spLocks noGrp="1" noChangeArrowheads="1"/>
          </p:cNvSpPr>
          <p:nvPr>
            <p:ph idx="1"/>
          </p:nvPr>
        </p:nvSpPr>
        <p:spPr>
          <a:xfrm>
            <a:off x="152400" y="1272910"/>
            <a:ext cx="8839199" cy="4823090"/>
          </a:xfrm>
        </p:spPr>
        <p:txBody>
          <a:bodyPr/>
          <a:lstStyle/>
          <a:p>
            <a:pPr marL="0" indent="0">
              <a:buNone/>
            </a:pPr>
            <a:r>
              <a:rPr lang="en-US" b="1" dirty="0"/>
              <a:t>Anterior Pituitary Hormones</a:t>
            </a:r>
          </a:p>
          <a:p>
            <a:r>
              <a:rPr lang="en-US" dirty="0"/>
              <a:t>The anterior pituitary controls diverse processes, such as metabolism, osmoregulation, and reproduction</a:t>
            </a:r>
          </a:p>
          <a:p>
            <a:r>
              <a:rPr lang="en-US" dirty="0"/>
              <a:t>Hormones secreted by the hypothalamus control release of all anterior pituitary hormones</a:t>
            </a:r>
          </a:p>
          <a:p>
            <a:r>
              <a:rPr lang="en-US" dirty="0"/>
              <a:t>For example, prolactin-releasing hormone from the hypothalamus stimulates the anterior pituitary to secrete </a:t>
            </a:r>
            <a:r>
              <a:rPr lang="en-US" b="1" dirty="0"/>
              <a:t>prolactin</a:t>
            </a:r>
            <a:r>
              <a:rPr lang="en-US" dirty="0"/>
              <a:t> (</a:t>
            </a:r>
            <a:r>
              <a:rPr lang="en-US" b="1" dirty="0"/>
              <a:t>PRL</a:t>
            </a:r>
            <a:r>
              <a:rPr lang="en-US" dirty="0"/>
              <a:t>), which has a role in milk production </a:t>
            </a:r>
          </a:p>
        </p:txBody>
      </p:sp>
    </p:spTree>
    <p:extLst>
      <p:ext uri="{BB962C8B-B14F-4D97-AF65-F5344CB8AC3E}">
        <p14:creationId xmlns:p14="http://schemas.microsoft.com/office/powerpoint/2010/main" val="2250243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00751"/>
          </a:xfrm>
        </p:spPr>
        <p:txBody>
          <a:bodyPr/>
          <a:lstStyle/>
          <a:p>
            <a:r>
              <a:rPr lang="en-US" sz="2100" dirty="0"/>
              <a:t>Figure 45.15 Production and Release of Anterior Pituitary Hormones</a:t>
            </a:r>
          </a:p>
        </p:txBody>
      </p:sp>
      <p:pic>
        <p:nvPicPr>
          <p:cNvPr id="3" name="Picture 2" descr="A diagram shows the hypothalamus and pituitary glands. Neurosecretory cells in the hypothalamus are shown, each with an axon that extends down to a blood vessel in the anterior pituitary. The blood vessel branches into portal vessels in the lobe portion of the anterior pituitary gland. Hypothalamic releasing and inhibition hormones pass into this lobe portion, and to endocrine cells of the anterior pituitary. Anterior pituitary hormones are released to the blood stream, and travel through the body. The hormones are divided by effects.&#10;Tropic effects only:&#10;FSH and LH target the testes and ovaries.&#10;TSH targets the thyroid.&#10;ACTH targets the adrenal cortex.&#10;Nontropic effects only.&#10;Prolactin targets the mammary glands.&#10;MSH targets melanocytes.&#10;Tropic and nontropic effects.&#10;GH targets liver, bones and other tissues."/>
          <p:cNvPicPr>
            <a:picLocks noChangeAspect="1"/>
          </p:cNvPicPr>
          <p:nvPr/>
        </p:nvPicPr>
        <p:blipFill>
          <a:blip r:embed="rId3"/>
          <a:stretch>
            <a:fillRect/>
          </a:stretch>
        </p:blipFill>
        <p:spPr>
          <a:xfrm>
            <a:off x="552670" y="409533"/>
            <a:ext cx="8038660" cy="6213107"/>
          </a:xfrm>
          <a:prstGeom prst="rect">
            <a:avLst/>
          </a:prstGeom>
        </p:spPr>
      </p:pic>
    </p:spTree>
    <p:extLst>
      <p:ext uri="{BB962C8B-B14F-4D97-AF65-F5344CB8AC3E}">
        <p14:creationId xmlns:p14="http://schemas.microsoft.com/office/powerpoint/2010/main" val="35635190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09955"/>
          </a:xfrm>
        </p:spPr>
        <p:txBody>
          <a:bodyPr/>
          <a:lstStyle/>
          <a:p>
            <a:r>
              <a:rPr lang="en-US" sz="2200" dirty="0"/>
              <a:t>Figure 45.15a Production and Release of Anterior Pituitary Hormones (Part 1)</a:t>
            </a:r>
          </a:p>
        </p:txBody>
      </p:sp>
      <p:pic>
        <p:nvPicPr>
          <p:cNvPr id="3" name="Picture 2" descr="A diagram shows the hypothalamus and pituitary glands.&#10;Neurosecretory cells in the hypothalamus are shown, each with an axon that extends down to a blood vessel in the anterior pituitary. The blood vessel branches into portal vessels in the lobe portion of the anterior pituitary gland. Hypothalamic releasing and inhibition hormones pass into this lobe portion, and to endocrine cells of the anterior pituitary. Anterior pituitary hormones are released to the blood stream, and travel through the body."/>
          <p:cNvPicPr>
            <a:picLocks noChangeAspect="1"/>
          </p:cNvPicPr>
          <p:nvPr/>
        </p:nvPicPr>
        <p:blipFill>
          <a:blip r:embed="rId3"/>
          <a:stretch>
            <a:fillRect/>
          </a:stretch>
        </p:blipFill>
        <p:spPr>
          <a:xfrm>
            <a:off x="1025006" y="746024"/>
            <a:ext cx="7093988" cy="5853027"/>
          </a:xfrm>
          <a:prstGeom prst="rect">
            <a:avLst/>
          </a:prstGeom>
        </p:spPr>
      </p:pic>
    </p:spTree>
    <p:extLst>
      <p:ext uri="{BB962C8B-B14F-4D97-AF65-F5344CB8AC3E}">
        <p14:creationId xmlns:p14="http://schemas.microsoft.com/office/powerpoint/2010/main" val="3542481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0" y="0"/>
            <a:ext cx="9144000" cy="1524014"/>
          </a:xfrm>
        </p:spPr>
        <p:txBody>
          <a:bodyPr/>
          <a:lstStyle/>
          <a:p>
            <a:r>
              <a:rPr lang="en-US" dirty="0"/>
              <a:t>Concept 45.1: Hormones and other signaling molecules bind to target receptors, triggering specific response pathways</a:t>
            </a:r>
          </a:p>
        </p:txBody>
      </p:sp>
      <p:sp>
        <p:nvSpPr>
          <p:cNvPr id="20483" name="Rectangle 4"/>
          <p:cNvSpPr>
            <a:spLocks noGrp="1" noChangeArrowheads="1"/>
          </p:cNvSpPr>
          <p:nvPr>
            <p:ph idx="1"/>
          </p:nvPr>
        </p:nvSpPr>
        <p:spPr>
          <a:xfrm>
            <a:off x="152400" y="1752600"/>
            <a:ext cx="8839199" cy="1066800"/>
          </a:xfrm>
        </p:spPr>
        <p:txBody>
          <a:bodyPr/>
          <a:lstStyle/>
          <a:p>
            <a:r>
              <a:rPr lang="en-US" dirty="0"/>
              <a:t>Animals use chemical signals to communicate in diverse ways</a:t>
            </a:r>
          </a:p>
        </p:txBody>
      </p:sp>
    </p:spTree>
    <p:extLst>
      <p:ext uri="{BB962C8B-B14F-4D97-AF65-F5344CB8AC3E}">
        <p14:creationId xmlns:p14="http://schemas.microsoft.com/office/powerpoint/2010/main" val="10820354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5414"/>
          </a:xfrm>
        </p:spPr>
        <p:txBody>
          <a:bodyPr/>
          <a:lstStyle/>
          <a:p>
            <a:r>
              <a:rPr lang="en-US" sz="2200" dirty="0"/>
              <a:t>Figure 45.15b Production and Release of Anterior Pituitary Hormones (Part 2)</a:t>
            </a:r>
          </a:p>
        </p:txBody>
      </p:sp>
      <p:pic>
        <p:nvPicPr>
          <p:cNvPr id="7" name="Picture 6" descr="The hormones are divided by effects.&#10;Tropic effects only:&#10;FSH and LH target the testes and ovaries.&#10;TSH targets the thyroid.&#10;ACTH targets the adrenal cortex.&#10;Nontropic effects only.&#10;Prolactin targets the mammary glands.&#10;MSH targets melanocytes.&#10;Tropic and nontropic effects.&#10;GH targets liver, bones and other tissues."/>
          <p:cNvPicPr>
            <a:picLocks noChangeAspect="1"/>
          </p:cNvPicPr>
          <p:nvPr/>
        </p:nvPicPr>
        <p:blipFill>
          <a:blip r:embed="rId3"/>
          <a:stretch>
            <a:fillRect/>
          </a:stretch>
        </p:blipFill>
        <p:spPr>
          <a:xfrm>
            <a:off x="1442032" y="755253"/>
            <a:ext cx="6259937" cy="5857183"/>
          </a:xfrm>
          <a:prstGeom prst="rect">
            <a:avLst/>
          </a:prstGeom>
        </p:spPr>
      </p:pic>
    </p:spTree>
    <p:extLst>
      <p:ext uri="{BB962C8B-B14F-4D97-AF65-F5344CB8AC3E}">
        <p14:creationId xmlns:p14="http://schemas.microsoft.com/office/powerpoint/2010/main" val="2032281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Vertebrates</a:t>
            </a:r>
            <a:r>
              <a:rPr lang="en-US" altLang="ja-JP" dirty="0"/>
              <a:t>, Continued-3</a:t>
            </a:r>
            <a:endParaRPr lang="en-US" dirty="0"/>
          </a:p>
        </p:txBody>
      </p:sp>
      <p:sp>
        <p:nvSpPr>
          <p:cNvPr id="106497" name="Rectangle 3"/>
          <p:cNvSpPr>
            <a:spLocks noGrp="1" noChangeArrowheads="1"/>
          </p:cNvSpPr>
          <p:nvPr>
            <p:ph idx="1"/>
          </p:nvPr>
        </p:nvSpPr>
        <p:spPr>
          <a:xfrm>
            <a:off x="152400" y="1272910"/>
            <a:ext cx="8839199" cy="2613290"/>
          </a:xfrm>
        </p:spPr>
        <p:txBody>
          <a:bodyPr/>
          <a:lstStyle/>
          <a:p>
            <a:r>
              <a:rPr lang="en-US" dirty="0"/>
              <a:t>Sets of hormones from the hypothalamus, anterior pituitary, and a target endocrine gland are often organized into a hormone cascade</a:t>
            </a:r>
          </a:p>
          <a:p>
            <a:r>
              <a:rPr lang="en-US" dirty="0"/>
              <a:t>The anterior pituitary hormones in these pathways are called tropic hormones</a:t>
            </a:r>
          </a:p>
        </p:txBody>
      </p:sp>
    </p:spTree>
    <p:extLst>
      <p:ext uri="{BB962C8B-B14F-4D97-AF65-F5344CB8AC3E}">
        <p14:creationId xmlns:p14="http://schemas.microsoft.com/office/powerpoint/2010/main" val="1306504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0" y="0"/>
            <a:ext cx="9144000" cy="1107996"/>
          </a:xfrm>
        </p:spPr>
        <p:txBody>
          <a:bodyPr/>
          <a:lstStyle/>
          <a:p>
            <a:r>
              <a:rPr lang="en-US" dirty="0"/>
              <a:t>Thyroid Regulation: A Hormone Cascade Pathway</a:t>
            </a:r>
          </a:p>
        </p:txBody>
      </p:sp>
      <p:sp>
        <p:nvSpPr>
          <p:cNvPr id="108546" name="Rectangle 3"/>
          <p:cNvSpPr>
            <a:spLocks noGrp="1" noChangeArrowheads="1"/>
          </p:cNvSpPr>
          <p:nvPr>
            <p:ph idx="1"/>
          </p:nvPr>
        </p:nvSpPr>
        <p:spPr>
          <a:xfrm>
            <a:off x="152400" y="1272910"/>
            <a:ext cx="8839199" cy="3984890"/>
          </a:xfrm>
        </p:spPr>
        <p:txBody>
          <a:bodyPr/>
          <a:lstStyle/>
          <a:p>
            <a:r>
              <a:rPr lang="en-US" dirty="0"/>
              <a:t>In humans and other mammals, </a:t>
            </a:r>
            <a:r>
              <a:rPr lang="en-US" b="1" dirty="0"/>
              <a:t>thyroid hormone </a:t>
            </a:r>
            <a:r>
              <a:rPr lang="en-US" dirty="0"/>
              <a:t>regulates many functions</a:t>
            </a:r>
          </a:p>
          <a:p>
            <a:r>
              <a:rPr lang="en-US" dirty="0"/>
              <a:t>If thyroid hormone level drops in the blood, the hypothalamus secretes thyrotropin-releasing hormone (TRH), causing the anterior pituitary to secrete thyroid-stimulating hormone (TSH)</a:t>
            </a:r>
          </a:p>
          <a:p>
            <a:r>
              <a:rPr lang="en-US" dirty="0"/>
              <a:t>TSH stimulates release of thyroid hormone by the </a:t>
            </a:r>
            <a:r>
              <a:rPr lang="en-US" b="1" dirty="0"/>
              <a:t>thyroid gland</a:t>
            </a:r>
            <a:endParaRPr lang="en-US" dirty="0"/>
          </a:p>
        </p:txBody>
      </p:sp>
    </p:spTree>
    <p:extLst>
      <p:ext uri="{BB962C8B-B14F-4D97-AF65-F5344CB8AC3E}">
        <p14:creationId xmlns:p14="http://schemas.microsoft.com/office/powerpoint/2010/main" val="2397993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62000"/>
          </a:xfrm>
        </p:spPr>
        <p:txBody>
          <a:bodyPr/>
          <a:lstStyle/>
          <a:p>
            <a:r>
              <a:rPr lang="en-US" sz="2200" dirty="0"/>
              <a:t>Figure 45.16 Regulation of Thyroid Hormone Secretion: A Hormone Cascade Pathway</a:t>
            </a:r>
          </a:p>
        </p:txBody>
      </p:sp>
      <p:pic>
        <p:nvPicPr>
          <p:cNvPr id="3" name="Picture 2" descr="A diagram shows a hormone cascade.&#10;1) Thyroid hormone levels drop (stimulus). This stimulus reaches a sensory neuron attached to the hypothalamus. &#10;2) The hypothalamus secretes TRH into the blood. Portal vessels carry TRH to anterior pituitary. A neurosecretory cell from the hypothalamus secretes TRH molecules into the pituitary gland.&#10;3) TRH causes anterior pituitary to secrete TSH (also known as thyrotropin). The TRH molecules pass through the blood vessels to pituitary tissue cells, and are absorbed. This causes the release of TSH molecules into the blood stream, which leave the pituitary gland. Circulation through the body via blood occurs to move the TSH molecules.&#10;4) TSH stimulates endocrine cells in thyroid gland to secrete T subscript 3 and T subscript 4. The TSH molecules reach the thyroid (butterfly shaped gland), which in turn releases thyroid hormones T3 and T4 into the blood stream. These hormones are in turn circulated through the body via blood.&#10;5) Thyroid hormone levels return to a normal range (response).&#10;6) Thyroid hormone blocks TRH release and TSH release preventing overproduction of thyroid hormone. The response (T subscript 3 and T subscript 4) circulating in the blood has a negative feedback effect in the hypothalamus (step 2 of this cycle) and anterior pituitary gland (step 3 of this cycle)."/>
          <p:cNvPicPr>
            <a:picLocks noChangeAspect="1"/>
          </p:cNvPicPr>
          <p:nvPr/>
        </p:nvPicPr>
        <p:blipFill>
          <a:blip r:embed="rId3"/>
          <a:stretch>
            <a:fillRect/>
          </a:stretch>
        </p:blipFill>
        <p:spPr>
          <a:xfrm>
            <a:off x="3187866" y="400607"/>
            <a:ext cx="2768267" cy="6361586"/>
          </a:xfrm>
          <a:prstGeom prst="rect">
            <a:avLst/>
          </a:prstGeom>
        </p:spPr>
      </p:pic>
    </p:spTree>
    <p:extLst>
      <p:ext uri="{BB962C8B-B14F-4D97-AF65-F5344CB8AC3E}">
        <p14:creationId xmlns:p14="http://schemas.microsoft.com/office/powerpoint/2010/main" val="1586533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47942"/>
          </a:xfrm>
        </p:spPr>
        <p:txBody>
          <a:bodyPr/>
          <a:lstStyle/>
          <a:p>
            <a:r>
              <a:rPr lang="en-US" sz="2200" dirty="0"/>
              <a:t>Figure 45.16a Regulation of Thyroid Hormone Secretion: A Hormone Cascade Pathway (Part 1)</a:t>
            </a:r>
          </a:p>
        </p:txBody>
      </p:sp>
      <p:pic>
        <p:nvPicPr>
          <p:cNvPr id="4" name="Picture 3" descr="1) Thyroid hormone levels drop (stimulus). This stimulus reaches a sensory neuron attached to the hypothalamus.&#10;2) The hypothalamus secretes TRH into the blood. Portal vessels carry TRH to anterior pituitary. A neurosecretory cell from the hypothalamus secretes TRH molecules into the pituitary gland.&#10;3) TRH causes anterior pituitary to secrete TSH (also known as thyrotropin). The TRH molecules pass through the blood vessels to pituitary tissue cells, and are absorbed. This causes the release of TSH molecules into the blood stream, which leave the pituitary gland. Circulation through the body via blood occurs to move the TSH molecules."/>
          <p:cNvPicPr>
            <a:picLocks noChangeAspect="1"/>
          </p:cNvPicPr>
          <p:nvPr/>
        </p:nvPicPr>
        <p:blipFill>
          <a:blip r:embed="rId3"/>
          <a:stretch>
            <a:fillRect/>
          </a:stretch>
        </p:blipFill>
        <p:spPr>
          <a:xfrm>
            <a:off x="1379221" y="747942"/>
            <a:ext cx="6385558" cy="5877154"/>
          </a:xfrm>
          <a:prstGeom prst="rect">
            <a:avLst/>
          </a:prstGeom>
        </p:spPr>
      </p:pic>
    </p:spTree>
    <p:extLst>
      <p:ext uri="{BB962C8B-B14F-4D97-AF65-F5344CB8AC3E}">
        <p14:creationId xmlns:p14="http://schemas.microsoft.com/office/powerpoint/2010/main" val="3655809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737953"/>
          </a:xfrm>
        </p:spPr>
        <p:txBody>
          <a:bodyPr/>
          <a:lstStyle/>
          <a:p>
            <a:r>
              <a:rPr lang="en-US" sz="2200" dirty="0"/>
              <a:t>Figure 45.16b Regulation of Thyroid Hormone Secretion: A Hormone Cascade Pathway (Part 2)</a:t>
            </a:r>
          </a:p>
        </p:txBody>
      </p:sp>
      <p:pic>
        <p:nvPicPr>
          <p:cNvPr id="3" name="Picture 2" descr="4) TSH stimulates endocrine cells in thyroid gland to secrete T subscript 3 and T subscript 4. The TSH molecules reach the thyroid (butterfly shaped gland), which in turn releases thyroid hormones T3 and T4 into the blood stream. These hormones are in turn circulated through the body via blood.&#10;5) Thyroid hormone levels increases in the blood and body tissues (response).&#10;6) Thyroid hormone blocks TRH release and TSH release preventing overproduction of thyroid hormone. The response (T subscript 3 and T subscript 4) circulating in the blood has a negative feedback effect in the hypothalamus (step 2 of this cycle) and anterior pituitary gland (step 3 of this cycle)."/>
          <p:cNvPicPr>
            <a:picLocks noChangeAspect="1"/>
          </p:cNvPicPr>
          <p:nvPr/>
        </p:nvPicPr>
        <p:blipFill>
          <a:blip r:embed="rId3"/>
          <a:stretch>
            <a:fillRect/>
          </a:stretch>
        </p:blipFill>
        <p:spPr>
          <a:xfrm>
            <a:off x="2175961" y="737953"/>
            <a:ext cx="4792079" cy="6067893"/>
          </a:xfrm>
          <a:prstGeom prst="rect">
            <a:avLst/>
          </a:prstGeom>
        </p:spPr>
      </p:pic>
    </p:spTree>
    <p:extLst>
      <p:ext uri="{BB962C8B-B14F-4D97-AF65-F5344CB8AC3E}">
        <p14:creationId xmlns:p14="http://schemas.microsoft.com/office/powerpoint/2010/main" val="20111888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0" y="0"/>
            <a:ext cx="9144000" cy="646331"/>
          </a:xfrm>
        </p:spPr>
        <p:txBody>
          <a:bodyPr/>
          <a:lstStyle/>
          <a:p>
            <a:r>
              <a:rPr lang="en-US" i="1" dirty="0"/>
              <a:t>Disorders of Thyroid Function and Regulation</a:t>
            </a:r>
            <a:endParaRPr lang="en-US" dirty="0"/>
          </a:p>
        </p:txBody>
      </p:sp>
      <p:sp>
        <p:nvSpPr>
          <p:cNvPr id="112642" name="Rectangle 3"/>
          <p:cNvSpPr>
            <a:spLocks noGrp="1" noChangeArrowheads="1"/>
          </p:cNvSpPr>
          <p:nvPr>
            <p:ph idx="1"/>
          </p:nvPr>
        </p:nvSpPr>
        <p:spPr>
          <a:xfrm>
            <a:off x="152400" y="1272910"/>
            <a:ext cx="8839199" cy="4365890"/>
          </a:xfrm>
        </p:spPr>
        <p:txBody>
          <a:bodyPr/>
          <a:lstStyle/>
          <a:p>
            <a:r>
              <a:rPr lang="en-US" dirty="0"/>
              <a:t>Disruption of thyroid hormone production and regulation can result in serious disorders</a:t>
            </a:r>
          </a:p>
          <a:p>
            <a:r>
              <a:rPr lang="en-US" dirty="0"/>
              <a:t>Thyroid hormone is the only iodine-containing molecule synthesized in the body</a:t>
            </a:r>
          </a:p>
          <a:p>
            <a:r>
              <a:rPr lang="en-US" dirty="0"/>
              <a:t>With low levels of thyroid hormone, due to insufficient iodine, the pituitary continues to secrete TSH</a:t>
            </a:r>
          </a:p>
          <a:p>
            <a:r>
              <a:rPr lang="en-US" dirty="0"/>
              <a:t>This causes the thyroid to enlarge, resulting in a goiter</a:t>
            </a:r>
          </a:p>
        </p:txBody>
      </p:sp>
    </p:spTree>
    <p:extLst>
      <p:ext uri="{BB962C8B-B14F-4D97-AF65-F5344CB8AC3E}">
        <p14:creationId xmlns:p14="http://schemas.microsoft.com/office/powerpoint/2010/main" val="42355040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r>
              <a:rPr lang="en-US" dirty="0"/>
              <a:t>Hormonal Regulation of Growth</a:t>
            </a:r>
          </a:p>
        </p:txBody>
      </p:sp>
      <p:sp>
        <p:nvSpPr>
          <p:cNvPr id="118786" name="Rectangle 3"/>
          <p:cNvSpPr>
            <a:spLocks noGrp="1" noChangeArrowheads="1"/>
          </p:cNvSpPr>
          <p:nvPr>
            <p:ph idx="1"/>
          </p:nvPr>
        </p:nvSpPr>
        <p:spPr>
          <a:xfrm>
            <a:off x="152400" y="1272910"/>
            <a:ext cx="8839199" cy="3603890"/>
          </a:xfrm>
        </p:spPr>
        <p:txBody>
          <a:bodyPr/>
          <a:lstStyle/>
          <a:p>
            <a:r>
              <a:rPr lang="en-US" b="1" dirty="0"/>
              <a:t>Growth hormone </a:t>
            </a:r>
            <a:r>
              <a:rPr lang="en-US" dirty="0"/>
              <a:t>(</a:t>
            </a:r>
            <a:r>
              <a:rPr lang="en-US" b="1" dirty="0"/>
              <a:t>GH</a:t>
            </a:r>
            <a:r>
              <a:rPr lang="en-US" dirty="0"/>
              <a:t>) is secreted by the anterior pituitary gland, and has tropic and nontropic effects</a:t>
            </a:r>
          </a:p>
          <a:p>
            <a:r>
              <a:rPr lang="en-US" dirty="0"/>
              <a:t>The liver is a major target and responds to GH by releasing insulin-like growth factors (IGFs)</a:t>
            </a:r>
          </a:p>
          <a:p>
            <a:r>
              <a:rPr lang="en-US" dirty="0"/>
              <a:t>These stimulate bone and cartilage growth</a:t>
            </a:r>
          </a:p>
          <a:p>
            <a:r>
              <a:rPr lang="en-US" dirty="0"/>
              <a:t>An excess of GH can cause gigantism, while a lack of GH can cause dwarfism</a:t>
            </a:r>
          </a:p>
        </p:txBody>
      </p:sp>
    </p:spTree>
    <p:extLst>
      <p:ext uri="{BB962C8B-B14F-4D97-AF65-F5344CB8AC3E}">
        <p14:creationId xmlns:p14="http://schemas.microsoft.com/office/powerpoint/2010/main" val="3767204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40826"/>
          </a:xfrm>
        </p:spPr>
        <p:txBody>
          <a:bodyPr/>
          <a:lstStyle/>
          <a:p>
            <a:r>
              <a:rPr lang="en-US" sz="2500" dirty="0"/>
              <a:t>Figure 45.17 Effect of Growth Hormone Overproduction</a:t>
            </a:r>
          </a:p>
        </p:txBody>
      </p:sp>
      <p:pic>
        <p:nvPicPr>
          <p:cNvPr id="3" name="Picture 2" descr="A photograph shows a family. One adult is much taller than the rest, with the second tallest being just above waist he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089" y="457367"/>
            <a:ext cx="5677823" cy="6200250"/>
          </a:xfrm>
          <a:prstGeom prst="rect">
            <a:avLst/>
          </a:prstGeom>
        </p:spPr>
      </p:pic>
    </p:spTree>
    <p:extLst>
      <p:ext uri="{BB962C8B-B14F-4D97-AF65-F5344CB8AC3E}">
        <p14:creationId xmlns:p14="http://schemas.microsoft.com/office/powerpoint/2010/main" val="2763628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4"/>
          <p:cNvSpPr>
            <a:spLocks noGrp="1" noChangeArrowheads="1"/>
          </p:cNvSpPr>
          <p:nvPr>
            <p:ph type="title"/>
          </p:nvPr>
        </p:nvSpPr>
        <p:spPr>
          <a:xfrm>
            <a:off x="0" y="0"/>
            <a:ext cx="9144000" cy="1524014"/>
          </a:xfrm>
        </p:spPr>
        <p:txBody>
          <a:bodyPr/>
          <a:lstStyle/>
          <a:p>
            <a:r>
              <a:rPr lang="en-US" dirty="0"/>
              <a:t>Concept 45.3: Endocrine glands respond to diverse stimuli in regulating homeostasis, development, and behavior</a:t>
            </a:r>
          </a:p>
        </p:txBody>
      </p:sp>
      <p:sp>
        <p:nvSpPr>
          <p:cNvPr id="122882" name="Rectangle 3"/>
          <p:cNvSpPr>
            <a:spLocks noGrp="1" noChangeArrowheads="1"/>
          </p:cNvSpPr>
          <p:nvPr>
            <p:ph idx="1"/>
          </p:nvPr>
        </p:nvSpPr>
        <p:spPr>
          <a:xfrm>
            <a:off x="152400" y="1752600"/>
            <a:ext cx="8839199" cy="1219200"/>
          </a:xfrm>
        </p:spPr>
        <p:txBody>
          <a:bodyPr/>
          <a:lstStyle/>
          <a:p>
            <a:r>
              <a:rPr lang="en-US" dirty="0"/>
              <a:t>Endocrine signaling regulates homeostasis, development, and behavior</a:t>
            </a:r>
          </a:p>
        </p:txBody>
      </p:sp>
    </p:spTree>
    <p:extLst>
      <p:ext uri="{BB962C8B-B14F-4D97-AF65-F5344CB8AC3E}">
        <p14:creationId xmlns:p14="http://schemas.microsoft.com/office/powerpoint/2010/main" val="2140125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t>Intercellular Communication</a:t>
            </a:r>
          </a:p>
        </p:txBody>
      </p:sp>
      <p:sp>
        <p:nvSpPr>
          <p:cNvPr id="22530" name="Rectangle 3"/>
          <p:cNvSpPr>
            <a:spLocks noGrp="1" noChangeArrowheads="1"/>
          </p:cNvSpPr>
          <p:nvPr>
            <p:ph idx="1"/>
          </p:nvPr>
        </p:nvSpPr>
        <p:spPr>
          <a:xfrm>
            <a:off x="152400" y="1272910"/>
            <a:ext cx="8839199" cy="2232290"/>
          </a:xfrm>
        </p:spPr>
        <p:txBody>
          <a:bodyPr/>
          <a:lstStyle/>
          <a:p>
            <a:r>
              <a:rPr lang="en-US" dirty="0"/>
              <a:t>Communication between animal cells through secreted signals can be classified by two criteria: </a:t>
            </a:r>
          </a:p>
          <a:p>
            <a:pPr lvl="1"/>
            <a:r>
              <a:rPr lang="en-US" dirty="0"/>
              <a:t>The type of secreting cell</a:t>
            </a:r>
          </a:p>
          <a:p>
            <a:pPr lvl="1"/>
            <a:r>
              <a:rPr lang="en-US" dirty="0"/>
              <a:t>The route taken by the signal in reaching its target</a:t>
            </a:r>
          </a:p>
        </p:txBody>
      </p:sp>
    </p:spTree>
    <p:extLst>
      <p:ext uri="{BB962C8B-B14F-4D97-AF65-F5344CB8AC3E}">
        <p14:creationId xmlns:p14="http://schemas.microsoft.com/office/powerpoint/2010/main" val="42594932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0" y="0"/>
            <a:ext cx="9144000" cy="990600"/>
          </a:xfrm>
        </p:spPr>
        <p:txBody>
          <a:bodyPr/>
          <a:lstStyle/>
          <a:p>
            <a:r>
              <a:rPr lang="en-US" dirty="0"/>
              <a:t>Parathyroid Hormone and Vitamin D: Control of Blood Calcium</a:t>
            </a:r>
          </a:p>
        </p:txBody>
      </p:sp>
      <p:sp>
        <p:nvSpPr>
          <p:cNvPr id="124930" name="Rectangle 3"/>
          <p:cNvSpPr>
            <a:spLocks noGrp="1" noChangeArrowheads="1"/>
          </p:cNvSpPr>
          <p:nvPr>
            <p:ph idx="1"/>
          </p:nvPr>
        </p:nvSpPr>
        <p:spPr>
          <a:xfrm>
            <a:off x="152401" y="1272910"/>
            <a:ext cx="5867400" cy="428890"/>
          </a:xfrm>
        </p:spPr>
        <p:txBody>
          <a:bodyPr/>
          <a:lstStyle/>
          <a:p>
            <a:r>
              <a:rPr lang="en-US" dirty="0"/>
              <a:t>Homeostatic regulation of calcium</a:t>
            </a:r>
          </a:p>
        </p:txBody>
      </p:sp>
      <p:pic>
        <p:nvPicPr>
          <p:cNvPr id="6" name="Picture 5" descr="(Ca superscript 2+)"/>
          <p:cNvPicPr>
            <a:picLocks noChangeAspect="1"/>
          </p:cNvPicPr>
          <p:nvPr/>
        </p:nvPicPr>
        <p:blipFill>
          <a:blip r:embed="rId3"/>
          <a:stretch>
            <a:fillRect/>
          </a:stretch>
        </p:blipFill>
        <p:spPr>
          <a:xfrm>
            <a:off x="5943600" y="1316102"/>
            <a:ext cx="971429" cy="409524"/>
          </a:xfrm>
          <a:prstGeom prst="rect">
            <a:avLst/>
          </a:prstGeom>
        </p:spPr>
      </p:pic>
      <p:sp>
        <p:nvSpPr>
          <p:cNvPr id="2" name="Content Placeholder 1"/>
          <p:cNvSpPr>
            <a:spLocks noGrp="1"/>
          </p:cNvSpPr>
          <p:nvPr>
            <p:ph idx="10"/>
          </p:nvPr>
        </p:nvSpPr>
        <p:spPr>
          <a:xfrm>
            <a:off x="7004050" y="1270000"/>
            <a:ext cx="1993400" cy="479690"/>
          </a:xfrm>
        </p:spPr>
        <p:txBody>
          <a:bodyPr/>
          <a:lstStyle/>
          <a:p>
            <a:pPr marL="0" indent="0">
              <a:buNone/>
            </a:pPr>
            <a:r>
              <a:rPr lang="en-US" dirty="0"/>
              <a:t>in the blood</a:t>
            </a:r>
          </a:p>
        </p:txBody>
      </p:sp>
      <p:sp>
        <p:nvSpPr>
          <p:cNvPr id="3" name="Content Placeholder 2"/>
          <p:cNvSpPr>
            <a:spLocks noGrp="1"/>
          </p:cNvSpPr>
          <p:nvPr>
            <p:ph idx="11"/>
          </p:nvPr>
        </p:nvSpPr>
        <p:spPr>
          <a:xfrm>
            <a:off x="152401" y="1701800"/>
            <a:ext cx="8839199" cy="1437407"/>
          </a:xfrm>
        </p:spPr>
        <p:txBody>
          <a:bodyPr/>
          <a:lstStyle/>
          <a:p>
            <a:pPr marL="0" indent="342900">
              <a:buNone/>
            </a:pPr>
            <a:r>
              <a:rPr lang="en-US" dirty="0"/>
              <a:t>is vital </a:t>
            </a:r>
          </a:p>
          <a:p>
            <a:r>
              <a:rPr lang="en-US" dirty="0"/>
              <a:t>In mammals, </a:t>
            </a:r>
            <a:r>
              <a:rPr lang="en-US" b="1" dirty="0"/>
              <a:t>parathyroid hormone </a:t>
            </a:r>
            <a:r>
              <a:rPr lang="en-US" dirty="0"/>
              <a:t>(</a:t>
            </a:r>
            <a:r>
              <a:rPr lang="en-US" b="1" dirty="0"/>
              <a:t>PTH</a:t>
            </a:r>
            <a:r>
              <a:rPr lang="en-US" dirty="0"/>
              <a:t>) is released by the </a:t>
            </a:r>
            <a:r>
              <a:rPr lang="en-US" b="1" dirty="0"/>
              <a:t>parathyroid glands</a:t>
            </a:r>
            <a:r>
              <a:rPr lang="en-US" dirty="0"/>
              <a:t> when</a:t>
            </a:r>
          </a:p>
        </p:txBody>
      </p:sp>
      <p:pic>
        <p:nvPicPr>
          <p:cNvPr id="7" name="Picture 6" descr="Ca superscript 2+"/>
          <p:cNvPicPr>
            <a:picLocks noChangeAspect="1"/>
          </p:cNvPicPr>
          <p:nvPr/>
        </p:nvPicPr>
        <p:blipFill>
          <a:blip r:embed="rId4"/>
          <a:stretch>
            <a:fillRect/>
          </a:stretch>
        </p:blipFill>
        <p:spPr>
          <a:xfrm>
            <a:off x="7281957" y="2743678"/>
            <a:ext cx="742857" cy="333333"/>
          </a:xfrm>
          <a:prstGeom prst="rect">
            <a:avLst/>
          </a:prstGeom>
        </p:spPr>
      </p:pic>
      <p:sp>
        <p:nvSpPr>
          <p:cNvPr id="4" name="Content Placeholder 3"/>
          <p:cNvSpPr>
            <a:spLocks noGrp="1"/>
          </p:cNvSpPr>
          <p:nvPr>
            <p:ph idx="12"/>
          </p:nvPr>
        </p:nvSpPr>
        <p:spPr>
          <a:xfrm>
            <a:off x="499644" y="3130982"/>
            <a:ext cx="4535906" cy="450418"/>
          </a:xfrm>
        </p:spPr>
        <p:txBody>
          <a:bodyPr/>
          <a:lstStyle/>
          <a:p>
            <a:pPr marL="0" indent="0">
              <a:buNone/>
            </a:pPr>
            <a:r>
              <a:rPr lang="en-US" dirty="0"/>
              <a:t>levels fall below a set point</a:t>
            </a:r>
          </a:p>
        </p:txBody>
      </p:sp>
    </p:spTree>
    <p:extLst>
      <p:ext uri="{BB962C8B-B14F-4D97-AF65-F5344CB8AC3E}">
        <p14:creationId xmlns:p14="http://schemas.microsoft.com/office/powerpoint/2010/main" val="4091644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032968"/>
          </a:xfrm>
        </p:spPr>
        <p:txBody>
          <a:bodyPr/>
          <a:lstStyle/>
          <a:p>
            <a:r>
              <a:rPr lang="en-US" dirty="0"/>
              <a:t>Parathyroid Hormone and Vitamin D: Control of Blood Calcium</a:t>
            </a:r>
            <a:r>
              <a:rPr lang="en-US" altLang="ja-JP" dirty="0"/>
              <a:t>, Continued</a:t>
            </a:r>
            <a:endParaRPr lang="en-US" dirty="0"/>
          </a:p>
        </p:txBody>
      </p:sp>
      <p:sp>
        <p:nvSpPr>
          <p:cNvPr id="129025" name="Rectangle 2"/>
          <p:cNvSpPr>
            <a:spLocks noGrp="1" noChangeArrowheads="1"/>
          </p:cNvSpPr>
          <p:nvPr>
            <p:ph idx="1"/>
          </p:nvPr>
        </p:nvSpPr>
        <p:spPr>
          <a:xfrm>
            <a:off x="152401" y="1272910"/>
            <a:ext cx="5638800" cy="393488"/>
          </a:xfrm>
        </p:spPr>
        <p:txBody>
          <a:bodyPr/>
          <a:lstStyle/>
          <a:p>
            <a:r>
              <a:rPr lang="en-US" dirty="0"/>
              <a:t>PTH increases the level of blood</a:t>
            </a:r>
          </a:p>
        </p:txBody>
      </p:sp>
      <p:pic>
        <p:nvPicPr>
          <p:cNvPr id="16" name="Picture 15" descr="Ca superscript 2+"/>
          <p:cNvPicPr>
            <a:picLocks noChangeAspect="1"/>
          </p:cNvPicPr>
          <p:nvPr/>
        </p:nvPicPr>
        <p:blipFill>
          <a:blip r:embed="rId3"/>
          <a:stretch>
            <a:fillRect/>
          </a:stretch>
        </p:blipFill>
        <p:spPr>
          <a:xfrm>
            <a:off x="5736374" y="1313384"/>
            <a:ext cx="752381" cy="342857"/>
          </a:xfrm>
          <a:prstGeom prst="rect">
            <a:avLst/>
          </a:prstGeom>
        </p:spPr>
      </p:pic>
      <p:sp>
        <p:nvSpPr>
          <p:cNvPr id="2" name="Content Placeholder 1"/>
          <p:cNvSpPr>
            <a:spLocks noGrp="1"/>
          </p:cNvSpPr>
          <p:nvPr>
            <p:ph idx="10"/>
          </p:nvPr>
        </p:nvSpPr>
        <p:spPr>
          <a:xfrm>
            <a:off x="608444" y="1853405"/>
            <a:ext cx="1984737" cy="3567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37160" bIns="0" numCol="1" anchor="t" anchorCtr="0" compatLnSpc="1">
            <a:prstTxWarp prst="textNoShape">
              <a:avLst/>
            </a:prstTxWarp>
          </a:bodyPr>
          <a:lstStyle/>
          <a:p>
            <a:pPr marL="285750" indent="-285750"/>
            <a:r>
              <a:rPr lang="en-US" sz="2600" dirty="0"/>
              <a:t>It releases</a:t>
            </a:r>
            <a:endParaRPr lang="en-US" sz="2600" kern="1200" dirty="0"/>
          </a:p>
        </p:txBody>
      </p:sp>
      <p:pic>
        <p:nvPicPr>
          <p:cNvPr id="17" name="Picture 16" descr="Ca superscript 2+"/>
          <p:cNvPicPr>
            <a:picLocks noChangeAspect="1"/>
          </p:cNvPicPr>
          <p:nvPr/>
        </p:nvPicPr>
        <p:blipFill>
          <a:blip r:embed="rId4"/>
          <a:stretch>
            <a:fillRect/>
          </a:stretch>
        </p:blipFill>
        <p:spPr>
          <a:xfrm>
            <a:off x="2488472" y="1899256"/>
            <a:ext cx="704762" cy="295238"/>
          </a:xfrm>
          <a:prstGeom prst="rect">
            <a:avLst/>
          </a:prstGeom>
        </p:spPr>
      </p:pic>
      <p:sp>
        <p:nvSpPr>
          <p:cNvPr id="4" name="Content Placeholder 3"/>
          <p:cNvSpPr>
            <a:spLocks noGrp="1"/>
          </p:cNvSpPr>
          <p:nvPr>
            <p:ph idx="11"/>
          </p:nvPr>
        </p:nvSpPr>
        <p:spPr>
          <a:xfrm>
            <a:off x="3274817" y="1851857"/>
            <a:ext cx="3868318" cy="392477"/>
          </a:xfrm>
        </p:spPr>
        <p:txBody>
          <a:bodyPr/>
          <a:lstStyle/>
          <a:p>
            <a:pPr marL="0" indent="0">
              <a:buNone/>
            </a:pPr>
            <a:r>
              <a:rPr lang="en-US" sz="2600" dirty="0"/>
              <a:t>from bone and stimulates</a:t>
            </a:r>
          </a:p>
        </p:txBody>
      </p:sp>
      <p:sp>
        <p:nvSpPr>
          <p:cNvPr id="5" name="Content Placeholder 4"/>
          <p:cNvSpPr>
            <a:spLocks noGrp="1"/>
          </p:cNvSpPr>
          <p:nvPr>
            <p:ph idx="12"/>
          </p:nvPr>
        </p:nvSpPr>
        <p:spPr>
          <a:xfrm>
            <a:off x="893565" y="2248277"/>
            <a:ext cx="2364487" cy="392477"/>
          </a:xfrm>
        </p:spPr>
        <p:txBody>
          <a:bodyPr/>
          <a:lstStyle/>
          <a:p>
            <a:pPr marL="0" indent="0">
              <a:buNone/>
            </a:pPr>
            <a:r>
              <a:rPr lang="en-US" sz="2600" dirty="0"/>
              <a:t>reabsorption of</a:t>
            </a:r>
          </a:p>
        </p:txBody>
      </p:sp>
      <p:pic>
        <p:nvPicPr>
          <p:cNvPr id="18" name="Picture 17" descr="Ca superscript 2+"/>
          <p:cNvPicPr>
            <a:picLocks noChangeAspect="1"/>
          </p:cNvPicPr>
          <p:nvPr/>
        </p:nvPicPr>
        <p:blipFill>
          <a:blip r:embed="rId5"/>
          <a:stretch>
            <a:fillRect/>
          </a:stretch>
        </p:blipFill>
        <p:spPr>
          <a:xfrm>
            <a:off x="3183709" y="2283101"/>
            <a:ext cx="704762" cy="304762"/>
          </a:xfrm>
          <a:prstGeom prst="rect">
            <a:avLst/>
          </a:prstGeom>
        </p:spPr>
      </p:pic>
      <p:sp>
        <p:nvSpPr>
          <p:cNvPr id="6" name="Content Placeholder 5"/>
          <p:cNvSpPr>
            <a:spLocks noGrp="1"/>
          </p:cNvSpPr>
          <p:nvPr>
            <p:ph idx="13"/>
          </p:nvPr>
        </p:nvSpPr>
        <p:spPr>
          <a:xfrm>
            <a:off x="3956050" y="2248488"/>
            <a:ext cx="2171029" cy="392477"/>
          </a:xfrm>
        </p:spPr>
        <p:txBody>
          <a:bodyPr/>
          <a:lstStyle/>
          <a:p>
            <a:pPr marL="0" indent="0">
              <a:buNone/>
            </a:pPr>
            <a:r>
              <a:rPr lang="en-US" sz="2600" dirty="0"/>
              <a:t>in the kidneys</a:t>
            </a:r>
          </a:p>
        </p:txBody>
      </p:sp>
      <p:sp>
        <p:nvSpPr>
          <p:cNvPr id="7" name="Content Placeholder 6"/>
          <p:cNvSpPr>
            <a:spLocks noGrp="1"/>
          </p:cNvSpPr>
          <p:nvPr>
            <p:ph idx="14"/>
          </p:nvPr>
        </p:nvSpPr>
        <p:spPr>
          <a:xfrm>
            <a:off x="606083" y="2795892"/>
            <a:ext cx="3085122" cy="3924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37160" bIns="0" numCol="1" anchor="t" anchorCtr="0" compatLnSpc="1">
            <a:prstTxWarp prst="textNoShape">
              <a:avLst/>
            </a:prstTxWarp>
          </a:bodyPr>
          <a:lstStyle/>
          <a:p>
            <a:pPr marL="285750" indent="-285750"/>
            <a:r>
              <a:rPr lang="en-US" sz="2600" dirty="0"/>
              <a:t>It indirectly affects</a:t>
            </a:r>
          </a:p>
        </p:txBody>
      </p:sp>
      <p:pic>
        <p:nvPicPr>
          <p:cNvPr id="19" name="Picture 18" descr="Ca superscript 2+"/>
          <p:cNvPicPr>
            <a:picLocks noChangeAspect="1"/>
          </p:cNvPicPr>
          <p:nvPr/>
        </p:nvPicPr>
        <p:blipFill>
          <a:blip r:embed="rId6"/>
          <a:stretch>
            <a:fillRect/>
          </a:stretch>
        </p:blipFill>
        <p:spPr>
          <a:xfrm>
            <a:off x="3617956" y="2827805"/>
            <a:ext cx="695238" cy="323810"/>
          </a:xfrm>
          <a:prstGeom prst="rect">
            <a:avLst/>
          </a:prstGeom>
        </p:spPr>
      </p:pic>
      <p:sp>
        <p:nvSpPr>
          <p:cNvPr id="8" name="Content Placeholder 7"/>
          <p:cNvSpPr>
            <a:spLocks noGrp="1"/>
          </p:cNvSpPr>
          <p:nvPr>
            <p:ph idx="15"/>
          </p:nvPr>
        </p:nvSpPr>
        <p:spPr>
          <a:xfrm>
            <a:off x="4365625" y="2795891"/>
            <a:ext cx="4123551" cy="392477"/>
          </a:xfrm>
        </p:spPr>
        <p:txBody>
          <a:bodyPr/>
          <a:lstStyle/>
          <a:p>
            <a:pPr marL="0" indent="0">
              <a:buNone/>
            </a:pPr>
            <a:r>
              <a:rPr lang="en-US" sz="2600" dirty="0"/>
              <a:t>by promoting production of</a:t>
            </a:r>
          </a:p>
        </p:txBody>
      </p:sp>
      <p:sp>
        <p:nvSpPr>
          <p:cNvPr id="9" name="Content Placeholder 8"/>
          <p:cNvSpPr>
            <a:spLocks noGrp="1"/>
          </p:cNvSpPr>
          <p:nvPr>
            <p:ph idx="16"/>
          </p:nvPr>
        </p:nvSpPr>
        <p:spPr>
          <a:xfrm>
            <a:off x="893000" y="3197894"/>
            <a:ext cx="1631126" cy="392477"/>
          </a:xfrm>
        </p:spPr>
        <p:txBody>
          <a:bodyPr/>
          <a:lstStyle/>
          <a:p>
            <a:pPr marL="0" indent="0">
              <a:buNone/>
            </a:pPr>
            <a:r>
              <a:rPr lang="en-US" sz="2600" dirty="0"/>
              <a:t>vitamin D</a:t>
            </a:r>
          </a:p>
        </p:txBody>
      </p:sp>
      <p:sp>
        <p:nvSpPr>
          <p:cNvPr id="10" name="Content Placeholder 9"/>
          <p:cNvSpPr>
            <a:spLocks noGrp="1"/>
          </p:cNvSpPr>
          <p:nvPr>
            <p:ph idx="17"/>
          </p:nvPr>
        </p:nvSpPr>
        <p:spPr>
          <a:xfrm>
            <a:off x="153901" y="3742657"/>
            <a:ext cx="6746157" cy="392477"/>
          </a:xfrm>
        </p:spPr>
        <p:txBody>
          <a:bodyPr/>
          <a:lstStyle/>
          <a:p>
            <a:r>
              <a:rPr lang="en-US" b="1" dirty="0"/>
              <a:t>Calcitonin</a:t>
            </a:r>
            <a:r>
              <a:rPr lang="en-US" dirty="0"/>
              <a:t> decreases the level of blood</a:t>
            </a:r>
          </a:p>
        </p:txBody>
      </p:sp>
      <p:pic>
        <p:nvPicPr>
          <p:cNvPr id="20" name="Picture 19" descr="Ca superscript 2+"/>
          <p:cNvPicPr>
            <a:picLocks noChangeAspect="1"/>
          </p:cNvPicPr>
          <p:nvPr/>
        </p:nvPicPr>
        <p:blipFill>
          <a:blip r:embed="rId7"/>
          <a:stretch>
            <a:fillRect/>
          </a:stretch>
        </p:blipFill>
        <p:spPr>
          <a:xfrm>
            <a:off x="6839900" y="3764067"/>
            <a:ext cx="752381" cy="352381"/>
          </a:xfrm>
          <a:prstGeom prst="rect">
            <a:avLst/>
          </a:prstGeom>
        </p:spPr>
      </p:pic>
      <p:sp>
        <p:nvSpPr>
          <p:cNvPr id="11" name="Content Placeholder 10"/>
          <p:cNvSpPr>
            <a:spLocks noGrp="1"/>
          </p:cNvSpPr>
          <p:nvPr>
            <p:ph idx="18"/>
          </p:nvPr>
        </p:nvSpPr>
        <p:spPr>
          <a:xfrm>
            <a:off x="606425" y="4321678"/>
            <a:ext cx="2205400" cy="3924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37160" bIns="0" numCol="1" anchor="t" anchorCtr="0" compatLnSpc="1">
            <a:prstTxWarp prst="textNoShape">
              <a:avLst/>
            </a:prstTxWarp>
          </a:bodyPr>
          <a:lstStyle/>
          <a:p>
            <a:pPr marL="285750" indent="-285750"/>
            <a:r>
              <a:rPr lang="en-US" sz="2600" dirty="0"/>
              <a:t>It stimulates</a:t>
            </a:r>
          </a:p>
        </p:txBody>
      </p:sp>
      <p:pic>
        <p:nvPicPr>
          <p:cNvPr id="21" name="Picture 20" descr="Ca superscript 2+"/>
          <p:cNvPicPr>
            <a:picLocks noChangeAspect="1"/>
          </p:cNvPicPr>
          <p:nvPr/>
        </p:nvPicPr>
        <p:blipFill>
          <a:blip r:embed="rId8"/>
          <a:stretch>
            <a:fillRect/>
          </a:stretch>
        </p:blipFill>
        <p:spPr>
          <a:xfrm>
            <a:off x="2725737" y="4359248"/>
            <a:ext cx="695238" cy="304762"/>
          </a:xfrm>
          <a:prstGeom prst="rect">
            <a:avLst/>
          </a:prstGeom>
        </p:spPr>
      </p:pic>
      <p:sp>
        <p:nvSpPr>
          <p:cNvPr id="12" name="Content Placeholder 11"/>
          <p:cNvSpPr>
            <a:spLocks noGrp="1"/>
          </p:cNvSpPr>
          <p:nvPr>
            <p:ph idx="19"/>
          </p:nvPr>
        </p:nvSpPr>
        <p:spPr>
          <a:xfrm>
            <a:off x="3505200" y="4317635"/>
            <a:ext cx="5068488" cy="392477"/>
          </a:xfrm>
        </p:spPr>
        <p:txBody>
          <a:bodyPr/>
          <a:lstStyle/>
          <a:p>
            <a:pPr marL="0" indent="0">
              <a:buNone/>
            </a:pPr>
            <a:r>
              <a:rPr lang="en-US" sz="2600" dirty="0"/>
              <a:t>deposition in bones and secretion</a:t>
            </a:r>
          </a:p>
        </p:txBody>
      </p:sp>
      <p:sp>
        <p:nvSpPr>
          <p:cNvPr id="13" name="Content Placeholder 12"/>
          <p:cNvSpPr>
            <a:spLocks noGrp="1"/>
          </p:cNvSpPr>
          <p:nvPr>
            <p:ph idx="20"/>
          </p:nvPr>
        </p:nvSpPr>
        <p:spPr>
          <a:xfrm>
            <a:off x="890973" y="4718718"/>
            <a:ext cx="1748788" cy="392477"/>
          </a:xfrm>
        </p:spPr>
        <p:txBody>
          <a:bodyPr/>
          <a:lstStyle/>
          <a:p>
            <a:pPr marL="0" indent="0">
              <a:buNone/>
            </a:pPr>
            <a:r>
              <a:rPr lang="en-US" sz="2600" dirty="0"/>
              <a:t>by kidneys</a:t>
            </a:r>
          </a:p>
        </p:txBody>
      </p:sp>
    </p:spTree>
    <p:extLst>
      <p:ext uri="{BB962C8B-B14F-4D97-AF65-F5344CB8AC3E}">
        <p14:creationId xmlns:p14="http://schemas.microsoft.com/office/powerpoint/2010/main" val="30215521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59046"/>
          </a:xfrm>
        </p:spPr>
        <p:txBody>
          <a:bodyPr/>
          <a:lstStyle/>
          <a:p>
            <a:r>
              <a:rPr lang="en-US" sz="2500" dirty="0"/>
              <a:t>Figure 45.18 The Roles of Parathyroid Hormone (PTH) in Regulating Blood Calcium Levels in Mammals</a:t>
            </a:r>
          </a:p>
        </p:txBody>
      </p:sp>
      <p:pic>
        <p:nvPicPr>
          <p:cNvPr id="3" name="Picture 2" descr="A diagram shows a cycle, beginning the normal blood Ca superscript 2+ level (about 10 milligrams per 100 milliliters). Blood Ca superscript 2+ level falls. Reach the parathyroid glands near the thyroid, and causes them to release PTH. TPH moves through the body. In the bone, PTH stimulates Ca superscript 2+ release, while in the kidney, PTH stimulate Ca superscript 2+ uptake and promotes activation of vitamin D. The production of vitamin D in the intestine results in an increase in Ca superscript 2+. All these responses cause the blood Ca superscript 2+ level to rise, until a normal blood Ca superscript 2+ level is reached (about 10 milligrams per 100 milliliters).."/>
          <p:cNvPicPr>
            <a:picLocks noChangeAspect="1"/>
          </p:cNvPicPr>
          <p:nvPr/>
        </p:nvPicPr>
        <p:blipFill>
          <a:blip r:embed="rId3"/>
          <a:stretch>
            <a:fillRect/>
          </a:stretch>
        </p:blipFill>
        <p:spPr>
          <a:xfrm>
            <a:off x="319619" y="914714"/>
            <a:ext cx="8504762" cy="5028571"/>
          </a:xfrm>
          <a:prstGeom prst="rect">
            <a:avLst/>
          </a:prstGeom>
        </p:spPr>
      </p:pic>
    </p:spTree>
    <p:extLst>
      <p:ext uri="{BB962C8B-B14F-4D97-AF65-F5344CB8AC3E}">
        <p14:creationId xmlns:p14="http://schemas.microsoft.com/office/powerpoint/2010/main" val="1509123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0" y="0"/>
            <a:ext cx="9144000" cy="646331"/>
          </a:xfrm>
        </p:spPr>
        <p:txBody>
          <a:bodyPr/>
          <a:lstStyle/>
          <a:p>
            <a:r>
              <a:rPr lang="en-US" dirty="0"/>
              <a:t>Adrenal Hormones: Response to Stress</a:t>
            </a:r>
          </a:p>
        </p:txBody>
      </p:sp>
      <p:sp>
        <p:nvSpPr>
          <p:cNvPr id="131074" name="Rectangle 3"/>
          <p:cNvSpPr>
            <a:spLocks noGrp="1" noChangeArrowheads="1"/>
          </p:cNvSpPr>
          <p:nvPr>
            <p:ph idx="1"/>
          </p:nvPr>
        </p:nvSpPr>
        <p:spPr>
          <a:xfrm>
            <a:off x="152400" y="1272910"/>
            <a:ext cx="8839199" cy="2232290"/>
          </a:xfrm>
        </p:spPr>
        <p:txBody>
          <a:bodyPr/>
          <a:lstStyle/>
          <a:p>
            <a:r>
              <a:rPr lang="en-US" dirty="0"/>
              <a:t>The adrenal glands are located atop the kidneys</a:t>
            </a:r>
          </a:p>
          <a:p>
            <a:r>
              <a:rPr lang="en-US" dirty="0"/>
              <a:t>Each </a:t>
            </a:r>
            <a:r>
              <a:rPr lang="en-US" b="1" dirty="0"/>
              <a:t>adrenal gland</a:t>
            </a:r>
            <a:r>
              <a:rPr lang="en-US" dirty="0"/>
              <a:t> consists of two glands: the adrenal medulla (inner portion) and adrenal cortex (outer portion)</a:t>
            </a:r>
          </a:p>
        </p:txBody>
      </p:sp>
    </p:spTree>
    <p:extLst>
      <p:ext uri="{BB962C8B-B14F-4D97-AF65-F5344CB8AC3E}">
        <p14:creationId xmlns:p14="http://schemas.microsoft.com/office/powerpoint/2010/main" val="1585719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a:xfrm>
            <a:off x="0" y="0"/>
            <a:ext cx="9144000" cy="646331"/>
          </a:xfrm>
        </p:spPr>
        <p:txBody>
          <a:bodyPr/>
          <a:lstStyle/>
          <a:p>
            <a:r>
              <a:rPr lang="en-US" i="1" dirty="0"/>
              <a:t>The Role of the Adrenal Medulla</a:t>
            </a:r>
            <a:endParaRPr lang="en-US" dirty="0"/>
          </a:p>
        </p:txBody>
      </p:sp>
      <p:sp>
        <p:nvSpPr>
          <p:cNvPr id="133122" name="Rectangle 3"/>
          <p:cNvSpPr>
            <a:spLocks noGrp="1" noChangeArrowheads="1"/>
          </p:cNvSpPr>
          <p:nvPr>
            <p:ph idx="1"/>
          </p:nvPr>
        </p:nvSpPr>
        <p:spPr>
          <a:xfrm>
            <a:off x="152400" y="1272910"/>
            <a:ext cx="8839199" cy="3222890"/>
          </a:xfrm>
        </p:spPr>
        <p:txBody>
          <a:bodyPr/>
          <a:lstStyle/>
          <a:p>
            <a:r>
              <a:rPr lang="en-US" dirty="0"/>
              <a:t>The adrenal medulla secretes epinephrine (adrenaline) and </a:t>
            </a:r>
            <a:r>
              <a:rPr lang="en-US" b="1" dirty="0"/>
              <a:t>norepinephrine </a:t>
            </a:r>
            <a:r>
              <a:rPr lang="en-US" dirty="0"/>
              <a:t>(noradrenaline)</a:t>
            </a:r>
          </a:p>
          <a:p>
            <a:r>
              <a:rPr lang="en-US" dirty="0"/>
              <a:t>These hormones are members of a class of compounds called catecholamines</a:t>
            </a:r>
          </a:p>
          <a:p>
            <a:r>
              <a:rPr lang="en-US" dirty="0"/>
              <a:t>They coordinate a set of physiological responses that comprise the “fight-or-flight” response</a:t>
            </a:r>
          </a:p>
        </p:txBody>
      </p:sp>
    </p:spTree>
    <p:extLst>
      <p:ext uri="{BB962C8B-B14F-4D97-AF65-F5344CB8AC3E}">
        <p14:creationId xmlns:p14="http://schemas.microsoft.com/office/powerpoint/2010/main" val="3078960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The Role of the Adrenal Medulla</a:t>
            </a:r>
            <a:r>
              <a:rPr lang="en-US" altLang="ja-JP" dirty="0"/>
              <a:t>, Continued</a:t>
            </a:r>
            <a:endParaRPr lang="en-US" dirty="0"/>
          </a:p>
        </p:txBody>
      </p:sp>
      <p:sp>
        <p:nvSpPr>
          <p:cNvPr id="137217" name="Rectangle 2"/>
          <p:cNvSpPr>
            <a:spLocks noGrp="1" noChangeArrowheads="1"/>
          </p:cNvSpPr>
          <p:nvPr>
            <p:ph idx="1"/>
          </p:nvPr>
        </p:nvSpPr>
        <p:spPr>
          <a:xfrm>
            <a:off x="152400" y="1272910"/>
            <a:ext cx="8839199" cy="3070490"/>
          </a:xfrm>
        </p:spPr>
        <p:txBody>
          <a:bodyPr/>
          <a:lstStyle/>
          <a:p>
            <a:r>
              <a:rPr lang="en-US" dirty="0"/>
              <a:t>Epinephrine and norepinephrine</a:t>
            </a:r>
          </a:p>
          <a:p>
            <a:pPr lvl="1"/>
            <a:r>
              <a:rPr lang="en-US" dirty="0"/>
              <a:t>Trigger the release of glucose and fatty acids into the blood</a:t>
            </a:r>
          </a:p>
          <a:p>
            <a:pPr lvl="1"/>
            <a:r>
              <a:rPr lang="en-US" dirty="0"/>
              <a:t>Increase oxygen delivery to body cells </a:t>
            </a:r>
          </a:p>
          <a:p>
            <a:pPr lvl="1"/>
            <a:r>
              <a:rPr lang="en-US" dirty="0"/>
              <a:t>Direct blood toward heart, brain, and skeletal muscles and away from skin, digestive system, and kidneys</a:t>
            </a:r>
          </a:p>
        </p:txBody>
      </p:sp>
    </p:spTree>
    <p:extLst>
      <p:ext uri="{BB962C8B-B14F-4D97-AF65-F5344CB8AC3E}">
        <p14:creationId xmlns:p14="http://schemas.microsoft.com/office/powerpoint/2010/main" val="22887694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40826"/>
          </a:xfrm>
        </p:spPr>
        <p:txBody>
          <a:bodyPr/>
          <a:lstStyle/>
          <a:p>
            <a:r>
              <a:rPr lang="en-US" sz="2500" dirty="0"/>
              <a:t>Figure 45.19a Stress and the Adrenal Gland (Part 1: Art)</a:t>
            </a:r>
          </a:p>
        </p:txBody>
      </p:sp>
      <p:pic>
        <p:nvPicPr>
          <p:cNvPr id="11" name="Picture 10" descr="A diagram shows the short and long term responses to stress in the adrenal gland. A stress signal reaches the hypothalamus. The adrenal gland is shown as a roughly triangular gland on top of the kidney.&#10;a) Short term stress responses and the adrenal medulla. From the hypothalamus, the stress signal reaches a neuron, and a nerve impulse passes along the axon to the spinal column. Here, the signal passes to another neuron, and a nerve impulse passes along this second axon to the adrenal medulla (inner portion of the adrenal gland. This causes the production and release of hormones from adrenal medulla cells into the blood stream.&#10;Effects of epinephrine and norepinephrine&#10;Glycogen broken down to glucose; increased blood glucose.&#10;Increase blood pressure.&#10;Increased breathing rate.&#10;Increased metabolic rate&#10;Change in blood flow patterns, leading to increased alertness and decreased digestive, excretory and reproductive system activity.&#10;b) Long term stress response and the adrenal cortex. From the hypothalamus, hormones are released and move into the anterior pituitary through a blood vessel. In the anterior pituitary, ACTH hormones are released and pass into the blood stream which carries the hormones to the adrenal cortex (outer layer of the adrenal gland). This causes the production of hormones in adrenal cortex tissues, which enter the blood stream.&#10;Effects of mineralocorticoids:&#10;Retention of sodium ions and water by kidneys.&#10;Increased blood volume and blood pressure.&#10;Effects of glucocorticoids:&#10;Proteins and fats broken down and converted to glucose, leading to increased blood glucose.&#10;Partial suppression of immune system.&#10;"/>
          <p:cNvPicPr>
            <a:picLocks noChangeAspect="1"/>
          </p:cNvPicPr>
          <p:nvPr/>
        </p:nvPicPr>
        <p:blipFill>
          <a:blip r:embed="rId3"/>
          <a:stretch>
            <a:fillRect/>
          </a:stretch>
        </p:blipFill>
        <p:spPr>
          <a:xfrm>
            <a:off x="308450" y="517073"/>
            <a:ext cx="8527099" cy="5990112"/>
          </a:xfrm>
          <a:prstGeom prst="rect">
            <a:avLst/>
          </a:prstGeom>
        </p:spPr>
      </p:pic>
    </p:spTree>
    <p:extLst>
      <p:ext uri="{BB962C8B-B14F-4D97-AF65-F5344CB8AC3E}">
        <p14:creationId xmlns:p14="http://schemas.microsoft.com/office/powerpoint/2010/main" val="12857572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The Role of the Adrenal Medulla</a:t>
            </a:r>
            <a:r>
              <a:rPr lang="en-US" altLang="ja-JP" dirty="0"/>
              <a:t>, Continued-1</a:t>
            </a:r>
            <a:endParaRPr lang="en-US" dirty="0"/>
          </a:p>
        </p:txBody>
      </p:sp>
      <p:sp>
        <p:nvSpPr>
          <p:cNvPr id="139266" name="Rectangle 3"/>
          <p:cNvSpPr>
            <a:spLocks noGrp="1" noChangeArrowheads="1"/>
          </p:cNvSpPr>
          <p:nvPr>
            <p:ph idx="1"/>
          </p:nvPr>
        </p:nvSpPr>
        <p:spPr/>
        <p:txBody>
          <a:bodyPr/>
          <a:lstStyle/>
          <a:p>
            <a:pPr marL="0" indent="0">
              <a:buNone/>
            </a:pPr>
            <a:r>
              <a:rPr lang="en-US" b="1" dirty="0"/>
              <a:t>Epinephrine’s Multiple Effects: A Closer Look</a:t>
            </a:r>
          </a:p>
          <a:p>
            <a:r>
              <a:rPr lang="en-US" dirty="0"/>
              <a:t>Epinephrine coordinates a response in a range of target cells</a:t>
            </a:r>
          </a:p>
          <a:p>
            <a:pPr lvl="1"/>
            <a:r>
              <a:rPr lang="en-US" dirty="0"/>
              <a:t>In liver cells, it binds to a receptor that activates protein kinase A, which regulates glycogen metabolism</a:t>
            </a:r>
          </a:p>
          <a:p>
            <a:pPr lvl="1"/>
            <a:r>
              <a:rPr lang="en-US" dirty="0"/>
              <a:t>In smooth muscle cells lining blood vessels that supply skeletal muscle, it leads to vasodilation to increase blood supply</a:t>
            </a:r>
          </a:p>
          <a:p>
            <a:pPr lvl="1"/>
            <a:r>
              <a:rPr lang="en-US" dirty="0"/>
              <a:t>In smooth muscle of blood vessels of the intestines, it leads to vasoconstriction and reduced blood flow</a:t>
            </a:r>
          </a:p>
        </p:txBody>
      </p:sp>
    </p:spTree>
    <p:extLst>
      <p:ext uri="{BB962C8B-B14F-4D97-AF65-F5344CB8AC3E}">
        <p14:creationId xmlns:p14="http://schemas.microsoft.com/office/powerpoint/2010/main" val="42909678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40826"/>
          </a:xfrm>
        </p:spPr>
        <p:txBody>
          <a:bodyPr/>
          <a:lstStyle/>
          <a:p>
            <a:r>
              <a:rPr lang="en-US" sz="2500" dirty="0"/>
              <a:t>Figure 45.20 One Hormone, Different Effects</a:t>
            </a:r>
          </a:p>
        </p:txBody>
      </p:sp>
      <p:pic>
        <p:nvPicPr>
          <p:cNvPr id="4" name="Picture 3" descr="Diagrams show the effect of a hormone on different cells and receptors.&#10;Diagram A and B show the same receptor but different intracellular proteins (not shown in the diagram) while B and C show different receptors.&#10;a) Liver cell. An epinephrine molecule is shown binding to a beta receptor on a liver cell. In the cell are many small glycogen deposits. After the hormone binds to the receptor, the glycogen breaks down and glucose is released from the cell. As a result, blood glucose level increases.&#10;b) Smooth muscle cell in wall of blood vessel that supplies skeletal muscle. An epinephrine molecule binds to a beta receptor on the surface of a smooth muscle cell. As a result, the cell relaxes, and elongates. The blood vessel dilates, increasing flow to skeletal muscle. &#10;c) Smooth muscle cell in wall of blood vessel that supplies intestines. An epinephrine molecule binds to an alpha receptor (unlike beta receptor in diagram B). As a result, the cell contracts, becoming smaller. The blood vessel constricts, decreasing flow to intestines."/>
          <p:cNvPicPr>
            <a:picLocks noChangeAspect="1"/>
          </p:cNvPicPr>
          <p:nvPr/>
        </p:nvPicPr>
        <p:blipFill>
          <a:blip r:embed="rId3"/>
          <a:stretch>
            <a:fillRect/>
          </a:stretch>
        </p:blipFill>
        <p:spPr>
          <a:xfrm>
            <a:off x="1213785" y="439397"/>
            <a:ext cx="6716429" cy="6182400"/>
          </a:xfrm>
          <a:prstGeom prst="rect">
            <a:avLst/>
          </a:prstGeom>
        </p:spPr>
      </p:pic>
    </p:spTree>
    <p:extLst>
      <p:ext uri="{BB962C8B-B14F-4D97-AF65-F5344CB8AC3E}">
        <p14:creationId xmlns:p14="http://schemas.microsoft.com/office/powerpoint/2010/main" val="15342628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09955"/>
          </a:xfrm>
        </p:spPr>
        <p:txBody>
          <a:bodyPr/>
          <a:lstStyle/>
          <a:p>
            <a:r>
              <a:rPr lang="en-US" sz="2200" dirty="0"/>
              <a:t>Figure 45.20a One Hormone, Different Effect (Part 1: Same Receptors)</a:t>
            </a:r>
          </a:p>
        </p:txBody>
      </p:sp>
      <p:pic>
        <p:nvPicPr>
          <p:cNvPr id="3" name="Picture 2" descr="a) Liver cell. An epinephrine molecule is shown binding to a beta receptor on a liver cell. In the cell are many small glycogen deposits. After the hormone binds to the receptor, the glycogen breaks down and glucose is released from the cell. As a result, blood glucose level increases.&#10;b) Smooth muscle cell in wall of blood vessel that supplies skeletal muscle. An epinephrine molecule binds to a beta receptor on the surface of a smooth muscle cell. As a result, the cell relaxes, and elongates. The blood vessel dilates, increasing flow to skeletal muscle. "/>
          <p:cNvPicPr>
            <a:picLocks noChangeAspect="1"/>
          </p:cNvPicPr>
          <p:nvPr/>
        </p:nvPicPr>
        <p:blipFill>
          <a:blip r:embed="rId3"/>
          <a:stretch>
            <a:fillRect/>
          </a:stretch>
        </p:blipFill>
        <p:spPr>
          <a:xfrm>
            <a:off x="2181147" y="510988"/>
            <a:ext cx="4781707" cy="6254597"/>
          </a:xfrm>
          <a:prstGeom prst="rect">
            <a:avLst/>
          </a:prstGeom>
        </p:spPr>
      </p:pic>
    </p:spTree>
    <p:extLst>
      <p:ext uri="{BB962C8B-B14F-4D97-AF65-F5344CB8AC3E}">
        <p14:creationId xmlns:p14="http://schemas.microsoft.com/office/powerpoint/2010/main" val="3227777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44951"/>
          </a:xfrm>
        </p:spPr>
        <p:txBody>
          <a:bodyPr/>
          <a:lstStyle/>
          <a:p>
            <a:r>
              <a:rPr lang="en-US" dirty="0"/>
              <a:t>Figure 45.2 Intercellular Communication by Secreted Molecules</a:t>
            </a:r>
          </a:p>
        </p:txBody>
      </p:sp>
      <p:sp>
        <p:nvSpPr>
          <p:cNvPr id="3" name="Content Placeholder 2"/>
          <p:cNvSpPr>
            <a:spLocks noGrp="1"/>
          </p:cNvSpPr>
          <p:nvPr>
            <p:ph sz="quarter" idx="10"/>
          </p:nvPr>
        </p:nvSpPr>
        <p:spPr>
          <a:xfrm>
            <a:off x="335138" y="2392639"/>
            <a:ext cx="1763303" cy="184538"/>
          </a:xfrm>
          <a:noFill/>
        </p:spPr>
        <p:txBody>
          <a:bodyPr wrap="none" lIns="0" tIns="0" rIns="0" bIns="0">
            <a:spAutoFit/>
          </a:bodyPr>
          <a:lstStyle/>
          <a:p>
            <a:pPr marL="228600" indent="-228600" fontAlgn="auto">
              <a:spcBef>
                <a:spcPts val="0"/>
              </a:spcBef>
              <a:spcAft>
                <a:spcPts val="0"/>
              </a:spcAft>
              <a:buFont typeface="+mj-lt"/>
              <a:buAutoNum type="alphaLcParenR"/>
            </a:pPr>
            <a:r>
              <a:rPr lang="en-US" dirty="0"/>
              <a:t>Endocrine signaling</a:t>
            </a:r>
          </a:p>
        </p:txBody>
      </p:sp>
      <p:pic>
        <p:nvPicPr>
          <p:cNvPr id="24" name="Picture 23" descr="A diagram shows a cell releasing hormone molecules, which move into and then along a blood vessel. Further away, the hormone molecules leave the blood vessel and bind to receptors on other cells, causing a response."/>
          <p:cNvPicPr>
            <a:picLocks noChangeAspect="1"/>
          </p:cNvPicPr>
          <p:nvPr/>
        </p:nvPicPr>
        <p:blipFill>
          <a:blip r:embed="rId3"/>
          <a:stretch>
            <a:fillRect/>
          </a:stretch>
        </p:blipFill>
        <p:spPr>
          <a:xfrm>
            <a:off x="313218" y="1068605"/>
            <a:ext cx="4104762" cy="1257143"/>
          </a:xfrm>
          <a:prstGeom prst="rect">
            <a:avLst/>
          </a:prstGeom>
        </p:spPr>
      </p:pic>
      <p:sp>
        <p:nvSpPr>
          <p:cNvPr id="14" name="Content Placeholder 13"/>
          <p:cNvSpPr>
            <a:spLocks noGrp="1"/>
          </p:cNvSpPr>
          <p:nvPr>
            <p:ph sz="quarter" idx="12"/>
          </p:nvPr>
        </p:nvSpPr>
        <p:spPr>
          <a:xfrm>
            <a:off x="336823" y="4194532"/>
            <a:ext cx="1651093" cy="184538"/>
          </a:xfrm>
          <a:noFill/>
        </p:spPr>
        <p:txBody>
          <a:bodyPr wrap="none" lIns="0" tIns="0" rIns="0" bIns="0">
            <a:spAutoFit/>
          </a:bodyPr>
          <a:lstStyle/>
          <a:p>
            <a:pPr marL="228600" indent="-228600" fontAlgn="auto">
              <a:spcBef>
                <a:spcPts val="0"/>
              </a:spcBef>
              <a:spcAft>
                <a:spcPts val="0"/>
              </a:spcAft>
              <a:buFont typeface="+mj-lt"/>
              <a:buAutoNum type="alphaLcParenR" startAt="2"/>
            </a:pPr>
            <a:r>
              <a:rPr lang="en-US" dirty="0"/>
              <a:t>Paracrine signaling</a:t>
            </a:r>
          </a:p>
        </p:txBody>
      </p:sp>
      <p:pic>
        <p:nvPicPr>
          <p:cNvPr id="26" name="Picture 25" descr="A diagram shows a cell releasing hormone molecules, which diffuse to nearby cells and bind to receptors on these cells. This leads to a response."/>
          <p:cNvPicPr>
            <a:picLocks noChangeAspect="1"/>
          </p:cNvPicPr>
          <p:nvPr/>
        </p:nvPicPr>
        <p:blipFill>
          <a:blip r:embed="rId4"/>
          <a:stretch>
            <a:fillRect/>
          </a:stretch>
        </p:blipFill>
        <p:spPr>
          <a:xfrm>
            <a:off x="311692" y="2859761"/>
            <a:ext cx="4142857" cy="1276190"/>
          </a:xfrm>
          <a:prstGeom prst="rect">
            <a:avLst/>
          </a:prstGeom>
        </p:spPr>
      </p:pic>
      <p:sp>
        <p:nvSpPr>
          <p:cNvPr id="23" name="Content Placeholder 22"/>
          <p:cNvSpPr>
            <a:spLocks noGrp="1"/>
          </p:cNvSpPr>
          <p:nvPr>
            <p:ph sz="quarter" idx="14"/>
          </p:nvPr>
        </p:nvSpPr>
        <p:spPr>
          <a:xfrm>
            <a:off x="336186" y="5766950"/>
            <a:ext cx="1670329" cy="184538"/>
          </a:xfrm>
          <a:noFill/>
        </p:spPr>
        <p:txBody>
          <a:bodyPr wrap="none" lIns="0" tIns="0" rIns="0" bIns="0">
            <a:spAutoFit/>
          </a:bodyPr>
          <a:lstStyle/>
          <a:p>
            <a:pPr marL="228600" indent="-228600" fontAlgn="auto">
              <a:spcBef>
                <a:spcPts val="0"/>
              </a:spcBef>
              <a:spcAft>
                <a:spcPts val="0"/>
              </a:spcAft>
              <a:buFont typeface="+mj-lt"/>
              <a:buAutoNum type="alphaLcParenR" startAt="3"/>
            </a:pPr>
            <a:r>
              <a:rPr lang="en-US" dirty="0"/>
              <a:t>Autocrine signaling</a:t>
            </a:r>
          </a:p>
        </p:txBody>
      </p:sp>
      <p:pic>
        <p:nvPicPr>
          <p:cNvPr id="28" name="Picture 27" descr="A cell is shown releasing hormone molecules. The molecules bind to receptors on the same cell, causing a response."/>
          <p:cNvPicPr>
            <a:picLocks noChangeAspect="1"/>
          </p:cNvPicPr>
          <p:nvPr/>
        </p:nvPicPr>
        <p:blipFill>
          <a:blip r:embed="rId5"/>
          <a:stretch>
            <a:fillRect/>
          </a:stretch>
        </p:blipFill>
        <p:spPr>
          <a:xfrm>
            <a:off x="296144" y="4643953"/>
            <a:ext cx="4133333" cy="1057143"/>
          </a:xfrm>
          <a:prstGeom prst="rect">
            <a:avLst/>
          </a:prstGeom>
        </p:spPr>
      </p:pic>
      <p:sp>
        <p:nvSpPr>
          <p:cNvPr id="4" name="Content Placeholder 3"/>
          <p:cNvSpPr>
            <a:spLocks noGrp="1"/>
          </p:cNvSpPr>
          <p:nvPr>
            <p:ph sz="quarter" idx="11"/>
          </p:nvPr>
        </p:nvSpPr>
        <p:spPr>
          <a:xfrm>
            <a:off x="4608698" y="2402936"/>
            <a:ext cx="1593385" cy="184538"/>
          </a:xfrm>
          <a:noFill/>
        </p:spPr>
        <p:txBody>
          <a:bodyPr wrap="none" lIns="0" tIns="0" rIns="0" bIns="0">
            <a:spAutoFit/>
          </a:bodyPr>
          <a:lstStyle/>
          <a:p>
            <a:pPr marL="228600" indent="-228600" fontAlgn="auto">
              <a:spcBef>
                <a:spcPts val="0"/>
              </a:spcBef>
              <a:spcAft>
                <a:spcPts val="0"/>
              </a:spcAft>
              <a:buFont typeface="+mj-lt"/>
              <a:buAutoNum type="alphaLcParenR" startAt="4"/>
            </a:pPr>
            <a:r>
              <a:rPr lang="en-US" dirty="0"/>
              <a:t>Synaptic signaling</a:t>
            </a:r>
          </a:p>
        </p:txBody>
      </p:sp>
      <p:pic>
        <p:nvPicPr>
          <p:cNvPr id="25" name="Picture 24" descr="A neuron cell is shown making contact with a body cell. At the synapse (the small space between the cells), the neuron releases hormones which bind to the receptors of the immediately adjacent cell, causing a response."/>
          <p:cNvPicPr>
            <a:picLocks noChangeAspect="1"/>
          </p:cNvPicPr>
          <p:nvPr/>
        </p:nvPicPr>
        <p:blipFill>
          <a:blip r:embed="rId6"/>
          <a:stretch>
            <a:fillRect/>
          </a:stretch>
        </p:blipFill>
        <p:spPr>
          <a:xfrm>
            <a:off x="4611599" y="856733"/>
            <a:ext cx="4257143" cy="1457143"/>
          </a:xfrm>
          <a:prstGeom prst="rect">
            <a:avLst/>
          </a:prstGeom>
        </p:spPr>
      </p:pic>
      <p:sp>
        <p:nvSpPr>
          <p:cNvPr id="22" name="Content Placeholder 21"/>
          <p:cNvSpPr>
            <a:spLocks noGrp="1"/>
          </p:cNvSpPr>
          <p:nvPr>
            <p:ph sz="quarter" idx="13"/>
          </p:nvPr>
        </p:nvSpPr>
        <p:spPr>
          <a:xfrm>
            <a:off x="4608698" y="4193192"/>
            <a:ext cx="2131994" cy="184538"/>
          </a:xfrm>
          <a:noFill/>
        </p:spPr>
        <p:txBody>
          <a:bodyPr wrap="none" lIns="0" tIns="0" rIns="0" bIns="0">
            <a:spAutoFit/>
          </a:bodyPr>
          <a:lstStyle/>
          <a:p>
            <a:pPr marL="228600" indent="-228600" fontAlgn="auto">
              <a:spcBef>
                <a:spcPts val="0"/>
              </a:spcBef>
              <a:spcAft>
                <a:spcPts val="0"/>
              </a:spcAft>
              <a:buFont typeface="+mj-lt"/>
              <a:buAutoNum type="alphaLcParenR" startAt="5"/>
            </a:pPr>
            <a:r>
              <a:rPr lang="en-US" dirty="0"/>
              <a:t>Neuroendocrine signaling</a:t>
            </a:r>
          </a:p>
        </p:txBody>
      </p:sp>
      <p:pic>
        <p:nvPicPr>
          <p:cNvPr id="27" name="Picture 26" descr="A neurosecretory cell is shown, a neuron with its axon extending to a blood vessel. Signaling molecules move across the synapse from the neuron into the blood vessel, and through the blood stream. The molecules leave the blood stream later, and bind to receptors on the surface of other cells. This leads to a response."/>
          <p:cNvPicPr>
            <a:picLocks noChangeAspect="1"/>
          </p:cNvPicPr>
          <p:nvPr/>
        </p:nvPicPr>
        <p:blipFill>
          <a:blip r:embed="rId7"/>
          <a:stretch>
            <a:fillRect/>
          </a:stretch>
        </p:blipFill>
        <p:spPr>
          <a:xfrm>
            <a:off x="4599876" y="2807020"/>
            <a:ext cx="4285714" cy="1333333"/>
          </a:xfrm>
          <a:prstGeom prst="rect">
            <a:avLst/>
          </a:prstGeom>
        </p:spPr>
      </p:pic>
    </p:spTree>
    <p:extLst>
      <p:ext uri="{BB962C8B-B14F-4D97-AF65-F5344CB8AC3E}">
        <p14:creationId xmlns:p14="http://schemas.microsoft.com/office/powerpoint/2010/main" val="17523902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80951"/>
          </a:xfrm>
        </p:spPr>
        <p:txBody>
          <a:bodyPr/>
          <a:lstStyle/>
          <a:p>
            <a:r>
              <a:rPr lang="en-US" sz="2200" dirty="0"/>
              <a:t>Figure 45.20b One Hormone, Different Effects (Part 2: Different Receptors)</a:t>
            </a:r>
          </a:p>
        </p:txBody>
      </p:sp>
      <p:pic>
        <p:nvPicPr>
          <p:cNvPr id="4" name="Picture 3" descr="b) Smooth muscle cell in wall of blood vessel that supplies skeletal muscle. An epinephrine molecule binds to a beta receptor on the surface of a smooth muscle cell. As a result, the cell relaxes, and elongates. The blood vessel dilates, increasing flow to skeletal muscle.&#10;c) Smooth muscle cell in wall of blood vessel that supplies intestines. An epinephrine molecule binds to an alpha receptor (unlike beta receptor in diagram B). As a result, the cell contracts, becoming smaller. The blood vessel constricts, decreasing flow to intestines."/>
          <p:cNvPicPr>
            <a:picLocks noChangeAspect="1"/>
          </p:cNvPicPr>
          <p:nvPr/>
        </p:nvPicPr>
        <p:blipFill>
          <a:blip r:embed="rId3"/>
          <a:stretch>
            <a:fillRect/>
          </a:stretch>
        </p:blipFill>
        <p:spPr>
          <a:xfrm>
            <a:off x="2204818" y="543001"/>
            <a:ext cx="4734364" cy="6202940"/>
          </a:xfrm>
          <a:prstGeom prst="rect">
            <a:avLst/>
          </a:prstGeom>
        </p:spPr>
      </p:pic>
    </p:spTree>
    <p:extLst>
      <p:ext uri="{BB962C8B-B14F-4D97-AF65-F5344CB8AC3E}">
        <p14:creationId xmlns:p14="http://schemas.microsoft.com/office/powerpoint/2010/main" val="23435262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p:txBody>
          <a:bodyPr/>
          <a:lstStyle/>
          <a:p>
            <a:r>
              <a:rPr lang="en-US" i="1" dirty="0"/>
              <a:t>The Role of the Adrenal Cortex</a:t>
            </a:r>
            <a:endParaRPr lang="en-US" dirty="0"/>
          </a:p>
        </p:txBody>
      </p:sp>
      <p:sp>
        <p:nvSpPr>
          <p:cNvPr id="139266" name="Rectangle 3"/>
          <p:cNvSpPr>
            <a:spLocks noGrp="1" noChangeArrowheads="1"/>
          </p:cNvSpPr>
          <p:nvPr>
            <p:ph idx="1"/>
          </p:nvPr>
        </p:nvSpPr>
        <p:spPr>
          <a:xfrm>
            <a:off x="152400" y="1272910"/>
            <a:ext cx="8839199" cy="3451490"/>
          </a:xfrm>
        </p:spPr>
        <p:txBody>
          <a:bodyPr/>
          <a:lstStyle/>
          <a:p>
            <a:r>
              <a:rPr lang="en-US" dirty="0"/>
              <a:t>The adrenal cortex becomes active under stressful conditions including low blood sugar, decreased blood volume and pressure, and shock</a:t>
            </a:r>
          </a:p>
          <a:p>
            <a:r>
              <a:rPr lang="en-US" dirty="0"/>
              <a:t>A series of hormonal signals lead to production and secretion of a family of steroids called corticosteroids</a:t>
            </a:r>
          </a:p>
          <a:p>
            <a:r>
              <a:rPr lang="en-US" dirty="0"/>
              <a:t>Humans produce two types of corticosteroids: glucocorticoids and mineralocorticoids</a:t>
            </a:r>
          </a:p>
        </p:txBody>
      </p:sp>
    </p:spTree>
    <p:extLst>
      <p:ext uri="{BB962C8B-B14F-4D97-AF65-F5344CB8AC3E}">
        <p14:creationId xmlns:p14="http://schemas.microsoft.com/office/powerpoint/2010/main" val="32176314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The Role of the Adrenal Cortex</a:t>
            </a:r>
            <a:r>
              <a:rPr lang="en-US" altLang="ja-JP" dirty="0"/>
              <a:t>, Continued</a:t>
            </a:r>
            <a:endParaRPr lang="en-US" dirty="0"/>
          </a:p>
        </p:txBody>
      </p:sp>
      <p:sp>
        <p:nvSpPr>
          <p:cNvPr id="143361" name="Rectangle 2"/>
          <p:cNvSpPr>
            <a:spLocks noGrp="1" noChangeArrowheads="1"/>
          </p:cNvSpPr>
          <p:nvPr>
            <p:ph idx="1"/>
          </p:nvPr>
        </p:nvSpPr>
        <p:spPr>
          <a:xfrm>
            <a:off x="152400" y="1272910"/>
            <a:ext cx="8839199" cy="2232290"/>
          </a:xfrm>
        </p:spPr>
        <p:txBody>
          <a:bodyPr/>
          <a:lstStyle/>
          <a:p>
            <a:r>
              <a:rPr lang="en-US" b="1" dirty="0"/>
              <a:t>Glucocorticoids</a:t>
            </a:r>
            <a:r>
              <a:rPr lang="en-US" dirty="0"/>
              <a:t>, such as cortisol, influence glucose metabolism and the immune system</a:t>
            </a:r>
          </a:p>
          <a:p>
            <a:r>
              <a:rPr lang="en-US" b="1" dirty="0"/>
              <a:t>Mineralocorticoids</a:t>
            </a:r>
            <a:r>
              <a:rPr lang="en-US" dirty="0"/>
              <a:t>, such as aldosterone, affect salt and water balance</a:t>
            </a:r>
          </a:p>
        </p:txBody>
      </p:sp>
    </p:spTree>
    <p:extLst>
      <p:ext uri="{BB962C8B-B14F-4D97-AF65-F5344CB8AC3E}">
        <p14:creationId xmlns:p14="http://schemas.microsoft.com/office/powerpoint/2010/main" val="41176308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90600"/>
          </a:xfrm>
        </p:spPr>
        <p:txBody>
          <a:bodyPr/>
          <a:lstStyle/>
          <a:p>
            <a:r>
              <a:rPr lang="en-US" dirty="0"/>
              <a:t>Stress and the Adrenal Gland (Part 2: Epinephrine and Norepinephrine Effects)</a:t>
            </a:r>
          </a:p>
        </p:txBody>
      </p:sp>
      <p:sp>
        <p:nvSpPr>
          <p:cNvPr id="3" name="Content Placeholder 2"/>
          <p:cNvSpPr>
            <a:spLocks noGrp="1"/>
          </p:cNvSpPr>
          <p:nvPr>
            <p:ph sz="quarter" idx="10"/>
          </p:nvPr>
        </p:nvSpPr>
        <p:spPr>
          <a:xfrm>
            <a:off x="353066" y="1648643"/>
            <a:ext cx="8293054" cy="3381643"/>
          </a:xfrm>
          <a:solidFill>
            <a:srgbClr val="F3F3F3"/>
          </a:solidFill>
          <a:ln w="9525">
            <a:solidFill>
              <a:schemeClr val="bg1">
                <a:lumMod val="65000"/>
              </a:schemeClr>
            </a:solidFill>
            <a:miter lim="800000"/>
            <a:headEnd/>
            <a:tailEnd/>
          </a:ln>
          <a:effectLst>
            <a:outerShdw blurRad="381000" dist="63500" dir="2400000" algn="tl" rotWithShape="0">
              <a:prstClr val="black">
                <a:alpha val="45000"/>
              </a:prstClr>
            </a:outerShdw>
          </a:effectLst>
        </p:spPr>
        <p:txBody>
          <a:bodyPr wrap="square" lIns="0" tIns="0" rIns="0" bIns="0" anchor="ctr">
            <a:spAutoFit/>
          </a:bodyPr>
          <a:lstStyle/>
          <a:p>
            <a:pPr marL="349250" indent="-190500">
              <a:lnSpc>
                <a:spcPts val="2300"/>
              </a:lnSpc>
              <a:spcBef>
                <a:spcPct val="0"/>
              </a:spcBef>
              <a:spcAft>
                <a:spcPts val="1800"/>
              </a:spcAft>
            </a:pPr>
            <a:r>
              <a:rPr lang="en-US" dirty="0"/>
              <a:t>Effects of epinephrine and norepinephrine:</a:t>
            </a:r>
          </a:p>
          <a:p>
            <a:pPr marL="349250" indent="-190500">
              <a:lnSpc>
                <a:spcPts val="2300"/>
              </a:lnSpc>
              <a:spcBef>
                <a:spcPct val="0"/>
              </a:spcBef>
              <a:spcAft>
                <a:spcPts val="600"/>
              </a:spcAft>
              <a:buFont typeface="Arial" pitchFamily="34" charset="0"/>
              <a:buChar char="•"/>
            </a:pPr>
            <a:r>
              <a:rPr lang="en-US" dirty="0"/>
              <a:t>Glycogen broken down to glucose; increased blood glucose</a:t>
            </a:r>
          </a:p>
          <a:p>
            <a:pPr marL="349250" indent="-190500">
              <a:lnSpc>
                <a:spcPts val="2600"/>
              </a:lnSpc>
              <a:spcBef>
                <a:spcPct val="0"/>
              </a:spcBef>
              <a:spcAft>
                <a:spcPts val="600"/>
              </a:spcAft>
              <a:buFont typeface="Arial" pitchFamily="34" charset="0"/>
              <a:buChar char="•"/>
            </a:pPr>
            <a:r>
              <a:rPr lang="en-US" dirty="0"/>
              <a:t>Increased blood pressure</a:t>
            </a:r>
          </a:p>
          <a:p>
            <a:pPr marL="349250" indent="-190500">
              <a:lnSpc>
                <a:spcPts val="2600"/>
              </a:lnSpc>
              <a:spcBef>
                <a:spcPct val="0"/>
              </a:spcBef>
              <a:spcAft>
                <a:spcPts val="600"/>
              </a:spcAft>
              <a:buFont typeface="Arial" pitchFamily="34" charset="0"/>
              <a:buChar char="•"/>
            </a:pPr>
            <a:r>
              <a:rPr lang="en-US" dirty="0"/>
              <a:t>Increased breathing rate</a:t>
            </a:r>
          </a:p>
          <a:p>
            <a:pPr marL="349250" indent="-190500">
              <a:lnSpc>
                <a:spcPts val="2600"/>
              </a:lnSpc>
              <a:spcBef>
                <a:spcPct val="0"/>
              </a:spcBef>
              <a:spcAft>
                <a:spcPts val="600"/>
              </a:spcAft>
              <a:buFont typeface="Arial" pitchFamily="34" charset="0"/>
              <a:buChar char="•"/>
            </a:pPr>
            <a:r>
              <a:rPr lang="en-US" dirty="0"/>
              <a:t>Increased metabolic rate</a:t>
            </a:r>
          </a:p>
          <a:p>
            <a:pPr marL="349250" indent="-190500">
              <a:lnSpc>
                <a:spcPts val="2300"/>
              </a:lnSpc>
              <a:spcBef>
                <a:spcPct val="0"/>
              </a:spcBef>
              <a:spcAft>
                <a:spcPts val="600"/>
              </a:spcAft>
              <a:buFont typeface="Arial" pitchFamily="34" charset="0"/>
              <a:buChar char="•"/>
            </a:pPr>
            <a:r>
              <a:rPr lang="en-US" dirty="0"/>
              <a:t>Change in blood flow patterns, leading to increased</a:t>
            </a:r>
            <a:br>
              <a:rPr lang="en-US" dirty="0"/>
            </a:br>
            <a:r>
              <a:rPr lang="en-US" dirty="0"/>
              <a:t>alertness and decreased digestive, excretory, and</a:t>
            </a:r>
            <a:br>
              <a:rPr lang="en-US" dirty="0"/>
            </a:br>
            <a:r>
              <a:rPr lang="en-US" dirty="0"/>
              <a:t>reproductive system activity</a:t>
            </a:r>
          </a:p>
        </p:txBody>
      </p:sp>
    </p:spTree>
    <p:extLst>
      <p:ext uri="{BB962C8B-B14F-4D97-AF65-F5344CB8AC3E}">
        <p14:creationId xmlns:p14="http://schemas.microsoft.com/office/powerpoint/2010/main" val="23842946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lstStyle/>
          <a:p>
            <a:r>
              <a:rPr lang="en-US" dirty="0"/>
              <a:t>Sex Hormones</a:t>
            </a:r>
          </a:p>
        </p:txBody>
      </p:sp>
      <p:sp>
        <p:nvSpPr>
          <p:cNvPr id="145410" name="Rectangle 3"/>
          <p:cNvSpPr>
            <a:spLocks noGrp="1" noChangeArrowheads="1"/>
          </p:cNvSpPr>
          <p:nvPr>
            <p:ph idx="1"/>
          </p:nvPr>
        </p:nvSpPr>
        <p:spPr>
          <a:xfrm>
            <a:off x="152400" y="1272910"/>
            <a:ext cx="8839199" cy="2613290"/>
          </a:xfrm>
        </p:spPr>
        <p:txBody>
          <a:bodyPr/>
          <a:lstStyle/>
          <a:p>
            <a:r>
              <a:rPr lang="en-US" dirty="0"/>
              <a:t>The gonads, testes and ovaries, produce most of the sex hormones: androgens, estrogens, and progesterone</a:t>
            </a:r>
          </a:p>
          <a:p>
            <a:r>
              <a:rPr lang="en-US" dirty="0"/>
              <a:t>All three sex hormones are found in both males and females, but in different proportions</a:t>
            </a:r>
          </a:p>
        </p:txBody>
      </p:sp>
    </p:spTree>
    <p:extLst>
      <p:ext uri="{BB962C8B-B14F-4D97-AF65-F5344CB8AC3E}">
        <p14:creationId xmlns:p14="http://schemas.microsoft.com/office/powerpoint/2010/main" val="22582477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Sex Hormones</a:t>
            </a:r>
            <a:r>
              <a:rPr lang="en-US" altLang="ja-JP" dirty="0"/>
              <a:t>, Continued</a:t>
            </a:r>
            <a:endParaRPr lang="en-US" dirty="0"/>
          </a:p>
        </p:txBody>
      </p:sp>
      <p:sp>
        <p:nvSpPr>
          <p:cNvPr id="147457" name="Rectangle 2"/>
          <p:cNvSpPr>
            <a:spLocks noGrp="1" noChangeArrowheads="1"/>
          </p:cNvSpPr>
          <p:nvPr>
            <p:ph idx="1"/>
          </p:nvPr>
        </p:nvSpPr>
        <p:spPr>
          <a:xfrm>
            <a:off x="152400" y="1272910"/>
            <a:ext cx="8839199" cy="2384690"/>
          </a:xfrm>
        </p:spPr>
        <p:txBody>
          <a:bodyPr/>
          <a:lstStyle/>
          <a:p>
            <a:r>
              <a:rPr lang="en-US" dirty="0"/>
              <a:t>The testes primarily synthesize </a:t>
            </a:r>
            <a:r>
              <a:rPr lang="en-US" b="1" dirty="0"/>
              <a:t>androgens</a:t>
            </a:r>
            <a:r>
              <a:rPr lang="en-US" dirty="0"/>
              <a:t>, mainly </a:t>
            </a:r>
            <a:r>
              <a:rPr lang="en-US" b="1" dirty="0"/>
              <a:t>testosterone</a:t>
            </a:r>
            <a:r>
              <a:rPr lang="en-US" dirty="0"/>
              <a:t>, which promote development of male reproductive structures</a:t>
            </a:r>
          </a:p>
          <a:p>
            <a:r>
              <a:rPr lang="en-US" dirty="0"/>
              <a:t>Testosterone is responsible for male secondary sex characteristics</a:t>
            </a:r>
          </a:p>
        </p:txBody>
      </p:sp>
    </p:spTree>
    <p:extLst>
      <p:ext uri="{BB962C8B-B14F-4D97-AF65-F5344CB8AC3E}">
        <p14:creationId xmlns:p14="http://schemas.microsoft.com/office/powerpoint/2010/main" val="1180414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Sex Hormones</a:t>
            </a:r>
            <a:r>
              <a:rPr lang="en-US" altLang="ja-JP" dirty="0"/>
              <a:t>, Continued-1</a:t>
            </a:r>
            <a:endParaRPr lang="en-US" dirty="0"/>
          </a:p>
        </p:txBody>
      </p:sp>
      <p:sp>
        <p:nvSpPr>
          <p:cNvPr id="151553" name="Rectangle 2"/>
          <p:cNvSpPr>
            <a:spLocks noGrp="1" noChangeArrowheads="1"/>
          </p:cNvSpPr>
          <p:nvPr>
            <p:ph idx="1"/>
          </p:nvPr>
        </p:nvSpPr>
        <p:spPr>
          <a:xfrm>
            <a:off x="152400" y="1272910"/>
            <a:ext cx="8839199" cy="3451490"/>
          </a:xfrm>
        </p:spPr>
        <p:txBody>
          <a:bodyPr/>
          <a:lstStyle/>
          <a:p>
            <a:r>
              <a:rPr lang="en-US" b="1" dirty="0"/>
              <a:t>Estrogens</a:t>
            </a:r>
            <a:r>
              <a:rPr lang="en-US" dirty="0"/>
              <a:t>, most importantly </a:t>
            </a:r>
            <a:r>
              <a:rPr lang="en-US" b="1" dirty="0"/>
              <a:t>estradiol</a:t>
            </a:r>
            <a:r>
              <a:rPr lang="en-US" dirty="0"/>
              <a:t>, are responsible for maintenance of the female reproductive system</a:t>
            </a:r>
          </a:p>
          <a:p>
            <a:r>
              <a:rPr lang="en-US" dirty="0"/>
              <a:t>They are also responsible for development of female secondary sex characteristics</a:t>
            </a:r>
          </a:p>
          <a:p>
            <a:r>
              <a:rPr lang="en-US" dirty="0"/>
              <a:t>In mammals, </a:t>
            </a:r>
            <a:r>
              <a:rPr lang="en-US" b="1" dirty="0"/>
              <a:t>progesterone</a:t>
            </a:r>
            <a:r>
              <a:rPr lang="en-US" dirty="0"/>
              <a:t> is primarily involved in preparing and maintaining the uterus</a:t>
            </a:r>
          </a:p>
        </p:txBody>
      </p:sp>
    </p:spTree>
    <p:extLst>
      <p:ext uri="{BB962C8B-B14F-4D97-AF65-F5344CB8AC3E}">
        <p14:creationId xmlns:p14="http://schemas.microsoft.com/office/powerpoint/2010/main" val="19658223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Sex Hormones</a:t>
            </a:r>
            <a:r>
              <a:rPr lang="en-US" altLang="ja-JP" dirty="0"/>
              <a:t>, Continued-2</a:t>
            </a:r>
            <a:endParaRPr lang="en-US" dirty="0"/>
          </a:p>
        </p:txBody>
      </p:sp>
      <p:sp>
        <p:nvSpPr>
          <p:cNvPr id="151553" name="Rectangle 2"/>
          <p:cNvSpPr>
            <a:spLocks noGrp="1" noChangeArrowheads="1"/>
          </p:cNvSpPr>
          <p:nvPr>
            <p:ph idx="1"/>
          </p:nvPr>
        </p:nvSpPr>
        <p:spPr>
          <a:xfrm>
            <a:off x="152400" y="1272910"/>
            <a:ext cx="8839199" cy="2841890"/>
          </a:xfrm>
        </p:spPr>
        <p:txBody>
          <a:bodyPr/>
          <a:lstStyle/>
          <a:p>
            <a:r>
              <a:rPr lang="en-US" dirty="0"/>
              <a:t>Synthesis of the sex hormones is controlled by the gonadotropins, follicle-stimulating hormone and luteinizing hormone from the anterior pituitary</a:t>
            </a:r>
          </a:p>
          <a:p>
            <a:r>
              <a:rPr lang="en-US" dirty="0"/>
              <a:t>Gonadotropin secretion is controlled by gonadotropin-releasing hormone from the hypothalamus</a:t>
            </a:r>
          </a:p>
        </p:txBody>
      </p:sp>
    </p:spTree>
    <p:extLst>
      <p:ext uri="{BB962C8B-B14F-4D97-AF65-F5344CB8AC3E}">
        <p14:creationId xmlns:p14="http://schemas.microsoft.com/office/powerpoint/2010/main" val="40331530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5414"/>
          </a:xfrm>
        </p:spPr>
        <p:txBody>
          <a:bodyPr/>
          <a:lstStyle/>
          <a:p>
            <a:r>
              <a:rPr lang="en-US" sz="2000" dirty="0"/>
              <a:t>Figure 45.21 Sex Hormones Regulate Formation of Internal Reproductive Structures in Human Development</a:t>
            </a:r>
          </a:p>
        </p:txBody>
      </p:sp>
      <p:pic>
        <p:nvPicPr>
          <p:cNvPr id="2" name="Picture 1" descr="A diagram is shown of internal reproductive organ development.&#10;In an embryo (either XX or XY), two bipotential gonads (small round structures) are show, each with two tubes. One is a male duct (Wolffian) and the other is a female duct (Müllerian).&#10;If testosterone and AMH hormones are present, the bipotential gonads become testes, and the male ducts develop into the vas deferens, which extend from the testes to the seminal vesicle. This is in a male (XY) fetus.&#10;In the absence of male hormones, the bipotential gonads become ovaries, and the female ducts become oviducts. The oviducts extend from near the ovaries to the uterus. This is in a female (XX) fetus."/>
          <p:cNvPicPr>
            <a:picLocks noChangeAspect="1"/>
          </p:cNvPicPr>
          <p:nvPr/>
        </p:nvPicPr>
        <p:blipFill>
          <a:blip r:embed="rId3"/>
          <a:stretch>
            <a:fillRect/>
          </a:stretch>
        </p:blipFill>
        <p:spPr>
          <a:xfrm>
            <a:off x="1598845" y="732022"/>
            <a:ext cx="5946308" cy="5887434"/>
          </a:xfrm>
          <a:prstGeom prst="rect">
            <a:avLst/>
          </a:prstGeom>
        </p:spPr>
      </p:pic>
    </p:spTree>
    <p:extLst>
      <p:ext uri="{BB962C8B-B14F-4D97-AF65-F5344CB8AC3E}">
        <p14:creationId xmlns:p14="http://schemas.microsoft.com/office/powerpoint/2010/main" val="9735708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7"/>
          <p:cNvSpPr>
            <a:spLocks noGrp="1" noChangeArrowheads="1"/>
          </p:cNvSpPr>
          <p:nvPr>
            <p:ph type="title"/>
          </p:nvPr>
        </p:nvSpPr>
        <p:spPr/>
        <p:txBody>
          <a:bodyPr/>
          <a:lstStyle/>
          <a:p>
            <a:r>
              <a:rPr lang="en-US" i="1" dirty="0"/>
              <a:t>Endocrine Disruptors</a:t>
            </a:r>
            <a:endParaRPr lang="en-US" dirty="0"/>
          </a:p>
        </p:txBody>
      </p:sp>
      <p:sp>
        <p:nvSpPr>
          <p:cNvPr id="153601" name="Rectangle 2"/>
          <p:cNvSpPr>
            <a:spLocks noGrp="1" noChangeArrowheads="1"/>
          </p:cNvSpPr>
          <p:nvPr>
            <p:ph idx="1"/>
          </p:nvPr>
        </p:nvSpPr>
        <p:spPr>
          <a:xfrm>
            <a:off x="152400" y="1272910"/>
            <a:ext cx="8839199" cy="3375290"/>
          </a:xfrm>
        </p:spPr>
        <p:txBody>
          <a:bodyPr/>
          <a:lstStyle/>
          <a:p>
            <a:r>
              <a:rPr lang="en-US" dirty="0"/>
              <a:t>Between 1938 and 1971, some pregnant women at risk for complications were prescribed a synthetic estrogen called diethylstilbestrol (DES)</a:t>
            </a:r>
          </a:p>
          <a:p>
            <a:r>
              <a:rPr lang="en-US" dirty="0"/>
              <a:t>Daughters of women treated with DES are at higher risk for reproductive abnormalities, including miscarriage, structural changes, and cervical and vaginal cancers</a:t>
            </a:r>
          </a:p>
        </p:txBody>
      </p:sp>
    </p:spTree>
    <p:extLst>
      <p:ext uri="{BB962C8B-B14F-4D97-AF65-F5344CB8AC3E}">
        <p14:creationId xmlns:p14="http://schemas.microsoft.com/office/powerpoint/2010/main" val="144021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80951"/>
          </a:xfrm>
        </p:spPr>
        <p:txBody>
          <a:bodyPr/>
          <a:lstStyle/>
          <a:p>
            <a:r>
              <a:rPr lang="en-US" sz="2200" dirty="0"/>
              <a:t>Figure 45.2a Intercellular Communication by Secreted Molecules (Part 1: Endocrine, Paracrine, and Autocrine)</a:t>
            </a:r>
          </a:p>
        </p:txBody>
      </p:sp>
      <p:sp>
        <p:nvSpPr>
          <p:cNvPr id="4" name="Content Placeholder 3"/>
          <p:cNvSpPr>
            <a:spLocks noGrp="1"/>
          </p:cNvSpPr>
          <p:nvPr>
            <p:ph sz="quarter" idx="10"/>
          </p:nvPr>
        </p:nvSpPr>
        <p:spPr>
          <a:xfrm>
            <a:off x="1781179" y="2545404"/>
            <a:ext cx="2191306"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28600" indent="-228600">
              <a:lnSpc>
                <a:spcPts val="1820"/>
              </a:lnSpc>
              <a:spcBef>
                <a:spcPct val="0"/>
              </a:spcBef>
              <a:buFont typeface="+mj-lt"/>
              <a:buAutoNum type="alphaLcParenR"/>
            </a:pPr>
            <a:r>
              <a:rPr lang="en-US" sz="1600" dirty="0"/>
              <a:t>Endocrine signaling</a:t>
            </a:r>
          </a:p>
        </p:txBody>
      </p:sp>
      <p:pic>
        <p:nvPicPr>
          <p:cNvPr id="10" name="Picture 9" descr="A diagram shows a cell releasing hormone molecules, which move into and then along a blood vessel. Further away, the hormone molecules leave the blood vessel and bind to receptors on other cells, causing a response."/>
          <p:cNvPicPr>
            <a:picLocks noChangeAspect="1"/>
          </p:cNvPicPr>
          <p:nvPr/>
        </p:nvPicPr>
        <p:blipFill>
          <a:blip r:embed="rId3"/>
          <a:stretch>
            <a:fillRect/>
          </a:stretch>
        </p:blipFill>
        <p:spPr>
          <a:xfrm>
            <a:off x="1771656" y="808217"/>
            <a:ext cx="5610936" cy="1682355"/>
          </a:xfrm>
          <a:prstGeom prst="rect">
            <a:avLst/>
          </a:prstGeom>
        </p:spPr>
      </p:pic>
      <p:sp>
        <p:nvSpPr>
          <p:cNvPr id="7" name="Content Placeholder 6"/>
          <p:cNvSpPr>
            <a:spLocks noGrp="1"/>
          </p:cNvSpPr>
          <p:nvPr>
            <p:ph sz="quarter" idx="12"/>
          </p:nvPr>
        </p:nvSpPr>
        <p:spPr>
          <a:xfrm>
            <a:off x="1781775" y="4605974"/>
            <a:ext cx="2123979"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28600" indent="-228600">
              <a:lnSpc>
                <a:spcPts val="1820"/>
              </a:lnSpc>
              <a:spcBef>
                <a:spcPct val="0"/>
              </a:spcBef>
              <a:buFont typeface="+mj-lt"/>
              <a:buAutoNum type="alphaLcParenR" startAt="2"/>
            </a:pPr>
            <a:r>
              <a:rPr lang="en-US" sz="1600" dirty="0"/>
              <a:t>Paracrine signaling</a:t>
            </a:r>
          </a:p>
        </p:txBody>
      </p:sp>
      <p:pic>
        <p:nvPicPr>
          <p:cNvPr id="11" name="Picture 10" descr="A diagram shows a cell releasing hormone molecules, which diffuse to nearby cells and bind to receptors on these cells. This leads to a response."/>
          <p:cNvPicPr>
            <a:picLocks noChangeAspect="1"/>
          </p:cNvPicPr>
          <p:nvPr/>
        </p:nvPicPr>
        <p:blipFill>
          <a:blip r:embed="rId4"/>
          <a:stretch>
            <a:fillRect/>
          </a:stretch>
        </p:blipFill>
        <p:spPr>
          <a:xfrm>
            <a:off x="1797500" y="2906918"/>
            <a:ext cx="5583205" cy="1654625"/>
          </a:xfrm>
          <a:prstGeom prst="rect">
            <a:avLst/>
          </a:prstGeom>
        </p:spPr>
      </p:pic>
      <p:sp>
        <p:nvSpPr>
          <p:cNvPr id="9" name="Content Placeholder 8"/>
          <p:cNvSpPr>
            <a:spLocks noGrp="1"/>
          </p:cNvSpPr>
          <p:nvPr>
            <p:ph sz="quarter" idx="14"/>
          </p:nvPr>
        </p:nvSpPr>
        <p:spPr>
          <a:xfrm>
            <a:off x="1784732" y="6350638"/>
            <a:ext cx="2146421"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28600" indent="-228600">
              <a:lnSpc>
                <a:spcPts val="1820"/>
              </a:lnSpc>
              <a:spcBef>
                <a:spcPct val="0"/>
              </a:spcBef>
              <a:buFont typeface="+mj-lt"/>
              <a:buAutoNum type="alphaLcParenR" startAt="3"/>
              <a:tabLst>
                <a:tab pos="342900" algn="l"/>
              </a:tabLst>
            </a:pPr>
            <a:r>
              <a:rPr lang="en-US" sz="1600" dirty="0"/>
              <a:t>Autocrine signaling</a:t>
            </a:r>
          </a:p>
        </p:txBody>
      </p:sp>
      <p:pic>
        <p:nvPicPr>
          <p:cNvPr id="12" name="Picture 11" descr="A cell is shown releasing hormone molecules. The molecules bind to receptors on the same cell, causing a response."/>
          <p:cNvPicPr>
            <a:picLocks noChangeAspect="1"/>
          </p:cNvPicPr>
          <p:nvPr/>
        </p:nvPicPr>
        <p:blipFill>
          <a:blip r:embed="rId5"/>
          <a:stretch>
            <a:fillRect/>
          </a:stretch>
        </p:blipFill>
        <p:spPr>
          <a:xfrm>
            <a:off x="1780397" y="4903354"/>
            <a:ext cx="5583205" cy="1405045"/>
          </a:xfrm>
          <a:prstGeom prst="rect">
            <a:avLst/>
          </a:prstGeom>
        </p:spPr>
      </p:pic>
    </p:spTree>
    <p:extLst>
      <p:ext uri="{BB962C8B-B14F-4D97-AF65-F5344CB8AC3E}">
        <p14:creationId xmlns:p14="http://schemas.microsoft.com/office/powerpoint/2010/main" val="6690567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Endocrine Disruptors</a:t>
            </a:r>
            <a:r>
              <a:rPr lang="en-US" altLang="ja-JP" dirty="0"/>
              <a:t>, Continued</a:t>
            </a:r>
            <a:endParaRPr lang="en-US" dirty="0"/>
          </a:p>
        </p:txBody>
      </p:sp>
      <p:sp>
        <p:nvSpPr>
          <p:cNvPr id="155649" name="Rectangle 2"/>
          <p:cNvSpPr>
            <a:spLocks noGrp="1" noChangeArrowheads="1"/>
          </p:cNvSpPr>
          <p:nvPr>
            <p:ph idx="1"/>
          </p:nvPr>
        </p:nvSpPr>
        <p:spPr>
          <a:xfrm>
            <a:off x="152400" y="1272910"/>
            <a:ext cx="8839199" cy="1546490"/>
          </a:xfrm>
        </p:spPr>
        <p:txBody>
          <a:bodyPr/>
          <a:lstStyle/>
          <a:p>
            <a:r>
              <a:rPr lang="en-US" dirty="0"/>
              <a:t>DES is an endocrine disruptor, a molecule that interrupts the normal function of a hormone pathway, in this case, that of estrogen</a:t>
            </a:r>
          </a:p>
        </p:txBody>
      </p:sp>
    </p:spTree>
    <p:extLst>
      <p:ext uri="{BB962C8B-B14F-4D97-AF65-F5344CB8AC3E}">
        <p14:creationId xmlns:p14="http://schemas.microsoft.com/office/powerpoint/2010/main" val="24277551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r>
              <a:rPr lang="en-US" dirty="0"/>
              <a:t>Hormones and Biological Rhythms</a:t>
            </a:r>
          </a:p>
        </p:txBody>
      </p:sp>
      <p:sp>
        <p:nvSpPr>
          <p:cNvPr id="157698" name="Rectangle 3"/>
          <p:cNvSpPr>
            <a:spLocks noGrp="1" noChangeArrowheads="1"/>
          </p:cNvSpPr>
          <p:nvPr>
            <p:ph idx="1"/>
          </p:nvPr>
        </p:nvSpPr>
        <p:spPr>
          <a:xfrm>
            <a:off x="152400" y="1272910"/>
            <a:ext cx="8839199" cy="4365890"/>
          </a:xfrm>
        </p:spPr>
        <p:txBody>
          <a:bodyPr/>
          <a:lstStyle/>
          <a:p>
            <a:r>
              <a:rPr lang="en-US" dirty="0"/>
              <a:t>The </a:t>
            </a:r>
            <a:r>
              <a:rPr lang="en-US" b="1" dirty="0"/>
              <a:t>pineal gland</a:t>
            </a:r>
            <a:r>
              <a:rPr lang="en-US" dirty="0"/>
              <a:t>, located in the brain, secretes </a:t>
            </a:r>
            <a:r>
              <a:rPr lang="en-US" b="1" dirty="0"/>
              <a:t>melatonin</a:t>
            </a:r>
          </a:p>
          <a:p>
            <a:r>
              <a:rPr lang="en-US" dirty="0"/>
              <a:t>Primary functions of melatonin appear to relate to biological rhythms associated with reproduction and with daily activity levels</a:t>
            </a:r>
          </a:p>
          <a:p>
            <a:r>
              <a:rPr lang="en-US" dirty="0"/>
              <a:t>The release of melatonin by the pineal gland is controlled by a group of neurons in the hypothalamus called the suprachiasmatic nucleus (SCN)</a:t>
            </a:r>
          </a:p>
        </p:txBody>
      </p:sp>
    </p:spTree>
    <p:extLst>
      <p:ext uri="{BB962C8B-B14F-4D97-AF65-F5344CB8AC3E}">
        <p14:creationId xmlns:p14="http://schemas.microsoft.com/office/powerpoint/2010/main" val="5175179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p:txBody>
          <a:bodyPr/>
          <a:lstStyle/>
          <a:p>
            <a:r>
              <a:rPr lang="en-US" dirty="0"/>
              <a:t>Evolution of Hormone Function</a:t>
            </a:r>
          </a:p>
        </p:txBody>
      </p:sp>
      <p:sp>
        <p:nvSpPr>
          <p:cNvPr id="159746" name="Rectangle 3"/>
          <p:cNvSpPr>
            <a:spLocks noGrp="1" noChangeArrowheads="1"/>
          </p:cNvSpPr>
          <p:nvPr>
            <p:ph idx="1"/>
          </p:nvPr>
        </p:nvSpPr>
        <p:spPr>
          <a:xfrm>
            <a:off x="152400" y="1272910"/>
            <a:ext cx="8839199" cy="3908690"/>
          </a:xfrm>
        </p:spPr>
        <p:txBody>
          <a:bodyPr/>
          <a:lstStyle/>
          <a:p>
            <a:r>
              <a:rPr lang="en-US" dirty="0"/>
              <a:t>Over the course of evolution, the functions of particular hormones have diverged </a:t>
            </a:r>
          </a:p>
          <a:p>
            <a:r>
              <a:rPr lang="en-US" dirty="0"/>
              <a:t>For example, thyroid hormone plays a role in metabolism across many lineages, but in frogs has taken on a unique function: stimulating the resorption of the tadpole tail during metamorphosis</a:t>
            </a:r>
          </a:p>
          <a:p>
            <a:r>
              <a:rPr lang="en-US" dirty="0"/>
              <a:t>Prolactin also has a broad range of activities in vertebrates </a:t>
            </a:r>
          </a:p>
        </p:txBody>
      </p:sp>
    </p:spTree>
    <p:extLst>
      <p:ext uri="{BB962C8B-B14F-4D97-AF65-F5344CB8AC3E}">
        <p14:creationId xmlns:p14="http://schemas.microsoft.com/office/powerpoint/2010/main" val="20007675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44951"/>
          </a:xfrm>
        </p:spPr>
        <p:txBody>
          <a:bodyPr/>
          <a:lstStyle/>
          <a:p>
            <a:r>
              <a:rPr lang="en-US" dirty="0"/>
              <a:t>Figure 45.22 Specialized Role of a Hormone in Frog Metamorphosis</a:t>
            </a:r>
          </a:p>
        </p:txBody>
      </p:sp>
      <p:pic>
        <p:nvPicPr>
          <p:cNvPr id="3" name="Picture 2" descr="A photograph show a tadpole under water, with a long tail, developing legs and short body. A photograph of an adult frog on a lily pad on the surface of the water with no tail, fully developed legs."/>
          <p:cNvPicPr>
            <a:picLocks noChangeAspect="1"/>
          </p:cNvPicPr>
          <p:nvPr/>
        </p:nvPicPr>
        <p:blipFill>
          <a:blip r:embed="rId3"/>
          <a:stretch>
            <a:fillRect/>
          </a:stretch>
        </p:blipFill>
        <p:spPr>
          <a:xfrm>
            <a:off x="1267238" y="2048047"/>
            <a:ext cx="6609524" cy="2761905"/>
          </a:xfrm>
          <a:prstGeom prst="rect">
            <a:avLst/>
          </a:prstGeom>
        </p:spPr>
      </p:pic>
    </p:spTree>
    <p:extLst>
      <p:ext uri="{BB962C8B-B14F-4D97-AF65-F5344CB8AC3E}">
        <p14:creationId xmlns:p14="http://schemas.microsoft.com/office/powerpoint/2010/main" val="26115363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39446"/>
          </a:xfrm>
        </p:spPr>
        <p:txBody>
          <a:bodyPr/>
          <a:lstStyle/>
          <a:p>
            <a:r>
              <a:rPr lang="en-US" dirty="0"/>
              <a:t>Figure 45.22a Specialized Role of a Hormone in Frog Metamorphosis (Part 1: Tadpole)</a:t>
            </a:r>
          </a:p>
        </p:txBody>
      </p:sp>
      <p:pic>
        <p:nvPicPr>
          <p:cNvPr id="6" name="Picture 5" descr="A photograph show a tadpole under water, with a long tail, developing legs and short body."/>
          <p:cNvPicPr>
            <a:picLocks noChangeAspect="1"/>
          </p:cNvPicPr>
          <p:nvPr/>
        </p:nvPicPr>
        <p:blipFill>
          <a:blip r:embed="rId3"/>
          <a:stretch>
            <a:fillRect/>
          </a:stretch>
        </p:blipFill>
        <p:spPr>
          <a:xfrm>
            <a:off x="2833687" y="2390775"/>
            <a:ext cx="3476625" cy="2076450"/>
          </a:xfrm>
          <a:prstGeom prst="rect">
            <a:avLst/>
          </a:prstGeom>
        </p:spPr>
      </p:pic>
    </p:spTree>
    <p:extLst>
      <p:ext uri="{BB962C8B-B14F-4D97-AF65-F5344CB8AC3E}">
        <p14:creationId xmlns:p14="http://schemas.microsoft.com/office/powerpoint/2010/main" val="19502866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39446"/>
          </a:xfrm>
        </p:spPr>
        <p:txBody>
          <a:bodyPr/>
          <a:lstStyle/>
          <a:p>
            <a:r>
              <a:rPr lang="en-US" dirty="0"/>
              <a:t>Figure 45.22b Specialized Role of a Hormone in Frog Metamorphosis (Part 2: Adult Frog)</a:t>
            </a:r>
          </a:p>
        </p:txBody>
      </p:sp>
      <p:pic>
        <p:nvPicPr>
          <p:cNvPr id="6" name="Picture 5" descr="A photograph of an adult frog on a lily pad on the surface of the water with no tail, fully developed legs."/>
          <p:cNvPicPr>
            <a:picLocks noChangeAspect="1"/>
          </p:cNvPicPr>
          <p:nvPr/>
        </p:nvPicPr>
        <p:blipFill>
          <a:blip r:embed="rId3"/>
          <a:stretch>
            <a:fillRect/>
          </a:stretch>
        </p:blipFill>
        <p:spPr>
          <a:xfrm>
            <a:off x="2857500" y="2024062"/>
            <a:ext cx="3429000" cy="2809875"/>
          </a:xfrm>
          <a:prstGeom prst="rect">
            <a:avLst/>
          </a:prstGeom>
        </p:spPr>
      </p:pic>
    </p:spTree>
    <p:extLst>
      <p:ext uri="{BB962C8B-B14F-4D97-AF65-F5344CB8AC3E}">
        <p14:creationId xmlns:p14="http://schemas.microsoft.com/office/powerpoint/2010/main" val="23600353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Evolution of Hormone Function</a:t>
            </a:r>
            <a:r>
              <a:rPr lang="en-US" altLang="ja-JP" dirty="0"/>
              <a:t>, Continued</a:t>
            </a:r>
            <a:endParaRPr lang="en-US" dirty="0"/>
          </a:p>
        </p:txBody>
      </p:sp>
      <p:sp>
        <p:nvSpPr>
          <p:cNvPr id="163841" name="Rectangle 3"/>
          <p:cNvSpPr>
            <a:spLocks noGrp="1" noChangeArrowheads="1"/>
          </p:cNvSpPr>
          <p:nvPr>
            <p:ph idx="1"/>
          </p:nvPr>
        </p:nvSpPr>
        <p:spPr>
          <a:xfrm>
            <a:off x="152400" y="1272910"/>
            <a:ext cx="8839199" cy="2537090"/>
          </a:xfrm>
        </p:spPr>
        <p:txBody>
          <a:bodyPr/>
          <a:lstStyle/>
          <a:p>
            <a:r>
              <a:rPr lang="en-US" b="1" dirty="0"/>
              <a:t>Melanocyte-stimulating hormone </a:t>
            </a:r>
            <a:r>
              <a:rPr lang="en-US" dirty="0"/>
              <a:t>(</a:t>
            </a:r>
            <a:r>
              <a:rPr lang="en-US" b="1" dirty="0"/>
              <a:t>MSH</a:t>
            </a:r>
            <a:r>
              <a:rPr lang="en-US" dirty="0"/>
              <a:t>) regulates skin color in amphibians, fish, and reptiles by controlling pigment distribution in melanocytes</a:t>
            </a:r>
          </a:p>
          <a:p>
            <a:r>
              <a:rPr lang="en-US" dirty="0"/>
              <a:t>In mammals, MSH plays roles in hunger and metabolism in addition to coloration </a:t>
            </a:r>
          </a:p>
        </p:txBody>
      </p:sp>
    </p:spTree>
    <p:extLst>
      <p:ext uri="{BB962C8B-B14F-4D97-AF65-F5344CB8AC3E}">
        <p14:creationId xmlns:p14="http://schemas.microsoft.com/office/powerpoint/2010/main" val="5115572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440826"/>
          </a:xfrm>
        </p:spPr>
        <p:txBody>
          <a:bodyPr/>
          <a:lstStyle/>
          <a:p>
            <a:r>
              <a:rPr lang="en-US" sz="2500" dirty="0"/>
              <a:t>Figure 45.19 Stress and the Adrenal Gland</a:t>
            </a:r>
          </a:p>
        </p:txBody>
      </p:sp>
      <p:pic>
        <p:nvPicPr>
          <p:cNvPr id="25" name="Picture 24" descr="A diagram shows the short and long term responses to stress in the adrenal gland. A stress signal reaches the hypothalamus. The adrenal gland is shown as a roughly triangular gland on top of the kidney.&#10;a) Short term stress responses and the adrenal medulla. From the hypothalamus, the stress signal reaches a neuron, and a nerve impulse passes along the axon to the spinal column. Here, the signal passes to another neuron, and a nerve impulse passes along this second axon to the adrenal medulla (inner portion of the adrenal gland. This causes the production and release of hormones from adrenal medulla cells into the blood stream.&#10;Effects of epinephrine and norepinephrine&#10;Glycogen broken down to glucose; increased blood glucose.&#10;Increase blood pressure.&#10;Increased breathing rate.&#10;Increased metabolic rate&#10;Change in blood flow patterns, leading to increased alertness and decreased digestive, excretory and reproductive system activity.&#10;b) Long term stress response and the adrenal cortex. From the hypothalamus, hormones are released and move into the anterior pituitary through a blood vessel. In the anterior pituitary, ACTH hormones are released and pass into the blood stream which carries the hormones to the adrenal cortex (outer layer of the adrenal gland). This causes the production of hormones in adrenal cortex tissues, which enter the blood stream.&#10;Effects of mineralocorticoids:&#10;Retention of sodium ions and water by kidneys.&#10;Increased blood volume and blood pressure.&#10;Effects of glucocorticoids:&#10;Proteins and fats broken down and converted to glucose, leading to increased blood glucose.&#10;Partial suppression of immune system.&#10;"/>
          <p:cNvPicPr>
            <a:picLocks noChangeAspect="1"/>
          </p:cNvPicPr>
          <p:nvPr/>
        </p:nvPicPr>
        <p:blipFill>
          <a:blip r:embed="rId3"/>
          <a:stretch>
            <a:fillRect/>
          </a:stretch>
        </p:blipFill>
        <p:spPr>
          <a:xfrm>
            <a:off x="394071" y="460196"/>
            <a:ext cx="8355856" cy="4089236"/>
          </a:xfrm>
          <a:prstGeom prst="rect">
            <a:avLst/>
          </a:prstGeom>
        </p:spPr>
      </p:pic>
      <p:sp>
        <p:nvSpPr>
          <p:cNvPr id="4" name="Content Placeholder 3"/>
          <p:cNvSpPr>
            <a:spLocks noGrp="1"/>
          </p:cNvSpPr>
          <p:nvPr>
            <p:ph sz="quarter" idx="10"/>
          </p:nvPr>
        </p:nvSpPr>
        <p:spPr>
          <a:xfrm>
            <a:off x="505017" y="4562418"/>
            <a:ext cx="3914583" cy="1924759"/>
          </a:xfrm>
          <a:solidFill>
            <a:srgbClr val="F3F3F3"/>
          </a:solidFill>
          <a:ln>
            <a:solidFill>
              <a:schemeClr val="bg1">
                <a:lumMod val="75000"/>
              </a:schemeClr>
            </a:solidFill>
          </a:ln>
          <a:effectLst>
            <a:outerShdw blurRad="50800" dist="38100" dir="2700000" algn="tl" rotWithShape="0">
              <a:prstClr val="black">
                <a:alpha val="40000"/>
              </a:prstClr>
            </a:outerShdw>
          </a:effectLst>
        </p:spPr>
        <p:txBody>
          <a:bodyPr wrap="square" lIns="0" tIns="0" rIns="0" bIns="0" anchor="ctr">
            <a:spAutoFit/>
          </a:bodyPr>
          <a:lstStyle/>
          <a:p>
            <a:pPr marL="228600">
              <a:spcBef>
                <a:spcPct val="0"/>
              </a:spcBef>
              <a:spcAft>
                <a:spcPts val="300"/>
              </a:spcAft>
            </a:pPr>
            <a:r>
              <a:rPr lang="en-US" sz="1100" dirty="0"/>
              <a:t>Effects of epinephrine and norepinephrine:</a:t>
            </a:r>
          </a:p>
          <a:p>
            <a:pPr marL="342900" indent="-114300">
              <a:spcBef>
                <a:spcPts val="600"/>
              </a:spcBef>
              <a:spcAft>
                <a:spcPts val="0"/>
              </a:spcAft>
              <a:buFont typeface="Arial" panose="020B0604020202020204" pitchFamily="34" charset="0"/>
              <a:buChar char="•"/>
            </a:pPr>
            <a:r>
              <a:rPr lang="en-US" sz="1100" dirty="0"/>
              <a:t>Glycogen broken down to glucose; increased blood glucose</a:t>
            </a:r>
          </a:p>
          <a:p>
            <a:pPr marL="342900" indent="-114300">
              <a:spcBef>
                <a:spcPct val="0"/>
              </a:spcBef>
              <a:spcAft>
                <a:spcPts val="0"/>
              </a:spcAft>
              <a:buFont typeface="Arial" panose="020B0604020202020204" pitchFamily="34" charset="0"/>
              <a:buChar char="•"/>
            </a:pPr>
            <a:r>
              <a:rPr lang="en-US" sz="1100" dirty="0"/>
              <a:t>Increased blood pressure</a:t>
            </a:r>
          </a:p>
          <a:p>
            <a:pPr marL="342900" indent="-114300">
              <a:spcBef>
                <a:spcPct val="0"/>
              </a:spcBef>
              <a:spcAft>
                <a:spcPts val="0"/>
              </a:spcAft>
              <a:buFont typeface="Arial" panose="020B0604020202020204" pitchFamily="34" charset="0"/>
              <a:buChar char="•"/>
            </a:pPr>
            <a:r>
              <a:rPr lang="en-US" sz="1100" dirty="0"/>
              <a:t>Increased breathing rate</a:t>
            </a:r>
          </a:p>
          <a:p>
            <a:pPr marL="342900" indent="-114300">
              <a:spcBef>
                <a:spcPct val="0"/>
              </a:spcBef>
              <a:spcAft>
                <a:spcPts val="0"/>
              </a:spcAft>
              <a:buFont typeface="Arial" panose="020B0604020202020204" pitchFamily="34" charset="0"/>
              <a:buChar char="•"/>
            </a:pPr>
            <a:r>
              <a:rPr lang="en-US" sz="1100" dirty="0"/>
              <a:t>Increased metabolic rate</a:t>
            </a:r>
          </a:p>
          <a:p>
            <a:pPr marL="342900" indent="-114300">
              <a:spcBef>
                <a:spcPct val="0"/>
              </a:spcBef>
              <a:spcAft>
                <a:spcPts val="0"/>
              </a:spcAft>
              <a:buFont typeface="Arial" panose="020B0604020202020204" pitchFamily="34" charset="0"/>
              <a:buChar char="•"/>
            </a:pPr>
            <a:r>
              <a:rPr lang="en-US" sz="1100" dirty="0"/>
              <a:t>Change in blood flow patterns, leading to increased alertness and decreased digestive, excretory, and reproductive system activity</a:t>
            </a:r>
          </a:p>
        </p:txBody>
      </p:sp>
      <p:sp>
        <p:nvSpPr>
          <p:cNvPr id="11" name="Content Placeholder 10"/>
          <p:cNvSpPr>
            <a:spLocks noGrp="1"/>
          </p:cNvSpPr>
          <p:nvPr>
            <p:ph sz="quarter" idx="16"/>
          </p:nvPr>
        </p:nvSpPr>
        <p:spPr>
          <a:xfrm>
            <a:off x="4619172" y="4575776"/>
            <a:ext cx="3944737" cy="1915508"/>
          </a:xfrm>
          <a:solidFill>
            <a:srgbClr val="F3F3F3"/>
          </a:solidFill>
          <a:ln>
            <a:solidFill>
              <a:schemeClr val="bg1">
                <a:lumMod val="75000"/>
              </a:schemeClr>
            </a:solidFill>
          </a:ln>
          <a:effectLst>
            <a:outerShdw blurRad="50800" dist="38100" dir="2700000" algn="tl" rotWithShape="0">
              <a:prstClr val="black">
                <a:alpha val="40000"/>
              </a:prstClr>
            </a:outerShdw>
          </a:effectLst>
        </p:spPr>
        <p:txBody>
          <a:bodyPr wrap="square" lIns="0" tIns="0" rIns="0" bIns="0" spcCol="0" anchor="ctr">
            <a:spAutoFit/>
          </a:bodyPr>
          <a:lstStyle/>
          <a:p>
            <a:pPr indent="114300"/>
            <a:r>
              <a:rPr lang="en-US" sz="1100" dirty="0"/>
              <a:t>Effects of</a:t>
            </a:r>
          </a:p>
          <a:p>
            <a:pPr indent="114300">
              <a:spcBef>
                <a:spcPts val="0"/>
              </a:spcBef>
              <a:spcAft>
                <a:spcPts val="1100"/>
              </a:spcAft>
            </a:pPr>
            <a:r>
              <a:rPr lang="en-US" sz="1100" dirty="0"/>
              <a:t>mineralocorticoids:</a:t>
            </a:r>
          </a:p>
          <a:p>
            <a:pPr marL="228600" indent="-114300">
              <a:spcBef>
                <a:spcPts val="0"/>
              </a:spcBef>
              <a:spcAft>
                <a:spcPts val="3000"/>
              </a:spcAft>
              <a:buFont typeface="Arial" panose="020B0604020202020204" pitchFamily="34" charset="0"/>
              <a:buChar char="•"/>
            </a:pPr>
            <a:r>
              <a:rPr lang="en-US" sz="1100" dirty="0"/>
              <a:t>Retention of sodium</a:t>
            </a:r>
            <a:br>
              <a:rPr lang="en-US" sz="1100" dirty="0"/>
            </a:br>
            <a:r>
              <a:rPr lang="en-US" sz="1100" dirty="0"/>
              <a:t>ions and water by</a:t>
            </a:r>
            <a:br>
              <a:rPr lang="en-US" sz="1100" dirty="0"/>
            </a:br>
            <a:r>
              <a:rPr lang="en-US" sz="1100" dirty="0"/>
              <a:t>kidneys</a:t>
            </a:r>
          </a:p>
          <a:p>
            <a:pPr marL="228600" indent="-114300">
              <a:spcBef>
                <a:spcPts val="0"/>
              </a:spcBef>
              <a:spcAft>
                <a:spcPts val="3600"/>
              </a:spcAft>
              <a:buFont typeface="Arial" panose="020B0604020202020204" pitchFamily="34" charset="0"/>
              <a:buChar char="•"/>
            </a:pPr>
            <a:r>
              <a:rPr lang="en-US" sz="1100" dirty="0"/>
              <a:t>Increased blood</a:t>
            </a:r>
            <a:br>
              <a:rPr lang="en-US" sz="1100" dirty="0"/>
            </a:br>
            <a:r>
              <a:rPr lang="en-US" sz="1100" dirty="0"/>
              <a:t>volume and blood pressure </a:t>
            </a:r>
          </a:p>
          <a:p>
            <a:pPr>
              <a:spcBef>
                <a:spcPts val="0"/>
              </a:spcBef>
              <a:spcAft>
                <a:spcPts val="0"/>
              </a:spcAft>
            </a:pPr>
            <a:r>
              <a:rPr lang="en-US" sz="1100" dirty="0"/>
              <a:t>Effects of</a:t>
            </a:r>
          </a:p>
          <a:p>
            <a:pPr>
              <a:spcBef>
                <a:spcPts val="0"/>
              </a:spcBef>
              <a:spcAft>
                <a:spcPts val="1100"/>
              </a:spcAft>
            </a:pPr>
            <a:r>
              <a:rPr lang="en-US" sz="1100" dirty="0"/>
              <a:t>glucocorticoids:</a:t>
            </a:r>
          </a:p>
          <a:p>
            <a:pPr marL="114300" indent="-114300">
              <a:spcBef>
                <a:spcPts val="0"/>
              </a:spcBef>
              <a:spcAft>
                <a:spcPts val="600"/>
              </a:spcAft>
              <a:buFont typeface="Arial" panose="020B0604020202020204" pitchFamily="34" charset="0"/>
              <a:buChar char="•"/>
            </a:pPr>
            <a:r>
              <a:rPr lang="en-US" sz="1100" dirty="0"/>
              <a:t>Proteins and fats broken</a:t>
            </a:r>
            <a:br>
              <a:rPr lang="en-US" sz="1100" dirty="0"/>
            </a:br>
            <a:r>
              <a:rPr lang="en-US" sz="1100" dirty="0"/>
              <a:t>down and converted to</a:t>
            </a:r>
            <a:br>
              <a:rPr lang="en-US" sz="1100" dirty="0"/>
            </a:br>
            <a:r>
              <a:rPr lang="en-US" sz="1100" dirty="0"/>
              <a:t>glucose, leading to increased</a:t>
            </a:r>
            <a:br>
              <a:rPr lang="en-US" sz="1100" dirty="0"/>
            </a:br>
            <a:r>
              <a:rPr lang="en-US" sz="1100" dirty="0"/>
              <a:t>blood glucose</a:t>
            </a:r>
          </a:p>
          <a:p>
            <a:pPr marL="114300" indent="-114300">
              <a:buFont typeface="Arial" panose="020B0604020202020204" pitchFamily="34" charset="0"/>
              <a:buChar char="•"/>
            </a:pPr>
            <a:r>
              <a:rPr lang="en-US" sz="1100" dirty="0"/>
              <a:t>Partial suppression of</a:t>
            </a:r>
            <a:br>
              <a:rPr lang="en-US" sz="1100" dirty="0"/>
            </a:br>
            <a:r>
              <a:rPr lang="en-US" sz="1100" dirty="0"/>
              <a:t>immune system</a:t>
            </a:r>
          </a:p>
        </p:txBody>
      </p:sp>
    </p:spTree>
    <p:extLst>
      <p:ext uri="{BB962C8B-B14F-4D97-AF65-F5344CB8AC3E}">
        <p14:creationId xmlns:p14="http://schemas.microsoft.com/office/powerpoint/2010/main" val="18949431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268" y="0"/>
            <a:ext cx="9053465" cy="944951"/>
          </a:xfrm>
        </p:spPr>
        <p:txBody>
          <a:bodyPr/>
          <a:lstStyle/>
          <a:p>
            <a:r>
              <a:rPr lang="en-US" dirty="0"/>
              <a:t>Figure 45.UN01 Problem Solving Exercise: Blood Draw</a:t>
            </a:r>
          </a:p>
        </p:txBody>
      </p:sp>
      <p:pic>
        <p:nvPicPr>
          <p:cNvPr id="3" name="Picture 2" descr="Photograph of a lab physician drawing blood from a pati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224" y="2017776"/>
            <a:ext cx="4035552" cy="2822448"/>
          </a:xfrm>
          <a:prstGeom prst="rect">
            <a:avLst/>
          </a:prstGeom>
        </p:spPr>
      </p:pic>
    </p:spTree>
    <p:extLst>
      <p:ext uri="{BB962C8B-B14F-4D97-AF65-F5344CB8AC3E}">
        <p14:creationId xmlns:p14="http://schemas.microsoft.com/office/powerpoint/2010/main" val="27888159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66800"/>
          </a:xfrm>
        </p:spPr>
        <p:txBody>
          <a:bodyPr/>
          <a:lstStyle/>
          <a:p>
            <a:r>
              <a:rPr lang="en-US" dirty="0"/>
              <a:t>Problem Solving Exercise: Thyroid Test</a:t>
            </a:r>
          </a:p>
        </p:txBody>
      </p:sp>
      <p:sp>
        <p:nvSpPr>
          <p:cNvPr id="2" name="Content Placeholder 1"/>
          <p:cNvSpPr>
            <a:spLocks noGrp="1"/>
          </p:cNvSpPr>
          <p:nvPr>
            <p:ph sz="quarter" idx="12"/>
          </p:nvPr>
        </p:nvSpPr>
        <p:spPr>
          <a:xfrm>
            <a:off x="445920" y="2317935"/>
            <a:ext cx="212432" cy="277389"/>
          </a:xfrm>
        </p:spPr>
        <p:txBody>
          <a:bodyPr>
            <a:noAutofit/>
          </a:bodyPr>
          <a:lstStyle/>
          <a:p>
            <a:pPr>
              <a:spcBef>
                <a:spcPts val="0"/>
              </a:spcBef>
            </a:pPr>
            <a:r>
              <a:rPr lang="en-US" sz="1600" b="1" dirty="0">
                <a:solidFill>
                  <a:sysClr val="windowText" lastClr="000000"/>
                </a:solidFill>
                <a:latin typeface="Arial" panose="020B0604020202020204" pitchFamily="34" charset="0"/>
                <a:cs typeface="Arial" panose="020B0604020202020204" pitchFamily="34" charset="0"/>
              </a:rPr>
              <a:t>#</a:t>
            </a:r>
          </a:p>
        </p:txBody>
      </p:sp>
      <p:sp>
        <p:nvSpPr>
          <p:cNvPr id="3" name="Content Placeholder 2"/>
          <p:cNvSpPr>
            <a:spLocks noGrp="1"/>
          </p:cNvSpPr>
          <p:nvPr>
            <p:ph sz="quarter" idx="13"/>
          </p:nvPr>
        </p:nvSpPr>
        <p:spPr>
          <a:xfrm>
            <a:off x="958512" y="2310064"/>
            <a:ext cx="622043" cy="277091"/>
          </a:xfrm>
        </p:spPr>
        <p:txBody>
          <a:bodyPr>
            <a:noAutofit/>
          </a:bodyPr>
          <a:lstStyle/>
          <a:p>
            <a:pPr>
              <a:spcBef>
                <a:spcPts val="0"/>
              </a:spcBef>
            </a:pPr>
            <a:r>
              <a:rPr lang="en-US" sz="1600" b="1" dirty="0"/>
              <a:t>Test</a:t>
            </a:r>
          </a:p>
        </p:txBody>
      </p:sp>
      <p:sp>
        <p:nvSpPr>
          <p:cNvPr id="7" name="Content Placeholder 6"/>
          <p:cNvSpPr>
            <a:spLocks noGrp="1"/>
          </p:cNvSpPr>
          <p:nvPr>
            <p:ph sz="quarter" idx="14"/>
          </p:nvPr>
        </p:nvSpPr>
        <p:spPr>
          <a:xfrm>
            <a:off x="3346450" y="2360673"/>
            <a:ext cx="1048502" cy="234955"/>
          </a:xfrm>
        </p:spPr>
        <p:txBody>
          <a:bodyPr anchor="ctr">
            <a:noAutofit/>
          </a:bodyPr>
          <a:lstStyle/>
          <a:p>
            <a:pPr>
              <a:spcBef>
                <a:spcPts val="0"/>
              </a:spcBef>
            </a:pPr>
            <a:r>
              <a:rPr lang="en-US" sz="1800" b="1" dirty="0"/>
              <a:t>Patient</a:t>
            </a:r>
          </a:p>
        </p:txBody>
      </p:sp>
      <p:sp>
        <p:nvSpPr>
          <p:cNvPr id="8" name="Content Placeholder 7"/>
          <p:cNvSpPr>
            <a:spLocks noGrp="1"/>
          </p:cNvSpPr>
          <p:nvPr>
            <p:ph sz="quarter" idx="15"/>
          </p:nvPr>
        </p:nvSpPr>
        <p:spPr>
          <a:xfrm>
            <a:off x="5021036" y="2295525"/>
            <a:ext cx="1774760" cy="304800"/>
          </a:xfrm>
        </p:spPr>
        <p:txBody>
          <a:bodyPr>
            <a:noAutofit/>
          </a:bodyPr>
          <a:lstStyle/>
          <a:p>
            <a:pPr>
              <a:spcBef>
                <a:spcPts val="0"/>
              </a:spcBef>
            </a:pPr>
            <a:r>
              <a:rPr lang="en-US" sz="1800" b="1" dirty="0">
                <a:solidFill>
                  <a:sysClr val="windowText" lastClr="000000"/>
                </a:solidFill>
                <a:latin typeface="Arial" panose="020B0604020202020204" pitchFamily="34" charset="0"/>
                <a:cs typeface="Arial" panose="020B0604020202020204" pitchFamily="34" charset="0"/>
              </a:rPr>
              <a:t>Normal Range</a:t>
            </a:r>
          </a:p>
        </p:txBody>
      </p:sp>
      <p:sp>
        <p:nvSpPr>
          <p:cNvPr id="9" name="Content Placeholder 8"/>
          <p:cNvSpPr>
            <a:spLocks noGrp="1"/>
          </p:cNvSpPr>
          <p:nvPr>
            <p:ph sz="quarter" idx="16"/>
          </p:nvPr>
        </p:nvSpPr>
        <p:spPr>
          <a:xfrm>
            <a:off x="7232759" y="2294748"/>
            <a:ext cx="1466741" cy="368808"/>
          </a:xfrm>
        </p:spPr>
        <p:txBody>
          <a:bodyPr>
            <a:normAutofit/>
          </a:bodyPr>
          <a:lstStyle/>
          <a:p>
            <a:pPr>
              <a:spcBef>
                <a:spcPts val="0"/>
              </a:spcBef>
            </a:pPr>
            <a:r>
              <a:rPr lang="en-US" sz="1800" b="1" dirty="0">
                <a:solidFill>
                  <a:sysClr val="windowText" lastClr="000000"/>
                </a:solidFill>
                <a:latin typeface="Arial" panose="020B0604020202020204" pitchFamily="34" charset="0"/>
                <a:cs typeface="Arial" panose="020B0604020202020204" pitchFamily="34" charset="0"/>
              </a:rPr>
              <a:t>Comments</a:t>
            </a:r>
          </a:p>
        </p:txBody>
      </p:sp>
      <p:sp>
        <p:nvSpPr>
          <p:cNvPr id="10" name="Content Placeholder 9"/>
          <p:cNvSpPr>
            <a:spLocks noGrp="1"/>
          </p:cNvSpPr>
          <p:nvPr>
            <p:ph sz="quarter" idx="17"/>
          </p:nvPr>
        </p:nvSpPr>
        <p:spPr>
          <a:xfrm>
            <a:off x="378612" y="2788871"/>
            <a:ext cx="353153" cy="196426"/>
          </a:xfrm>
        </p:spPr>
        <p:txBody>
          <a:bodyPr anchor="ctr">
            <a:noAutofit/>
          </a:bodyPr>
          <a:lstStyle/>
          <a:p>
            <a:pPr marL="342900" indent="-342900">
              <a:spcBef>
                <a:spcPts val="0"/>
              </a:spcBef>
              <a:buFont typeface="+mj-lt"/>
              <a:buAutoNum type="alphaLcPeriod"/>
            </a:pPr>
            <a:r>
              <a:rPr lang="en-US" sz="2000" dirty="0"/>
              <a:t> </a:t>
            </a:r>
          </a:p>
        </p:txBody>
      </p:sp>
      <p:sp>
        <p:nvSpPr>
          <p:cNvPr id="11" name="Content Placeholder 10"/>
          <p:cNvSpPr>
            <a:spLocks noGrp="1"/>
          </p:cNvSpPr>
          <p:nvPr>
            <p:ph sz="quarter" idx="18"/>
          </p:nvPr>
        </p:nvSpPr>
        <p:spPr>
          <a:xfrm>
            <a:off x="919702" y="2686337"/>
            <a:ext cx="1511188" cy="314038"/>
          </a:xfrm>
        </p:spPr>
        <p:txBody>
          <a:bodyPr>
            <a:noAutofit/>
          </a:bodyPr>
          <a:lstStyle/>
          <a:p>
            <a:pPr>
              <a:spcBef>
                <a:spcPts val="0"/>
              </a:spcBef>
            </a:pPr>
            <a:r>
              <a:rPr lang="en-US" sz="2000" dirty="0">
                <a:solidFill>
                  <a:sysClr val="windowText" lastClr="000000"/>
                </a:solidFill>
                <a:latin typeface="Arial" panose="020B0604020202020204" pitchFamily="34" charset="0"/>
                <a:cs typeface="Arial" panose="020B0604020202020204" pitchFamily="34" charset="0"/>
              </a:rPr>
              <a:t>Serum total</a:t>
            </a:r>
            <a:endParaRPr lang="en-US" sz="2000" dirty="0"/>
          </a:p>
        </p:txBody>
      </p:sp>
      <p:pic>
        <p:nvPicPr>
          <p:cNvPr id="27" name="Picture 26" descr="T subscript 3"/>
          <p:cNvPicPr>
            <a:picLocks noChangeAspect="1"/>
          </p:cNvPicPr>
          <p:nvPr/>
        </p:nvPicPr>
        <p:blipFill>
          <a:blip r:embed="rId3"/>
          <a:stretch>
            <a:fillRect/>
          </a:stretch>
        </p:blipFill>
        <p:spPr>
          <a:xfrm>
            <a:off x="2355334" y="2776333"/>
            <a:ext cx="257143" cy="266667"/>
          </a:xfrm>
          <a:prstGeom prst="rect">
            <a:avLst/>
          </a:prstGeom>
        </p:spPr>
      </p:pic>
      <p:sp>
        <p:nvSpPr>
          <p:cNvPr id="12" name="Content Placeholder 11"/>
          <p:cNvSpPr>
            <a:spLocks noGrp="1"/>
          </p:cNvSpPr>
          <p:nvPr>
            <p:ph sz="quarter" idx="19"/>
          </p:nvPr>
        </p:nvSpPr>
        <p:spPr>
          <a:xfrm>
            <a:off x="3309228" y="2684966"/>
            <a:ext cx="1568837" cy="381827"/>
          </a:xfrm>
        </p:spPr>
        <p:txBody>
          <a:bodyPr>
            <a:noAutofit/>
          </a:bodyPr>
          <a:lstStyle/>
          <a:p>
            <a:r>
              <a:rPr lang="en-US" sz="2000" dirty="0">
                <a:solidFill>
                  <a:sysClr val="windowText" lastClr="000000"/>
                </a:solidFill>
                <a:latin typeface="Arial" panose="020B0604020202020204" pitchFamily="34" charset="0"/>
                <a:cs typeface="Arial" panose="020B0604020202020204" pitchFamily="34" charset="0"/>
              </a:rPr>
              <a:t>2.93 nmol/L</a:t>
            </a:r>
            <a:endParaRPr lang="en-US" sz="2000" dirty="0"/>
          </a:p>
        </p:txBody>
      </p:sp>
      <p:sp>
        <p:nvSpPr>
          <p:cNvPr id="13" name="Content Placeholder 12"/>
          <p:cNvSpPr>
            <a:spLocks noGrp="1"/>
          </p:cNvSpPr>
          <p:nvPr>
            <p:ph sz="quarter" idx="20"/>
          </p:nvPr>
        </p:nvSpPr>
        <p:spPr>
          <a:xfrm>
            <a:off x="4992458" y="2685554"/>
            <a:ext cx="2096660" cy="304800"/>
          </a:xfrm>
        </p:spPr>
        <p:txBody>
          <a:bodyPr>
            <a:noAutofit/>
          </a:bodyPr>
          <a:lstStyle/>
          <a:p>
            <a:r>
              <a:rPr lang="en-US" sz="2000" dirty="0">
                <a:solidFill>
                  <a:sysClr val="windowText" lastClr="000000"/>
                </a:solidFill>
                <a:latin typeface="Arial" panose="020B0604020202020204" pitchFamily="34" charset="0"/>
                <a:cs typeface="Arial" panose="020B0604020202020204" pitchFamily="34" charset="0"/>
              </a:rPr>
              <a:t>0.89-2.44 nmol/L</a:t>
            </a:r>
            <a:endParaRPr lang="en-US" sz="2000" dirty="0"/>
          </a:p>
        </p:txBody>
      </p:sp>
      <p:sp>
        <p:nvSpPr>
          <p:cNvPr id="14" name="Content Placeholder 13"/>
          <p:cNvSpPr>
            <a:spLocks noGrp="1"/>
          </p:cNvSpPr>
          <p:nvPr>
            <p:ph sz="quarter" idx="21"/>
          </p:nvPr>
        </p:nvSpPr>
        <p:spPr>
          <a:xfrm>
            <a:off x="365283" y="3092027"/>
            <a:ext cx="384360" cy="310250"/>
          </a:xfrm>
        </p:spPr>
        <p:txBody>
          <a:bodyPr>
            <a:noAutofit/>
          </a:bodyPr>
          <a:lstStyle/>
          <a:p>
            <a:pPr marL="342900" indent="-342900">
              <a:buFont typeface="+mj-lt"/>
              <a:buAutoNum type="alphaLcPeriod" startAt="2"/>
            </a:pPr>
            <a:r>
              <a:rPr lang="en-US" sz="2000" dirty="0"/>
              <a:t> </a:t>
            </a:r>
          </a:p>
        </p:txBody>
      </p:sp>
      <p:sp>
        <p:nvSpPr>
          <p:cNvPr id="15" name="Content Placeholder 14"/>
          <p:cNvSpPr>
            <a:spLocks noGrp="1"/>
          </p:cNvSpPr>
          <p:nvPr>
            <p:ph sz="quarter" idx="22"/>
          </p:nvPr>
        </p:nvSpPr>
        <p:spPr>
          <a:xfrm>
            <a:off x="963317" y="3098326"/>
            <a:ext cx="1898759" cy="335280"/>
          </a:xfrm>
        </p:spPr>
        <p:txBody>
          <a:bodyPr>
            <a:noAutofit/>
          </a:bodyPr>
          <a:lstStyle/>
          <a:p>
            <a:pPr>
              <a:spcBef>
                <a:spcPts val="0"/>
              </a:spcBef>
            </a:pPr>
            <a:r>
              <a:rPr lang="en-US" sz="1900" dirty="0">
                <a:solidFill>
                  <a:sysClr val="windowText" lastClr="000000"/>
                </a:solidFill>
                <a:latin typeface="Arial" panose="020B0604020202020204" pitchFamily="34" charset="0"/>
                <a:cs typeface="Arial" panose="020B0604020202020204" pitchFamily="34" charset="0"/>
              </a:rPr>
              <a:t>Free thyroxine</a:t>
            </a:r>
            <a:endParaRPr lang="en-US" sz="1900" dirty="0"/>
          </a:p>
        </p:txBody>
      </p:sp>
      <p:pic>
        <p:nvPicPr>
          <p:cNvPr id="28" name="Picture 27" descr="(T subscript 4)"/>
          <p:cNvPicPr>
            <a:picLocks noChangeAspect="1"/>
          </p:cNvPicPr>
          <p:nvPr/>
        </p:nvPicPr>
        <p:blipFill>
          <a:blip r:embed="rId4"/>
          <a:stretch>
            <a:fillRect/>
          </a:stretch>
        </p:blipFill>
        <p:spPr>
          <a:xfrm>
            <a:off x="2662072" y="3174212"/>
            <a:ext cx="400000" cy="276190"/>
          </a:xfrm>
          <a:prstGeom prst="rect">
            <a:avLst/>
          </a:prstGeom>
        </p:spPr>
      </p:pic>
      <p:sp>
        <p:nvSpPr>
          <p:cNvPr id="16" name="Content Placeholder 15"/>
          <p:cNvSpPr>
            <a:spLocks noGrp="1"/>
          </p:cNvSpPr>
          <p:nvPr>
            <p:ph sz="quarter" idx="23"/>
          </p:nvPr>
        </p:nvSpPr>
        <p:spPr>
          <a:xfrm>
            <a:off x="3335983" y="3081558"/>
            <a:ext cx="1613415" cy="368808"/>
          </a:xfrm>
        </p:spPr>
        <p:txBody>
          <a:bodyPr>
            <a:noAutofit/>
          </a:bodyPr>
          <a:lstStyle/>
          <a:p>
            <a:pPr>
              <a:spcBef>
                <a:spcPts val="0"/>
              </a:spcBef>
            </a:pPr>
            <a:r>
              <a:rPr lang="en-US" sz="2000" dirty="0">
                <a:solidFill>
                  <a:sysClr val="windowText" lastClr="000000"/>
                </a:solidFill>
                <a:latin typeface="Arial" panose="020B0604020202020204" pitchFamily="34" charset="0"/>
                <a:cs typeface="Arial" panose="020B0604020202020204" pitchFamily="34" charset="0"/>
              </a:rPr>
              <a:t>27.4 pmol/L</a:t>
            </a:r>
          </a:p>
        </p:txBody>
      </p:sp>
      <p:sp>
        <p:nvSpPr>
          <p:cNvPr id="17" name="Content Placeholder 16"/>
          <p:cNvSpPr>
            <a:spLocks noGrp="1"/>
          </p:cNvSpPr>
          <p:nvPr>
            <p:ph sz="quarter" idx="24"/>
          </p:nvPr>
        </p:nvSpPr>
        <p:spPr>
          <a:xfrm>
            <a:off x="5021036" y="3104562"/>
            <a:ext cx="1962434" cy="382112"/>
          </a:xfrm>
        </p:spPr>
        <p:txBody>
          <a:bodyPr>
            <a:noAutofit/>
          </a:bodyPr>
          <a:lstStyle/>
          <a:p>
            <a:r>
              <a:rPr lang="en-US" sz="2000" dirty="0">
                <a:solidFill>
                  <a:sysClr val="windowText" lastClr="000000"/>
                </a:solidFill>
                <a:latin typeface="Arial" panose="020B0604020202020204" pitchFamily="34" charset="0"/>
                <a:cs typeface="Arial" panose="020B0604020202020204" pitchFamily="34" charset="0"/>
              </a:rPr>
              <a:t>9.0-21.0 pmol/L</a:t>
            </a:r>
            <a:endParaRPr lang="en-US" sz="2000" dirty="0"/>
          </a:p>
        </p:txBody>
      </p:sp>
      <p:sp>
        <p:nvSpPr>
          <p:cNvPr id="18" name="Content Placeholder 17"/>
          <p:cNvSpPr>
            <a:spLocks noGrp="1"/>
          </p:cNvSpPr>
          <p:nvPr>
            <p:ph sz="quarter" idx="25"/>
          </p:nvPr>
        </p:nvSpPr>
        <p:spPr>
          <a:xfrm>
            <a:off x="363403" y="3486844"/>
            <a:ext cx="386240" cy="304800"/>
          </a:xfrm>
        </p:spPr>
        <p:txBody>
          <a:bodyPr>
            <a:noAutofit/>
          </a:bodyPr>
          <a:lstStyle/>
          <a:p>
            <a:pPr marL="457200" indent="-457200">
              <a:buFont typeface="+mj-lt"/>
              <a:buAutoNum type="alphaLcPeriod" startAt="3"/>
            </a:pPr>
            <a:r>
              <a:rPr lang="en-US" sz="2000" dirty="0">
                <a:solidFill>
                  <a:sysClr val="windowText" lastClr="000000"/>
                </a:solidFill>
                <a:latin typeface="Arial" panose="020B0604020202020204" pitchFamily="34" charset="0"/>
                <a:cs typeface="Arial" panose="020B0604020202020204" pitchFamily="34" charset="0"/>
              </a:rPr>
              <a:t> </a:t>
            </a:r>
          </a:p>
        </p:txBody>
      </p:sp>
      <p:sp>
        <p:nvSpPr>
          <p:cNvPr id="19" name="Content Placeholder 18"/>
          <p:cNvSpPr>
            <a:spLocks noGrp="1"/>
          </p:cNvSpPr>
          <p:nvPr>
            <p:ph sz="quarter" idx="26"/>
          </p:nvPr>
        </p:nvSpPr>
        <p:spPr>
          <a:xfrm>
            <a:off x="945102" y="3507277"/>
            <a:ext cx="1429450" cy="346990"/>
          </a:xfrm>
        </p:spPr>
        <p:txBody>
          <a:bodyPr>
            <a:noAutofit/>
          </a:bodyPr>
          <a:lstStyle/>
          <a:p>
            <a:r>
              <a:rPr lang="en-US" sz="1800" dirty="0">
                <a:solidFill>
                  <a:sysClr val="windowText" lastClr="000000"/>
                </a:solidFill>
                <a:latin typeface="Arial" panose="020B0604020202020204" pitchFamily="34" charset="0"/>
                <a:cs typeface="Arial" panose="020B0604020202020204" pitchFamily="34" charset="0"/>
              </a:rPr>
              <a:t>TSH levels</a:t>
            </a:r>
            <a:endParaRPr lang="en-US" sz="1800" dirty="0"/>
          </a:p>
        </p:txBody>
      </p:sp>
      <p:sp>
        <p:nvSpPr>
          <p:cNvPr id="20" name="Content Placeholder 19"/>
          <p:cNvSpPr>
            <a:spLocks noGrp="1"/>
          </p:cNvSpPr>
          <p:nvPr>
            <p:ph sz="quarter" idx="27"/>
          </p:nvPr>
        </p:nvSpPr>
        <p:spPr>
          <a:xfrm>
            <a:off x="3321159" y="3505200"/>
            <a:ext cx="1466741" cy="335280"/>
          </a:xfrm>
        </p:spPr>
        <p:txBody>
          <a:bodyPr>
            <a:noAutofit/>
          </a:bodyPr>
          <a:lstStyle/>
          <a:p>
            <a:r>
              <a:rPr lang="en-US" sz="2000" dirty="0">
                <a:solidFill>
                  <a:sysClr val="windowText" lastClr="000000"/>
                </a:solidFill>
                <a:latin typeface="Arial" panose="020B0604020202020204" pitchFamily="34" charset="0"/>
                <a:cs typeface="Arial" panose="020B0604020202020204" pitchFamily="34" charset="0"/>
              </a:rPr>
              <a:t>5.55 mU/L</a:t>
            </a:r>
          </a:p>
        </p:txBody>
      </p:sp>
      <p:sp>
        <p:nvSpPr>
          <p:cNvPr id="21" name="Content Placeholder 20"/>
          <p:cNvSpPr>
            <a:spLocks noGrp="1"/>
          </p:cNvSpPr>
          <p:nvPr>
            <p:ph sz="quarter" idx="28"/>
          </p:nvPr>
        </p:nvSpPr>
        <p:spPr>
          <a:xfrm>
            <a:off x="5002913" y="3493354"/>
            <a:ext cx="1931287" cy="336735"/>
          </a:xfrm>
        </p:spPr>
        <p:txBody>
          <a:bodyPr>
            <a:noAutofit/>
          </a:bodyPr>
          <a:lstStyle/>
          <a:p>
            <a:r>
              <a:rPr lang="en-US" sz="2000" dirty="0">
                <a:solidFill>
                  <a:sysClr val="windowText" lastClr="000000"/>
                </a:solidFill>
                <a:latin typeface="Arial" panose="020B0604020202020204" pitchFamily="34" charset="0"/>
                <a:cs typeface="Arial" panose="020B0604020202020204" pitchFamily="34" charset="0"/>
              </a:rPr>
              <a:t>0.35-4.94 mU/L</a:t>
            </a:r>
          </a:p>
        </p:txBody>
      </p:sp>
      <p:sp>
        <p:nvSpPr>
          <p:cNvPr id="22" name="Content Placeholder 21"/>
          <p:cNvSpPr>
            <a:spLocks noGrp="1"/>
          </p:cNvSpPr>
          <p:nvPr>
            <p:ph sz="quarter" idx="29"/>
          </p:nvPr>
        </p:nvSpPr>
        <p:spPr>
          <a:xfrm>
            <a:off x="367553" y="3886200"/>
            <a:ext cx="424864" cy="304800"/>
          </a:xfrm>
        </p:spPr>
        <p:txBody>
          <a:bodyPr>
            <a:noAutofit/>
          </a:bodyPr>
          <a:lstStyle/>
          <a:p>
            <a:pPr marL="457200" indent="-457200">
              <a:buFont typeface="+mj-lt"/>
              <a:buAutoNum type="alphaLcPeriod" startAt="4"/>
            </a:pPr>
            <a:r>
              <a:rPr lang="en-US" sz="2000" dirty="0">
                <a:solidFill>
                  <a:sysClr val="windowText" lastClr="000000"/>
                </a:solidFill>
                <a:latin typeface="Arial" panose="020B0604020202020204" pitchFamily="34" charset="0"/>
                <a:cs typeface="Arial" panose="020B0604020202020204" pitchFamily="34" charset="0"/>
              </a:rPr>
              <a:t> </a:t>
            </a:r>
          </a:p>
        </p:txBody>
      </p:sp>
      <p:sp>
        <p:nvSpPr>
          <p:cNvPr id="23" name="Content Placeholder 22"/>
          <p:cNvSpPr>
            <a:spLocks noGrp="1"/>
          </p:cNvSpPr>
          <p:nvPr>
            <p:ph sz="quarter" idx="30"/>
          </p:nvPr>
        </p:nvSpPr>
        <p:spPr>
          <a:xfrm>
            <a:off x="945102" y="3916716"/>
            <a:ext cx="1760109" cy="725819"/>
          </a:xfrm>
        </p:spPr>
        <p:txBody>
          <a:bodyPr>
            <a:noAutofit/>
          </a:bodyPr>
          <a:lstStyle/>
          <a:p>
            <a:r>
              <a:rPr lang="en-US" sz="1800" dirty="0">
                <a:solidFill>
                  <a:sysClr val="windowText" lastClr="000000"/>
                </a:solidFill>
                <a:latin typeface="Arial" panose="020B0604020202020204" pitchFamily="34" charset="0"/>
                <a:cs typeface="Arial" panose="020B0604020202020204" pitchFamily="34" charset="0"/>
              </a:rPr>
              <a:t>TSH receptor autoantibody</a:t>
            </a:r>
          </a:p>
        </p:txBody>
      </p:sp>
      <p:sp>
        <p:nvSpPr>
          <p:cNvPr id="24" name="Content Placeholder 23"/>
          <p:cNvSpPr>
            <a:spLocks noGrp="1"/>
          </p:cNvSpPr>
          <p:nvPr>
            <p:ph sz="quarter" idx="31"/>
          </p:nvPr>
        </p:nvSpPr>
        <p:spPr>
          <a:xfrm>
            <a:off x="3345302" y="3900714"/>
            <a:ext cx="1212184" cy="335280"/>
          </a:xfrm>
        </p:spPr>
        <p:txBody>
          <a:bodyPr>
            <a:noAutofit/>
          </a:bodyPr>
          <a:lstStyle/>
          <a:p>
            <a:r>
              <a:rPr lang="en-US" sz="2000" dirty="0">
                <a:solidFill>
                  <a:sysClr val="windowText" lastClr="000000"/>
                </a:solidFill>
                <a:latin typeface="Arial" panose="020B0604020202020204" pitchFamily="34" charset="0"/>
                <a:cs typeface="Arial" panose="020B0604020202020204" pitchFamily="34" charset="0"/>
              </a:rPr>
              <a:t>0.2 U/mL</a:t>
            </a:r>
          </a:p>
        </p:txBody>
      </p:sp>
      <p:sp>
        <p:nvSpPr>
          <p:cNvPr id="25" name="Content Placeholder 24"/>
          <p:cNvSpPr>
            <a:spLocks noGrp="1"/>
          </p:cNvSpPr>
          <p:nvPr>
            <p:ph sz="quarter" idx="32"/>
          </p:nvPr>
        </p:nvSpPr>
        <p:spPr>
          <a:xfrm>
            <a:off x="5002913" y="3916716"/>
            <a:ext cx="1466741" cy="335280"/>
          </a:xfrm>
        </p:spPr>
        <p:txBody>
          <a:bodyPr>
            <a:noAutofit/>
          </a:bodyPr>
          <a:lstStyle/>
          <a:p>
            <a:pPr>
              <a:spcBef>
                <a:spcPts val="0"/>
              </a:spcBef>
            </a:pPr>
            <a:r>
              <a:rPr lang="en-US" sz="2000" dirty="0">
                <a:solidFill>
                  <a:sysClr val="windowText" lastClr="000000"/>
                </a:solidFill>
                <a:latin typeface="Arial" panose="020B0604020202020204" pitchFamily="34" charset="0"/>
                <a:cs typeface="Arial" panose="020B0604020202020204" pitchFamily="34" charset="0"/>
              </a:rPr>
              <a:t>0-1.5 U/mL</a:t>
            </a:r>
            <a:endParaRPr lang="en-US" sz="2000" dirty="0"/>
          </a:p>
        </p:txBody>
      </p:sp>
    </p:spTree>
    <p:extLst>
      <p:ext uri="{BB962C8B-B14F-4D97-AF65-F5344CB8AC3E}">
        <p14:creationId xmlns:p14="http://schemas.microsoft.com/office/powerpoint/2010/main" val="3456312798"/>
      </p:ext>
    </p:extLst>
  </p:cSld>
  <p:clrMapOvr>
    <a:masterClrMapping/>
  </p:clrMapOvr>
</p:sld>
</file>

<file path=ppt/theme/theme1.xml><?xml version="1.0" encoding="utf-8"?>
<a:theme xmlns:a="http://schemas.openxmlformats.org/drawingml/2006/main" name="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Campbell11e_LectureDesign</Template>
  <TotalTime>7449</TotalTime>
  <Words>3683</Words>
  <Application>Microsoft Office PowerPoint</Application>
  <PresentationFormat>On-screen Show (4:3)</PresentationFormat>
  <Paragraphs>387</Paragraphs>
  <Slides>105</Slides>
  <Notes>105</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105</vt:i4>
      </vt:variant>
    </vt:vector>
  </HeadingPairs>
  <TitlesOfParts>
    <vt:vector size="118" baseType="lpstr">
      <vt:lpstr>MS PGothic</vt:lpstr>
      <vt:lpstr>MS PGothic</vt:lpstr>
      <vt:lpstr>Arial</vt:lpstr>
      <vt:lpstr>Geneva</vt:lpstr>
      <vt:lpstr>Times</vt:lpstr>
      <vt:lpstr>Times New Roman</vt:lpstr>
      <vt:lpstr>Wingdings</vt:lpstr>
      <vt:lpstr>ヒラギノ角ゴ Pro W3</vt:lpstr>
      <vt:lpstr>Campbell11e_LectureDesign</vt:lpstr>
      <vt:lpstr>Blank</vt:lpstr>
      <vt:lpstr>1_Blank</vt:lpstr>
      <vt:lpstr>3_Blank</vt:lpstr>
      <vt:lpstr>42_Blank</vt:lpstr>
      <vt:lpstr>Chapter 45</vt:lpstr>
      <vt:lpstr>The Body’s Long-Distance Regulators</vt:lpstr>
      <vt:lpstr>Figure 45.1 What Makes Male and Female Elephant Seals Look so Different?</vt:lpstr>
      <vt:lpstr>Figure 45.1a Male Elephant Seals Sparring</vt:lpstr>
      <vt:lpstr>The Body’s Long-Distance Regulators, Continued</vt:lpstr>
      <vt:lpstr>Concept 45.1: Hormones and other signaling molecules bind to target receptors, triggering specific response pathways</vt:lpstr>
      <vt:lpstr>Intercellular Communication</vt:lpstr>
      <vt:lpstr>Figure 45.2 Intercellular Communication by Secreted Molecules</vt:lpstr>
      <vt:lpstr>Figure 45.2a Intercellular Communication by Secreted Molecules (Part 1: Endocrine, Paracrine, and Autocrine)</vt:lpstr>
      <vt:lpstr>Figure 45.2b Intercellular Communication by Secreted Molecules (Part 2: Synaptic and Neuroendocrine)</vt:lpstr>
      <vt:lpstr>Endocrine Signaling</vt:lpstr>
      <vt:lpstr>Paracrine and Autocrine Signaling</vt:lpstr>
      <vt:lpstr>Paracrine and Autocrine Signaling, Continued</vt:lpstr>
      <vt:lpstr>Synaptic and Neuroendocrine Signaling</vt:lpstr>
      <vt:lpstr>Signaling by Pheromones</vt:lpstr>
      <vt:lpstr>Figure 45.3 Signaling by Pheromones</vt:lpstr>
      <vt:lpstr>Chemical Classes of Local Regulators and Hormones</vt:lpstr>
      <vt:lpstr>Classes of Local Regulators</vt:lpstr>
      <vt:lpstr>Classes of Hormones</vt:lpstr>
      <vt:lpstr>Figure 45.4 Differences in Hormone Solubility and Structure</vt:lpstr>
      <vt:lpstr>Cellular Hormone Response Pathways</vt:lpstr>
      <vt:lpstr>Figure 45.5 Variation in Hormone Receptor Location</vt:lpstr>
      <vt:lpstr>Figure 45.5a Variation in Hormone Receptor Location (Part 1: Secretory Cell)</vt:lpstr>
      <vt:lpstr>Figure 45.5b Variation in Hormone Receptor Location (Part 2: Target Cell)</vt:lpstr>
      <vt:lpstr>Response Pathway for Water-Soluble Hormones</vt:lpstr>
      <vt:lpstr>Response Pathway for Water-Soluble Hormones, Continued</vt:lpstr>
      <vt:lpstr>Figure 45.6 Signal Transduction Triggered by a Cell-surface Hormone Receptor</vt:lpstr>
      <vt:lpstr>Animation: Water-Soluble Hormone</vt:lpstr>
      <vt:lpstr>Response Pathway for Lipid-Soluble Hormones</vt:lpstr>
      <vt:lpstr>Response Pathway for Lipid-Soluble Hormones, Continued</vt:lpstr>
      <vt:lpstr>Figure 45.7 Direct Regulation of Gene Expression by a Steroid Hormone Receptor</vt:lpstr>
      <vt:lpstr>Animation: Lipid-Soluble Hormone</vt:lpstr>
      <vt:lpstr>Multiple Responses to a Single Hormone</vt:lpstr>
      <vt:lpstr>Endocrine Tissues and Organs</vt:lpstr>
      <vt:lpstr>Figure 45.8 Human Endocrine Glands and their Hormones</vt:lpstr>
      <vt:lpstr>Concept 45.2: Feedback regulation and coordination with the nervous system are common in hormone pathways</vt:lpstr>
      <vt:lpstr>Simple Endocrine Pathways</vt:lpstr>
      <vt:lpstr>Simple Endocrine Pathways, Continued</vt:lpstr>
      <vt:lpstr>Figure 45.9 A Simple Endocrine Pathway</vt:lpstr>
      <vt:lpstr>BioFlix: Homeostasis: Regulating Blood Sugar</vt:lpstr>
      <vt:lpstr>Simple Neuroendocrine Pathways</vt:lpstr>
      <vt:lpstr>Simple Neuroendocrine Pathways, Continued</vt:lpstr>
      <vt:lpstr>Figure 45.10 A Simple Neuroendocrine Pathway</vt:lpstr>
      <vt:lpstr>Feedback Regulation</vt:lpstr>
      <vt:lpstr>Coordination of Endocrine and Nervous Systems</vt:lpstr>
      <vt:lpstr>Invertebrates</vt:lpstr>
      <vt:lpstr>Figure 45.11 Larva of the Giant Silk Moth</vt:lpstr>
      <vt:lpstr>Figure 45.12_1 Regulation of Insect Development and Metamorphosis (Step 1)</vt:lpstr>
      <vt:lpstr>Figure 45.12_2 Regulation of Insect Development and Metamorphosis (Step 2)</vt:lpstr>
      <vt:lpstr>Figure 45.12_3 Regulation of Insect Development and Metamorphosis (Step 3)</vt:lpstr>
      <vt:lpstr>Figure 45.12_4 Regulation of Insect Development and Metamorphosis (Step 4)</vt:lpstr>
      <vt:lpstr>Vertebrates</vt:lpstr>
      <vt:lpstr>Vertebrates, Continued</vt:lpstr>
      <vt:lpstr>Figure 45.13 Endocrine Glands in the Human Brain</vt:lpstr>
      <vt:lpstr>Vertebrates, Continued-1</vt:lpstr>
      <vt:lpstr>Figure 45.14 Production and Release of Posterior Pituitary Hormones</vt:lpstr>
      <vt:lpstr>Vertebrates, Continued-2</vt:lpstr>
      <vt:lpstr>Figure 45.15 Production and Release of Anterior Pituitary Hormones</vt:lpstr>
      <vt:lpstr>Figure 45.15a Production and Release of Anterior Pituitary Hormones (Part 1)</vt:lpstr>
      <vt:lpstr>Figure 45.15b Production and Release of Anterior Pituitary Hormones (Part 2)</vt:lpstr>
      <vt:lpstr>Vertebrates, Continued-3</vt:lpstr>
      <vt:lpstr>Thyroid Regulation: A Hormone Cascade Pathway</vt:lpstr>
      <vt:lpstr>Figure 45.16 Regulation of Thyroid Hormone Secretion: A Hormone Cascade Pathway</vt:lpstr>
      <vt:lpstr>Figure 45.16a Regulation of Thyroid Hormone Secretion: A Hormone Cascade Pathway (Part 1)</vt:lpstr>
      <vt:lpstr>Figure 45.16b Regulation of Thyroid Hormone Secretion: A Hormone Cascade Pathway (Part 2)</vt:lpstr>
      <vt:lpstr>Disorders of Thyroid Function and Regulation</vt:lpstr>
      <vt:lpstr>Hormonal Regulation of Growth</vt:lpstr>
      <vt:lpstr>Figure 45.17 Effect of Growth Hormone Overproduction</vt:lpstr>
      <vt:lpstr>Concept 45.3: Endocrine glands respond to diverse stimuli in regulating homeostasis, development, and behavior</vt:lpstr>
      <vt:lpstr>Parathyroid Hormone and Vitamin D: Control of Blood Calcium</vt:lpstr>
      <vt:lpstr>Parathyroid Hormone and Vitamin D: Control of Blood Calcium, Continued</vt:lpstr>
      <vt:lpstr>Figure 45.18 The Roles of Parathyroid Hormone (PTH) in Regulating Blood Calcium Levels in Mammals</vt:lpstr>
      <vt:lpstr>Adrenal Hormones: Response to Stress</vt:lpstr>
      <vt:lpstr>The Role of the Adrenal Medulla</vt:lpstr>
      <vt:lpstr>The Role of the Adrenal Medulla, Continued</vt:lpstr>
      <vt:lpstr>Figure 45.19a Stress and the Adrenal Gland (Part 1: Art)</vt:lpstr>
      <vt:lpstr>The Role of the Adrenal Medulla, Continued-1</vt:lpstr>
      <vt:lpstr>Figure 45.20 One Hormone, Different Effects</vt:lpstr>
      <vt:lpstr>Figure 45.20a One Hormone, Different Effect (Part 1: Same Receptors)</vt:lpstr>
      <vt:lpstr>Figure 45.20b One Hormone, Different Effects (Part 2: Different Receptors)</vt:lpstr>
      <vt:lpstr>The Role of the Adrenal Cortex</vt:lpstr>
      <vt:lpstr>The Role of the Adrenal Cortex, Continued</vt:lpstr>
      <vt:lpstr>Stress and the Adrenal Gland (Part 2: Epinephrine and Norepinephrine Effects)</vt:lpstr>
      <vt:lpstr>Sex Hormones</vt:lpstr>
      <vt:lpstr>Sex Hormones, Continued</vt:lpstr>
      <vt:lpstr>Sex Hormones, Continued-1</vt:lpstr>
      <vt:lpstr>Sex Hormones, Continued-2</vt:lpstr>
      <vt:lpstr>Figure 45.21 Sex Hormones Regulate Formation of Internal Reproductive Structures in Human Development</vt:lpstr>
      <vt:lpstr>Endocrine Disruptors</vt:lpstr>
      <vt:lpstr>Endocrine Disruptors, Continued</vt:lpstr>
      <vt:lpstr>Hormones and Biological Rhythms</vt:lpstr>
      <vt:lpstr>Evolution of Hormone Function</vt:lpstr>
      <vt:lpstr>Figure 45.22 Specialized Role of a Hormone in Frog Metamorphosis</vt:lpstr>
      <vt:lpstr>Figure 45.22a Specialized Role of a Hormone in Frog Metamorphosis (Part 1: Tadpole)</vt:lpstr>
      <vt:lpstr>Figure 45.22b Specialized Role of a Hormone in Frog Metamorphosis (Part 2: Adult Frog)</vt:lpstr>
      <vt:lpstr>Evolution of Hormone Function, Continued</vt:lpstr>
      <vt:lpstr>Figure 45.19 Stress and the Adrenal Gland</vt:lpstr>
      <vt:lpstr>Figure 45.UN01 Problem Solving Exercise: Blood Draw</vt:lpstr>
      <vt:lpstr>Problem Solving Exercise: Thyroid Test</vt:lpstr>
      <vt:lpstr>Scientific Skills Exercise: Designing a Controlled Experiment</vt:lpstr>
      <vt:lpstr>Figure 45.UN04 Summary of Key Concepts: Water- vs. Lipid-soluble Hormones</vt:lpstr>
      <vt:lpstr>Figure 45.UN05 Negative and Positive Feedback</vt:lpstr>
      <vt:lpstr>Figure 45.UN06 Hormone Cascade</vt:lpstr>
      <vt:lpstr>Figure 45.UN07 Test Your Understanding, Question 10 (Cushing’s Syndrome)</vt:lpstr>
      <vt:lpstr>Figure 45.UN08 Test your Understanding, Question 12 (MSH)</vt:lpstr>
    </vt:vector>
  </TitlesOfParts>
  <Company>Jerome 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45</dc:title>
  <dc:creator>Jerome Burg</dc:creator>
  <cp:lastModifiedBy>Pc17</cp:lastModifiedBy>
  <cp:revision>573</cp:revision>
  <dcterms:created xsi:type="dcterms:W3CDTF">2010-08-06T18:35:02Z</dcterms:created>
  <dcterms:modified xsi:type="dcterms:W3CDTF">2017-04-20T08:57:35Z</dcterms:modified>
</cp:coreProperties>
</file>