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slideLayouts/slideLayout8.xml" ContentType="application/vnd.openxmlformats-officedocument.presentationml.slideLayout+xml"/>
  <Override PartName="/ppt/theme/theme5.xml" ContentType="application/vnd.openxmlformats-officedocument.theme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10.xml" ContentType="application/vnd.openxmlformats-officedocument.presentationml.slideLayout+xml"/>
  <Override PartName="/ppt/theme/theme7.xml" ContentType="application/vnd.openxmlformats-officedocument.theme+xml"/>
  <Override PartName="/ppt/slideLayouts/slideLayout11.xml" ContentType="application/vnd.openxmlformats-officedocument.presentationml.slideLayout+xml"/>
  <Override PartName="/ppt/theme/theme8.xml" ContentType="application/vnd.openxmlformats-officedocument.theme+xml"/>
  <Override PartName="/ppt/slideLayouts/slideLayout12.xml" ContentType="application/vnd.openxmlformats-officedocument.presentationml.slideLayout+xml"/>
  <Override PartName="/ppt/theme/theme9.xml" ContentType="application/vnd.openxmlformats-officedocument.theme+xml"/>
  <Override PartName="/ppt/slideLayouts/slideLayout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753" r:id="rId1"/>
    <p:sldMasterId id="2147484762" r:id="rId2"/>
    <p:sldMasterId id="2147484764" r:id="rId3"/>
    <p:sldMasterId id="2147484766" r:id="rId4"/>
    <p:sldMasterId id="2147484768" r:id="rId5"/>
    <p:sldMasterId id="2147484770" r:id="rId6"/>
    <p:sldMasterId id="2147484772" r:id="rId7"/>
    <p:sldMasterId id="2147484774" r:id="rId8"/>
    <p:sldMasterId id="2147484776" r:id="rId9"/>
    <p:sldMasterId id="2147484778" r:id="rId10"/>
  </p:sldMasterIdLst>
  <p:notesMasterIdLst>
    <p:notesMasterId r:id="rId86"/>
  </p:notesMasterIdLst>
  <p:sldIdLst>
    <p:sldId id="477" r:id="rId11"/>
    <p:sldId id="478" r:id="rId12"/>
    <p:sldId id="479" r:id="rId13"/>
    <p:sldId id="551" r:id="rId14"/>
    <p:sldId id="552" r:id="rId15"/>
    <p:sldId id="553" r:id="rId16"/>
    <p:sldId id="480" r:id="rId17"/>
    <p:sldId id="481" r:id="rId18"/>
    <p:sldId id="554" r:id="rId19"/>
    <p:sldId id="482" r:id="rId20"/>
    <p:sldId id="483" r:id="rId21"/>
    <p:sldId id="555" r:id="rId22"/>
    <p:sldId id="484" r:id="rId23"/>
    <p:sldId id="556" r:id="rId24"/>
    <p:sldId id="485" r:id="rId25"/>
    <p:sldId id="486" r:id="rId26"/>
    <p:sldId id="557" r:id="rId27"/>
    <p:sldId id="487" r:id="rId28"/>
    <p:sldId id="558" r:id="rId29"/>
    <p:sldId id="488" r:id="rId30"/>
    <p:sldId id="489" r:id="rId31"/>
    <p:sldId id="490" r:id="rId32"/>
    <p:sldId id="559" r:id="rId33"/>
    <p:sldId id="491" r:id="rId34"/>
    <p:sldId id="492" r:id="rId35"/>
    <p:sldId id="493" r:id="rId36"/>
    <p:sldId id="560" r:id="rId37"/>
    <p:sldId id="561" r:id="rId38"/>
    <p:sldId id="494" r:id="rId39"/>
    <p:sldId id="495" r:id="rId40"/>
    <p:sldId id="496" r:id="rId41"/>
    <p:sldId id="497" r:id="rId42"/>
    <p:sldId id="498" r:id="rId43"/>
    <p:sldId id="499" r:id="rId44"/>
    <p:sldId id="575" r:id="rId45"/>
    <p:sldId id="576" r:id="rId46"/>
    <p:sldId id="577" r:id="rId47"/>
    <p:sldId id="578" r:id="rId48"/>
    <p:sldId id="579" r:id="rId49"/>
    <p:sldId id="580" r:id="rId50"/>
    <p:sldId id="581" r:id="rId51"/>
    <p:sldId id="582" r:id="rId52"/>
    <p:sldId id="562" r:id="rId53"/>
    <p:sldId id="506" r:id="rId54"/>
    <p:sldId id="507" r:id="rId55"/>
    <p:sldId id="563" r:id="rId56"/>
    <p:sldId id="564" r:id="rId57"/>
    <p:sldId id="565" r:id="rId58"/>
    <p:sldId id="566" r:id="rId59"/>
    <p:sldId id="508" r:id="rId60"/>
    <p:sldId id="509" r:id="rId61"/>
    <p:sldId id="510" r:id="rId62"/>
    <p:sldId id="511" r:id="rId63"/>
    <p:sldId id="567" r:id="rId64"/>
    <p:sldId id="512" r:id="rId65"/>
    <p:sldId id="568" r:id="rId66"/>
    <p:sldId id="513" r:id="rId67"/>
    <p:sldId id="569" r:id="rId68"/>
    <p:sldId id="514" r:id="rId69"/>
    <p:sldId id="570" r:id="rId70"/>
    <p:sldId id="515" r:id="rId71"/>
    <p:sldId id="516" r:id="rId72"/>
    <p:sldId id="517" r:id="rId73"/>
    <p:sldId id="518" r:id="rId74"/>
    <p:sldId id="519" r:id="rId75"/>
    <p:sldId id="571" r:id="rId76"/>
    <p:sldId id="520" r:id="rId77"/>
    <p:sldId id="572" r:id="rId78"/>
    <p:sldId id="521" r:id="rId79"/>
    <p:sldId id="573" r:id="rId80"/>
    <p:sldId id="522" r:id="rId81"/>
    <p:sldId id="523" r:id="rId82"/>
    <p:sldId id="524" r:id="rId83"/>
    <p:sldId id="525" r:id="rId84"/>
    <p:sldId id="574" r:id="rId8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1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45" autoAdjust="0"/>
  </p:normalViewPr>
  <p:slideViewPr>
    <p:cSldViewPr>
      <p:cViewPr varScale="1">
        <p:scale>
          <a:sx n="86" d="100"/>
          <a:sy n="86" d="100"/>
        </p:scale>
        <p:origin x="96" y="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13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5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slide" Target="slides/slide74.xml"/><Relationship Id="rId89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90" Type="http://schemas.openxmlformats.org/officeDocument/2006/relationships/tableStyles" Target="tableStyles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1" name="PlaceHolder 1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>
                <a:latin typeface="Arial"/>
              </a:rPr>
              <a:t>Click to edit the notes format</a:t>
            </a:r>
            <a:endParaRPr/>
          </a:p>
        </p:txBody>
      </p:sp>
      <p:sp>
        <p:nvSpPr>
          <p:cNvPr id="3152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>
                <a:latin typeface="Times New Roman"/>
              </a:rPr>
              <a:t>&lt;header&gt;</a:t>
            </a:r>
            <a:endParaRPr/>
          </a:p>
        </p:txBody>
      </p:sp>
      <p:sp>
        <p:nvSpPr>
          <p:cNvPr id="3153" name="PlaceHolder 3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>
                <a:latin typeface="Times New Roman"/>
              </a:rPr>
              <a:t>&lt;date/time&gt;</a:t>
            </a:r>
            <a:endParaRPr/>
          </a:p>
        </p:txBody>
      </p:sp>
      <p:sp>
        <p:nvSpPr>
          <p:cNvPr id="3154" name="PlaceHolder 4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>
                <a:latin typeface="Times New Roman"/>
              </a:rPr>
              <a:t>&lt;footer&gt;</a:t>
            </a:r>
            <a:endParaRPr/>
          </a:p>
        </p:txBody>
      </p:sp>
      <p:sp>
        <p:nvSpPr>
          <p:cNvPr id="3155" name="PlaceHolder 5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5398B11F-C989-4FC2-9FC4-9CD7F081D689}" type="slidenum">
              <a:rPr lang="en-US" sz="1400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40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5398B11F-C989-4FC2-9FC4-9CD7F081D689}" type="slidenum">
              <a:rPr lang="en-US" sz="1400" smtClean="0">
                <a:latin typeface="Times New Roman"/>
              </a:r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5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51" y="655320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2018 Pearson Education, Inc.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2" y="362775"/>
            <a:ext cx="4572000" cy="5849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 userDrawn="1"/>
        </p:nvSpPr>
        <p:spPr>
          <a:xfrm>
            <a:off x="5292876" y="2469124"/>
            <a:ext cx="34689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2A61A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Chapter 6</a:t>
            </a:r>
            <a:endParaRPr lang="en-US" sz="4000" b="1" dirty="0">
              <a:solidFill>
                <a:srgbClr val="2A61A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5171808" y="3503697"/>
            <a:ext cx="37110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000" dirty="0" smtClean="0">
                <a:solidFill>
                  <a:srgbClr val="E44E24"/>
                </a:solidFill>
                <a:latin typeface="Arial"/>
              </a:rPr>
              <a:t>The Muscular System</a:t>
            </a:r>
            <a:endParaRPr lang="en-US" sz="3200" dirty="0"/>
          </a:p>
        </p:txBody>
      </p:sp>
      <p:sp>
        <p:nvSpPr>
          <p:cNvPr id="11" name="CustomShape 2"/>
          <p:cNvSpPr/>
          <p:nvPr userDrawn="1"/>
        </p:nvSpPr>
        <p:spPr>
          <a:xfrm>
            <a:off x="5185800" y="5486040"/>
            <a:ext cx="3682800" cy="820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dirty="0">
                <a:solidFill>
                  <a:srgbClr val="2A61A4"/>
                </a:solidFill>
                <a:latin typeface="Arial"/>
              </a:rPr>
              <a:t>Lecture Presentation by 
Patty </a:t>
            </a:r>
            <a:r>
              <a:rPr lang="en-US" sz="1600" dirty="0" err="1">
                <a:solidFill>
                  <a:srgbClr val="2A61A4"/>
                </a:solidFill>
                <a:latin typeface="Arial"/>
              </a:rPr>
              <a:t>Bostwick</a:t>
            </a:r>
            <a:r>
              <a:rPr lang="en-US" sz="1600" dirty="0">
                <a:solidFill>
                  <a:srgbClr val="2A61A4"/>
                </a:solidFill>
                <a:latin typeface="Arial"/>
              </a:rPr>
              <a:t>-Taylor
Florence-Darlington Technical College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3826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770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796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86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35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8675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286750" cy="4729163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© 2018 Pearson Education, Inc.</a:t>
            </a:r>
            <a:endParaRPr lang="en-US"/>
          </a:p>
        </p:txBody>
      </p:sp>
      <p:sp>
        <p:nvSpPr>
          <p:cNvPr id="7" name="Line 2"/>
          <p:cNvSpPr/>
          <p:nvPr userDrawn="1"/>
        </p:nvSpPr>
        <p:spPr>
          <a:xfrm>
            <a:off x="-8280" y="50760"/>
            <a:ext cx="9143640" cy="0"/>
          </a:xfrm>
          <a:prstGeom prst="line">
            <a:avLst/>
          </a:prstGeom>
          <a:ln w="127080">
            <a:solidFill>
              <a:srgbClr val="2A61A4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41835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2018 Pearson Education, Inc.</a:t>
            </a:r>
            <a:endParaRPr lang="en-US" dirty="0"/>
          </a:p>
        </p:txBody>
      </p:sp>
      <p:sp>
        <p:nvSpPr>
          <p:cNvPr id="6" name="Line 2"/>
          <p:cNvSpPr/>
          <p:nvPr userDrawn="1"/>
        </p:nvSpPr>
        <p:spPr>
          <a:xfrm>
            <a:off x="-8280" y="50760"/>
            <a:ext cx="9143640" cy="0"/>
          </a:xfrm>
          <a:prstGeom prst="line">
            <a:avLst/>
          </a:prstGeom>
          <a:ln w="127080">
            <a:solidFill>
              <a:srgbClr val="2A61A4"/>
            </a:solidFill>
            <a:miter/>
          </a:ln>
        </p:spPr>
      </p:sp>
    </p:spTree>
    <p:extLst>
      <p:ext uri="{BB962C8B-B14F-4D97-AF65-F5344CB8AC3E}">
        <p14:creationId xmlns:p14="http://schemas.microsoft.com/office/powerpoint/2010/main" val="295058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919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19399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18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489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338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" y="0"/>
            <a:ext cx="8229600" cy="301752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900" b="1" dirty="0">
                <a:solidFill>
                  <a:schemeClr val="tx2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1481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7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8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9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0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1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286750" cy="1309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825625"/>
            <a:ext cx="82867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696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54" r:id="rId1"/>
    <p:sldLayoutId id="2147484755" r:id="rId2"/>
    <p:sldLayoutId id="2147484759" r:id="rId3"/>
    <p:sldLayoutId id="2147484760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2A61A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A61A4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A61A4"/>
        </a:buClr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370814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76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2403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108401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13463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12338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65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27884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66973" y="6582040"/>
            <a:ext cx="2895600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© </a:t>
            </a:r>
            <a:r>
              <a:rPr lang="en-US" sz="900" dirty="0" smtClean="0">
                <a:solidFill>
                  <a:srgbClr val="000000"/>
                </a:solidFill>
                <a:latin typeface="Arial" charset="0"/>
                <a:ea typeface="ＭＳ Ｐゴシック" charset="0"/>
              </a:rPr>
              <a:t>2018 </a:t>
            </a:r>
            <a:r>
              <a:rPr lang="en-US" sz="900" dirty="0">
                <a:solidFill>
                  <a:srgbClr val="000000"/>
                </a:solidFill>
                <a:latin typeface="Arial" charset="0"/>
                <a:ea typeface="ＭＳ Ｐゴシック" charset="0"/>
              </a:rPr>
              <a:t>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60150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8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  <a:cs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2a-U.jpg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2b-U.jpg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3a-U.jpg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3b-U.jpg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3c-U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4a-U.jpg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4b-U.jpg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table_06_01_1-U.jpg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6-U.jpg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7-U.jpg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8a-U.jpg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8b-U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8c-U.jpg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table_06_01_2-U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9a-U.jpg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9b-U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9c-U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table_06_01_3-U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9d-U.jpg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10a-U.jpg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10b-U.j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10c-U.jpg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11-U.jpg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Krishna\Projects\IRDVD\2016-2017\Label%20edit\Marieb%20EHAP%2012\Unlabeled_without_Leaders\figure_06_01-U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© 2018 Pearson Education, Inc.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76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Types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epimysium</a:t>
            </a:r>
            <a:r>
              <a:rPr lang="en-US" dirty="0" smtClean="0"/>
              <a:t> of skeletal muscle blends into a connective tissue attachment</a:t>
            </a:r>
          </a:p>
          <a:p>
            <a:pPr lvl="1"/>
            <a:r>
              <a:rPr lang="en-US" dirty="0" smtClean="0"/>
              <a:t>Tendons—cordlike structures </a:t>
            </a:r>
          </a:p>
          <a:p>
            <a:pPr lvl="2"/>
            <a:r>
              <a:rPr lang="en-US" dirty="0" smtClean="0"/>
              <a:t>Mostly collagen fibers</a:t>
            </a:r>
          </a:p>
          <a:p>
            <a:pPr lvl="2"/>
            <a:r>
              <a:rPr lang="en-US" dirty="0" smtClean="0"/>
              <a:t>Often cross a joint because of their toughness and small size</a:t>
            </a:r>
          </a:p>
          <a:p>
            <a:pPr lvl="1"/>
            <a:r>
              <a:rPr lang="en-US" dirty="0" err="1" smtClean="0"/>
              <a:t>Aponeuroses</a:t>
            </a:r>
            <a:r>
              <a:rPr lang="en-US" dirty="0" smtClean="0"/>
              <a:t>—</a:t>
            </a:r>
            <a:r>
              <a:rPr lang="en-US" dirty="0" err="1" smtClean="0"/>
              <a:t>sheetlike</a:t>
            </a:r>
            <a:r>
              <a:rPr lang="en-US" dirty="0" smtClean="0"/>
              <a:t> structures</a:t>
            </a:r>
          </a:p>
          <a:p>
            <a:pPr lvl="2"/>
            <a:r>
              <a:rPr lang="en-US" dirty="0" smtClean="0"/>
              <a:t>Attach muscles indirectly to bones, cartilages, or connective tissue coverings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48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Types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Smooth muscle</a:t>
            </a:r>
          </a:p>
          <a:p>
            <a:pPr lvl="1"/>
            <a:r>
              <a:rPr lang="en-US" dirty="0" smtClean="0"/>
              <a:t>No striations</a:t>
            </a:r>
          </a:p>
          <a:p>
            <a:pPr lvl="1"/>
            <a:r>
              <a:rPr lang="en-US" dirty="0" smtClean="0"/>
              <a:t>Involuntary—no conscious control</a:t>
            </a:r>
          </a:p>
          <a:p>
            <a:pPr lvl="1"/>
            <a:r>
              <a:rPr lang="en-US" dirty="0" smtClean="0"/>
              <a:t>Found mainly in the walls of hollow visceral organs (such as stomach, urinary bladder, respiratory passages)</a:t>
            </a:r>
          </a:p>
          <a:p>
            <a:pPr lvl="1"/>
            <a:r>
              <a:rPr lang="en-US" dirty="0" smtClean="0"/>
              <a:t>Spindle-shaped fibers that are </a:t>
            </a:r>
            <a:r>
              <a:rPr lang="en-US" dirty="0" err="1" smtClean="0"/>
              <a:t>uninucleate</a:t>
            </a:r>
            <a:endParaRPr lang="en-US" dirty="0" smtClean="0"/>
          </a:p>
          <a:p>
            <a:pPr lvl="1"/>
            <a:r>
              <a:rPr lang="en-US" dirty="0" smtClean="0"/>
              <a:t>Contractions are slow and sustained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0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64792" y="213360"/>
            <a:ext cx="5614416" cy="643128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03445" y="1294519"/>
            <a:ext cx="899323" cy="4028837"/>
            <a:chOff x="2203445" y="1294519"/>
            <a:chExt cx="899323" cy="4028837"/>
          </a:xfrm>
        </p:grpSpPr>
        <p:sp>
          <p:nvSpPr>
            <p:cNvPr id="13" name="object 17"/>
            <p:cNvSpPr/>
            <p:nvPr/>
          </p:nvSpPr>
          <p:spPr>
            <a:xfrm>
              <a:off x="2203445" y="1294519"/>
              <a:ext cx="899323" cy="1172456"/>
            </a:xfrm>
            <a:custGeom>
              <a:avLst/>
              <a:gdLst/>
              <a:ahLst/>
              <a:cxnLst/>
              <a:rect l="l" t="t" r="r" b="b"/>
              <a:pathLst>
                <a:path w="504189" h="662939">
                  <a:moveTo>
                    <a:pt x="504133" y="662513"/>
                  </a:moveTo>
                  <a:lnTo>
                    <a:pt x="0" y="135727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4" name="object 18"/>
            <p:cNvSpPr/>
            <p:nvPr/>
          </p:nvSpPr>
          <p:spPr>
            <a:xfrm>
              <a:off x="2384426" y="4316283"/>
              <a:ext cx="501534" cy="1007073"/>
            </a:xfrm>
            <a:custGeom>
              <a:avLst/>
              <a:gdLst/>
              <a:ahLst/>
              <a:cxnLst/>
              <a:rect l="l" t="t" r="r" b="b"/>
              <a:pathLst>
                <a:path w="287655" h="578485">
                  <a:moveTo>
                    <a:pt x="287523" y="0"/>
                  </a:moveTo>
                  <a:lnTo>
                    <a:pt x="0" y="452963"/>
                  </a:lnTo>
                  <a:lnTo>
                    <a:pt x="0" y="57817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6.2a Arrangement </a:t>
            </a:r>
            <a:r>
              <a:rPr lang="en-US" dirty="0"/>
              <a:t>of smooth and cardiac muscle cells. </a:t>
            </a:r>
          </a:p>
        </p:txBody>
      </p:sp>
      <p:sp>
        <p:nvSpPr>
          <p:cNvPr id="6" name="object 21"/>
          <p:cNvSpPr txBox="1"/>
          <p:nvPr/>
        </p:nvSpPr>
        <p:spPr>
          <a:xfrm>
            <a:off x="1781458" y="1037332"/>
            <a:ext cx="89982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Mucosa</a:t>
            </a:r>
          </a:p>
        </p:txBody>
      </p:sp>
      <p:sp>
        <p:nvSpPr>
          <p:cNvPr id="7" name="object 22"/>
          <p:cNvSpPr txBox="1"/>
          <p:nvPr/>
        </p:nvSpPr>
        <p:spPr>
          <a:xfrm>
            <a:off x="1788372" y="5323356"/>
            <a:ext cx="131439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Sub</a:t>
            </a:r>
            <a:r>
              <a:rPr b="1" kern="0" spc="-1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</a:t>
            </a: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ucosa</a:t>
            </a:r>
          </a:p>
        </p:txBody>
      </p:sp>
      <p:sp>
        <p:nvSpPr>
          <p:cNvPr id="8" name="object 24"/>
          <p:cNvSpPr txBox="1"/>
          <p:nvPr/>
        </p:nvSpPr>
        <p:spPr>
          <a:xfrm>
            <a:off x="5408772" y="249711"/>
            <a:ext cx="1987391" cy="987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Circular layer</a:t>
            </a:r>
          </a:p>
          <a:p>
            <a:pPr marL="12700" marR="5080" eaLnBrk="0" fontAlgn="base" hangingPunct="0">
              <a:lnSpc>
                <a:spcPts val="1900"/>
              </a:lnSpc>
              <a:spcBef>
                <a:spcPts val="70"/>
              </a:spcBef>
              <a:spcAft>
                <a:spcPct val="0"/>
              </a:spcAft>
            </a:pPr>
            <a:r>
              <a:rPr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</a:t>
            </a:r>
            <a:r>
              <a:rPr lang="en-US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smooth </a:t>
            </a:r>
            <a:r>
              <a:rPr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muscle (longitudinal view of cells)</a:t>
            </a:r>
          </a:p>
        </p:txBody>
      </p:sp>
      <p:sp>
        <p:nvSpPr>
          <p:cNvPr id="9" name="object 25"/>
          <p:cNvSpPr txBox="1"/>
          <p:nvPr/>
        </p:nvSpPr>
        <p:spPr>
          <a:xfrm>
            <a:off x="5407974" y="5226173"/>
            <a:ext cx="1988189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Longitudinal layer of smooth muscle (cross-sectional view of cells)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203445" y="1294519"/>
            <a:ext cx="899323" cy="4028837"/>
            <a:chOff x="2203445" y="1294519"/>
            <a:chExt cx="899323" cy="4028837"/>
          </a:xfrm>
        </p:grpSpPr>
        <p:sp>
          <p:nvSpPr>
            <p:cNvPr id="10" name="object 17"/>
            <p:cNvSpPr/>
            <p:nvPr/>
          </p:nvSpPr>
          <p:spPr>
            <a:xfrm>
              <a:off x="2203445" y="1294519"/>
              <a:ext cx="899323" cy="1172456"/>
            </a:xfrm>
            <a:custGeom>
              <a:avLst/>
              <a:gdLst/>
              <a:ahLst/>
              <a:cxnLst/>
              <a:rect l="l" t="t" r="r" b="b"/>
              <a:pathLst>
                <a:path w="504189" h="662939">
                  <a:moveTo>
                    <a:pt x="504133" y="662513"/>
                  </a:moveTo>
                  <a:lnTo>
                    <a:pt x="0" y="135727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1" name="object 18"/>
            <p:cNvSpPr/>
            <p:nvPr/>
          </p:nvSpPr>
          <p:spPr>
            <a:xfrm>
              <a:off x="2384426" y="4316283"/>
              <a:ext cx="501534" cy="1007073"/>
            </a:xfrm>
            <a:custGeom>
              <a:avLst/>
              <a:gdLst/>
              <a:ahLst/>
              <a:cxnLst/>
              <a:rect l="l" t="t" r="r" b="b"/>
              <a:pathLst>
                <a:path w="287655" h="578485">
                  <a:moveTo>
                    <a:pt x="287523" y="0"/>
                  </a:moveTo>
                  <a:lnTo>
                    <a:pt x="0" y="452963"/>
                  </a:lnTo>
                  <a:lnTo>
                    <a:pt x="0" y="57817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15" name="object 22"/>
          <p:cNvSpPr txBox="1"/>
          <p:nvPr/>
        </p:nvSpPr>
        <p:spPr>
          <a:xfrm>
            <a:off x="1783844" y="6347470"/>
            <a:ext cx="359516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(a)</a:t>
            </a:r>
            <a:endParaRPr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1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70902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Types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Cardiac muscle</a:t>
            </a:r>
          </a:p>
          <a:p>
            <a:pPr lvl="1"/>
            <a:r>
              <a:rPr lang="en-US" dirty="0" smtClean="0"/>
              <a:t>Striations</a:t>
            </a:r>
          </a:p>
          <a:p>
            <a:pPr lvl="1"/>
            <a:r>
              <a:rPr lang="en-US" dirty="0" smtClean="0"/>
              <a:t>Involuntary</a:t>
            </a:r>
          </a:p>
          <a:p>
            <a:pPr lvl="1"/>
            <a:r>
              <a:rPr lang="en-US" dirty="0" smtClean="0"/>
              <a:t>Found only in the walls of the heart</a:t>
            </a:r>
          </a:p>
          <a:p>
            <a:pPr lvl="1"/>
            <a:r>
              <a:rPr lang="en-US" dirty="0" err="1" smtClean="0"/>
              <a:t>Uninucleate</a:t>
            </a:r>
            <a:endParaRPr lang="en-US" dirty="0" smtClean="0"/>
          </a:p>
          <a:p>
            <a:pPr lvl="1"/>
            <a:r>
              <a:rPr lang="en-US" dirty="0" smtClean="0"/>
              <a:t>Branching cells joined by gap junctions called </a:t>
            </a:r>
            <a:r>
              <a:rPr lang="en-US" i="1" dirty="0" smtClean="0"/>
              <a:t>intercalated discs</a:t>
            </a:r>
          </a:p>
          <a:p>
            <a:pPr lvl="1"/>
            <a:r>
              <a:rPr lang="en-US" dirty="0" smtClean="0"/>
              <a:t>Contracts at a steady rate set by pacemaker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9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6.2b Arrangement </a:t>
            </a:r>
            <a:r>
              <a:rPr lang="en-US" dirty="0"/>
              <a:t>of smooth and cardiac muscle cells.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5"/>
          <a:stretch>
            <a:fillRect/>
          </a:stretch>
        </p:blipFill>
        <p:spPr>
          <a:xfrm>
            <a:off x="1923288" y="414528"/>
            <a:ext cx="5297424" cy="6028944"/>
          </a:xfrm>
          <a:prstGeom prst="rect">
            <a:avLst/>
          </a:prstGeom>
        </p:spPr>
      </p:pic>
      <p:sp>
        <p:nvSpPr>
          <p:cNvPr id="6" name="object 22"/>
          <p:cNvSpPr txBox="1"/>
          <p:nvPr/>
        </p:nvSpPr>
        <p:spPr>
          <a:xfrm>
            <a:off x="6202203" y="2820169"/>
            <a:ext cx="1018509" cy="84638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Cardiac muscle bundles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603750" y="2965450"/>
            <a:ext cx="15621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/>
          <p:cNvCxnSpPr/>
          <p:nvPr/>
        </p:nvCxnSpPr>
        <p:spPr bwMode="auto">
          <a:xfrm>
            <a:off x="4603750" y="2965450"/>
            <a:ext cx="15621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object 22"/>
          <p:cNvSpPr txBox="1"/>
          <p:nvPr/>
        </p:nvSpPr>
        <p:spPr>
          <a:xfrm>
            <a:off x="1947727" y="6115695"/>
            <a:ext cx="430348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(b)</a:t>
            </a:r>
            <a:endParaRPr sz="200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055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Functions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Whereas all muscle types produce movement, skeletal muscle has three other important roles:</a:t>
            </a:r>
          </a:p>
          <a:p>
            <a:pPr lvl="1"/>
            <a:r>
              <a:rPr lang="en-US" dirty="0" smtClean="0"/>
              <a:t>Maintain posture and body position</a:t>
            </a:r>
          </a:p>
          <a:p>
            <a:pPr lvl="1"/>
            <a:r>
              <a:rPr lang="en-US" dirty="0" smtClean="0"/>
              <a:t>Stabilize joints</a:t>
            </a:r>
          </a:p>
          <a:p>
            <a:pPr lvl="1"/>
            <a:r>
              <a:rPr lang="en-US" dirty="0" smtClean="0"/>
              <a:t>Generate heat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5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Microscopic Anatomy of Skeletal Muscle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Sarcolemma—specialized plasma membrane</a:t>
            </a:r>
          </a:p>
          <a:p>
            <a:r>
              <a:rPr lang="en-US" dirty="0" smtClean="0"/>
              <a:t>Myofibrils—long organelles inside muscle cell</a:t>
            </a:r>
          </a:p>
          <a:p>
            <a:pPr lvl="1"/>
            <a:r>
              <a:rPr lang="en-US" dirty="0" smtClean="0"/>
              <a:t>Light (I) bands and dark (A) bands give the muscle its striated (banded) appearance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9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6.3a </a:t>
            </a:r>
            <a:r>
              <a:rPr lang="en-US" dirty="0">
                <a:solidFill>
                  <a:schemeClr val="tx1"/>
                </a:solidFill>
              </a:rPr>
              <a:t>Anatomy of a skeletal muscle fiber (cell).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"/>
          <a:stretch>
            <a:fillRect/>
          </a:stretch>
        </p:blipFill>
        <p:spPr>
          <a:xfrm>
            <a:off x="298704" y="1143000"/>
            <a:ext cx="8546592" cy="4572000"/>
          </a:xfrm>
          <a:prstGeom prst="rect">
            <a:avLst/>
          </a:prstGeom>
        </p:spPr>
      </p:pic>
      <p:sp>
        <p:nvSpPr>
          <p:cNvPr id="6" name="object 70"/>
          <p:cNvSpPr txBox="1"/>
          <p:nvPr/>
        </p:nvSpPr>
        <p:spPr>
          <a:xfrm>
            <a:off x="302812" y="5401145"/>
            <a:ext cx="4898955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2200"/>
              </a:lnSpc>
              <a:spcBef>
                <a:spcPts val="635"/>
              </a:spcBef>
              <a:spcAft>
                <a:spcPct val="0"/>
              </a:spcAft>
            </a:pPr>
            <a:r>
              <a:rPr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r>
              <a:rPr lang="en-US" sz="2000" b="1" kern="0" spc="-1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Segment</a:t>
            </a:r>
            <a:r>
              <a:rPr sz="2000" b="1" kern="0" spc="-10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of</a:t>
            </a:r>
            <a:r>
              <a:rPr lang="en-US" sz="2000" b="1" kern="0" spc="-1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a muscle fiber </a:t>
            </a:r>
            <a:r>
              <a:rPr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(cell)</a:t>
            </a:r>
            <a:endParaRPr sz="20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71"/>
          <p:cNvSpPr txBox="1"/>
          <p:nvPr/>
        </p:nvSpPr>
        <p:spPr>
          <a:xfrm>
            <a:off x="7217174" y="1537961"/>
            <a:ext cx="1615676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Sarcolemma</a:t>
            </a:r>
          </a:p>
        </p:txBody>
      </p:sp>
      <p:sp>
        <p:nvSpPr>
          <p:cNvPr id="8" name="object 80"/>
          <p:cNvSpPr txBox="1"/>
          <p:nvPr/>
        </p:nvSpPr>
        <p:spPr>
          <a:xfrm>
            <a:off x="7664780" y="2921893"/>
            <a:ext cx="1123620" cy="2821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Myofibril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3402" y="4610299"/>
            <a:ext cx="1225015" cy="6565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Dark </a:t>
            </a:r>
          </a:p>
          <a:p>
            <a:pPr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(A) band</a:t>
            </a:r>
            <a:endParaRPr lang="en-US" sz="2000" b="1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45817" y="4591608"/>
            <a:ext cx="115463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Light</a:t>
            </a:r>
          </a:p>
          <a:p>
            <a:pPr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(I) band</a:t>
            </a:r>
            <a:endParaRPr lang="en-US" sz="2000" b="1" kern="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27956" y="4610299"/>
            <a:ext cx="1183337" cy="3744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22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Nucleus</a:t>
            </a:r>
            <a:endParaRPr lang="en-US" sz="2000" b="1" kern="0" dirty="0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633590" y="1675377"/>
            <a:ext cx="6632407" cy="2969648"/>
            <a:chOff x="1633590" y="1675377"/>
            <a:chExt cx="6632407" cy="2969648"/>
          </a:xfrm>
        </p:grpSpPr>
        <p:sp>
          <p:nvSpPr>
            <p:cNvPr id="13" name="object 45"/>
            <p:cNvSpPr/>
            <p:nvPr/>
          </p:nvSpPr>
          <p:spPr>
            <a:xfrm>
              <a:off x="8220278" y="3220681"/>
              <a:ext cx="45719" cy="465493"/>
            </a:xfrm>
            <a:custGeom>
              <a:avLst/>
              <a:gdLst/>
              <a:ahLst/>
              <a:cxnLst/>
              <a:rect l="l" t="t" r="r" b="b"/>
              <a:pathLst>
                <a:path h="231139">
                  <a:moveTo>
                    <a:pt x="0" y="230977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4" name="object 46"/>
            <p:cNvSpPr/>
            <p:nvPr/>
          </p:nvSpPr>
          <p:spPr>
            <a:xfrm>
              <a:off x="2640231" y="4198861"/>
              <a:ext cx="45719" cy="420763"/>
            </a:xfrm>
            <a:custGeom>
              <a:avLst/>
              <a:gdLst/>
              <a:ahLst/>
              <a:cxnLst/>
              <a:rect l="l" t="t" r="r" b="b"/>
              <a:pathLst>
                <a:path h="226695">
                  <a:moveTo>
                    <a:pt x="0" y="0"/>
                  </a:moveTo>
                  <a:lnTo>
                    <a:pt x="0" y="226192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5" name="object 52"/>
            <p:cNvSpPr/>
            <p:nvPr/>
          </p:nvSpPr>
          <p:spPr>
            <a:xfrm>
              <a:off x="4621125" y="4429330"/>
              <a:ext cx="45719" cy="190294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0"/>
                  </a:moveTo>
                  <a:lnTo>
                    <a:pt x="0" y="11055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1633590" y="3890731"/>
              <a:ext cx="223785" cy="754294"/>
              <a:chOff x="2434335" y="1527148"/>
              <a:chExt cx="95885" cy="380593"/>
            </a:xfrm>
          </p:grpSpPr>
          <p:sp>
            <p:nvSpPr>
              <p:cNvPr id="18" name="object 53"/>
              <p:cNvSpPr/>
              <p:nvPr/>
            </p:nvSpPr>
            <p:spPr>
              <a:xfrm>
                <a:off x="2434335" y="1527148"/>
                <a:ext cx="9588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76200">
                    <a:moveTo>
                      <a:pt x="95880" y="2133"/>
                    </a:moveTo>
                    <a:lnTo>
                      <a:pt x="95880" y="76199"/>
                    </a:lnTo>
                    <a:lnTo>
                      <a:pt x="0" y="76199"/>
                    </a:ln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1100" b="1" kern="0">
                  <a:solidFill>
                    <a:srgbClr val="000000"/>
                  </a:solidFill>
                  <a:latin typeface="Arial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  <p:sp>
            <p:nvSpPr>
              <p:cNvPr id="19" name="object 54"/>
              <p:cNvSpPr/>
              <p:nvPr/>
            </p:nvSpPr>
            <p:spPr>
              <a:xfrm>
                <a:off x="2484413" y="1605481"/>
                <a:ext cx="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h="302260">
                    <a:moveTo>
                      <a:pt x="0" y="0"/>
                    </a:moveTo>
                    <a:lnTo>
                      <a:pt x="0" y="302026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1100" b="1" kern="0">
                  <a:solidFill>
                    <a:srgbClr val="000000"/>
                  </a:solidFill>
                  <a:latin typeface="Arial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</p:grpSp>
        <p:sp>
          <p:nvSpPr>
            <p:cNvPr id="17" name="object 44"/>
            <p:cNvSpPr/>
            <p:nvPr/>
          </p:nvSpPr>
          <p:spPr>
            <a:xfrm>
              <a:off x="6465340" y="1675377"/>
              <a:ext cx="726035" cy="45719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0911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633590" y="1675377"/>
            <a:ext cx="6632407" cy="2969648"/>
            <a:chOff x="1633590" y="1675377"/>
            <a:chExt cx="6632407" cy="2969648"/>
          </a:xfrm>
        </p:grpSpPr>
        <p:sp>
          <p:nvSpPr>
            <p:cNvPr id="21" name="object 45"/>
            <p:cNvSpPr/>
            <p:nvPr/>
          </p:nvSpPr>
          <p:spPr>
            <a:xfrm>
              <a:off x="8220278" y="3220681"/>
              <a:ext cx="45719" cy="465493"/>
            </a:xfrm>
            <a:custGeom>
              <a:avLst/>
              <a:gdLst/>
              <a:ahLst/>
              <a:cxnLst/>
              <a:rect l="l" t="t" r="r" b="b"/>
              <a:pathLst>
                <a:path h="231139">
                  <a:moveTo>
                    <a:pt x="0" y="230977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2" name="object 46"/>
            <p:cNvSpPr/>
            <p:nvPr/>
          </p:nvSpPr>
          <p:spPr>
            <a:xfrm>
              <a:off x="2640231" y="4198861"/>
              <a:ext cx="45719" cy="420763"/>
            </a:xfrm>
            <a:custGeom>
              <a:avLst/>
              <a:gdLst/>
              <a:ahLst/>
              <a:cxnLst/>
              <a:rect l="l" t="t" r="r" b="b"/>
              <a:pathLst>
                <a:path h="226695">
                  <a:moveTo>
                    <a:pt x="0" y="0"/>
                  </a:moveTo>
                  <a:lnTo>
                    <a:pt x="0" y="226192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3" name="object 52"/>
            <p:cNvSpPr/>
            <p:nvPr/>
          </p:nvSpPr>
          <p:spPr>
            <a:xfrm>
              <a:off x="4621125" y="4429330"/>
              <a:ext cx="45719" cy="190294"/>
            </a:xfrm>
            <a:custGeom>
              <a:avLst/>
              <a:gdLst/>
              <a:ahLst/>
              <a:cxnLst/>
              <a:rect l="l" t="t" r="r" b="b"/>
              <a:pathLst>
                <a:path h="111125">
                  <a:moveTo>
                    <a:pt x="0" y="0"/>
                  </a:moveTo>
                  <a:lnTo>
                    <a:pt x="0" y="11055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1633590" y="3890731"/>
              <a:ext cx="223785" cy="754294"/>
              <a:chOff x="2434335" y="1527148"/>
              <a:chExt cx="95885" cy="380593"/>
            </a:xfrm>
          </p:grpSpPr>
          <p:sp>
            <p:nvSpPr>
              <p:cNvPr id="26" name="object 53"/>
              <p:cNvSpPr/>
              <p:nvPr/>
            </p:nvSpPr>
            <p:spPr>
              <a:xfrm>
                <a:off x="2434335" y="1527148"/>
                <a:ext cx="95885" cy="76200"/>
              </a:xfrm>
              <a:custGeom>
                <a:avLst/>
                <a:gdLst/>
                <a:ahLst/>
                <a:cxnLst/>
                <a:rect l="l" t="t" r="r" b="b"/>
                <a:pathLst>
                  <a:path w="95885" h="76200">
                    <a:moveTo>
                      <a:pt x="95880" y="2133"/>
                    </a:moveTo>
                    <a:lnTo>
                      <a:pt x="95880" y="76199"/>
                    </a:lnTo>
                    <a:lnTo>
                      <a:pt x="0" y="76199"/>
                    </a:ln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1100" b="1" kern="0">
                  <a:solidFill>
                    <a:srgbClr val="000000"/>
                  </a:solidFill>
                  <a:latin typeface="Arial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  <p:sp>
            <p:nvSpPr>
              <p:cNvPr id="27" name="object 54"/>
              <p:cNvSpPr/>
              <p:nvPr/>
            </p:nvSpPr>
            <p:spPr>
              <a:xfrm>
                <a:off x="2484413" y="1605481"/>
                <a:ext cx="0" cy="302260"/>
              </a:xfrm>
              <a:custGeom>
                <a:avLst/>
                <a:gdLst/>
                <a:ahLst/>
                <a:cxnLst/>
                <a:rect l="l" t="t" r="r" b="b"/>
                <a:pathLst>
                  <a:path h="302260">
                    <a:moveTo>
                      <a:pt x="0" y="0"/>
                    </a:moveTo>
                    <a:lnTo>
                      <a:pt x="0" y="302026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sz="1100" b="1" kern="0">
                  <a:solidFill>
                    <a:srgbClr val="000000"/>
                  </a:solidFill>
                  <a:latin typeface="Arial" pitchFamily="34" charset="0"/>
                  <a:ea typeface="ＭＳ Ｐゴシック" charset="0"/>
                  <a:cs typeface="Arial" pitchFamily="34" charset="0"/>
                </a:endParaRPr>
              </a:p>
            </p:txBody>
          </p:sp>
        </p:grpSp>
        <p:sp>
          <p:nvSpPr>
            <p:cNvPr id="25" name="object 44"/>
            <p:cNvSpPr/>
            <p:nvPr/>
          </p:nvSpPr>
          <p:spPr>
            <a:xfrm>
              <a:off x="6465340" y="1675377"/>
              <a:ext cx="726035" cy="45719"/>
            </a:xfrm>
            <a:custGeom>
              <a:avLst/>
              <a:gdLst/>
              <a:ahLst/>
              <a:cxnLst/>
              <a:rect l="l" t="t" r="r" b="b"/>
              <a:pathLst>
                <a:path w="371475">
                  <a:moveTo>
                    <a:pt x="0" y="0"/>
                  </a:moveTo>
                  <a:lnTo>
                    <a:pt x="370911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2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74867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Microscopic Anatomy of Skeletal Muscle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Banding pattern of myofibrils</a:t>
            </a:r>
          </a:p>
          <a:p>
            <a:pPr lvl="1"/>
            <a:r>
              <a:rPr lang="en-US" dirty="0" smtClean="0"/>
              <a:t>I band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mtClean="0"/>
              <a:t> l</a:t>
            </a:r>
            <a:r>
              <a:rPr lang="en-US" b="1" u="sng" smtClean="0"/>
              <a:t>i</a:t>
            </a:r>
            <a:r>
              <a:rPr lang="en-US" smtClean="0"/>
              <a:t>ght </a:t>
            </a:r>
            <a:r>
              <a:rPr lang="en-US" dirty="0" smtClean="0"/>
              <a:t>band</a:t>
            </a:r>
          </a:p>
          <a:p>
            <a:pPr lvl="2"/>
            <a:r>
              <a:rPr lang="en-US" dirty="0" smtClean="0"/>
              <a:t>Contains only thin filaments</a:t>
            </a:r>
          </a:p>
          <a:p>
            <a:pPr lvl="2"/>
            <a:r>
              <a:rPr lang="en-US" dirty="0" smtClean="0"/>
              <a:t>Z disc is a midline interruption</a:t>
            </a:r>
          </a:p>
          <a:p>
            <a:pPr lvl="1"/>
            <a:r>
              <a:rPr lang="en-US" dirty="0" smtClean="0"/>
              <a:t>A band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smtClean="0"/>
              <a:t> d</a:t>
            </a:r>
            <a:r>
              <a:rPr lang="en-US" b="1" u="sng" smtClean="0"/>
              <a:t>a</a:t>
            </a:r>
            <a:r>
              <a:rPr lang="en-US" smtClean="0"/>
              <a:t>rk </a:t>
            </a:r>
            <a:r>
              <a:rPr lang="en-US" dirty="0" smtClean="0"/>
              <a:t>band </a:t>
            </a:r>
          </a:p>
          <a:p>
            <a:pPr lvl="2"/>
            <a:r>
              <a:rPr lang="en-US" dirty="0" smtClean="0"/>
              <a:t>Contains the entire length of the thick filaments</a:t>
            </a:r>
          </a:p>
          <a:p>
            <a:pPr lvl="2"/>
            <a:r>
              <a:rPr lang="en-US" dirty="0" smtClean="0"/>
              <a:t>H zone is a lighter central area</a:t>
            </a:r>
          </a:p>
          <a:p>
            <a:pPr lvl="2"/>
            <a:r>
              <a:rPr lang="en-US" dirty="0" smtClean="0"/>
              <a:t>M line is in center of H zone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35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6.3b </a:t>
            </a:r>
            <a:r>
              <a:rPr lang="en-US" dirty="0">
                <a:solidFill>
                  <a:schemeClr val="tx1"/>
                </a:solidFill>
              </a:rPr>
              <a:t>Anatomy of a skeletal muscle fiber (cell).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17"/>
          <a:stretch>
            <a:fillRect/>
          </a:stretch>
        </p:blipFill>
        <p:spPr>
          <a:xfrm>
            <a:off x="298704" y="1923288"/>
            <a:ext cx="8546592" cy="3011424"/>
          </a:xfrm>
          <a:prstGeom prst="rect">
            <a:avLst/>
          </a:prstGeom>
        </p:spPr>
      </p:pic>
      <p:sp>
        <p:nvSpPr>
          <p:cNvPr id="6" name="object 78"/>
          <p:cNvSpPr txBox="1"/>
          <p:nvPr/>
        </p:nvSpPr>
        <p:spPr>
          <a:xfrm>
            <a:off x="299974" y="3989720"/>
            <a:ext cx="2476246" cy="97462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5760" indent="-365760" eaLnBrk="0" fontAlgn="base" hangingPunct="0">
              <a:lnSpc>
                <a:spcPts val="19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sz="16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b)</a:t>
            </a:r>
            <a:r>
              <a:rPr lang="en-US" sz="16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	</a:t>
            </a:r>
            <a:r>
              <a:rPr sz="16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Myofibril </a:t>
            </a:r>
            <a:r>
              <a:rPr sz="16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or </a:t>
            </a:r>
            <a:r>
              <a:rPr sz="16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fibril</a:t>
            </a:r>
            <a:r>
              <a:rPr lang="en-US" sz="16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(complex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organelle composed </a:t>
            </a: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bundles 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of </a:t>
            </a:r>
            <a:r>
              <a:rPr lang="en-US" sz="1600" b="1" kern="0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myofilaments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</a:p>
        </p:txBody>
      </p:sp>
      <p:sp>
        <p:nvSpPr>
          <p:cNvPr id="7" name="object 81"/>
          <p:cNvSpPr txBox="1"/>
          <p:nvPr/>
        </p:nvSpPr>
        <p:spPr>
          <a:xfrm>
            <a:off x="320904" y="2560997"/>
            <a:ext cx="1260245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Thin (actin) </a:t>
            </a:r>
            <a:r>
              <a:rPr sz="1600" b="1" kern="0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myofilament</a:t>
            </a:r>
            <a:endParaRPr sz="16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5179" y="3148268"/>
            <a:ext cx="1709442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5080" eaLnBrk="0" fontAlgn="base" hangingPunct="0">
              <a:lnSpc>
                <a:spcPts val="1800"/>
              </a:lnSpc>
              <a:spcBef>
                <a:spcPts val="860"/>
              </a:spcBef>
              <a:spcAft>
                <a:spcPct val="0"/>
              </a:spcAft>
            </a:pPr>
            <a:r>
              <a:rPr lang="en-US"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Thick (</a:t>
            </a:r>
            <a:r>
              <a:rPr lang="en-US" sz="16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myosin) </a:t>
            </a:r>
          </a:p>
          <a:p>
            <a:pPr marL="12700" marR="5080" eaLnBrk="0" fontAlgn="base" hangingPunct="0">
              <a:lnSpc>
                <a:spcPts val="700"/>
              </a:lnSpc>
              <a:spcBef>
                <a:spcPts val="860"/>
              </a:spcBef>
              <a:spcAft>
                <a:spcPct val="0"/>
              </a:spcAft>
            </a:pPr>
            <a:r>
              <a:rPr lang="en-US" sz="1600" b="1" kern="0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myofilament</a:t>
            </a:r>
            <a:endParaRPr lang="en-US" sz="16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object 72"/>
          <p:cNvSpPr txBox="1"/>
          <p:nvPr/>
        </p:nvSpPr>
        <p:spPr>
          <a:xfrm>
            <a:off x="4161008" y="4020057"/>
            <a:ext cx="632447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 band</a:t>
            </a:r>
          </a:p>
        </p:txBody>
      </p:sp>
      <p:sp>
        <p:nvSpPr>
          <p:cNvPr id="10" name="object 75"/>
          <p:cNvSpPr txBox="1"/>
          <p:nvPr/>
        </p:nvSpPr>
        <p:spPr>
          <a:xfrm>
            <a:off x="6368812" y="4019846"/>
            <a:ext cx="65349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 band</a:t>
            </a:r>
          </a:p>
        </p:txBody>
      </p:sp>
      <p:sp>
        <p:nvSpPr>
          <p:cNvPr id="11" name="object 76"/>
          <p:cNvSpPr txBox="1"/>
          <p:nvPr/>
        </p:nvSpPr>
        <p:spPr>
          <a:xfrm>
            <a:off x="5185809" y="4016750"/>
            <a:ext cx="72445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 </a:t>
            </a:r>
            <a:r>
              <a:rPr sz="16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band</a:t>
            </a:r>
            <a:endParaRPr sz="16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object 85"/>
          <p:cNvSpPr txBox="1"/>
          <p:nvPr/>
        </p:nvSpPr>
        <p:spPr>
          <a:xfrm>
            <a:off x="7388853" y="4017103"/>
            <a:ext cx="59071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 line</a:t>
            </a:r>
          </a:p>
        </p:txBody>
      </p:sp>
      <p:sp>
        <p:nvSpPr>
          <p:cNvPr id="13" name="object 77"/>
          <p:cNvSpPr txBox="1"/>
          <p:nvPr/>
        </p:nvSpPr>
        <p:spPr>
          <a:xfrm>
            <a:off x="5316923" y="1922195"/>
            <a:ext cx="693024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 zone</a:t>
            </a:r>
          </a:p>
        </p:txBody>
      </p:sp>
      <p:sp>
        <p:nvSpPr>
          <p:cNvPr id="14" name="object 83"/>
          <p:cNvSpPr txBox="1"/>
          <p:nvPr/>
        </p:nvSpPr>
        <p:spPr>
          <a:xfrm>
            <a:off x="4144022" y="1918526"/>
            <a:ext cx="622741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 </a:t>
            </a: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disc</a:t>
            </a:r>
          </a:p>
        </p:txBody>
      </p:sp>
      <p:sp>
        <p:nvSpPr>
          <p:cNvPr id="15" name="object 84"/>
          <p:cNvSpPr txBox="1"/>
          <p:nvPr/>
        </p:nvSpPr>
        <p:spPr>
          <a:xfrm>
            <a:off x="6282136" y="1923058"/>
            <a:ext cx="60205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 disc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514327" y="2154222"/>
            <a:ext cx="6216072" cy="1878152"/>
            <a:chOff x="1514327" y="2154222"/>
            <a:chExt cx="6216072" cy="1878152"/>
          </a:xfrm>
        </p:grpSpPr>
        <p:sp>
          <p:nvSpPr>
            <p:cNvPr id="17" name="object 37"/>
            <p:cNvSpPr/>
            <p:nvPr/>
          </p:nvSpPr>
          <p:spPr>
            <a:xfrm>
              <a:off x="5661224" y="2154222"/>
              <a:ext cx="45719" cy="150542"/>
            </a:xfrm>
            <a:custGeom>
              <a:avLst/>
              <a:gdLst/>
              <a:ahLst/>
              <a:cxnLst/>
              <a:rect l="l" t="t" r="r" b="b"/>
              <a:pathLst>
                <a:path h="88900">
                  <a:moveTo>
                    <a:pt x="0" y="8891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8" name="object 39"/>
            <p:cNvSpPr/>
            <p:nvPr/>
          </p:nvSpPr>
          <p:spPr>
            <a:xfrm>
              <a:off x="6583209" y="2154222"/>
              <a:ext cx="45719" cy="431816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0"/>
                  </a:moveTo>
                  <a:lnTo>
                    <a:pt x="0" y="269656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9" name="object 48"/>
            <p:cNvSpPr/>
            <p:nvPr/>
          </p:nvSpPr>
          <p:spPr>
            <a:xfrm>
              <a:off x="1514327" y="2682656"/>
              <a:ext cx="1233635" cy="45719"/>
            </a:xfrm>
            <a:custGeom>
              <a:avLst/>
              <a:gdLst/>
              <a:ahLst/>
              <a:cxnLst/>
              <a:rect l="l" t="t" r="r" b="b"/>
              <a:pathLst>
                <a:path w="774700">
                  <a:moveTo>
                    <a:pt x="0" y="0"/>
                  </a:moveTo>
                  <a:lnTo>
                    <a:pt x="774374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0" name="object 50"/>
            <p:cNvSpPr/>
            <p:nvPr/>
          </p:nvSpPr>
          <p:spPr>
            <a:xfrm>
              <a:off x="1811263" y="3312873"/>
              <a:ext cx="896218" cy="45719"/>
            </a:xfrm>
            <a:custGeom>
              <a:avLst/>
              <a:gdLst/>
              <a:ahLst/>
              <a:cxnLst/>
              <a:rect l="l" t="t" r="r" b="b"/>
              <a:pathLst>
                <a:path w="555625">
                  <a:moveTo>
                    <a:pt x="0" y="0"/>
                  </a:moveTo>
                  <a:lnTo>
                    <a:pt x="555299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1" name="object 61"/>
            <p:cNvSpPr/>
            <p:nvPr/>
          </p:nvSpPr>
          <p:spPr>
            <a:xfrm>
              <a:off x="5499265" y="2304764"/>
              <a:ext cx="320509" cy="116967"/>
            </a:xfrm>
            <a:custGeom>
              <a:avLst/>
              <a:gdLst/>
              <a:ahLst/>
              <a:cxnLst/>
              <a:rect l="l" t="t" r="r" b="b"/>
              <a:pathLst>
                <a:path w="193039" h="76200">
                  <a:moveTo>
                    <a:pt x="192999" y="74096"/>
                  </a:moveTo>
                  <a:lnTo>
                    <a:pt x="192999" y="0"/>
                  </a:lnTo>
                  <a:lnTo>
                    <a:pt x="0" y="0"/>
                  </a:lnTo>
                  <a:lnTo>
                    <a:pt x="0" y="7619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2" name="object 30"/>
            <p:cNvSpPr/>
            <p:nvPr/>
          </p:nvSpPr>
          <p:spPr>
            <a:xfrm>
              <a:off x="4136776" y="3792215"/>
              <a:ext cx="651917" cy="120180"/>
            </a:xfrm>
            <a:custGeom>
              <a:avLst/>
              <a:gdLst/>
              <a:ahLst/>
              <a:cxnLst/>
              <a:rect l="l" t="t" r="r" b="b"/>
              <a:pathLst>
                <a:path w="410210" h="76200">
                  <a:moveTo>
                    <a:pt x="409834" y="0"/>
                  </a:moveTo>
                  <a:lnTo>
                    <a:pt x="409834" y="76199"/>
                  </a:lnTo>
                  <a:lnTo>
                    <a:pt x="0" y="76199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3" name="object 31"/>
            <p:cNvSpPr/>
            <p:nvPr/>
          </p:nvSpPr>
          <p:spPr>
            <a:xfrm flipH="1">
              <a:off x="4382400" y="3910995"/>
              <a:ext cx="89587" cy="114026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4" name="object 57"/>
            <p:cNvSpPr/>
            <p:nvPr/>
          </p:nvSpPr>
          <p:spPr>
            <a:xfrm>
              <a:off x="6292249" y="3782196"/>
              <a:ext cx="784826" cy="130199"/>
            </a:xfrm>
            <a:custGeom>
              <a:avLst/>
              <a:gdLst/>
              <a:ahLst/>
              <a:cxnLst/>
              <a:rect l="l" t="t" r="r" b="b"/>
              <a:pathLst>
                <a:path w="486410" h="76200">
                  <a:moveTo>
                    <a:pt x="486034" y="0"/>
                  </a:moveTo>
                  <a:lnTo>
                    <a:pt x="486034" y="76199"/>
                  </a:lnTo>
                  <a:lnTo>
                    <a:pt x="0" y="76199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" name="object 58"/>
            <p:cNvSpPr/>
            <p:nvPr/>
          </p:nvSpPr>
          <p:spPr>
            <a:xfrm>
              <a:off x="6682281" y="3909805"/>
              <a:ext cx="45719" cy="119978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6" name="object 59"/>
            <p:cNvSpPr/>
            <p:nvPr/>
          </p:nvSpPr>
          <p:spPr>
            <a:xfrm>
              <a:off x="4836318" y="3784578"/>
              <a:ext cx="1407320" cy="127818"/>
            </a:xfrm>
            <a:custGeom>
              <a:avLst/>
              <a:gdLst/>
              <a:ahLst/>
              <a:cxnLst/>
              <a:rect l="l" t="t" r="r" b="b"/>
              <a:pathLst>
                <a:path w="875664" h="76200">
                  <a:moveTo>
                    <a:pt x="875385" y="0"/>
                  </a:moveTo>
                  <a:lnTo>
                    <a:pt x="875385" y="76199"/>
                  </a:lnTo>
                  <a:lnTo>
                    <a:pt x="0" y="76199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7" name="object 65"/>
            <p:cNvSpPr/>
            <p:nvPr/>
          </p:nvSpPr>
          <p:spPr>
            <a:xfrm>
              <a:off x="7684680" y="3619419"/>
              <a:ext cx="45719" cy="385844"/>
            </a:xfrm>
            <a:custGeom>
              <a:avLst/>
              <a:gdLst/>
              <a:ahLst/>
              <a:cxnLst/>
              <a:rect l="l" t="t" r="r" b="b"/>
              <a:pathLst>
                <a:path h="240029">
                  <a:moveTo>
                    <a:pt x="0" y="0"/>
                  </a:moveTo>
                  <a:lnTo>
                    <a:pt x="0" y="23972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8" name="object 58"/>
            <p:cNvSpPr/>
            <p:nvPr/>
          </p:nvSpPr>
          <p:spPr>
            <a:xfrm>
              <a:off x="5547121" y="3912396"/>
              <a:ext cx="45719" cy="119978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514327" y="2154222"/>
            <a:ext cx="6216072" cy="1878152"/>
            <a:chOff x="1514327" y="2154222"/>
            <a:chExt cx="6216072" cy="1878152"/>
          </a:xfrm>
        </p:grpSpPr>
        <p:sp>
          <p:nvSpPr>
            <p:cNvPr id="30" name="object 37"/>
            <p:cNvSpPr/>
            <p:nvPr/>
          </p:nvSpPr>
          <p:spPr>
            <a:xfrm>
              <a:off x="5661224" y="2154222"/>
              <a:ext cx="45719" cy="150542"/>
            </a:xfrm>
            <a:custGeom>
              <a:avLst/>
              <a:gdLst/>
              <a:ahLst/>
              <a:cxnLst/>
              <a:rect l="l" t="t" r="r" b="b"/>
              <a:pathLst>
                <a:path h="88900">
                  <a:moveTo>
                    <a:pt x="0" y="8891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1" name="object 39"/>
            <p:cNvSpPr/>
            <p:nvPr/>
          </p:nvSpPr>
          <p:spPr>
            <a:xfrm>
              <a:off x="6583209" y="2154222"/>
              <a:ext cx="45719" cy="431816"/>
            </a:xfrm>
            <a:custGeom>
              <a:avLst/>
              <a:gdLst/>
              <a:ahLst/>
              <a:cxnLst/>
              <a:rect l="l" t="t" r="r" b="b"/>
              <a:pathLst>
                <a:path h="269875">
                  <a:moveTo>
                    <a:pt x="0" y="0"/>
                  </a:moveTo>
                  <a:lnTo>
                    <a:pt x="0" y="26965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2" name="object 48"/>
            <p:cNvSpPr/>
            <p:nvPr/>
          </p:nvSpPr>
          <p:spPr>
            <a:xfrm>
              <a:off x="1514327" y="2682656"/>
              <a:ext cx="1233635" cy="45719"/>
            </a:xfrm>
            <a:custGeom>
              <a:avLst/>
              <a:gdLst/>
              <a:ahLst/>
              <a:cxnLst/>
              <a:rect l="l" t="t" r="r" b="b"/>
              <a:pathLst>
                <a:path w="774700">
                  <a:moveTo>
                    <a:pt x="0" y="0"/>
                  </a:moveTo>
                  <a:lnTo>
                    <a:pt x="77437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3" name="object 50"/>
            <p:cNvSpPr/>
            <p:nvPr/>
          </p:nvSpPr>
          <p:spPr>
            <a:xfrm>
              <a:off x="1811263" y="3312873"/>
              <a:ext cx="896218" cy="45719"/>
            </a:xfrm>
            <a:custGeom>
              <a:avLst/>
              <a:gdLst/>
              <a:ahLst/>
              <a:cxnLst/>
              <a:rect l="l" t="t" r="r" b="b"/>
              <a:pathLst>
                <a:path w="555625">
                  <a:moveTo>
                    <a:pt x="0" y="0"/>
                  </a:moveTo>
                  <a:lnTo>
                    <a:pt x="555299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4" name="object 61"/>
            <p:cNvSpPr/>
            <p:nvPr/>
          </p:nvSpPr>
          <p:spPr>
            <a:xfrm>
              <a:off x="5499265" y="2304764"/>
              <a:ext cx="320509" cy="116967"/>
            </a:xfrm>
            <a:custGeom>
              <a:avLst/>
              <a:gdLst/>
              <a:ahLst/>
              <a:cxnLst/>
              <a:rect l="l" t="t" r="r" b="b"/>
              <a:pathLst>
                <a:path w="193039" h="76200">
                  <a:moveTo>
                    <a:pt x="192999" y="74096"/>
                  </a:moveTo>
                  <a:lnTo>
                    <a:pt x="192999" y="0"/>
                  </a:lnTo>
                  <a:lnTo>
                    <a:pt x="0" y="0"/>
                  </a:lnTo>
                  <a:lnTo>
                    <a:pt x="0" y="761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5" name="object 30"/>
            <p:cNvSpPr/>
            <p:nvPr/>
          </p:nvSpPr>
          <p:spPr>
            <a:xfrm>
              <a:off x="4136776" y="3792215"/>
              <a:ext cx="651917" cy="120180"/>
            </a:xfrm>
            <a:custGeom>
              <a:avLst/>
              <a:gdLst/>
              <a:ahLst/>
              <a:cxnLst/>
              <a:rect l="l" t="t" r="r" b="b"/>
              <a:pathLst>
                <a:path w="410210" h="76200">
                  <a:moveTo>
                    <a:pt x="409834" y="0"/>
                  </a:moveTo>
                  <a:lnTo>
                    <a:pt x="409834" y="76199"/>
                  </a:lnTo>
                  <a:lnTo>
                    <a:pt x="0" y="7619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6" name="object 31"/>
            <p:cNvSpPr/>
            <p:nvPr/>
          </p:nvSpPr>
          <p:spPr>
            <a:xfrm flipH="1">
              <a:off x="4382400" y="3910995"/>
              <a:ext cx="89587" cy="114026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7" name="object 57"/>
            <p:cNvSpPr/>
            <p:nvPr/>
          </p:nvSpPr>
          <p:spPr>
            <a:xfrm>
              <a:off x="6292249" y="3782196"/>
              <a:ext cx="784826" cy="130199"/>
            </a:xfrm>
            <a:custGeom>
              <a:avLst/>
              <a:gdLst/>
              <a:ahLst/>
              <a:cxnLst/>
              <a:rect l="l" t="t" r="r" b="b"/>
              <a:pathLst>
                <a:path w="486410" h="76200">
                  <a:moveTo>
                    <a:pt x="486034" y="0"/>
                  </a:moveTo>
                  <a:lnTo>
                    <a:pt x="486034" y="76199"/>
                  </a:lnTo>
                  <a:lnTo>
                    <a:pt x="0" y="7619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8" name="object 58"/>
            <p:cNvSpPr/>
            <p:nvPr/>
          </p:nvSpPr>
          <p:spPr>
            <a:xfrm>
              <a:off x="6682281" y="3909805"/>
              <a:ext cx="45719" cy="119978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39" name="object 59"/>
            <p:cNvSpPr/>
            <p:nvPr/>
          </p:nvSpPr>
          <p:spPr>
            <a:xfrm>
              <a:off x="4836318" y="3784578"/>
              <a:ext cx="1407320" cy="127818"/>
            </a:xfrm>
            <a:custGeom>
              <a:avLst/>
              <a:gdLst/>
              <a:ahLst/>
              <a:cxnLst/>
              <a:rect l="l" t="t" r="r" b="b"/>
              <a:pathLst>
                <a:path w="875664" h="76200">
                  <a:moveTo>
                    <a:pt x="875385" y="0"/>
                  </a:moveTo>
                  <a:lnTo>
                    <a:pt x="875385" y="76199"/>
                  </a:lnTo>
                  <a:lnTo>
                    <a:pt x="0" y="76199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0" name="object 65"/>
            <p:cNvSpPr/>
            <p:nvPr/>
          </p:nvSpPr>
          <p:spPr>
            <a:xfrm>
              <a:off x="7684680" y="3619419"/>
              <a:ext cx="45719" cy="385844"/>
            </a:xfrm>
            <a:custGeom>
              <a:avLst/>
              <a:gdLst/>
              <a:ahLst/>
              <a:cxnLst/>
              <a:rect l="l" t="t" r="r" b="b"/>
              <a:pathLst>
                <a:path h="240029">
                  <a:moveTo>
                    <a:pt x="0" y="0"/>
                  </a:moveTo>
                  <a:lnTo>
                    <a:pt x="0" y="2397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1" name="object 58"/>
            <p:cNvSpPr/>
            <p:nvPr/>
          </p:nvSpPr>
          <p:spPr>
            <a:xfrm>
              <a:off x="5547121" y="3912396"/>
              <a:ext cx="45719" cy="119978"/>
            </a:xfrm>
            <a:custGeom>
              <a:avLst/>
              <a:gdLst/>
              <a:ahLst/>
              <a:cxnLst/>
              <a:rect l="l" t="t" r="r" b="b"/>
              <a:pathLst>
                <a:path h="76200">
                  <a:moveTo>
                    <a:pt x="0" y="0"/>
                  </a:moveTo>
                  <a:lnTo>
                    <a:pt x="0" y="761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24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 bwMode="auto">
          <a:xfrm>
            <a:off x="4445000" y="2174875"/>
            <a:ext cx="0" cy="34607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/>
          <p:cNvCxnSpPr/>
          <p:nvPr/>
        </p:nvCxnSpPr>
        <p:spPr bwMode="auto">
          <a:xfrm>
            <a:off x="4445000" y="2174875"/>
            <a:ext cx="0" cy="3460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66562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The Muscular System</a:t>
            </a:r>
            <a:br>
              <a:rPr lang="en-US" smtClean="0"/>
            </a:b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Muscles are responsible for all types of body movement</a:t>
            </a:r>
          </a:p>
          <a:p>
            <a:r>
              <a:rPr lang="en-US" dirty="0" smtClean="0"/>
              <a:t>Three basic muscle types are found in the body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Skeletal muscle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Cardiac muscle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Smooth muscle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73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Microscopic Anatomy of Skeletal Muscle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Sarcomere—contractile unit of a muscle fiber</a:t>
            </a:r>
          </a:p>
          <a:p>
            <a:pPr lvl="1"/>
            <a:r>
              <a:rPr lang="en-US" dirty="0" smtClean="0"/>
              <a:t>Structural and functional unit of skeletal muscle</a:t>
            </a:r>
          </a:p>
          <a:p>
            <a:r>
              <a:rPr lang="en-US" dirty="0" smtClean="0"/>
              <a:t>Organization of the sarcomere</a:t>
            </a:r>
          </a:p>
          <a:p>
            <a:pPr lvl="1"/>
            <a:r>
              <a:rPr lang="en-US" dirty="0" err="1" smtClean="0"/>
              <a:t>Myofilaments</a:t>
            </a:r>
            <a:r>
              <a:rPr lang="en-US" dirty="0" smtClean="0"/>
              <a:t> produce banding (striped) pattern</a:t>
            </a:r>
          </a:p>
          <a:p>
            <a:pPr lvl="2"/>
            <a:r>
              <a:rPr lang="en-US" dirty="0" smtClean="0"/>
              <a:t>Thick filaments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smtClean="0"/>
              <a:t> myosin filaments</a:t>
            </a:r>
          </a:p>
          <a:p>
            <a:pPr lvl="2"/>
            <a:r>
              <a:rPr lang="en-US" dirty="0" smtClean="0"/>
              <a:t>Thin filaments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smtClean="0"/>
              <a:t> actin filaments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26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Microscopic Anatomy of Skeletal Muscle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Thick filaments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smtClean="0"/>
              <a:t> myosin filaments</a:t>
            </a:r>
          </a:p>
          <a:p>
            <a:pPr lvl="1"/>
            <a:r>
              <a:rPr lang="en-US" dirty="0" smtClean="0"/>
              <a:t>Composed of the protein myosin</a:t>
            </a:r>
          </a:p>
          <a:p>
            <a:pPr lvl="1"/>
            <a:r>
              <a:rPr lang="en-US" dirty="0" smtClean="0"/>
              <a:t>Contain ATPase enzymes to split ATP to release energy for muscle contractions</a:t>
            </a:r>
          </a:p>
          <a:p>
            <a:pPr lvl="1"/>
            <a:r>
              <a:rPr lang="en-US" dirty="0" smtClean="0"/>
              <a:t>Possess projections known as </a:t>
            </a:r>
            <a:r>
              <a:rPr lang="en-US" i="1" dirty="0" smtClean="0"/>
              <a:t>myosin heads </a:t>
            </a:r>
          </a:p>
          <a:p>
            <a:pPr lvl="1"/>
            <a:r>
              <a:rPr lang="en-US" dirty="0" smtClean="0"/>
              <a:t>Myosin heads are known as </a:t>
            </a:r>
            <a:r>
              <a:rPr lang="en-US" i="1" dirty="0" smtClean="0"/>
              <a:t>cross bridges</a:t>
            </a:r>
            <a:r>
              <a:rPr lang="en-US" dirty="0" smtClean="0"/>
              <a:t> when they link thick and thin filaments during contraction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4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Microscopic Anatomy of Skeletal Muscle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 filaments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smtClean="0"/>
              <a:t> actin filaments</a:t>
            </a:r>
          </a:p>
          <a:p>
            <a:pPr lvl="1"/>
            <a:r>
              <a:rPr lang="en-US" dirty="0" smtClean="0"/>
              <a:t>Composed of the contractile protein actin</a:t>
            </a:r>
          </a:p>
          <a:p>
            <a:pPr lvl="1"/>
            <a:r>
              <a:rPr lang="en-US" dirty="0" smtClean="0"/>
              <a:t>Actin is anchored to the Z disc</a:t>
            </a:r>
          </a:p>
          <a:p>
            <a:r>
              <a:rPr lang="en-US" dirty="0" smtClean="0"/>
              <a:t>At rest, within the A band there is a zone that lacks actin filaments called the </a:t>
            </a:r>
            <a:r>
              <a:rPr lang="en-US" i="1" dirty="0" smtClean="0"/>
              <a:t>H zone</a:t>
            </a:r>
          </a:p>
          <a:p>
            <a:r>
              <a:rPr lang="en-US" dirty="0" smtClean="0"/>
              <a:t>During contraction, H zones disappear as actin and myosin filaments overlap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75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ial"/>
              </a:rPr>
              <a:t>Figure </a:t>
            </a:r>
            <a:r>
              <a:rPr lang="en-US" dirty="0" smtClean="0">
                <a:solidFill>
                  <a:schemeClr val="tx1"/>
                </a:solidFill>
                <a:latin typeface="Arial"/>
              </a:rPr>
              <a:t>6.3c </a:t>
            </a:r>
            <a:r>
              <a:rPr lang="en-US" dirty="0">
                <a:solidFill>
                  <a:schemeClr val="tx1"/>
                </a:solidFill>
                <a:latin typeface="Arial"/>
              </a:rPr>
              <a:t>Anatomy of a skeletal muscle fiber (cell).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60"/>
          <a:stretch>
            <a:fillRect/>
          </a:stretch>
        </p:blipFill>
        <p:spPr>
          <a:xfrm>
            <a:off x="298704" y="1673352"/>
            <a:ext cx="8546592" cy="3511296"/>
          </a:xfrm>
          <a:prstGeom prst="rect">
            <a:avLst/>
          </a:prstGeom>
        </p:spPr>
      </p:pic>
      <p:sp>
        <p:nvSpPr>
          <p:cNvPr id="6" name="object 69"/>
          <p:cNvSpPr txBox="1"/>
          <p:nvPr/>
        </p:nvSpPr>
        <p:spPr>
          <a:xfrm>
            <a:off x="330454" y="4878967"/>
            <a:ext cx="45675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5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</a:t>
            </a:r>
            <a:r>
              <a:rPr sz="165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)</a:t>
            </a:r>
            <a:r>
              <a:rPr lang="en-US" sz="1650" b="1" kern="0" spc="-1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165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Sarcomere </a:t>
            </a:r>
            <a:r>
              <a:rPr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(segment of a myofibril</a:t>
            </a:r>
            <a:r>
              <a:rPr sz="16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sz="165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82"/>
          <p:cNvSpPr txBox="1"/>
          <p:nvPr/>
        </p:nvSpPr>
        <p:spPr>
          <a:xfrm>
            <a:off x="378838" y="2760976"/>
            <a:ext cx="130708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Thin (actin) myofilament</a:t>
            </a:r>
          </a:p>
        </p:txBody>
      </p:sp>
      <p:sp>
        <p:nvSpPr>
          <p:cNvPr id="8" name="object 87"/>
          <p:cNvSpPr txBox="1"/>
          <p:nvPr/>
        </p:nvSpPr>
        <p:spPr>
          <a:xfrm>
            <a:off x="388363" y="3606800"/>
            <a:ext cx="1526162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Thick (myosin) myofilament</a:t>
            </a:r>
          </a:p>
        </p:txBody>
      </p:sp>
      <p:sp>
        <p:nvSpPr>
          <p:cNvPr id="9" name="object 73"/>
          <p:cNvSpPr txBox="1"/>
          <p:nvPr/>
        </p:nvSpPr>
        <p:spPr>
          <a:xfrm>
            <a:off x="2984228" y="2568243"/>
            <a:ext cx="638447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 disc</a:t>
            </a:r>
          </a:p>
        </p:txBody>
      </p:sp>
      <p:sp>
        <p:nvSpPr>
          <p:cNvPr id="10" name="object 74"/>
          <p:cNvSpPr txBox="1"/>
          <p:nvPr/>
        </p:nvSpPr>
        <p:spPr>
          <a:xfrm>
            <a:off x="7690799" y="2565341"/>
            <a:ext cx="649926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 disc</a:t>
            </a:r>
          </a:p>
        </p:txBody>
      </p:sp>
      <p:sp>
        <p:nvSpPr>
          <p:cNvPr id="11" name="object 73"/>
          <p:cNvSpPr txBox="1"/>
          <p:nvPr/>
        </p:nvSpPr>
        <p:spPr>
          <a:xfrm>
            <a:off x="5352637" y="2397860"/>
            <a:ext cx="638588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</a:t>
            </a:r>
            <a:r>
              <a:rPr sz="16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lang="en-US" sz="16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line</a:t>
            </a:r>
            <a:endParaRPr sz="165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object 86"/>
          <p:cNvSpPr txBox="1"/>
          <p:nvPr/>
        </p:nvSpPr>
        <p:spPr>
          <a:xfrm>
            <a:off x="5107969" y="1863890"/>
            <a:ext cx="109996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sz="16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Sarcomere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749986" y="2627343"/>
            <a:ext cx="3954452" cy="1149820"/>
            <a:chOff x="1749986" y="2627343"/>
            <a:chExt cx="3954452" cy="1149820"/>
          </a:xfrm>
        </p:grpSpPr>
        <p:sp>
          <p:nvSpPr>
            <p:cNvPr id="14" name="object 66"/>
            <p:cNvSpPr/>
            <p:nvPr/>
          </p:nvSpPr>
          <p:spPr>
            <a:xfrm>
              <a:off x="5658719" y="2627343"/>
              <a:ext cx="45719" cy="161101"/>
            </a:xfrm>
            <a:custGeom>
              <a:avLst/>
              <a:gdLst/>
              <a:ahLst/>
              <a:cxnLst/>
              <a:rect l="l" t="t" r="r" b="b"/>
              <a:pathLst>
                <a:path h="98425">
                  <a:moveTo>
                    <a:pt x="0" y="0"/>
                  </a:moveTo>
                  <a:lnTo>
                    <a:pt x="0" y="9784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5" name="object 67"/>
            <p:cNvSpPr/>
            <p:nvPr/>
          </p:nvSpPr>
          <p:spPr>
            <a:xfrm>
              <a:off x="1749986" y="2877368"/>
              <a:ext cx="1802839" cy="45719"/>
            </a:xfrm>
            <a:custGeom>
              <a:avLst/>
              <a:gdLst/>
              <a:ahLst/>
              <a:cxnLst/>
              <a:rect l="l" t="t" r="r" b="b"/>
              <a:pathLst>
                <a:path w="1163954">
                  <a:moveTo>
                    <a:pt x="0" y="0"/>
                  </a:moveTo>
                  <a:lnTo>
                    <a:pt x="116375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6" name="object 67"/>
            <p:cNvSpPr/>
            <p:nvPr/>
          </p:nvSpPr>
          <p:spPr>
            <a:xfrm>
              <a:off x="1959656" y="3731444"/>
              <a:ext cx="2917144" cy="45719"/>
            </a:xfrm>
            <a:custGeom>
              <a:avLst/>
              <a:gdLst/>
              <a:ahLst/>
              <a:cxnLst/>
              <a:rect l="l" t="t" r="r" b="b"/>
              <a:pathLst>
                <a:path w="1163954">
                  <a:moveTo>
                    <a:pt x="0" y="0"/>
                  </a:moveTo>
                  <a:lnTo>
                    <a:pt x="116375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749986" y="2627343"/>
            <a:ext cx="3954452" cy="1149820"/>
            <a:chOff x="1749986" y="2627343"/>
            <a:chExt cx="3954452" cy="1149820"/>
          </a:xfrm>
        </p:grpSpPr>
        <p:sp>
          <p:nvSpPr>
            <p:cNvPr id="18" name="object 66"/>
            <p:cNvSpPr/>
            <p:nvPr/>
          </p:nvSpPr>
          <p:spPr>
            <a:xfrm>
              <a:off x="5658719" y="2627343"/>
              <a:ext cx="45719" cy="161101"/>
            </a:xfrm>
            <a:custGeom>
              <a:avLst/>
              <a:gdLst/>
              <a:ahLst/>
              <a:cxnLst/>
              <a:rect l="l" t="t" r="r" b="b"/>
              <a:pathLst>
                <a:path h="98425">
                  <a:moveTo>
                    <a:pt x="0" y="0"/>
                  </a:moveTo>
                  <a:lnTo>
                    <a:pt x="0" y="9784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9" name="object 67"/>
            <p:cNvSpPr/>
            <p:nvPr/>
          </p:nvSpPr>
          <p:spPr>
            <a:xfrm>
              <a:off x="1749986" y="2877368"/>
              <a:ext cx="1802839" cy="45719"/>
            </a:xfrm>
            <a:custGeom>
              <a:avLst/>
              <a:gdLst/>
              <a:ahLst/>
              <a:cxnLst/>
              <a:rect l="l" t="t" r="r" b="b"/>
              <a:pathLst>
                <a:path w="1163954">
                  <a:moveTo>
                    <a:pt x="0" y="0"/>
                  </a:moveTo>
                  <a:lnTo>
                    <a:pt x="116375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20" name="object 67"/>
            <p:cNvSpPr/>
            <p:nvPr/>
          </p:nvSpPr>
          <p:spPr>
            <a:xfrm>
              <a:off x="1959656" y="3731444"/>
              <a:ext cx="2917144" cy="45719"/>
            </a:xfrm>
            <a:custGeom>
              <a:avLst/>
              <a:gdLst/>
              <a:ahLst/>
              <a:cxnLst/>
              <a:rect l="l" t="t" r="r" b="b"/>
              <a:pathLst>
                <a:path w="1163954">
                  <a:moveTo>
                    <a:pt x="0" y="0"/>
                  </a:moveTo>
                  <a:lnTo>
                    <a:pt x="116375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10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2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01087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Microscopic Anatomy of Skeletal Muscle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Sarcoplasmic reticulum (SR) </a:t>
            </a:r>
          </a:p>
          <a:p>
            <a:pPr lvl="1"/>
            <a:r>
              <a:rPr lang="en-US" dirty="0" smtClean="0"/>
              <a:t>Specialized smooth endoplasmic reticulum</a:t>
            </a:r>
          </a:p>
          <a:p>
            <a:pPr lvl="1"/>
            <a:r>
              <a:rPr lang="en-US" dirty="0" smtClean="0"/>
              <a:t>Surrounds the myofibril</a:t>
            </a:r>
          </a:p>
          <a:p>
            <a:pPr lvl="1"/>
            <a:r>
              <a:rPr lang="en-US" dirty="0" smtClean="0"/>
              <a:t>Stores and releases calcium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6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Stimulation and Contraction of Single Skeletal Muscle Cells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Special functional properties of skeletal muscles </a:t>
            </a:r>
          </a:p>
          <a:p>
            <a:pPr lvl="1"/>
            <a:r>
              <a:rPr lang="en-US" dirty="0" smtClean="0"/>
              <a:t>Irritability (also called </a:t>
            </a:r>
            <a:r>
              <a:rPr lang="en-US" i="1" dirty="0" smtClean="0"/>
              <a:t>responsiveness</a:t>
            </a:r>
            <a:r>
              <a:rPr lang="en-US" dirty="0" smtClean="0"/>
              <a:t>)—ability to receive and respond to a stimulus</a:t>
            </a:r>
          </a:p>
          <a:p>
            <a:pPr lvl="1"/>
            <a:r>
              <a:rPr lang="en-US" dirty="0" smtClean="0"/>
              <a:t>Contractility—ability to forcibly shorten when an adequate stimulus is received</a:t>
            </a:r>
          </a:p>
          <a:p>
            <a:pPr lvl="1"/>
            <a:r>
              <a:rPr lang="en-US" dirty="0" smtClean="0"/>
              <a:t>Extensibility—ability of muscle cells to be stretched</a:t>
            </a:r>
          </a:p>
          <a:p>
            <a:pPr lvl="1"/>
            <a:r>
              <a:rPr lang="en-US" dirty="0" smtClean="0"/>
              <a:t>Elasticity—ability to recoil and resume resting length after stretching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103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Nerve Stimulus and Action Potential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Skeletal muscles must be stimulated by a motor neuron (nerve cell) to contract</a:t>
            </a:r>
          </a:p>
          <a:p>
            <a:r>
              <a:rPr lang="en-US" dirty="0" smtClean="0"/>
              <a:t>Motor unit—one motor neuron and all the skeletal muscle cells stimulated by that neuron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6.4a </a:t>
            </a:r>
            <a:r>
              <a:rPr lang="en-US" dirty="0"/>
              <a:t>Motor units.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338072" y="213360"/>
            <a:ext cx="6467856" cy="6431280"/>
          </a:xfrm>
          <a:prstGeom prst="rect">
            <a:avLst/>
          </a:prstGeom>
        </p:spPr>
      </p:pic>
      <p:sp>
        <p:nvSpPr>
          <p:cNvPr id="6" name="object 31"/>
          <p:cNvSpPr txBox="1"/>
          <p:nvPr/>
        </p:nvSpPr>
        <p:spPr>
          <a:xfrm>
            <a:off x="5054600" y="231907"/>
            <a:ext cx="2751328" cy="5129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terminals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neuromuscular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junctions</a:t>
            </a:r>
          </a:p>
        </p:txBody>
      </p:sp>
      <p:sp>
        <p:nvSpPr>
          <p:cNvPr id="7" name="object 32"/>
          <p:cNvSpPr txBox="1"/>
          <p:nvPr/>
        </p:nvSpPr>
        <p:spPr>
          <a:xfrm>
            <a:off x="2062955" y="3223319"/>
            <a:ext cx="1232695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ctr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neuron</a:t>
            </a:r>
            <a:r>
              <a:rPr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  <a:r>
              <a:rPr b="1" spc="25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bodies</a:t>
            </a:r>
          </a:p>
        </p:txBody>
      </p:sp>
      <p:sp>
        <p:nvSpPr>
          <p:cNvPr id="8" name="object 33"/>
          <p:cNvSpPr txBox="1"/>
          <p:nvPr/>
        </p:nvSpPr>
        <p:spPr>
          <a:xfrm>
            <a:off x="2167142" y="4604855"/>
            <a:ext cx="791958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</a:p>
        </p:txBody>
      </p:sp>
      <p:sp>
        <p:nvSpPr>
          <p:cNvPr id="9" name="object 35"/>
          <p:cNvSpPr txBox="1"/>
          <p:nvPr/>
        </p:nvSpPr>
        <p:spPr>
          <a:xfrm>
            <a:off x="4822119" y="4604720"/>
            <a:ext cx="1477081" cy="256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fibers</a:t>
            </a:r>
          </a:p>
        </p:txBody>
      </p:sp>
      <p:sp>
        <p:nvSpPr>
          <p:cNvPr id="10" name="object 37"/>
          <p:cNvSpPr txBox="1"/>
          <p:nvPr/>
        </p:nvSpPr>
        <p:spPr>
          <a:xfrm>
            <a:off x="3810091" y="2998589"/>
            <a:ext cx="93812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72821" y="696147"/>
            <a:ext cx="1438214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Spinal</a:t>
            </a:r>
            <a:r>
              <a:rPr lang="en-US"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cord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135529" y="1415603"/>
            <a:ext cx="883575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/>
            </a:r>
            <a:br>
              <a:rPr lang="en-US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</a:b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unit</a:t>
            </a:r>
            <a:r>
              <a:rPr lang="en-US" b="1" spc="25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1</a:t>
            </a:r>
            <a:endParaRPr lang="en-US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95658" y="1421953"/>
            <a:ext cx="888705" cy="6052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eaLnBrk="0" fontAlgn="base" hangingPunct="0">
              <a:lnSpc>
                <a:spcPts val="2000"/>
              </a:lnSpc>
              <a:spcBef>
                <a:spcPts val="64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lang="en-US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endParaRPr lang="en-US" b="1" dirty="0" smtClean="0">
              <a:solidFill>
                <a:srgbClr val="000000"/>
              </a:solidFill>
              <a:latin typeface="Times New Roman"/>
              <a:ea typeface="ＭＳ Ｐゴシック" charset="0"/>
              <a:cs typeface="Times New Roman"/>
            </a:endParaRPr>
          </a:p>
          <a:p>
            <a:pPr marR="5080" eaLnBrk="0" fontAlgn="base" hangingPunct="0">
              <a:lnSpc>
                <a:spcPts val="2000"/>
              </a:lnSpc>
              <a:spcAft>
                <a:spcPct val="0"/>
              </a:spcAft>
            </a:pPr>
            <a:r>
              <a:rPr lang="en-US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unit</a:t>
            </a:r>
            <a:r>
              <a:rPr lang="en-US" b="1" spc="25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46699" y="2388890"/>
            <a:ext cx="825867" cy="3488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Nerve</a:t>
            </a:r>
          </a:p>
        </p:txBody>
      </p:sp>
      <p:sp>
        <p:nvSpPr>
          <p:cNvPr id="15" name="object 38"/>
          <p:cNvSpPr txBox="1"/>
          <p:nvPr/>
        </p:nvSpPr>
        <p:spPr>
          <a:xfrm>
            <a:off x="1357122" y="6391462"/>
            <a:ext cx="376428" cy="233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</a:t>
            </a:r>
            <a:r>
              <a:rPr lang="en-US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a</a:t>
            </a:r>
            <a:r>
              <a:rPr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)</a:t>
            </a:r>
            <a:endParaRPr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279175" y="738188"/>
            <a:ext cx="4069964" cy="4202112"/>
            <a:chOff x="2279175" y="738188"/>
            <a:chExt cx="4069964" cy="4202112"/>
          </a:xfrm>
        </p:grpSpPr>
        <p:sp>
          <p:nvSpPr>
            <p:cNvPr id="17" name="object 14"/>
            <p:cNvSpPr/>
            <p:nvPr/>
          </p:nvSpPr>
          <p:spPr>
            <a:xfrm>
              <a:off x="2279175" y="957263"/>
              <a:ext cx="45719" cy="461425"/>
            </a:xfrm>
            <a:custGeom>
              <a:avLst/>
              <a:gdLst/>
              <a:ahLst/>
              <a:cxnLst/>
              <a:rect l="l" t="t" r="r" b="b"/>
              <a:pathLst>
                <a:path h="311785">
                  <a:moveTo>
                    <a:pt x="0" y="0"/>
                  </a:moveTo>
                  <a:lnTo>
                    <a:pt x="0" y="311688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8" name="object 26"/>
            <p:cNvSpPr/>
            <p:nvPr/>
          </p:nvSpPr>
          <p:spPr>
            <a:xfrm>
              <a:off x="6303420" y="738188"/>
              <a:ext cx="45719" cy="865562"/>
            </a:xfrm>
            <a:custGeom>
              <a:avLst/>
              <a:gdLst/>
              <a:ahLst/>
              <a:cxnLst/>
              <a:rect l="l" t="t" r="r" b="b"/>
              <a:pathLst>
                <a:path h="586105">
                  <a:moveTo>
                    <a:pt x="0" y="585581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9" name="object 13"/>
            <p:cNvSpPr/>
            <p:nvPr/>
          </p:nvSpPr>
          <p:spPr>
            <a:xfrm>
              <a:off x="2989344" y="4738688"/>
              <a:ext cx="579355" cy="201612"/>
            </a:xfrm>
            <a:custGeom>
              <a:avLst/>
              <a:gdLst/>
              <a:ahLst/>
              <a:cxnLst/>
              <a:rect l="l" t="t" r="r" b="b"/>
              <a:pathLst>
                <a:path w="391160" h="130175">
                  <a:moveTo>
                    <a:pt x="0" y="0"/>
                  </a:moveTo>
                  <a:lnTo>
                    <a:pt x="160007" y="0"/>
                  </a:lnTo>
                  <a:lnTo>
                    <a:pt x="390726" y="13014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0" name="object 15"/>
            <p:cNvSpPr/>
            <p:nvPr/>
          </p:nvSpPr>
          <p:spPr>
            <a:xfrm>
              <a:off x="4249590" y="2291496"/>
              <a:ext cx="45719" cy="153501"/>
            </a:xfrm>
            <a:custGeom>
              <a:avLst/>
              <a:gdLst/>
              <a:ahLst/>
              <a:cxnLst/>
              <a:rect l="l" t="t" r="r" b="b"/>
              <a:pathLst>
                <a:path h="117475">
                  <a:moveTo>
                    <a:pt x="0" y="0"/>
                  </a:moveTo>
                  <a:lnTo>
                    <a:pt x="0" y="11746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1" name="object 16"/>
            <p:cNvSpPr/>
            <p:nvPr/>
          </p:nvSpPr>
          <p:spPr>
            <a:xfrm>
              <a:off x="4614784" y="1962150"/>
              <a:ext cx="45719" cy="353201"/>
            </a:xfrm>
            <a:custGeom>
              <a:avLst/>
              <a:gdLst/>
              <a:ahLst/>
              <a:cxnLst/>
              <a:rect l="l" t="t" r="r" b="b"/>
              <a:pathLst>
                <a:path h="237489">
                  <a:moveTo>
                    <a:pt x="0" y="0"/>
                  </a:moveTo>
                  <a:lnTo>
                    <a:pt x="0" y="23707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2" name="object 17"/>
            <p:cNvSpPr/>
            <p:nvPr/>
          </p:nvSpPr>
          <p:spPr>
            <a:xfrm flipH="1">
              <a:off x="5199821" y="1952697"/>
              <a:ext cx="45719" cy="178909"/>
            </a:xfrm>
            <a:custGeom>
              <a:avLst/>
              <a:gdLst/>
              <a:ahLst/>
              <a:cxnLst/>
              <a:rect l="l" t="t" r="r" b="b"/>
              <a:pathLst>
                <a:path h="109219">
                  <a:moveTo>
                    <a:pt x="0" y="0"/>
                  </a:moveTo>
                  <a:lnTo>
                    <a:pt x="0" y="10899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5557270" y="3675314"/>
              <a:ext cx="298223" cy="953836"/>
              <a:chOff x="4085662" y="3646654"/>
              <a:chExt cx="298223" cy="844384"/>
            </a:xfrm>
          </p:grpSpPr>
          <p:sp>
            <p:nvSpPr>
              <p:cNvPr id="26" name="object 18"/>
              <p:cNvSpPr/>
              <p:nvPr/>
            </p:nvSpPr>
            <p:spPr>
              <a:xfrm>
                <a:off x="4085663" y="3646654"/>
                <a:ext cx="74381" cy="844384"/>
              </a:xfrm>
              <a:custGeom>
                <a:avLst/>
                <a:gdLst/>
                <a:ahLst/>
                <a:cxnLst/>
                <a:rect l="l" t="t" r="r" b="b"/>
                <a:pathLst>
                  <a:path h="642620">
                    <a:moveTo>
                      <a:pt x="0" y="642183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27" name="object 19"/>
              <p:cNvSpPr/>
              <p:nvPr/>
            </p:nvSpPr>
            <p:spPr>
              <a:xfrm>
                <a:off x="4085662" y="3827017"/>
                <a:ext cx="298223" cy="262843"/>
              </a:xfrm>
              <a:custGeom>
                <a:avLst/>
                <a:gdLst/>
                <a:ahLst/>
                <a:cxnLst/>
                <a:rect l="l" t="t" r="r" b="b"/>
                <a:pathLst>
                  <a:path w="196850" h="186689">
                    <a:moveTo>
                      <a:pt x="0" y="186263"/>
                    </a:moveTo>
                    <a:lnTo>
                      <a:pt x="196839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24" name="object 23"/>
            <p:cNvSpPr/>
            <p:nvPr/>
          </p:nvSpPr>
          <p:spPr>
            <a:xfrm>
              <a:off x="4295620" y="2533650"/>
              <a:ext cx="628805" cy="472992"/>
            </a:xfrm>
            <a:custGeom>
              <a:avLst/>
              <a:gdLst/>
              <a:ahLst/>
              <a:cxnLst/>
              <a:rect l="l" t="t" r="r" b="b"/>
              <a:pathLst>
                <a:path w="419100" h="328294">
                  <a:moveTo>
                    <a:pt x="0" y="328086"/>
                  </a:moveTo>
                  <a:lnTo>
                    <a:pt x="0" y="209549"/>
                  </a:lnTo>
                  <a:lnTo>
                    <a:pt x="419106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5" name="object 25"/>
            <p:cNvSpPr/>
            <p:nvPr/>
          </p:nvSpPr>
          <p:spPr>
            <a:xfrm>
              <a:off x="2684144" y="2268979"/>
              <a:ext cx="97156" cy="955347"/>
            </a:xfrm>
            <a:custGeom>
              <a:avLst/>
              <a:gdLst/>
              <a:ahLst/>
              <a:cxnLst/>
              <a:rect l="l" t="t" r="r" b="b"/>
              <a:pathLst>
                <a:path w="68580" h="641985">
                  <a:moveTo>
                    <a:pt x="68387" y="0"/>
                  </a:moveTo>
                  <a:lnTo>
                    <a:pt x="0" y="641756"/>
                  </a:lnTo>
                  <a:lnTo>
                    <a:pt x="0" y="3343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2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42915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6.4b </a:t>
            </a:r>
            <a:r>
              <a:rPr lang="en-US" dirty="0">
                <a:solidFill>
                  <a:schemeClr val="tx1"/>
                </a:solidFill>
              </a:rPr>
              <a:t>Motor units.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091184" y="213360"/>
            <a:ext cx="6961632" cy="6431280"/>
          </a:xfrm>
          <a:prstGeom prst="rect">
            <a:avLst/>
          </a:prstGeom>
        </p:spPr>
      </p:pic>
      <p:sp>
        <p:nvSpPr>
          <p:cNvPr id="6" name="object 31"/>
          <p:cNvSpPr txBox="1"/>
          <p:nvPr/>
        </p:nvSpPr>
        <p:spPr>
          <a:xfrm>
            <a:off x="1059815" y="239499"/>
            <a:ext cx="335280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sz="21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sz="215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terminals</a:t>
            </a:r>
            <a:r>
              <a:rPr sz="215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at</a:t>
            </a:r>
            <a:r>
              <a:rPr sz="215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neuromuscular</a:t>
            </a:r>
            <a:r>
              <a:rPr sz="215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junctions</a:t>
            </a:r>
          </a:p>
        </p:txBody>
      </p:sp>
      <p:sp>
        <p:nvSpPr>
          <p:cNvPr id="7" name="object 34"/>
          <p:cNvSpPr txBox="1"/>
          <p:nvPr/>
        </p:nvSpPr>
        <p:spPr>
          <a:xfrm>
            <a:off x="3314319" y="5270032"/>
            <a:ext cx="1387221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Branching</a:t>
            </a:r>
            <a:r>
              <a:rPr sz="2150"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sz="21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to</a:t>
            </a:r>
            <a:r>
              <a:rPr sz="2150"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sz="2150"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unit</a:t>
            </a:r>
          </a:p>
        </p:txBody>
      </p:sp>
      <p:sp>
        <p:nvSpPr>
          <p:cNvPr id="8" name="object 36"/>
          <p:cNvSpPr txBox="1"/>
          <p:nvPr/>
        </p:nvSpPr>
        <p:spPr>
          <a:xfrm>
            <a:off x="7014879" y="245434"/>
            <a:ext cx="971359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2400"/>
              </a:lnSpc>
              <a:spcBef>
                <a:spcPct val="0"/>
              </a:spcBef>
              <a:spcAft>
                <a:spcPct val="0"/>
              </a:spcAft>
            </a:pP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sz="2150" b="1" spc="25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21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395834" y="717310"/>
            <a:ext cx="3112686" cy="4722811"/>
            <a:chOff x="4395834" y="717310"/>
            <a:chExt cx="3112686" cy="4722811"/>
          </a:xfrm>
        </p:grpSpPr>
        <p:sp>
          <p:nvSpPr>
            <p:cNvPr id="10" name="object 20"/>
            <p:cNvSpPr/>
            <p:nvPr/>
          </p:nvSpPr>
          <p:spPr>
            <a:xfrm>
              <a:off x="4730364" y="5372100"/>
              <a:ext cx="1813311" cy="68021"/>
            </a:xfrm>
            <a:custGeom>
              <a:avLst/>
              <a:gdLst/>
              <a:ahLst/>
              <a:cxnLst/>
              <a:rect l="l" t="t" r="r" b="b"/>
              <a:pathLst>
                <a:path w="1024254" h="158750">
                  <a:moveTo>
                    <a:pt x="0" y="158739"/>
                  </a:moveTo>
                  <a:lnTo>
                    <a:pt x="318973" y="158739"/>
                  </a:lnTo>
                  <a:lnTo>
                    <a:pt x="102382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7262813" y="831499"/>
              <a:ext cx="245707" cy="1706914"/>
              <a:chOff x="6580215" y="730010"/>
              <a:chExt cx="173667" cy="1267858"/>
            </a:xfrm>
          </p:grpSpPr>
          <p:sp>
            <p:nvSpPr>
              <p:cNvPr id="15" name="object 12"/>
              <p:cNvSpPr/>
              <p:nvPr/>
            </p:nvSpPr>
            <p:spPr>
              <a:xfrm>
                <a:off x="6580215" y="1224537"/>
                <a:ext cx="173667" cy="50083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361950">
                    <a:moveTo>
                      <a:pt x="0" y="361949"/>
                    </a:moveTo>
                    <a:lnTo>
                      <a:pt x="127253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6" name="object 22"/>
              <p:cNvSpPr/>
              <p:nvPr/>
            </p:nvSpPr>
            <p:spPr>
              <a:xfrm flipH="1">
                <a:off x="6697103" y="730010"/>
                <a:ext cx="54495" cy="1267858"/>
              </a:xfrm>
              <a:custGeom>
                <a:avLst/>
                <a:gdLst/>
                <a:ahLst/>
                <a:cxnLst/>
                <a:rect l="l" t="t" r="r" b="b"/>
                <a:pathLst>
                  <a:path h="952500">
                    <a:moveTo>
                      <a:pt x="0" y="952499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395834" y="717310"/>
              <a:ext cx="1906541" cy="1622665"/>
              <a:chOff x="4478384" y="634736"/>
              <a:chExt cx="1438255" cy="1226367"/>
            </a:xfrm>
          </p:grpSpPr>
          <p:sp>
            <p:nvSpPr>
              <p:cNvPr id="13" name="object 21"/>
              <p:cNvSpPr/>
              <p:nvPr/>
            </p:nvSpPr>
            <p:spPr>
              <a:xfrm>
                <a:off x="4688732" y="634736"/>
                <a:ext cx="1227907" cy="1226367"/>
              </a:xfrm>
              <a:custGeom>
                <a:avLst/>
                <a:gdLst/>
                <a:ahLst/>
                <a:cxnLst/>
                <a:rect l="l" t="t" r="r" b="b"/>
                <a:pathLst>
                  <a:path w="921385" h="910589">
                    <a:moveTo>
                      <a:pt x="921379" y="601157"/>
                    </a:moveTo>
                    <a:lnTo>
                      <a:pt x="0" y="0"/>
                    </a:lnTo>
                    <a:lnTo>
                      <a:pt x="845179" y="910163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4" name="object 24"/>
              <p:cNvSpPr/>
              <p:nvPr/>
            </p:nvSpPr>
            <p:spPr>
              <a:xfrm>
                <a:off x="4478384" y="634736"/>
                <a:ext cx="210349" cy="46468"/>
              </a:xfrm>
              <a:custGeom>
                <a:avLst/>
                <a:gdLst/>
                <a:ahLst/>
                <a:cxnLst/>
                <a:rect l="l" t="t" r="r" b="b"/>
                <a:pathLst>
                  <a:path w="150495">
                    <a:moveTo>
                      <a:pt x="150418" y="0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4395834" y="717310"/>
            <a:ext cx="3112686" cy="4722811"/>
            <a:chOff x="4395834" y="717310"/>
            <a:chExt cx="3112686" cy="4722811"/>
          </a:xfrm>
        </p:grpSpPr>
        <p:sp>
          <p:nvSpPr>
            <p:cNvPr id="18" name="object 20"/>
            <p:cNvSpPr/>
            <p:nvPr/>
          </p:nvSpPr>
          <p:spPr>
            <a:xfrm>
              <a:off x="4730364" y="5372100"/>
              <a:ext cx="1813311" cy="68021"/>
            </a:xfrm>
            <a:custGeom>
              <a:avLst/>
              <a:gdLst/>
              <a:ahLst/>
              <a:cxnLst/>
              <a:rect l="l" t="t" r="r" b="b"/>
              <a:pathLst>
                <a:path w="1024254" h="158750">
                  <a:moveTo>
                    <a:pt x="0" y="158739"/>
                  </a:moveTo>
                  <a:lnTo>
                    <a:pt x="318973" y="158739"/>
                  </a:lnTo>
                  <a:lnTo>
                    <a:pt x="102382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7262813" y="831499"/>
              <a:ext cx="245707" cy="1706914"/>
              <a:chOff x="6580215" y="730010"/>
              <a:chExt cx="173667" cy="1267858"/>
            </a:xfrm>
          </p:grpSpPr>
          <p:sp>
            <p:nvSpPr>
              <p:cNvPr id="23" name="object 12"/>
              <p:cNvSpPr/>
              <p:nvPr/>
            </p:nvSpPr>
            <p:spPr>
              <a:xfrm>
                <a:off x="6580215" y="1224537"/>
                <a:ext cx="173667" cy="500835"/>
              </a:xfrm>
              <a:custGeom>
                <a:avLst/>
                <a:gdLst/>
                <a:ahLst/>
                <a:cxnLst/>
                <a:rect l="l" t="t" r="r" b="b"/>
                <a:pathLst>
                  <a:path w="127634" h="361950">
                    <a:moveTo>
                      <a:pt x="0" y="361949"/>
                    </a:moveTo>
                    <a:lnTo>
                      <a:pt x="127253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24" name="object 22"/>
              <p:cNvSpPr/>
              <p:nvPr/>
            </p:nvSpPr>
            <p:spPr>
              <a:xfrm flipH="1">
                <a:off x="6697103" y="730010"/>
                <a:ext cx="54495" cy="1267858"/>
              </a:xfrm>
              <a:custGeom>
                <a:avLst/>
                <a:gdLst/>
                <a:ahLst/>
                <a:cxnLst/>
                <a:rect l="l" t="t" r="r" b="b"/>
                <a:pathLst>
                  <a:path h="952500">
                    <a:moveTo>
                      <a:pt x="0" y="952499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4395834" y="717310"/>
              <a:ext cx="1906541" cy="1622665"/>
              <a:chOff x="4478384" y="634736"/>
              <a:chExt cx="1438255" cy="1226367"/>
            </a:xfrm>
          </p:grpSpPr>
          <p:sp>
            <p:nvSpPr>
              <p:cNvPr id="21" name="object 21"/>
              <p:cNvSpPr/>
              <p:nvPr/>
            </p:nvSpPr>
            <p:spPr>
              <a:xfrm>
                <a:off x="4688732" y="634736"/>
                <a:ext cx="1227907" cy="1226367"/>
              </a:xfrm>
              <a:custGeom>
                <a:avLst/>
                <a:gdLst/>
                <a:ahLst/>
                <a:cxnLst/>
                <a:rect l="l" t="t" r="r" b="b"/>
                <a:pathLst>
                  <a:path w="921385" h="910589">
                    <a:moveTo>
                      <a:pt x="921379" y="601157"/>
                    </a:moveTo>
                    <a:lnTo>
                      <a:pt x="0" y="0"/>
                    </a:lnTo>
                    <a:lnTo>
                      <a:pt x="845179" y="910163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22" name="object 24"/>
              <p:cNvSpPr/>
              <p:nvPr/>
            </p:nvSpPr>
            <p:spPr>
              <a:xfrm>
                <a:off x="4478384" y="634736"/>
                <a:ext cx="210349" cy="46468"/>
              </a:xfrm>
              <a:custGeom>
                <a:avLst/>
                <a:gdLst/>
                <a:ahLst/>
                <a:cxnLst/>
                <a:rect l="l" t="t" r="r" b="b"/>
                <a:pathLst>
                  <a:path w="150495">
                    <a:moveTo>
                      <a:pt x="150418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18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16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</p:grpSp>
      <p:sp>
        <p:nvSpPr>
          <p:cNvPr id="26" name="object 38"/>
          <p:cNvSpPr txBox="1"/>
          <p:nvPr/>
        </p:nvSpPr>
        <p:spPr>
          <a:xfrm>
            <a:off x="4959595" y="6279214"/>
            <a:ext cx="40706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800"/>
              </a:lnSpc>
              <a:spcBef>
                <a:spcPct val="0"/>
              </a:spcBef>
              <a:spcAft>
                <a:spcPct val="0"/>
              </a:spcAft>
            </a:pPr>
            <a:r>
              <a:rPr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(b)</a:t>
            </a:r>
          </a:p>
        </p:txBody>
      </p:sp>
      <p:sp>
        <p:nvSpPr>
          <p:cNvPr id="2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8400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Nerve Stimulus and Action Potential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Neuromuscular junction</a:t>
            </a:r>
          </a:p>
          <a:p>
            <a:pPr lvl="1"/>
            <a:r>
              <a:rPr lang="en-US" dirty="0" smtClean="0"/>
              <a:t>Association site of axon terminal of the motor neuron and sarcolemma of a muscle</a:t>
            </a:r>
          </a:p>
          <a:p>
            <a:r>
              <a:rPr lang="en-US" dirty="0" smtClean="0"/>
              <a:t>Neurotransmitter </a:t>
            </a:r>
          </a:p>
          <a:p>
            <a:pPr lvl="1"/>
            <a:r>
              <a:rPr lang="en-US" dirty="0" smtClean="0"/>
              <a:t>Chemical released by nerve upon arrival of nerve impulse in the axon terminal</a:t>
            </a:r>
          </a:p>
          <a:p>
            <a:pPr lvl="1"/>
            <a:r>
              <a:rPr lang="en-US" dirty="0" smtClean="0"/>
              <a:t>Acetylcholine (</a:t>
            </a:r>
            <a:r>
              <a:rPr lang="en-US" dirty="0" err="1" smtClean="0"/>
              <a:t>ACh</a:t>
            </a:r>
            <a:r>
              <a:rPr lang="en-US" dirty="0" smtClean="0"/>
              <a:t>) is the neurotransmitter that stimulates skeletal muscle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40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Types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Skeletal and smooth muscle cells are elongated (muscle cell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n-US" dirty="0" smtClean="0"/>
              <a:t> muscle fiber)</a:t>
            </a:r>
          </a:p>
          <a:p>
            <a:r>
              <a:rPr lang="en-US" dirty="0" smtClean="0"/>
              <a:t>Contraction and shortening of muscles are due to the movement of microfilaments</a:t>
            </a:r>
          </a:p>
          <a:p>
            <a:r>
              <a:rPr lang="en-US" dirty="0" smtClean="0"/>
              <a:t>All muscles share some terminology</a:t>
            </a:r>
          </a:p>
          <a:p>
            <a:pPr lvl="1"/>
            <a:r>
              <a:rPr lang="en-US" dirty="0" smtClean="0"/>
              <a:t>Prefixes </a:t>
            </a:r>
            <a:r>
              <a:rPr lang="en-US" i="1" dirty="0" err="1" smtClean="0"/>
              <a:t>myo</a:t>
            </a:r>
            <a:r>
              <a:rPr lang="en-US" i="1" dirty="0" smtClean="0"/>
              <a:t>-</a:t>
            </a:r>
            <a:r>
              <a:rPr lang="en-US" dirty="0" smtClean="0"/>
              <a:t> and </a:t>
            </a:r>
            <a:r>
              <a:rPr lang="en-US" i="1" dirty="0" err="1" smtClean="0"/>
              <a:t>mys</a:t>
            </a:r>
            <a:r>
              <a:rPr lang="en-US" i="1" dirty="0" smtClean="0"/>
              <a:t>-</a:t>
            </a:r>
            <a:r>
              <a:rPr lang="en-US" dirty="0" smtClean="0"/>
              <a:t> refer to “muscle”</a:t>
            </a:r>
          </a:p>
          <a:p>
            <a:pPr lvl="1"/>
            <a:r>
              <a:rPr lang="en-US" dirty="0" smtClean="0"/>
              <a:t>Prefix </a:t>
            </a:r>
            <a:r>
              <a:rPr lang="en-US" i="1" dirty="0" err="1" smtClean="0"/>
              <a:t>sarco</a:t>
            </a:r>
            <a:r>
              <a:rPr lang="en-US" i="1" dirty="0" smtClean="0"/>
              <a:t>-</a:t>
            </a:r>
            <a:r>
              <a:rPr lang="en-US" dirty="0" smtClean="0"/>
              <a:t> refers to “flesh”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91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Nerve Stimulus and Action Potential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Synaptic cleft </a:t>
            </a:r>
          </a:p>
          <a:p>
            <a:pPr lvl="1"/>
            <a:r>
              <a:rPr lang="en-US" dirty="0" smtClean="0"/>
              <a:t>Gap between nerve and muscle filled with interstitial fluid</a:t>
            </a:r>
          </a:p>
          <a:p>
            <a:pPr lvl="1"/>
            <a:r>
              <a:rPr lang="en-US" dirty="0" smtClean="0"/>
              <a:t>Although very close, the nerve and muscle do not make contact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56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Nerve Stimulus and Action Potential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 nerve impulse reaches the axon terminal of the motor neuron, </a:t>
            </a:r>
          </a:p>
          <a:p>
            <a:pPr marL="457200" lvl="1" indent="0">
              <a:buNone/>
            </a:pPr>
            <a:r>
              <a:rPr lang="en-US" dirty="0" smtClean="0"/>
              <a:t>Step 1:  Calcium channels open, and calcium ions enter the axon terminal</a:t>
            </a:r>
          </a:p>
          <a:p>
            <a:pPr marL="457200" lvl="1" indent="0">
              <a:buNone/>
            </a:pPr>
            <a:r>
              <a:rPr lang="en-US" dirty="0" smtClean="0"/>
              <a:t>Step 2:  Calcium ion entry causes some synaptic vesicles to release acetylcholine (</a:t>
            </a:r>
            <a:r>
              <a:rPr lang="en-US" dirty="0" err="1" smtClean="0"/>
              <a:t>ACh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dirty="0" smtClean="0"/>
              <a:t>Step 3:  </a:t>
            </a:r>
            <a:r>
              <a:rPr lang="en-US" dirty="0" err="1" smtClean="0"/>
              <a:t>ACh</a:t>
            </a:r>
            <a:r>
              <a:rPr lang="en-US" dirty="0" smtClean="0"/>
              <a:t> diffuses across the synaptic cleft and attaches to receptors on the sarcolemma of the muscle cell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24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Nerve Stimulus and Action Potential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Step 4:  If enough </a:t>
            </a:r>
            <a:r>
              <a:rPr lang="en-US" dirty="0" err="1" smtClean="0"/>
              <a:t>ACh</a:t>
            </a:r>
            <a:r>
              <a:rPr lang="en-US" dirty="0" smtClean="0"/>
              <a:t> is released, the sarcolemma becomes </a:t>
            </a:r>
            <a:r>
              <a:rPr lang="en-US" i="1" dirty="0" smtClean="0"/>
              <a:t>temporarily</a:t>
            </a:r>
            <a:r>
              <a:rPr lang="en-US" dirty="0" smtClean="0"/>
              <a:t> more permeable to sodium ions (Na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Potassium ions (K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/>
              <a:t>) diffuse out of the cell</a:t>
            </a:r>
          </a:p>
          <a:p>
            <a:pPr lvl="2"/>
            <a:r>
              <a:rPr lang="en-US" dirty="0" smtClean="0"/>
              <a:t>More sodium ions enter than potassium ions leave</a:t>
            </a:r>
          </a:p>
          <a:p>
            <a:pPr lvl="2"/>
            <a:r>
              <a:rPr lang="en-US" dirty="0" smtClean="0"/>
              <a:t>Establishes an imbalance in which interior has more positive ions (depolarization), thereby opening more Na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/>
              <a:t> </a:t>
            </a:r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43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</a:t>
            </a:r>
            <a:r>
              <a:rPr lang="en-US" dirty="0" smtClean="0"/>
              <a:t>Nerve Stimulus and </a:t>
            </a:r>
            <a:r>
              <a:rPr lang="en-US" smtClean="0"/>
              <a:t>Action Potential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r>
              <a:rPr lang="en-US" dirty="0" smtClean="0"/>
              <a:t>Step </a:t>
            </a:r>
            <a:r>
              <a:rPr lang="en-US" dirty="0" smtClean="0"/>
              <a:t>5:  Depolarization opens more sodium channels that allow sodium ions to enter the cell</a:t>
            </a:r>
          </a:p>
          <a:p>
            <a:pPr lvl="2"/>
            <a:r>
              <a:rPr lang="en-US" dirty="0" smtClean="0"/>
              <a:t>An action potential is created</a:t>
            </a:r>
          </a:p>
          <a:p>
            <a:pPr lvl="2"/>
            <a:r>
              <a:rPr lang="en-US" dirty="0" smtClean="0"/>
              <a:t>Once begun, the action potential is unstoppable</a:t>
            </a:r>
          </a:p>
          <a:p>
            <a:pPr lvl="2"/>
            <a:r>
              <a:rPr lang="en-US" dirty="0" smtClean="0"/>
              <a:t>Conducts the electrical impulse from one end of the cell to the other</a:t>
            </a:r>
          </a:p>
          <a:p>
            <a:pPr marL="457200" lvl="1" indent="0">
              <a:buNone/>
            </a:pPr>
            <a:r>
              <a:rPr lang="en-US" dirty="0" smtClean="0"/>
              <a:t>Step 6:  </a:t>
            </a:r>
            <a:r>
              <a:rPr lang="en-US" dirty="0" err="1" smtClean="0"/>
              <a:t>Acetylcholinesterase</a:t>
            </a:r>
            <a:r>
              <a:rPr lang="en-US" dirty="0" smtClean="0"/>
              <a:t> (</a:t>
            </a:r>
            <a:r>
              <a:rPr lang="en-US" dirty="0" err="1" smtClean="0"/>
              <a:t>AChE</a:t>
            </a:r>
            <a:r>
              <a:rPr lang="en-US" dirty="0" smtClean="0"/>
              <a:t>) breaks down acetylcholine into acetic acid and choline</a:t>
            </a:r>
          </a:p>
          <a:p>
            <a:pPr lvl="2"/>
            <a:r>
              <a:rPr lang="en-US" dirty="0" err="1" smtClean="0"/>
              <a:t>AChE</a:t>
            </a:r>
            <a:r>
              <a:rPr lang="en-US" dirty="0" smtClean="0"/>
              <a:t> ends muscle contraction</a:t>
            </a:r>
          </a:p>
          <a:p>
            <a:pPr lvl="2"/>
            <a:r>
              <a:rPr lang="en-US" dirty="0" smtClean="0"/>
              <a:t>A single nerve impulse produces only one </a:t>
            </a:r>
            <a:r>
              <a:rPr lang="en-US" dirty="0" smtClean="0"/>
              <a:t>contraction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7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The Nerve Stimulus and Action Potential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Cell returns to its resting state when: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Potassium ions </a:t>
            </a:r>
            <a:r>
              <a:rPr lang="en-US" smtClean="0"/>
              <a:t>(K</a:t>
            </a:r>
            <a:r>
              <a:rPr lang="en-US" baseline="3000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mtClean="0"/>
              <a:t>) </a:t>
            </a:r>
            <a:r>
              <a:rPr lang="en-US" dirty="0" smtClean="0"/>
              <a:t>diffuse out of the cell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Sodium-potassium pump moves sodium and potassium ions back to their original positions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7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46504" y="213360"/>
            <a:ext cx="56509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6" name="object 133"/>
          <p:cNvSpPr txBox="1"/>
          <p:nvPr/>
        </p:nvSpPr>
        <p:spPr>
          <a:xfrm>
            <a:off x="4537376" y="603586"/>
            <a:ext cx="43914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Nerve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impulse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Nucleus</a:t>
            </a:r>
            <a:endParaRPr lang="en-US" sz="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object 135"/>
          <p:cNvSpPr txBox="1"/>
          <p:nvPr/>
        </p:nvSpPr>
        <p:spPr>
          <a:xfrm>
            <a:off x="6535231" y="1172538"/>
            <a:ext cx="9220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4096" y="734226"/>
            <a:ext cx="104616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eaLnBrk="0" fontAlgn="base" hangingPunct="0">
              <a:lnSpc>
                <a:spcPts val="900"/>
              </a:lnSpc>
              <a:spcBef>
                <a:spcPts val="459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 "/>
                <a:ea typeface="ＭＳ Ｐゴシック" charset="0"/>
                <a:cs typeface="Arial"/>
              </a:rPr>
              <a:t>Axon</a:t>
            </a:r>
            <a:r>
              <a:rPr lang="en-US" sz="800" b="1" dirty="0" smtClean="0">
                <a:solidFill>
                  <a:srgbClr val="000000"/>
                </a:solidFill>
                <a:latin typeface="Arial 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Arial"/>
              </a:rPr>
              <a:t>terminal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Arial"/>
              </a:rPr>
              <a:t>of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neuromuscular</a:t>
            </a:r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junction</a:t>
            </a:r>
          </a:p>
        </p:txBody>
      </p:sp>
      <p:sp>
        <p:nvSpPr>
          <p:cNvPr id="9" name="object 133"/>
          <p:cNvSpPr txBox="1"/>
          <p:nvPr/>
        </p:nvSpPr>
        <p:spPr>
          <a:xfrm>
            <a:off x="5659676" y="497147"/>
            <a:ext cx="8276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Myelinated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axon of motor neuron</a:t>
            </a:r>
          </a:p>
        </p:txBody>
      </p:sp>
      <p:sp>
        <p:nvSpPr>
          <p:cNvPr id="10" name="object 150"/>
          <p:cNvSpPr txBox="1"/>
          <p:nvPr/>
        </p:nvSpPr>
        <p:spPr>
          <a:xfrm>
            <a:off x="1791783" y="2210429"/>
            <a:ext cx="162134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Nerve</a:t>
            </a:r>
            <a:r>
              <a:rPr sz="800" b="1" kern="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impulse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reaches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</a:t>
            </a:r>
            <a:r>
              <a:rPr sz="800" b="1" kern="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neuron.</a:t>
            </a:r>
          </a:p>
        </p:txBody>
      </p:sp>
      <p:sp>
        <p:nvSpPr>
          <p:cNvPr id="11" name="object 151"/>
          <p:cNvSpPr txBox="1"/>
          <p:nvPr/>
        </p:nvSpPr>
        <p:spPr>
          <a:xfrm>
            <a:off x="1775117" y="2707253"/>
            <a:ext cx="1506636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Calcium (Ca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) channels open, and Ca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enters the axon terminal.</a:t>
            </a:r>
          </a:p>
        </p:txBody>
      </p:sp>
      <p:sp>
        <p:nvSpPr>
          <p:cNvPr id="12" name="object 152"/>
          <p:cNvSpPr txBox="1"/>
          <p:nvPr/>
        </p:nvSpPr>
        <p:spPr>
          <a:xfrm>
            <a:off x="1782357" y="3528660"/>
            <a:ext cx="163076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</a:t>
            </a:r>
            <a:r>
              <a:rPr sz="8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entry causes some synaptic vesicles to release their contents (the neurotransmitter acetylcholine) by exocytosis.</a:t>
            </a:r>
          </a:p>
        </p:txBody>
      </p:sp>
      <p:sp>
        <p:nvSpPr>
          <p:cNvPr id="13" name="object 153"/>
          <p:cNvSpPr txBox="1"/>
          <p:nvPr/>
        </p:nvSpPr>
        <p:spPr>
          <a:xfrm>
            <a:off x="1778388" y="4107618"/>
            <a:ext cx="176173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diffuses across the synaptic cleft and binds to receptors in the sarcolemma.</a:t>
            </a:r>
          </a:p>
        </p:txBody>
      </p:sp>
      <p:sp>
        <p:nvSpPr>
          <p:cNvPr id="14" name="object 155"/>
          <p:cNvSpPr txBox="1"/>
          <p:nvPr/>
        </p:nvSpPr>
        <p:spPr>
          <a:xfrm>
            <a:off x="1783551" y="4682571"/>
            <a:ext cx="171478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binds and opens </a:t>
            </a:r>
            <a:r>
              <a:rPr lang="en-US"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channels 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that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allow simultaneous passage of Na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into the muscle fiber and </a:t>
            </a:r>
            <a:r>
              <a:rPr lang="en-US"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/>
            </a:r>
            <a:br>
              <a:rPr lang="en-US"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</a:b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8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out of the muscle fiber. More 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8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 enter than K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ions leave, producing a local change in the electrical conditions of the membrane (depolarization). This eventually leads to an action potential.</a:t>
            </a:r>
          </a:p>
        </p:txBody>
      </p:sp>
      <p:sp>
        <p:nvSpPr>
          <p:cNvPr id="15" name="object 143"/>
          <p:cNvSpPr txBox="1"/>
          <p:nvPr/>
        </p:nvSpPr>
        <p:spPr>
          <a:xfrm>
            <a:off x="1785138" y="6019770"/>
            <a:ext cx="1802612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 enzyme </a:t>
            </a:r>
            <a:r>
              <a:rPr lang="en-US" sz="8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acetylcholinesterase</a:t>
            </a: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breaks down </a:t>
            </a:r>
            <a:r>
              <a:rPr lang="en-US" sz="8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in the synaptic cleft, ending the process.</a:t>
            </a:r>
            <a:endParaRPr sz="80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object 141"/>
          <p:cNvSpPr txBox="1"/>
          <p:nvPr/>
        </p:nvSpPr>
        <p:spPr>
          <a:xfrm>
            <a:off x="3920530" y="5672873"/>
            <a:ext cx="2686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17" name="object 142"/>
          <p:cNvSpPr txBox="1"/>
          <p:nvPr/>
        </p:nvSpPr>
        <p:spPr>
          <a:xfrm>
            <a:off x="4733135" y="5669552"/>
            <a:ext cx="8591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 marR="5080" indent="-4000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Degraded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sz="8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3048" y="6319094"/>
            <a:ext cx="1278814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5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Acetylcholinesterase</a:t>
            </a:r>
            <a:endParaRPr lang="en-US" sz="75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object 136"/>
          <p:cNvSpPr txBox="1"/>
          <p:nvPr/>
        </p:nvSpPr>
        <p:spPr>
          <a:xfrm>
            <a:off x="6098543" y="4574496"/>
            <a:ext cx="1046953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opens;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pass.</a:t>
            </a:r>
          </a:p>
        </p:txBody>
      </p:sp>
      <p:sp>
        <p:nvSpPr>
          <p:cNvPr id="20" name="object 143"/>
          <p:cNvSpPr txBox="1"/>
          <p:nvPr/>
        </p:nvSpPr>
        <p:spPr>
          <a:xfrm>
            <a:off x="6103558" y="5725601"/>
            <a:ext cx="11125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closes;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cannot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pass.</a:t>
            </a:r>
          </a:p>
        </p:txBody>
      </p:sp>
      <p:sp>
        <p:nvSpPr>
          <p:cNvPr id="21" name="object 147"/>
          <p:cNvSpPr txBox="1"/>
          <p:nvPr/>
        </p:nvSpPr>
        <p:spPr>
          <a:xfrm>
            <a:off x="6563803" y="2940908"/>
            <a:ext cx="7385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84991" y="3118099"/>
            <a:ext cx="9909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Fusing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synaptic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vesicle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67671" y="3369644"/>
            <a:ext cx="1447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Sarcoplasm </a:t>
            </a:r>
          </a:p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0944" y="3697097"/>
            <a:ext cx="99770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95580" eaLnBrk="0" fontAlgn="base" hangingPunct="0">
              <a:lnSpc>
                <a:spcPts val="300"/>
              </a:lnSpc>
              <a:spcBef>
                <a:spcPts val="445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Folds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marL="12700" marR="195580" eaLnBrk="0" fontAlgn="base" hangingPunct="0">
              <a:lnSpc>
                <a:spcPts val="600"/>
              </a:lnSpc>
              <a:spcBef>
                <a:spcPts val="445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  <a:endParaRPr lang="en-US" sz="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5" name="object 144"/>
          <p:cNvSpPr txBox="1"/>
          <p:nvPr/>
        </p:nvSpPr>
        <p:spPr>
          <a:xfrm>
            <a:off x="5766711" y="2085103"/>
            <a:ext cx="182562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Synaptic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vesicle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containing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72827" y="2293062"/>
            <a:ext cx="16671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neuron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29954" y="2449140"/>
            <a:ext cx="91371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7790" marR="5080" indent="-8572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Mitochondrion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91868" y="2646286"/>
            <a:ext cx="394660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900"/>
              </a:lnSpc>
              <a:spcBef>
                <a:spcPts val="455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800" b="1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29" name="object 140"/>
          <p:cNvSpPr txBox="1"/>
          <p:nvPr/>
        </p:nvSpPr>
        <p:spPr>
          <a:xfrm>
            <a:off x="5888316" y="2915941"/>
            <a:ext cx="485777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lnSpc>
                <a:spcPts val="300"/>
              </a:lnSpc>
              <a:spcBef>
                <a:spcPts val="520"/>
              </a:spcBef>
              <a:spcAft>
                <a:spcPct val="0"/>
              </a:spcAft>
            </a:pP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Synaptic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fontAlgn="base" hangingPunct="0">
              <a:lnSpc>
                <a:spcPts val="300"/>
              </a:lnSpc>
              <a:spcBef>
                <a:spcPts val="52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cleft</a:t>
            </a:r>
            <a:endParaRPr lang="en-US" sz="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object 137"/>
          <p:cNvSpPr txBox="1"/>
          <p:nvPr/>
        </p:nvSpPr>
        <p:spPr>
          <a:xfrm>
            <a:off x="4746630" y="4649129"/>
            <a:ext cx="20256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tabLst>
                <a:tab pos="306705" algn="l"/>
              </a:tabLst>
            </a:pP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sz="8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object 139"/>
          <p:cNvSpPr txBox="1"/>
          <p:nvPr/>
        </p:nvSpPr>
        <p:spPr>
          <a:xfrm>
            <a:off x="3991322" y="2710799"/>
            <a:ext cx="254447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</a:t>
            </a:r>
            <a:r>
              <a:rPr sz="800" b="1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2+</a:t>
            </a:r>
          </a:p>
        </p:txBody>
      </p:sp>
      <p:sp>
        <p:nvSpPr>
          <p:cNvPr id="32" name="object 148"/>
          <p:cNvSpPr txBox="1"/>
          <p:nvPr/>
        </p:nvSpPr>
        <p:spPr>
          <a:xfrm>
            <a:off x="3854542" y="3714832"/>
            <a:ext cx="49149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33" name="object 149"/>
          <p:cNvSpPr txBox="1"/>
          <p:nvPr/>
        </p:nvSpPr>
        <p:spPr>
          <a:xfrm>
            <a:off x="4904997" y="3535347"/>
            <a:ext cx="2813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FFFFFF"/>
                </a:solidFill>
                <a:latin typeface="Arial Black" pitchFamily="34" charset="0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34" name="object 137"/>
          <p:cNvSpPr txBox="1"/>
          <p:nvPr/>
        </p:nvSpPr>
        <p:spPr>
          <a:xfrm>
            <a:off x="4986374" y="4648333"/>
            <a:ext cx="180081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tabLst>
                <a:tab pos="306705" algn="l"/>
              </a:tabLs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8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56000" y="6421126"/>
            <a:ext cx="30360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+</a:t>
            </a:r>
            <a:endParaRPr lang="en-US" sz="800" b="1" baseline="30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783924" y="2192738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784738" y="2697192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789500" y="3514597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787119" y="4095409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784738" y="4666697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784738" y="6007879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2" name="object 139"/>
          <p:cNvSpPr txBox="1"/>
          <p:nvPr/>
        </p:nvSpPr>
        <p:spPr>
          <a:xfrm>
            <a:off x="1781039" y="2208726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2700"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1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3" name="object 139"/>
          <p:cNvSpPr txBox="1"/>
          <p:nvPr/>
        </p:nvSpPr>
        <p:spPr>
          <a:xfrm>
            <a:off x="1783904" y="2708963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2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4" name="object 139"/>
          <p:cNvSpPr txBox="1"/>
          <p:nvPr/>
        </p:nvSpPr>
        <p:spPr>
          <a:xfrm>
            <a:off x="1788666" y="3528239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3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5" name="object 139"/>
          <p:cNvSpPr txBox="1"/>
          <p:nvPr/>
        </p:nvSpPr>
        <p:spPr>
          <a:xfrm>
            <a:off x="1786284" y="4108744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4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6" name="object 139"/>
          <p:cNvSpPr txBox="1"/>
          <p:nvPr/>
        </p:nvSpPr>
        <p:spPr>
          <a:xfrm>
            <a:off x="1803745" y="4682105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5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7" name="object 139"/>
          <p:cNvSpPr txBox="1"/>
          <p:nvPr/>
        </p:nvSpPr>
        <p:spPr>
          <a:xfrm>
            <a:off x="1805333" y="6025478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6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150394" y="567696"/>
            <a:ext cx="3409211" cy="5773573"/>
            <a:chOff x="3150394" y="567696"/>
            <a:chExt cx="3409211" cy="5773573"/>
          </a:xfrm>
        </p:grpSpPr>
        <p:sp>
          <p:nvSpPr>
            <p:cNvPr id="49" name="object 100"/>
            <p:cNvSpPr/>
            <p:nvPr/>
          </p:nvSpPr>
          <p:spPr>
            <a:xfrm>
              <a:off x="4848005" y="675240"/>
              <a:ext cx="416166" cy="45719"/>
            </a:xfrm>
            <a:custGeom>
              <a:avLst/>
              <a:gdLst/>
              <a:ahLst/>
              <a:cxnLst/>
              <a:rect l="l" t="t" r="r" b="b"/>
              <a:pathLst>
                <a:path w="518795">
                  <a:moveTo>
                    <a:pt x="518312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0" name="object 101"/>
            <p:cNvSpPr/>
            <p:nvPr/>
          </p:nvSpPr>
          <p:spPr>
            <a:xfrm>
              <a:off x="5341347" y="567696"/>
              <a:ext cx="300202" cy="45719"/>
            </a:xfrm>
            <a:custGeom>
              <a:avLst/>
              <a:gdLst/>
              <a:ahLst/>
              <a:cxnLst/>
              <a:rect l="l" t="t" r="r" b="b"/>
              <a:pathLst>
                <a:path w="381635">
                  <a:moveTo>
                    <a:pt x="381487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1" name="object 102"/>
            <p:cNvSpPr/>
            <p:nvPr/>
          </p:nvSpPr>
          <p:spPr>
            <a:xfrm>
              <a:off x="6053137" y="844039"/>
              <a:ext cx="129308" cy="279911"/>
            </a:xfrm>
            <a:custGeom>
              <a:avLst/>
              <a:gdLst/>
              <a:ahLst/>
              <a:cxnLst/>
              <a:rect l="l" t="t" r="r" b="b"/>
              <a:pathLst>
                <a:path w="142240" h="341630">
                  <a:moveTo>
                    <a:pt x="142128" y="0"/>
                  </a:moveTo>
                  <a:lnTo>
                    <a:pt x="71048" y="0"/>
                  </a:lnTo>
                  <a:lnTo>
                    <a:pt x="0" y="34131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2" name="object 103"/>
            <p:cNvSpPr/>
            <p:nvPr/>
          </p:nvSpPr>
          <p:spPr>
            <a:xfrm>
              <a:off x="6333616" y="1211804"/>
              <a:ext cx="193549" cy="45719"/>
            </a:xfrm>
            <a:custGeom>
              <a:avLst/>
              <a:gdLst/>
              <a:ahLst/>
              <a:cxnLst/>
              <a:rect l="l" t="t" r="r" b="b"/>
              <a:pathLst>
                <a:path w="222884" h="38100">
                  <a:moveTo>
                    <a:pt x="222412" y="0"/>
                  </a:moveTo>
                  <a:lnTo>
                    <a:pt x="122560" y="0"/>
                  </a:lnTo>
                  <a:lnTo>
                    <a:pt x="0" y="37886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" name="object 104"/>
            <p:cNvSpPr/>
            <p:nvPr/>
          </p:nvSpPr>
          <p:spPr>
            <a:xfrm>
              <a:off x="4352926" y="926277"/>
              <a:ext cx="173588" cy="45719"/>
            </a:xfrm>
            <a:custGeom>
              <a:avLst/>
              <a:gdLst/>
              <a:ahLst/>
              <a:cxnLst/>
              <a:rect l="l" t="t" r="r" b="b"/>
              <a:pathLst>
                <a:path w="230504" h="51435">
                  <a:moveTo>
                    <a:pt x="0" y="50840"/>
                  </a:moveTo>
                  <a:lnTo>
                    <a:pt x="173431" y="0"/>
                  </a:lnTo>
                  <a:lnTo>
                    <a:pt x="23012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" name="object 106"/>
            <p:cNvSpPr/>
            <p:nvPr/>
          </p:nvSpPr>
          <p:spPr>
            <a:xfrm>
              <a:off x="4997412" y="4638674"/>
              <a:ext cx="1096136" cy="454851"/>
            </a:xfrm>
            <a:custGeom>
              <a:avLst/>
              <a:gdLst/>
              <a:ahLst/>
              <a:cxnLst/>
              <a:rect l="l" t="t" r="r" b="b"/>
              <a:pathLst>
                <a:path w="1358900" h="565150">
                  <a:moveTo>
                    <a:pt x="0" y="565160"/>
                  </a:moveTo>
                  <a:lnTo>
                    <a:pt x="1123949" y="0"/>
                  </a:lnTo>
                  <a:lnTo>
                    <a:pt x="1358341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5" name="object 107"/>
            <p:cNvSpPr/>
            <p:nvPr/>
          </p:nvSpPr>
          <p:spPr>
            <a:xfrm>
              <a:off x="4946430" y="5788025"/>
              <a:ext cx="1150485" cy="492400"/>
            </a:xfrm>
            <a:custGeom>
              <a:avLst/>
              <a:gdLst/>
              <a:ahLst/>
              <a:cxnLst/>
              <a:rect l="l" t="t" r="r" b="b"/>
              <a:pathLst>
                <a:path w="1419225" h="606425">
                  <a:moveTo>
                    <a:pt x="0" y="606420"/>
                  </a:moveTo>
                  <a:lnTo>
                    <a:pt x="1184269" y="0"/>
                  </a:lnTo>
                  <a:lnTo>
                    <a:pt x="1418661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6" name="object 108"/>
            <p:cNvSpPr/>
            <p:nvPr/>
          </p:nvSpPr>
          <p:spPr>
            <a:xfrm>
              <a:off x="4170294" y="5734852"/>
              <a:ext cx="85000" cy="53173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0" y="0"/>
                  </a:moveTo>
                  <a:lnTo>
                    <a:pt x="11177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7" name="object 109"/>
            <p:cNvSpPr/>
            <p:nvPr/>
          </p:nvSpPr>
          <p:spPr>
            <a:xfrm>
              <a:off x="4556910" y="5723338"/>
              <a:ext cx="153778" cy="64687"/>
            </a:xfrm>
            <a:custGeom>
              <a:avLst/>
              <a:gdLst/>
              <a:ahLst/>
              <a:cxnLst/>
              <a:rect l="l" t="t" r="r" b="b"/>
              <a:pathLst>
                <a:path w="184150" h="76200">
                  <a:moveTo>
                    <a:pt x="0" y="0"/>
                  </a:moveTo>
                  <a:lnTo>
                    <a:pt x="184129" y="0"/>
                  </a:lnTo>
                  <a:lnTo>
                    <a:pt x="63489" y="7619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8" name="object 112"/>
            <p:cNvSpPr/>
            <p:nvPr/>
          </p:nvSpPr>
          <p:spPr>
            <a:xfrm>
              <a:off x="5397880" y="2133016"/>
              <a:ext cx="340918" cy="581609"/>
            </a:xfrm>
            <a:custGeom>
              <a:avLst/>
              <a:gdLst/>
              <a:ahLst/>
              <a:cxnLst/>
              <a:rect l="l" t="t" r="r" b="b"/>
              <a:pathLst>
                <a:path w="434975" h="721995">
                  <a:moveTo>
                    <a:pt x="0" y="721857"/>
                  </a:moveTo>
                  <a:lnTo>
                    <a:pt x="312206" y="0"/>
                  </a:lnTo>
                  <a:lnTo>
                    <a:pt x="43498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9" name="object 113"/>
            <p:cNvSpPr/>
            <p:nvPr/>
          </p:nvSpPr>
          <p:spPr>
            <a:xfrm>
              <a:off x="5540656" y="2382656"/>
              <a:ext cx="202493" cy="298632"/>
            </a:xfrm>
            <a:custGeom>
              <a:avLst/>
              <a:gdLst/>
              <a:ahLst/>
              <a:cxnLst/>
              <a:rect l="l" t="t" r="r" b="b"/>
              <a:pathLst>
                <a:path w="250825" h="354329">
                  <a:moveTo>
                    <a:pt x="0" y="354086"/>
                  </a:moveTo>
                  <a:lnTo>
                    <a:pt x="127650" y="0"/>
                  </a:lnTo>
                  <a:lnTo>
                    <a:pt x="25042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0" name="object 114"/>
            <p:cNvSpPr/>
            <p:nvPr/>
          </p:nvSpPr>
          <p:spPr>
            <a:xfrm>
              <a:off x="5209538" y="3228975"/>
              <a:ext cx="1350067" cy="175994"/>
            </a:xfrm>
            <a:custGeom>
              <a:avLst/>
              <a:gdLst/>
              <a:ahLst/>
              <a:cxnLst/>
              <a:rect l="l" t="t" r="r" b="b"/>
              <a:pathLst>
                <a:path w="1649095" h="209550">
                  <a:moveTo>
                    <a:pt x="0" y="209214"/>
                  </a:moveTo>
                  <a:lnTo>
                    <a:pt x="530230" y="0"/>
                  </a:lnTo>
                  <a:lnTo>
                    <a:pt x="1648846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1" name="object 115"/>
            <p:cNvSpPr/>
            <p:nvPr/>
          </p:nvSpPr>
          <p:spPr>
            <a:xfrm>
              <a:off x="6306626" y="3469124"/>
              <a:ext cx="252979" cy="45719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515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2" name="object 116"/>
            <p:cNvSpPr/>
            <p:nvPr/>
          </p:nvSpPr>
          <p:spPr>
            <a:xfrm>
              <a:off x="4088606" y="3628274"/>
              <a:ext cx="665640" cy="150770"/>
            </a:xfrm>
            <a:custGeom>
              <a:avLst/>
              <a:gdLst/>
              <a:ahLst/>
              <a:cxnLst/>
              <a:rect l="l" t="t" r="r" b="b"/>
              <a:pathLst>
                <a:path w="802639" h="181610">
                  <a:moveTo>
                    <a:pt x="802233" y="0"/>
                  </a:moveTo>
                  <a:lnTo>
                    <a:pt x="93146" y="181325"/>
                  </a:lnTo>
                  <a:lnTo>
                    <a:pt x="0" y="18132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3" name="object 117"/>
            <p:cNvSpPr/>
            <p:nvPr/>
          </p:nvSpPr>
          <p:spPr>
            <a:xfrm>
              <a:off x="3412331" y="3840964"/>
              <a:ext cx="1503917" cy="331044"/>
            </a:xfrm>
            <a:custGeom>
              <a:avLst/>
              <a:gdLst/>
              <a:ahLst/>
              <a:cxnLst/>
              <a:rect l="l" t="t" r="r" b="b"/>
              <a:pathLst>
                <a:path w="1832610" h="408304">
                  <a:moveTo>
                    <a:pt x="1832427" y="0"/>
                  </a:moveTo>
                  <a:lnTo>
                    <a:pt x="118536" y="407730"/>
                  </a:lnTo>
                  <a:lnTo>
                    <a:pt x="0" y="40773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4" name="object 118"/>
            <p:cNvSpPr/>
            <p:nvPr/>
          </p:nvSpPr>
          <p:spPr>
            <a:xfrm>
              <a:off x="3498329" y="4741069"/>
              <a:ext cx="1286057" cy="127952"/>
            </a:xfrm>
            <a:custGeom>
              <a:avLst/>
              <a:gdLst/>
              <a:ahLst/>
              <a:cxnLst/>
              <a:rect l="l" t="t" r="r" b="b"/>
              <a:pathLst>
                <a:path w="1539239" h="156209">
                  <a:moveTo>
                    <a:pt x="1539087" y="155874"/>
                  </a:moveTo>
                  <a:lnTo>
                    <a:pt x="118536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5" name="object 119"/>
            <p:cNvSpPr/>
            <p:nvPr/>
          </p:nvSpPr>
          <p:spPr>
            <a:xfrm>
              <a:off x="3609580" y="5882282"/>
              <a:ext cx="704653" cy="199703"/>
            </a:xfrm>
            <a:custGeom>
              <a:avLst/>
              <a:gdLst/>
              <a:ahLst/>
              <a:cxnLst/>
              <a:rect l="l" t="t" r="r" b="b"/>
              <a:pathLst>
                <a:path w="842645" h="246379">
                  <a:moveTo>
                    <a:pt x="842040" y="0"/>
                  </a:moveTo>
                  <a:lnTo>
                    <a:pt x="118536" y="245781"/>
                  </a:lnTo>
                  <a:lnTo>
                    <a:pt x="0" y="245781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6" name="object 120"/>
            <p:cNvSpPr/>
            <p:nvPr/>
          </p:nvSpPr>
          <p:spPr>
            <a:xfrm>
              <a:off x="5614987" y="2547968"/>
              <a:ext cx="200017" cy="311913"/>
            </a:xfrm>
            <a:custGeom>
              <a:avLst/>
              <a:gdLst/>
              <a:ahLst/>
              <a:cxnLst/>
              <a:rect l="l" t="t" r="r" b="b"/>
              <a:pathLst>
                <a:path w="242570" h="393064">
                  <a:moveTo>
                    <a:pt x="0" y="392521"/>
                  </a:moveTo>
                  <a:lnTo>
                    <a:pt x="119786" y="0"/>
                  </a:lnTo>
                  <a:lnTo>
                    <a:pt x="242559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7" name="object 121"/>
            <p:cNvSpPr/>
            <p:nvPr/>
          </p:nvSpPr>
          <p:spPr>
            <a:xfrm>
              <a:off x="5894550" y="3128271"/>
              <a:ext cx="132393" cy="45719"/>
            </a:xfrm>
            <a:custGeom>
              <a:avLst/>
              <a:gdLst/>
              <a:ahLst/>
              <a:cxnLst/>
              <a:rect l="l" t="t" r="r" b="b"/>
              <a:pathLst>
                <a:path w="155575" h="35560">
                  <a:moveTo>
                    <a:pt x="0" y="35509"/>
                  </a:moveTo>
                  <a:lnTo>
                    <a:pt x="0" y="0"/>
                  </a:lnTo>
                  <a:lnTo>
                    <a:pt x="155569" y="0"/>
                  </a:lnTo>
                  <a:lnTo>
                    <a:pt x="155569" y="3550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8" name="object 122"/>
            <p:cNvSpPr/>
            <p:nvPr/>
          </p:nvSpPr>
          <p:spPr>
            <a:xfrm>
              <a:off x="4828458" y="3590792"/>
              <a:ext cx="74535" cy="45719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99486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093548" y="3448139"/>
              <a:ext cx="466057" cy="288042"/>
              <a:chOff x="6768469" y="3652926"/>
              <a:chExt cx="577087" cy="352958"/>
            </a:xfrm>
          </p:grpSpPr>
          <p:sp>
            <p:nvSpPr>
              <p:cNvPr id="78" name="object 111"/>
              <p:cNvSpPr/>
              <p:nvPr/>
            </p:nvSpPr>
            <p:spPr>
              <a:xfrm>
                <a:off x="6768469" y="3652926"/>
                <a:ext cx="521334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521334" h="352425">
                    <a:moveTo>
                      <a:pt x="0" y="174650"/>
                    </a:moveTo>
                    <a:lnTo>
                      <a:pt x="521207" y="351891"/>
                    </a:lnTo>
                    <a:lnTo>
                      <a:pt x="9208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79" name="object 123"/>
              <p:cNvSpPr/>
              <p:nvPr/>
            </p:nvSpPr>
            <p:spPr>
              <a:xfrm>
                <a:off x="7289676" y="4005884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6236494" y="3001191"/>
              <a:ext cx="323111" cy="113484"/>
              <a:chOff x="6942205" y="3045579"/>
              <a:chExt cx="403351" cy="148590"/>
            </a:xfrm>
          </p:grpSpPr>
          <p:sp>
            <p:nvSpPr>
              <p:cNvPr id="76" name="object 126"/>
              <p:cNvSpPr/>
              <p:nvPr/>
            </p:nvSpPr>
            <p:spPr>
              <a:xfrm>
                <a:off x="6942205" y="3045579"/>
                <a:ext cx="347980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w="347979" h="148589">
                    <a:moveTo>
                      <a:pt x="0" y="148529"/>
                    </a:moveTo>
                    <a:lnTo>
                      <a:pt x="347471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77" name="object 127"/>
              <p:cNvSpPr/>
              <p:nvPr/>
            </p:nvSpPr>
            <p:spPr>
              <a:xfrm>
                <a:off x="7289676" y="3046646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71" name="object 128"/>
            <p:cNvSpPr/>
            <p:nvPr/>
          </p:nvSpPr>
          <p:spPr>
            <a:xfrm>
              <a:off x="3352516" y="2266635"/>
              <a:ext cx="1517972" cy="45719"/>
            </a:xfrm>
            <a:custGeom>
              <a:avLst/>
              <a:gdLst/>
              <a:ahLst/>
              <a:cxnLst/>
              <a:rect l="l" t="t" r="r" b="b"/>
              <a:pathLst>
                <a:path w="1806575">
                  <a:moveTo>
                    <a:pt x="1806549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" name="object 129"/>
            <p:cNvSpPr/>
            <p:nvPr/>
          </p:nvSpPr>
          <p:spPr>
            <a:xfrm>
              <a:off x="3150394" y="2767012"/>
              <a:ext cx="1121646" cy="109971"/>
            </a:xfrm>
            <a:custGeom>
              <a:avLst/>
              <a:gdLst/>
              <a:ahLst/>
              <a:cxnLst/>
              <a:rect l="l" t="t" r="r" b="b"/>
              <a:pathLst>
                <a:path w="1239520" h="134620">
                  <a:moveTo>
                    <a:pt x="0" y="0"/>
                  </a:moveTo>
                  <a:lnTo>
                    <a:pt x="171553" y="0"/>
                  </a:lnTo>
                  <a:lnTo>
                    <a:pt x="1239298" y="13435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" name="object 130"/>
            <p:cNvSpPr/>
            <p:nvPr/>
          </p:nvSpPr>
          <p:spPr>
            <a:xfrm>
              <a:off x="3150394" y="3402588"/>
              <a:ext cx="1362074" cy="194116"/>
            </a:xfrm>
            <a:custGeom>
              <a:avLst/>
              <a:gdLst/>
              <a:ahLst/>
              <a:cxnLst/>
              <a:rect l="l" t="t" r="r" b="b"/>
              <a:pathLst>
                <a:path w="1544954" h="237489">
                  <a:moveTo>
                    <a:pt x="0" y="236951"/>
                  </a:moveTo>
                  <a:lnTo>
                    <a:pt x="1326538" y="236951"/>
                  </a:lnTo>
                  <a:lnTo>
                    <a:pt x="1544714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5958365" y="3066721"/>
              <a:ext cx="0" cy="615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4377233" y="5924550"/>
              <a:ext cx="13857" cy="41671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" name="Group 79"/>
          <p:cNvGrpSpPr/>
          <p:nvPr/>
        </p:nvGrpSpPr>
        <p:grpSpPr>
          <a:xfrm>
            <a:off x="3150394" y="567696"/>
            <a:ext cx="3409211" cy="5773573"/>
            <a:chOff x="3150394" y="567696"/>
            <a:chExt cx="3409211" cy="5773573"/>
          </a:xfrm>
        </p:grpSpPr>
        <p:sp>
          <p:nvSpPr>
            <p:cNvPr id="81" name="object 100"/>
            <p:cNvSpPr/>
            <p:nvPr/>
          </p:nvSpPr>
          <p:spPr>
            <a:xfrm>
              <a:off x="4848005" y="675240"/>
              <a:ext cx="416166" cy="45719"/>
            </a:xfrm>
            <a:custGeom>
              <a:avLst/>
              <a:gdLst/>
              <a:ahLst/>
              <a:cxnLst/>
              <a:rect l="l" t="t" r="r" b="b"/>
              <a:pathLst>
                <a:path w="518795">
                  <a:moveTo>
                    <a:pt x="51831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2" name="object 101"/>
            <p:cNvSpPr/>
            <p:nvPr/>
          </p:nvSpPr>
          <p:spPr>
            <a:xfrm>
              <a:off x="5341347" y="567696"/>
              <a:ext cx="300202" cy="45719"/>
            </a:xfrm>
            <a:custGeom>
              <a:avLst/>
              <a:gdLst/>
              <a:ahLst/>
              <a:cxnLst/>
              <a:rect l="l" t="t" r="r" b="b"/>
              <a:pathLst>
                <a:path w="381635">
                  <a:moveTo>
                    <a:pt x="3814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3" name="object 102"/>
            <p:cNvSpPr/>
            <p:nvPr/>
          </p:nvSpPr>
          <p:spPr>
            <a:xfrm>
              <a:off x="6053137" y="844039"/>
              <a:ext cx="129308" cy="279911"/>
            </a:xfrm>
            <a:custGeom>
              <a:avLst/>
              <a:gdLst/>
              <a:ahLst/>
              <a:cxnLst/>
              <a:rect l="l" t="t" r="r" b="b"/>
              <a:pathLst>
                <a:path w="142240" h="341630">
                  <a:moveTo>
                    <a:pt x="142128" y="0"/>
                  </a:moveTo>
                  <a:lnTo>
                    <a:pt x="71048" y="0"/>
                  </a:lnTo>
                  <a:lnTo>
                    <a:pt x="0" y="34131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4" name="object 103"/>
            <p:cNvSpPr/>
            <p:nvPr/>
          </p:nvSpPr>
          <p:spPr>
            <a:xfrm>
              <a:off x="6333616" y="1211804"/>
              <a:ext cx="193549" cy="45719"/>
            </a:xfrm>
            <a:custGeom>
              <a:avLst/>
              <a:gdLst/>
              <a:ahLst/>
              <a:cxnLst/>
              <a:rect l="l" t="t" r="r" b="b"/>
              <a:pathLst>
                <a:path w="222884" h="38100">
                  <a:moveTo>
                    <a:pt x="222412" y="0"/>
                  </a:moveTo>
                  <a:lnTo>
                    <a:pt x="122560" y="0"/>
                  </a:lnTo>
                  <a:lnTo>
                    <a:pt x="0" y="3788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5" name="object 104"/>
            <p:cNvSpPr/>
            <p:nvPr/>
          </p:nvSpPr>
          <p:spPr>
            <a:xfrm>
              <a:off x="4352926" y="926277"/>
              <a:ext cx="173588" cy="45719"/>
            </a:xfrm>
            <a:custGeom>
              <a:avLst/>
              <a:gdLst/>
              <a:ahLst/>
              <a:cxnLst/>
              <a:rect l="l" t="t" r="r" b="b"/>
              <a:pathLst>
                <a:path w="230504" h="51435">
                  <a:moveTo>
                    <a:pt x="0" y="50840"/>
                  </a:moveTo>
                  <a:lnTo>
                    <a:pt x="173431" y="0"/>
                  </a:lnTo>
                  <a:lnTo>
                    <a:pt x="23012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6" name="object 106"/>
            <p:cNvSpPr/>
            <p:nvPr/>
          </p:nvSpPr>
          <p:spPr>
            <a:xfrm>
              <a:off x="4997412" y="4638674"/>
              <a:ext cx="1096136" cy="454851"/>
            </a:xfrm>
            <a:custGeom>
              <a:avLst/>
              <a:gdLst/>
              <a:ahLst/>
              <a:cxnLst/>
              <a:rect l="l" t="t" r="r" b="b"/>
              <a:pathLst>
                <a:path w="1358900" h="565150">
                  <a:moveTo>
                    <a:pt x="0" y="565160"/>
                  </a:moveTo>
                  <a:lnTo>
                    <a:pt x="1123949" y="0"/>
                  </a:lnTo>
                  <a:lnTo>
                    <a:pt x="1358341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7" name="object 107"/>
            <p:cNvSpPr/>
            <p:nvPr/>
          </p:nvSpPr>
          <p:spPr>
            <a:xfrm>
              <a:off x="4946430" y="5788025"/>
              <a:ext cx="1150485" cy="492400"/>
            </a:xfrm>
            <a:custGeom>
              <a:avLst/>
              <a:gdLst/>
              <a:ahLst/>
              <a:cxnLst/>
              <a:rect l="l" t="t" r="r" b="b"/>
              <a:pathLst>
                <a:path w="1419225" h="606425">
                  <a:moveTo>
                    <a:pt x="0" y="606420"/>
                  </a:moveTo>
                  <a:lnTo>
                    <a:pt x="1184269" y="0"/>
                  </a:lnTo>
                  <a:lnTo>
                    <a:pt x="1418661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8" name="object 108"/>
            <p:cNvSpPr/>
            <p:nvPr/>
          </p:nvSpPr>
          <p:spPr>
            <a:xfrm>
              <a:off x="4170294" y="5734852"/>
              <a:ext cx="85000" cy="53173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0" y="0"/>
                  </a:moveTo>
                  <a:lnTo>
                    <a:pt x="11177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9" name="object 109"/>
            <p:cNvSpPr/>
            <p:nvPr/>
          </p:nvSpPr>
          <p:spPr>
            <a:xfrm>
              <a:off x="4556910" y="5723338"/>
              <a:ext cx="153778" cy="64687"/>
            </a:xfrm>
            <a:custGeom>
              <a:avLst/>
              <a:gdLst/>
              <a:ahLst/>
              <a:cxnLst/>
              <a:rect l="l" t="t" r="r" b="b"/>
              <a:pathLst>
                <a:path w="184150" h="76200">
                  <a:moveTo>
                    <a:pt x="0" y="0"/>
                  </a:moveTo>
                  <a:lnTo>
                    <a:pt x="184129" y="0"/>
                  </a:lnTo>
                  <a:lnTo>
                    <a:pt x="63489" y="761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0" name="object 112"/>
            <p:cNvSpPr/>
            <p:nvPr/>
          </p:nvSpPr>
          <p:spPr>
            <a:xfrm>
              <a:off x="5397880" y="2133016"/>
              <a:ext cx="340918" cy="581609"/>
            </a:xfrm>
            <a:custGeom>
              <a:avLst/>
              <a:gdLst/>
              <a:ahLst/>
              <a:cxnLst/>
              <a:rect l="l" t="t" r="r" b="b"/>
              <a:pathLst>
                <a:path w="434975" h="721995">
                  <a:moveTo>
                    <a:pt x="0" y="721857"/>
                  </a:moveTo>
                  <a:lnTo>
                    <a:pt x="312206" y="0"/>
                  </a:lnTo>
                  <a:lnTo>
                    <a:pt x="43498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1" name="object 113"/>
            <p:cNvSpPr/>
            <p:nvPr/>
          </p:nvSpPr>
          <p:spPr>
            <a:xfrm>
              <a:off x="5540656" y="2382656"/>
              <a:ext cx="202493" cy="298632"/>
            </a:xfrm>
            <a:custGeom>
              <a:avLst/>
              <a:gdLst/>
              <a:ahLst/>
              <a:cxnLst/>
              <a:rect l="l" t="t" r="r" b="b"/>
              <a:pathLst>
                <a:path w="250825" h="354329">
                  <a:moveTo>
                    <a:pt x="0" y="354086"/>
                  </a:moveTo>
                  <a:lnTo>
                    <a:pt x="127650" y="0"/>
                  </a:lnTo>
                  <a:lnTo>
                    <a:pt x="25042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2" name="object 114"/>
            <p:cNvSpPr/>
            <p:nvPr/>
          </p:nvSpPr>
          <p:spPr>
            <a:xfrm>
              <a:off x="5209538" y="3228975"/>
              <a:ext cx="1350067" cy="175994"/>
            </a:xfrm>
            <a:custGeom>
              <a:avLst/>
              <a:gdLst/>
              <a:ahLst/>
              <a:cxnLst/>
              <a:rect l="l" t="t" r="r" b="b"/>
              <a:pathLst>
                <a:path w="1649095" h="209550">
                  <a:moveTo>
                    <a:pt x="0" y="209214"/>
                  </a:moveTo>
                  <a:lnTo>
                    <a:pt x="530230" y="0"/>
                  </a:lnTo>
                  <a:lnTo>
                    <a:pt x="1648846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3" name="object 115"/>
            <p:cNvSpPr/>
            <p:nvPr/>
          </p:nvSpPr>
          <p:spPr>
            <a:xfrm>
              <a:off x="6306626" y="3469124"/>
              <a:ext cx="252979" cy="45719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51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4" name="object 116"/>
            <p:cNvSpPr/>
            <p:nvPr/>
          </p:nvSpPr>
          <p:spPr>
            <a:xfrm>
              <a:off x="4088606" y="3628274"/>
              <a:ext cx="665640" cy="150770"/>
            </a:xfrm>
            <a:custGeom>
              <a:avLst/>
              <a:gdLst/>
              <a:ahLst/>
              <a:cxnLst/>
              <a:rect l="l" t="t" r="r" b="b"/>
              <a:pathLst>
                <a:path w="802639" h="181610">
                  <a:moveTo>
                    <a:pt x="802233" y="0"/>
                  </a:moveTo>
                  <a:lnTo>
                    <a:pt x="93146" y="181325"/>
                  </a:lnTo>
                  <a:lnTo>
                    <a:pt x="0" y="1813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5" name="object 117"/>
            <p:cNvSpPr/>
            <p:nvPr/>
          </p:nvSpPr>
          <p:spPr>
            <a:xfrm>
              <a:off x="3412331" y="3840964"/>
              <a:ext cx="1503917" cy="331044"/>
            </a:xfrm>
            <a:custGeom>
              <a:avLst/>
              <a:gdLst/>
              <a:ahLst/>
              <a:cxnLst/>
              <a:rect l="l" t="t" r="r" b="b"/>
              <a:pathLst>
                <a:path w="1832610" h="408304">
                  <a:moveTo>
                    <a:pt x="1832427" y="0"/>
                  </a:moveTo>
                  <a:lnTo>
                    <a:pt x="118536" y="407730"/>
                  </a:lnTo>
                  <a:lnTo>
                    <a:pt x="0" y="40773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6" name="object 118"/>
            <p:cNvSpPr/>
            <p:nvPr/>
          </p:nvSpPr>
          <p:spPr>
            <a:xfrm>
              <a:off x="3498329" y="4741069"/>
              <a:ext cx="1286057" cy="127952"/>
            </a:xfrm>
            <a:custGeom>
              <a:avLst/>
              <a:gdLst/>
              <a:ahLst/>
              <a:cxnLst/>
              <a:rect l="l" t="t" r="r" b="b"/>
              <a:pathLst>
                <a:path w="1539239" h="156209">
                  <a:moveTo>
                    <a:pt x="1539087" y="155874"/>
                  </a:moveTo>
                  <a:lnTo>
                    <a:pt x="118536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7" name="object 119"/>
            <p:cNvSpPr/>
            <p:nvPr/>
          </p:nvSpPr>
          <p:spPr>
            <a:xfrm>
              <a:off x="3609580" y="5882282"/>
              <a:ext cx="704653" cy="199703"/>
            </a:xfrm>
            <a:custGeom>
              <a:avLst/>
              <a:gdLst/>
              <a:ahLst/>
              <a:cxnLst/>
              <a:rect l="l" t="t" r="r" b="b"/>
              <a:pathLst>
                <a:path w="842645" h="246379">
                  <a:moveTo>
                    <a:pt x="842040" y="0"/>
                  </a:moveTo>
                  <a:lnTo>
                    <a:pt x="118536" y="245781"/>
                  </a:lnTo>
                  <a:lnTo>
                    <a:pt x="0" y="24578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8" name="object 120"/>
            <p:cNvSpPr/>
            <p:nvPr/>
          </p:nvSpPr>
          <p:spPr>
            <a:xfrm>
              <a:off x="5614987" y="2547968"/>
              <a:ext cx="200017" cy="311913"/>
            </a:xfrm>
            <a:custGeom>
              <a:avLst/>
              <a:gdLst/>
              <a:ahLst/>
              <a:cxnLst/>
              <a:rect l="l" t="t" r="r" b="b"/>
              <a:pathLst>
                <a:path w="242570" h="393064">
                  <a:moveTo>
                    <a:pt x="0" y="392521"/>
                  </a:moveTo>
                  <a:lnTo>
                    <a:pt x="119786" y="0"/>
                  </a:lnTo>
                  <a:lnTo>
                    <a:pt x="242559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9" name="object 121"/>
            <p:cNvSpPr/>
            <p:nvPr/>
          </p:nvSpPr>
          <p:spPr>
            <a:xfrm>
              <a:off x="5894550" y="3128271"/>
              <a:ext cx="132393" cy="45719"/>
            </a:xfrm>
            <a:custGeom>
              <a:avLst/>
              <a:gdLst/>
              <a:ahLst/>
              <a:cxnLst/>
              <a:rect l="l" t="t" r="r" b="b"/>
              <a:pathLst>
                <a:path w="155575" h="35560">
                  <a:moveTo>
                    <a:pt x="0" y="35509"/>
                  </a:moveTo>
                  <a:lnTo>
                    <a:pt x="0" y="0"/>
                  </a:lnTo>
                  <a:lnTo>
                    <a:pt x="155569" y="0"/>
                  </a:lnTo>
                  <a:lnTo>
                    <a:pt x="155569" y="3550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0" name="object 122"/>
            <p:cNvSpPr/>
            <p:nvPr/>
          </p:nvSpPr>
          <p:spPr>
            <a:xfrm>
              <a:off x="4828458" y="3590792"/>
              <a:ext cx="74535" cy="45719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9948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093548" y="3448139"/>
              <a:ext cx="466057" cy="288042"/>
              <a:chOff x="6768469" y="3652926"/>
              <a:chExt cx="577087" cy="352958"/>
            </a:xfrm>
          </p:grpSpPr>
          <p:sp>
            <p:nvSpPr>
              <p:cNvPr id="110" name="object 111"/>
              <p:cNvSpPr/>
              <p:nvPr/>
            </p:nvSpPr>
            <p:spPr>
              <a:xfrm>
                <a:off x="6768469" y="3652926"/>
                <a:ext cx="521334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521334" h="352425">
                    <a:moveTo>
                      <a:pt x="0" y="174650"/>
                    </a:moveTo>
                    <a:lnTo>
                      <a:pt x="521207" y="351891"/>
                    </a:lnTo>
                    <a:lnTo>
                      <a:pt x="9208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1" name="object 123"/>
              <p:cNvSpPr/>
              <p:nvPr/>
            </p:nvSpPr>
            <p:spPr>
              <a:xfrm>
                <a:off x="7289676" y="4005884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6236494" y="3001191"/>
              <a:ext cx="323111" cy="113484"/>
              <a:chOff x="6942205" y="3045579"/>
              <a:chExt cx="403351" cy="148590"/>
            </a:xfrm>
          </p:grpSpPr>
          <p:sp>
            <p:nvSpPr>
              <p:cNvPr id="108" name="object 126"/>
              <p:cNvSpPr/>
              <p:nvPr/>
            </p:nvSpPr>
            <p:spPr>
              <a:xfrm>
                <a:off x="6942205" y="3045579"/>
                <a:ext cx="347980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w="347979" h="148589">
                    <a:moveTo>
                      <a:pt x="0" y="148529"/>
                    </a:moveTo>
                    <a:lnTo>
                      <a:pt x="347471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09" name="object 127"/>
              <p:cNvSpPr/>
              <p:nvPr/>
            </p:nvSpPr>
            <p:spPr>
              <a:xfrm>
                <a:off x="7289676" y="3046646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03" name="object 128"/>
            <p:cNvSpPr/>
            <p:nvPr/>
          </p:nvSpPr>
          <p:spPr>
            <a:xfrm>
              <a:off x="3352516" y="2266635"/>
              <a:ext cx="1517972" cy="45719"/>
            </a:xfrm>
            <a:custGeom>
              <a:avLst/>
              <a:gdLst/>
              <a:ahLst/>
              <a:cxnLst/>
              <a:rect l="l" t="t" r="r" b="b"/>
              <a:pathLst>
                <a:path w="1806575">
                  <a:moveTo>
                    <a:pt x="180654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4" name="object 129"/>
            <p:cNvSpPr/>
            <p:nvPr/>
          </p:nvSpPr>
          <p:spPr>
            <a:xfrm>
              <a:off x="3150394" y="2767012"/>
              <a:ext cx="1121646" cy="109971"/>
            </a:xfrm>
            <a:custGeom>
              <a:avLst/>
              <a:gdLst/>
              <a:ahLst/>
              <a:cxnLst/>
              <a:rect l="l" t="t" r="r" b="b"/>
              <a:pathLst>
                <a:path w="1239520" h="134620">
                  <a:moveTo>
                    <a:pt x="0" y="0"/>
                  </a:moveTo>
                  <a:lnTo>
                    <a:pt x="171553" y="0"/>
                  </a:lnTo>
                  <a:lnTo>
                    <a:pt x="1239298" y="13435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5" name="object 130"/>
            <p:cNvSpPr/>
            <p:nvPr/>
          </p:nvSpPr>
          <p:spPr>
            <a:xfrm>
              <a:off x="3150394" y="3402588"/>
              <a:ext cx="1362074" cy="194116"/>
            </a:xfrm>
            <a:custGeom>
              <a:avLst/>
              <a:gdLst/>
              <a:ahLst/>
              <a:cxnLst/>
              <a:rect l="l" t="t" r="r" b="b"/>
              <a:pathLst>
                <a:path w="1544954" h="237489">
                  <a:moveTo>
                    <a:pt x="0" y="236951"/>
                  </a:moveTo>
                  <a:lnTo>
                    <a:pt x="1326538" y="236951"/>
                  </a:lnTo>
                  <a:lnTo>
                    <a:pt x="154471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>
              <a:off x="5958365" y="3066721"/>
              <a:ext cx="0" cy="615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4377233" y="5924550"/>
              <a:ext cx="13857" cy="41671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1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441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2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rajesh\Desktop\PPT\Unlabeled\figure_06_05_step2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3"/>
          <a:stretch>
            <a:fillRect/>
          </a:stretch>
        </p:blipFill>
        <p:spPr bwMode="auto">
          <a:xfrm>
            <a:off x="316707" y="307972"/>
            <a:ext cx="8510587" cy="624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33715" y="897719"/>
            <a:ext cx="594715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Nerve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impulse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2127" y="1283482"/>
            <a:ext cx="61395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Nucleus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7577" y="740557"/>
            <a:ext cx="1227900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Myelinated axon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motor neuron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6565" y="1156482"/>
            <a:ext cx="1296189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Axon terminal of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neuromuscular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junction</a:t>
            </a:r>
            <a:endParaRPr lang="en-US" sz="123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546405" y="1743857"/>
            <a:ext cx="1208664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Sarcolemma of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muscle fiber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8115" y="3307544"/>
            <a:ext cx="2346796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Nerve impulse reaches axon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terminal of motor neuron.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1865" y="4080657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75215" y="3128157"/>
            <a:ext cx="243073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Synaptic vesicle containing ACh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65690" y="3512332"/>
            <a:ext cx="2308324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Axon terminal of motor neuron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70465" y="3745694"/>
            <a:ext cx="1093248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48252" y="4050494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0158" y="4289414"/>
            <a:ext cx="676467" cy="351378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10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cleft</a:t>
            </a:r>
            <a:endParaRPr lang="en-US" sz="110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91240" y="4412444"/>
            <a:ext cx="937757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91240" y="4766457"/>
            <a:ext cx="1200650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Fusing 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vesicle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91240" y="5125232"/>
            <a:ext cx="1120500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Sarcoplasm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muscle fiber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91240" y="5534807"/>
            <a:ext cx="920124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Folds of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90927" y="5327637"/>
            <a:ext cx="349839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err="1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ACh</a:t>
            </a:r>
            <a:endParaRPr lang="en-US" sz="123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98665" y="5587194"/>
            <a:ext cx="631583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  <a:endParaRPr lang="en-US" sz="123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4972086" y="974729"/>
            <a:ext cx="665492" cy="76809"/>
          </a:xfrm>
          <a:custGeom>
            <a:avLst/>
            <a:gdLst>
              <a:gd name="connsiteX0" fmla="*/ 646290 w 665492"/>
              <a:gd name="connsiteY0" fmla="*/ 19202 h 76809"/>
              <a:gd name="connsiteX1" fmla="*/ 19202 w 665492"/>
              <a:gd name="connsiteY1" fmla="*/ 19202 h 768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65492" h="76809">
                <a:moveTo>
                  <a:pt x="646290" y="19202"/>
                </a:moveTo>
                <a:lnTo>
                  <a:pt x="19202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718541" y="810961"/>
            <a:ext cx="508038" cy="76809"/>
          </a:xfrm>
          <a:custGeom>
            <a:avLst/>
            <a:gdLst>
              <a:gd name="connsiteX0" fmla="*/ 488835 w 508038"/>
              <a:gd name="connsiteY0" fmla="*/ 19202 h 76809"/>
              <a:gd name="connsiteX1" fmla="*/ 19202 w 508038"/>
              <a:gd name="connsiteY1" fmla="*/ 19202 h 768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508038" h="76809">
                <a:moveTo>
                  <a:pt x="488835" y="19202"/>
                </a:moveTo>
                <a:lnTo>
                  <a:pt x="19202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6795510" y="1230595"/>
            <a:ext cx="213347" cy="458533"/>
          </a:xfrm>
          <a:custGeom>
            <a:avLst/>
            <a:gdLst>
              <a:gd name="connsiteX0" fmla="*/ 194145 w 213347"/>
              <a:gd name="connsiteY0" fmla="*/ 19202 h 458533"/>
              <a:gd name="connsiteX1" fmla="*/ 106641 w 213347"/>
              <a:gd name="connsiteY1" fmla="*/ 19202 h 458533"/>
              <a:gd name="connsiteX2" fmla="*/ 19202 w 213347"/>
              <a:gd name="connsiteY2" fmla="*/ 439331 h 45853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13347" h="458533">
                <a:moveTo>
                  <a:pt x="194145" y="19202"/>
                </a:moveTo>
                <a:lnTo>
                  <a:pt x="106641" y="19202"/>
                </a:lnTo>
                <a:lnTo>
                  <a:pt x="19202" y="439331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7222314" y="1797891"/>
            <a:ext cx="312191" cy="85051"/>
          </a:xfrm>
          <a:custGeom>
            <a:avLst/>
            <a:gdLst>
              <a:gd name="connsiteX0" fmla="*/ 292989 w 312191"/>
              <a:gd name="connsiteY0" fmla="*/ 19202 h 85051"/>
              <a:gd name="connsiteX1" fmla="*/ 170091 w 312191"/>
              <a:gd name="connsiteY1" fmla="*/ 19202 h 85051"/>
              <a:gd name="connsiteX2" fmla="*/ 19202 w 312191"/>
              <a:gd name="connsiteY2" fmla="*/ 65849 h 850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12191" h="85051">
                <a:moveTo>
                  <a:pt x="292989" y="19202"/>
                </a:moveTo>
                <a:lnTo>
                  <a:pt x="170091" y="19202"/>
                </a:lnTo>
                <a:lnTo>
                  <a:pt x="19202" y="65849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4209077" y="1353908"/>
            <a:ext cx="321665" cy="100977"/>
          </a:xfrm>
          <a:custGeom>
            <a:avLst/>
            <a:gdLst>
              <a:gd name="connsiteX0" fmla="*/ 19202 w 321665"/>
              <a:gd name="connsiteY0" fmla="*/ 81775 h 100977"/>
              <a:gd name="connsiteX1" fmla="*/ 232676 w 321665"/>
              <a:gd name="connsiteY1" fmla="*/ 19202 h 100977"/>
              <a:gd name="connsiteX2" fmla="*/ 302462 w 321665"/>
              <a:gd name="connsiteY2" fmla="*/ 19202 h 1009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21665" h="100977">
                <a:moveTo>
                  <a:pt x="19202" y="81775"/>
                </a:moveTo>
                <a:lnTo>
                  <a:pt x="232676" y="19202"/>
                </a:lnTo>
                <a:lnTo>
                  <a:pt x="302462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6636407" y="4589305"/>
            <a:ext cx="76809" cy="140042"/>
          </a:xfrm>
          <a:custGeom>
            <a:avLst/>
            <a:gdLst>
              <a:gd name="connsiteX0" fmla="*/ 19202 w 76809"/>
              <a:gd name="connsiteY0" fmla="*/ 19202 h 140042"/>
              <a:gd name="connsiteX1" fmla="*/ 23114 w 76809"/>
              <a:gd name="connsiteY1" fmla="*/ 120840 h 14004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809" h="140042">
                <a:moveTo>
                  <a:pt x="19202" y="19202"/>
                </a:moveTo>
                <a:lnTo>
                  <a:pt x="23114" y="12084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6849430" y="5165800"/>
            <a:ext cx="679983" cy="471576"/>
          </a:xfrm>
          <a:custGeom>
            <a:avLst/>
            <a:gdLst>
              <a:gd name="connsiteX0" fmla="*/ 19202 w 679983"/>
              <a:gd name="connsiteY0" fmla="*/ 234175 h 471576"/>
              <a:gd name="connsiteX1" fmla="*/ 660781 w 679983"/>
              <a:gd name="connsiteY1" fmla="*/ 452373 h 471576"/>
              <a:gd name="connsiteX2" fmla="*/ 132536 w 679983"/>
              <a:gd name="connsiteY2" fmla="*/ 19202 h 471576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79983" h="471576">
                <a:moveTo>
                  <a:pt x="19202" y="234175"/>
                </a:moveTo>
                <a:lnTo>
                  <a:pt x="660781" y="452373"/>
                </a:lnTo>
                <a:lnTo>
                  <a:pt x="132536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5792205" y="3180867"/>
            <a:ext cx="573836" cy="927049"/>
          </a:xfrm>
          <a:custGeom>
            <a:avLst/>
            <a:gdLst>
              <a:gd name="connsiteX0" fmla="*/ 19202 w 573836"/>
              <a:gd name="connsiteY0" fmla="*/ 907846 h 927049"/>
              <a:gd name="connsiteX1" fmla="*/ 403542 w 573836"/>
              <a:gd name="connsiteY1" fmla="*/ 19202 h 927049"/>
              <a:gd name="connsiteX2" fmla="*/ 554634 w 573836"/>
              <a:gd name="connsiteY2" fmla="*/ 19202 h 9270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73836" h="927049">
                <a:moveTo>
                  <a:pt x="19202" y="907846"/>
                </a:moveTo>
                <a:lnTo>
                  <a:pt x="403542" y="19202"/>
                </a:lnTo>
                <a:lnTo>
                  <a:pt x="554634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6019403" y="3563015"/>
            <a:ext cx="346646" cy="474281"/>
          </a:xfrm>
          <a:custGeom>
            <a:avLst/>
            <a:gdLst>
              <a:gd name="connsiteX0" fmla="*/ 19202 w 346646"/>
              <a:gd name="connsiteY0" fmla="*/ 455079 h 474281"/>
              <a:gd name="connsiteX1" fmla="*/ 176339 w 346646"/>
              <a:gd name="connsiteY1" fmla="*/ 19202 h 474281"/>
              <a:gd name="connsiteX2" fmla="*/ 327444 w 346646"/>
              <a:gd name="connsiteY2" fmla="*/ 19202 h 4742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46646" h="474281">
                <a:moveTo>
                  <a:pt x="19202" y="455079"/>
                </a:moveTo>
                <a:lnTo>
                  <a:pt x="176339" y="19202"/>
                </a:lnTo>
                <a:lnTo>
                  <a:pt x="327444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5520569" y="4834019"/>
            <a:ext cx="2068118" cy="295935"/>
          </a:xfrm>
          <a:custGeom>
            <a:avLst/>
            <a:gdLst>
              <a:gd name="connsiteX0" fmla="*/ 19202 w 2068118"/>
              <a:gd name="connsiteY0" fmla="*/ 276733 h 295935"/>
              <a:gd name="connsiteX1" fmla="*/ 671918 w 2068118"/>
              <a:gd name="connsiteY1" fmla="*/ 19202 h 295935"/>
              <a:gd name="connsiteX2" fmla="*/ 2048916 w 2068118"/>
              <a:gd name="connsiteY2" fmla="*/ 19202 h 29593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68118" h="295935">
                <a:moveTo>
                  <a:pt x="19202" y="276733"/>
                </a:moveTo>
                <a:lnTo>
                  <a:pt x="671918" y="19202"/>
                </a:lnTo>
                <a:lnTo>
                  <a:pt x="2048916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7158199" y="5197454"/>
            <a:ext cx="430491" cy="76809"/>
          </a:xfrm>
          <a:custGeom>
            <a:avLst/>
            <a:gdLst>
              <a:gd name="connsiteX0" fmla="*/ 19202 w 430491"/>
              <a:gd name="connsiteY0" fmla="*/ 19202 h 76809"/>
              <a:gd name="connsiteX1" fmla="*/ 411289 w 430491"/>
              <a:gd name="connsiteY1" fmla="*/ 19202 h 768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30491" h="76809">
                <a:moveTo>
                  <a:pt x="19202" y="19202"/>
                </a:moveTo>
                <a:lnTo>
                  <a:pt x="411289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3829767" y="5435492"/>
            <a:ext cx="1025944" cy="261581"/>
          </a:xfrm>
          <a:custGeom>
            <a:avLst/>
            <a:gdLst>
              <a:gd name="connsiteX0" fmla="*/ 1006741 w 1025944"/>
              <a:gd name="connsiteY0" fmla="*/ 19202 h 261581"/>
              <a:gd name="connsiteX1" fmla="*/ 133858 w 1025944"/>
              <a:gd name="connsiteY1" fmla="*/ 242379 h 261581"/>
              <a:gd name="connsiteX2" fmla="*/ 19202 w 1025944"/>
              <a:gd name="connsiteY2" fmla="*/ 242379 h 26158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25944" h="261581">
                <a:moveTo>
                  <a:pt x="1006741" y="19202"/>
                </a:moveTo>
                <a:lnTo>
                  <a:pt x="133858" y="242379"/>
                </a:lnTo>
                <a:lnTo>
                  <a:pt x="19202" y="242379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6126783" y="3802139"/>
            <a:ext cx="336969" cy="521601"/>
          </a:xfrm>
          <a:custGeom>
            <a:avLst/>
            <a:gdLst>
              <a:gd name="connsiteX0" fmla="*/ 19202 w 336969"/>
              <a:gd name="connsiteY0" fmla="*/ 502399 h 521601"/>
              <a:gd name="connsiteX1" fmla="*/ 166611 w 336969"/>
              <a:gd name="connsiteY1" fmla="*/ 19202 h 521601"/>
              <a:gd name="connsiteX2" fmla="*/ 317766 w 336969"/>
              <a:gd name="connsiteY2" fmla="*/ 19202 h 5216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36969" h="521601">
                <a:moveTo>
                  <a:pt x="19202" y="502399"/>
                </a:moveTo>
                <a:lnTo>
                  <a:pt x="166611" y="19202"/>
                </a:lnTo>
                <a:lnTo>
                  <a:pt x="317766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6546515" y="4689930"/>
            <a:ext cx="229933" cy="82092"/>
          </a:xfrm>
          <a:custGeom>
            <a:avLst/>
            <a:gdLst>
              <a:gd name="connsiteX0" fmla="*/ 19202 w 229933"/>
              <a:gd name="connsiteY0" fmla="*/ 62889 h 82092"/>
              <a:gd name="connsiteX1" fmla="*/ 19202 w 229933"/>
              <a:gd name="connsiteY1" fmla="*/ 19202 h 82092"/>
              <a:gd name="connsiteX2" fmla="*/ 210730 w 229933"/>
              <a:gd name="connsiteY2" fmla="*/ 19202 h 82092"/>
              <a:gd name="connsiteX3" fmla="*/ 210730 w 229933"/>
              <a:gd name="connsiteY3" fmla="*/ 62889 h 8209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29933" h="82092">
                <a:moveTo>
                  <a:pt x="19202" y="62889"/>
                </a:moveTo>
                <a:lnTo>
                  <a:pt x="19202" y="19202"/>
                </a:lnTo>
                <a:lnTo>
                  <a:pt x="210730" y="19202"/>
                </a:lnTo>
                <a:lnTo>
                  <a:pt x="210730" y="62889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4936263" y="5378788"/>
            <a:ext cx="160896" cy="76809"/>
          </a:xfrm>
          <a:custGeom>
            <a:avLst/>
            <a:gdLst>
              <a:gd name="connsiteX0" fmla="*/ 141694 w 160896"/>
              <a:gd name="connsiteY0" fmla="*/ 19202 h 76809"/>
              <a:gd name="connsiteX1" fmla="*/ 19202 w 160896"/>
              <a:gd name="connsiteY1" fmla="*/ 19202 h 768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896" h="76809">
                <a:moveTo>
                  <a:pt x="141694" y="19202"/>
                </a:moveTo>
                <a:lnTo>
                  <a:pt x="19202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7491000" y="5600282"/>
            <a:ext cx="106806" cy="76809"/>
          </a:xfrm>
          <a:custGeom>
            <a:avLst/>
            <a:gdLst>
              <a:gd name="connsiteX0" fmla="*/ 87604 w 106806"/>
              <a:gd name="connsiteY0" fmla="*/ 19202 h 76809"/>
              <a:gd name="connsiteX1" fmla="*/ 19202 w 106806"/>
              <a:gd name="connsiteY1" fmla="*/ 19202 h 768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806" h="76809">
                <a:moveTo>
                  <a:pt x="87604" y="19202"/>
                </a:moveTo>
                <a:lnTo>
                  <a:pt x="19202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2695951" y="3383040"/>
            <a:ext cx="2360180" cy="76809"/>
          </a:xfrm>
          <a:custGeom>
            <a:avLst/>
            <a:gdLst>
              <a:gd name="connsiteX0" fmla="*/ 2340978 w 2360180"/>
              <a:gd name="connsiteY0" fmla="*/ 19202 h 76809"/>
              <a:gd name="connsiteX1" fmla="*/ 19202 w 2360180"/>
              <a:gd name="connsiteY1" fmla="*/ 19202 h 7680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60180" h="76809">
                <a:moveTo>
                  <a:pt x="2340978" y="19202"/>
                </a:moveTo>
                <a:lnTo>
                  <a:pt x="19202" y="19202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4981687" y="984330"/>
            <a:ext cx="646290" cy="38404"/>
          </a:xfrm>
          <a:custGeom>
            <a:avLst/>
            <a:gdLst>
              <a:gd name="connsiteX0" fmla="*/ 636689 w 646290"/>
              <a:gd name="connsiteY0" fmla="*/ 9601 h 38404"/>
              <a:gd name="connsiteX1" fmla="*/ 9601 w 646290"/>
              <a:gd name="connsiteY1" fmla="*/ 9601 h 38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646290" h="38404">
                <a:moveTo>
                  <a:pt x="636689" y="9601"/>
                </a:moveTo>
                <a:lnTo>
                  <a:pt x="9601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5728142" y="820563"/>
            <a:ext cx="488835" cy="38404"/>
          </a:xfrm>
          <a:custGeom>
            <a:avLst/>
            <a:gdLst>
              <a:gd name="connsiteX0" fmla="*/ 479234 w 488835"/>
              <a:gd name="connsiteY0" fmla="*/ 9601 h 38404"/>
              <a:gd name="connsiteX1" fmla="*/ 9601 w 488835"/>
              <a:gd name="connsiteY1" fmla="*/ 9601 h 38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88835" h="38404">
                <a:moveTo>
                  <a:pt x="479234" y="9601"/>
                </a:moveTo>
                <a:lnTo>
                  <a:pt x="9601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6805111" y="1240196"/>
            <a:ext cx="194145" cy="439331"/>
          </a:xfrm>
          <a:custGeom>
            <a:avLst/>
            <a:gdLst>
              <a:gd name="connsiteX0" fmla="*/ 184544 w 194145"/>
              <a:gd name="connsiteY0" fmla="*/ 9601 h 439331"/>
              <a:gd name="connsiteX1" fmla="*/ 97040 w 194145"/>
              <a:gd name="connsiteY1" fmla="*/ 9601 h 439331"/>
              <a:gd name="connsiteX2" fmla="*/ 9601 w 194145"/>
              <a:gd name="connsiteY2" fmla="*/ 429729 h 43933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94145" h="439331">
                <a:moveTo>
                  <a:pt x="184544" y="9601"/>
                </a:moveTo>
                <a:lnTo>
                  <a:pt x="97040" y="9601"/>
                </a:lnTo>
                <a:lnTo>
                  <a:pt x="9601" y="429729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7231916" y="1807492"/>
            <a:ext cx="292988" cy="65849"/>
          </a:xfrm>
          <a:custGeom>
            <a:avLst/>
            <a:gdLst>
              <a:gd name="connsiteX0" fmla="*/ 283387 w 292988"/>
              <a:gd name="connsiteY0" fmla="*/ 9601 h 65849"/>
              <a:gd name="connsiteX1" fmla="*/ 160489 w 292988"/>
              <a:gd name="connsiteY1" fmla="*/ 9601 h 65849"/>
              <a:gd name="connsiteX2" fmla="*/ 9600 w 292988"/>
              <a:gd name="connsiteY2" fmla="*/ 56248 h 658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92988" h="65849">
                <a:moveTo>
                  <a:pt x="283387" y="9601"/>
                </a:moveTo>
                <a:lnTo>
                  <a:pt x="160489" y="9601"/>
                </a:lnTo>
                <a:lnTo>
                  <a:pt x="9600" y="5624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4218678" y="1363509"/>
            <a:ext cx="302463" cy="81775"/>
          </a:xfrm>
          <a:custGeom>
            <a:avLst/>
            <a:gdLst>
              <a:gd name="connsiteX0" fmla="*/ 9601 w 302463"/>
              <a:gd name="connsiteY0" fmla="*/ 72174 h 81775"/>
              <a:gd name="connsiteX1" fmla="*/ 223075 w 302463"/>
              <a:gd name="connsiteY1" fmla="*/ 9601 h 81775"/>
              <a:gd name="connsiteX2" fmla="*/ 292861 w 302463"/>
              <a:gd name="connsiteY2" fmla="*/ 9601 h 817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02463" h="81775">
                <a:moveTo>
                  <a:pt x="9601" y="72174"/>
                </a:moveTo>
                <a:lnTo>
                  <a:pt x="223075" y="9601"/>
                </a:lnTo>
                <a:lnTo>
                  <a:pt x="292861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6646008" y="4598906"/>
            <a:ext cx="38404" cy="120840"/>
          </a:xfrm>
          <a:custGeom>
            <a:avLst/>
            <a:gdLst>
              <a:gd name="connsiteX0" fmla="*/ 9601 w 38404"/>
              <a:gd name="connsiteY0" fmla="*/ 9601 h 120840"/>
              <a:gd name="connsiteX1" fmla="*/ 13513 w 38404"/>
              <a:gd name="connsiteY1" fmla="*/ 111239 h 1208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404" h="120840">
                <a:moveTo>
                  <a:pt x="9601" y="9601"/>
                </a:moveTo>
                <a:lnTo>
                  <a:pt x="13513" y="111239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6859032" y="5175401"/>
            <a:ext cx="660781" cy="452374"/>
          </a:xfrm>
          <a:custGeom>
            <a:avLst/>
            <a:gdLst>
              <a:gd name="connsiteX0" fmla="*/ 9600 w 660781"/>
              <a:gd name="connsiteY0" fmla="*/ 224574 h 452374"/>
              <a:gd name="connsiteX1" fmla="*/ 651179 w 660781"/>
              <a:gd name="connsiteY1" fmla="*/ 442772 h 452374"/>
              <a:gd name="connsiteX2" fmla="*/ 122935 w 660781"/>
              <a:gd name="connsiteY2" fmla="*/ 9601 h 45237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60781" h="452374">
                <a:moveTo>
                  <a:pt x="9600" y="224574"/>
                </a:moveTo>
                <a:lnTo>
                  <a:pt x="651179" y="442772"/>
                </a:lnTo>
                <a:lnTo>
                  <a:pt x="122935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5801806" y="3190468"/>
            <a:ext cx="554634" cy="907847"/>
          </a:xfrm>
          <a:custGeom>
            <a:avLst/>
            <a:gdLst>
              <a:gd name="connsiteX0" fmla="*/ 9601 w 554634"/>
              <a:gd name="connsiteY0" fmla="*/ 898245 h 907847"/>
              <a:gd name="connsiteX1" fmla="*/ 393941 w 554634"/>
              <a:gd name="connsiteY1" fmla="*/ 9601 h 907847"/>
              <a:gd name="connsiteX2" fmla="*/ 545033 w 554634"/>
              <a:gd name="connsiteY2" fmla="*/ 9601 h 90784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54634" h="907847">
                <a:moveTo>
                  <a:pt x="9601" y="898245"/>
                </a:moveTo>
                <a:lnTo>
                  <a:pt x="393941" y="9601"/>
                </a:lnTo>
                <a:lnTo>
                  <a:pt x="545033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6029004" y="3572615"/>
            <a:ext cx="327444" cy="455079"/>
          </a:xfrm>
          <a:custGeom>
            <a:avLst/>
            <a:gdLst>
              <a:gd name="connsiteX0" fmla="*/ 9601 w 327444"/>
              <a:gd name="connsiteY0" fmla="*/ 445478 h 455079"/>
              <a:gd name="connsiteX1" fmla="*/ 166738 w 327444"/>
              <a:gd name="connsiteY1" fmla="*/ 9601 h 455079"/>
              <a:gd name="connsiteX2" fmla="*/ 317843 w 327444"/>
              <a:gd name="connsiteY2" fmla="*/ 9601 h 4550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27444" h="455079">
                <a:moveTo>
                  <a:pt x="9601" y="445478"/>
                </a:moveTo>
                <a:lnTo>
                  <a:pt x="166738" y="9601"/>
                </a:lnTo>
                <a:lnTo>
                  <a:pt x="317843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5530170" y="4843620"/>
            <a:ext cx="2048916" cy="276732"/>
          </a:xfrm>
          <a:custGeom>
            <a:avLst/>
            <a:gdLst>
              <a:gd name="connsiteX0" fmla="*/ 9601 w 2048916"/>
              <a:gd name="connsiteY0" fmla="*/ 267132 h 276732"/>
              <a:gd name="connsiteX1" fmla="*/ 662317 w 2048916"/>
              <a:gd name="connsiteY1" fmla="*/ 9601 h 276732"/>
              <a:gd name="connsiteX2" fmla="*/ 2039315 w 2048916"/>
              <a:gd name="connsiteY2" fmla="*/ 9601 h 27673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48916" h="276732">
                <a:moveTo>
                  <a:pt x="9601" y="267132"/>
                </a:moveTo>
                <a:lnTo>
                  <a:pt x="662317" y="9601"/>
                </a:lnTo>
                <a:lnTo>
                  <a:pt x="2039315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7167801" y="5207055"/>
            <a:ext cx="411289" cy="38404"/>
          </a:xfrm>
          <a:custGeom>
            <a:avLst/>
            <a:gdLst>
              <a:gd name="connsiteX0" fmla="*/ 9600 w 411289"/>
              <a:gd name="connsiteY0" fmla="*/ 9601 h 38404"/>
              <a:gd name="connsiteX1" fmla="*/ 401687 w 411289"/>
              <a:gd name="connsiteY1" fmla="*/ 9601 h 38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1289" h="38404">
                <a:moveTo>
                  <a:pt x="9600" y="9601"/>
                </a:moveTo>
                <a:lnTo>
                  <a:pt x="401687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3839368" y="5445093"/>
            <a:ext cx="1006741" cy="242379"/>
          </a:xfrm>
          <a:custGeom>
            <a:avLst/>
            <a:gdLst>
              <a:gd name="connsiteX0" fmla="*/ 997140 w 1006741"/>
              <a:gd name="connsiteY0" fmla="*/ 9601 h 242379"/>
              <a:gd name="connsiteX1" fmla="*/ 124257 w 1006741"/>
              <a:gd name="connsiteY1" fmla="*/ 232778 h 242379"/>
              <a:gd name="connsiteX2" fmla="*/ 9601 w 1006741"/>
              <a:gd name="connsiteY2" fmla="*/ 232778 h 24237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6741" h="242379">
                <a:moveTo>
                  <a:pt x="997140" y="9601"/>
                </a:moveTo>
                <a:lnTo>
                  <a:pt x="124257" y="232778"/>
                </a:lnTo>
                <a:lnTo>
                  <a:pt x="9601" y="23277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6136384" y="3811740"/>
            <a:ext cx="317766" cy="502399"/>
          </a:xfrm>
          <a:custGeom>
            <a:avLst/>
            <a:gdLst>
              <a:gd name="connsiteX0" fmla="*/ 9601 w 317766"/>
              <a:gd name="connsiteY0" fmla="*/ 492798 h 502399"/>
              <a:gd name="connsiteX1" fmla="*/ 157010 w 317766"/>
              <a:gd name="connsiteY1" fmla="*/ 9601 h 502399"/>
              <a:gd name="connsiteX2" fmla="*/ 308165 w 317766"/>
              <a:gd name="connsiteY2" fmla="*/ 9601 h 5023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17766" h="502399">
                <a:moveTo>
                  <a:pt x="9601" y="492798"/>
                </a:moveTo>
                <a:lnTo>
                  <a:pt x="157010" y="9601"/>
                </a:lnTo>
                <a:lnTo>
                  <a:pt x="308165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6556116" y="4699531"/>
            <a:ext cx="210731" cy="62890"/>
          </a:xfrm>
          <a:custGeom>
            <a:avLst/>
            <a:gdLst>
              <a:gd name="connsiteX0" fmla="*/ 9601 w 210731"/>
              <a:gd name="connsiteY0" fmla="*/ 53288 h 62890"/>
              <a:gd name="connsiteX1" fmla="*/ 9601 w 210731"/>
              <a:gd name="connsiteY1" fmla="*/ 9601 h 62890"/>
              <a:gd name="connsiteX2" fmla="*/ 201129 w 210731"/>
              <a:gd name="connsiteY2" fmla="*/ 9601 h 62890"/>
              <a:gd name="connsiteX3" fmla="*/ 201129 w 210731"/>
              <a:gd name="connsiteY3" fmla="*/ 53288 h 6289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10731" h="62890">
                <a:moveTo>
                  <a:pt x="9601" y="53288"/>
                </a:moveTo>
                <a:lnTo>
                  <a:pt x="9601" y="9601"/>
                </a:lnTo>
                <a:lnTo>
                  <a:pt x="201129" y="9601"/>
                </a:lnTo>
                <a:lnTo>
                  <a:pt x="201129" y="532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4945864" y="5388389"/>
            <a:ext cx="141693" cy="38404"/>
          </a:xfrm>
          <a:custGeom>
            <a:avLst/>
            <a:gdLst>
              <a:gd name="connsiteX0" fmla="*/ 132093 w 141693"/>
              <a:gd name="connsiteY0" fmla="*/ 9601 h 38404"/>
              <a:gd name="connsiteX1" fmla="*/ 9601 w 141693"/>
              <a:gd name="connsiteY1" fmla="*/ 9601 h 38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1693" h="38404">
                <a:moveTo>
                  <a:pt x="132093" y="9601"/>
                </a:moveTo>
                <a:lnTo>
                  <a:pt x="9601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7500602" y="5609883"/>
            <a:ext cx="87604" cy="38404"/>
          </a:xfrm>
          <a:custGeom>
            <a:avLst/>
            <a:gdLst>
              <a:gd name="connsiteX0" fmla="*/ 78002 w 87604"/>
              <a:gd name="connsiteY0" fmla="*/ 9601 h 38404"/>
              <a:gd name="connsiteX1" fmla="*/ 9600 w 87604"/>
              <a:gd name="connsiteY1" fmla="*/ 9601 h 38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604" h="38404">
                <a:moveTo>
                  <a:pt x="78002" y="9601"/>
                </a:moveTo>
                <a:lnTo>
                  <a:pt x="9600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7" name="Freeform 3"/>
          <p:cNvSpPr/>
          <p:nvPr/>
        </p:nvSpPr>
        <p:spPr>
          <a:xfrm>
            <a:off x="2705553" y="3392642"/>
            <a:ext cx="2340978" cy="38404"/>
          </a:xfrm>
          <a:custGeom>
            <a:avLst/>
            <a:gdLst>
              <a:gd name="connsiteX0" fmla="*/ 2331376 w 2340978"/>
              <a:gd name="connsiteY0" fmla="*/ 9601 h 38404"/>
              <a:gd name="connsiteX1" fmla="*/ 9601 w 2340978"/>
              <a:gd name="connsiteY1" fmla="*/ 9601 h 384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40978" h="38404">
                <a:moveTo>
                  <a:pt x="2331376" y="9601"/>
                </a:moveTo>
                <a:lnTo>
                  <a:pt x="9601" y="960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8" name="Freeform 57"/>
          <p:cNvSpPr/>
          <p:nvPr/>
        </p:nvSpPr>
        <p:spPr>
          <a:xfrm>
            <a:off x="7077075" y="4517231"/>
            <a:ext cx="492919" cy="169069"/>
          </a:xfrm>
          <a:custGeom>
            <a:avLst/>
            <a:gdLst>
              <a:gd name="connsiteX0" fmla="*/ 0 w 492919"/>
              <a:gd name="connsiteY0" fmla="*/ 169069 h 169069"/>
              <a:gd name="connsiteX1" fmla="*/ 402431 w 492919"/>
              <a:gd name="connsiteY1" fmla="*/ 0 h 169069"/>
              <a:gd name="connsiteX2" fmla="*/ 492919 w 492919"/>
              <a:gd name="connsiteY2" fmla="*/ 0 h 169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2919" h="169069">
                <a:moveTo>
                  <a:pt x="0" y="169069"/>
                </a:moveTo>
                <a:lnTo>
                  <a:pt x="402431" y="0"/>
                </a:lnTo>
                <a:lnTo>
                  <a:pt x="492919" y="0"/>
                </a:lnTo>
              </a:path>
            </a:pathLst>
          </a:cu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grpSp>
        <p:nvGrpSpPr>
          <p:cNvPr id="59" name="Group 58"/>
          <p:cNvGrpSpPr/>
          <p:nvPr/>
        </p:nvGrpSpPr>
        <p:grpSpPr>
          <a:xfrm>
            <a:off x="354333" y="3295649"/>
            <a:ext cx="201168" cy="201782"/>
            <a:chOff x="354333" y="3295649"/>
            <a:chExt cx="201168" cy="201782"/>
          </a:xfrm>
        </p:grpSpPr>
        <p:sp>
          <p:nvSpPr>
            <p:cNvPr id="60" name="Oval 59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1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49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3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rajesh\Desktop\PPT\New folder\1\figure_06_05_step3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>
            <a:fillRect/>
          </a:stretch>
        </p:blipFill>
        <p:spPr bwMode="auto">
          <a:xfrm>
            <a:off x="311150" y="1572432"/>
            <a:ext cx="8521700" cy="37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520" y="1813868"/>
            <a:ext cx="2346796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Nerve impulse reaches axon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terminal of motor neuron.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726" y="2577456"/>
            <a:ext cx="2087110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Calcium (Ca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channels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open, and 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enters the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axon terminal.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4407" y="2583805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9820" y="1629717"/>
            <a:ext cx="243073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Synaptic vesicle containing </a:t>
            </a:r>
            <a:r>
              <a:rPr lang="en-US" sz="123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295" y="2015480"/>
            <a:ext cx="2308324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Axon terminal of motor neuron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6658" y="2248842"/>
            <a:ext cx="1093248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9207" y="2556023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3970" y="2802086"/>
            <a:ext cx="702115" cy="3530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cleft</a:t>
            </a:r>
            <a:endParaRPr lang="en-US" sz="115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7433" y="2915592"/>
            <a:ext cx="937757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7433" y="3269605"/>
            <a:ext cx="1200650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Fusing 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vesicle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7433" y="3628380"/>
            <a:ext cx="894476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Sarcoplasm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7433" y="3801417"/>
            <a:ext cx="112050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of muscle fiber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7433" y="4039542"/>
            <a:ext cx="920124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Folds of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8707" y="3829992"/>
            <a:ext cx="349839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err="1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</a:rPr>
              <a:t>ACh</a:t>
            </a:r>
            <a:endParaRPr lang="en-US" sz="123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207" y="4091930"/>
            <a:ext cx="631583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  <a:endParaRPr lang="en-US" sz="123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Freeform 3"/>
          <p:cNvSpPr/>
          <p:nvPr/>
        </p:nvSpPr>
        <p:spPr>
          <a:xfrm>
            <a:off x="6624951" y="3106381"/>
            <a:ext cx="76682" cy="139814"/>
          </a:xfrm>
          <a:custGeom>
            <a:avLst/>
            <a:gdLst>
              <a:gd name="connsiteX0" fmla="*/ 19170 w 76682"/>
              <a:gd name="connsiteY0" fmla="*/ 19170 h 139814"/>
              <a:gd name="connsiteX1" fmla="*/ 23069 w 76682"/>
              <a:gd name="connsiteY1" fmla="*/ 120643 h 1398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682" h="139814">
                <a:moveTo>
                  <a:pt x="19170" y="19170"/>
                </a:moveTo>
                <a:lnTo>
                  <a:pt x="23069" y="120643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6837626" y="3681979"/>
            <a:ext cx="678904" cy="470801"/>
          </a:xfrm>
          <a:custGeom>
            <a:avLst/>
            <a:gdLst>
              <a:gd name="connsiteX0" fmla="*/ 19170 w 678904"/>
              <a:gd name="connsiteY0" fmla="*/ 233788 h 470801"/>
              <a:gd name="connsiteX1" fmla="*/ 659733 w 678904"/>
              <a:gd name="connsiteY1" fmla="*/ 451631 h 470801"/>
              <a:gd name="connsiteX2" fmla="*/ 132328 w 678904"/>
              <a:gd name="connsiteY2" fmla="*/ 19170 h 4708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78904" h="470801">
                <a:moveTo>
                  <a:pt x="19170" y="233788"/>
                </a:moveTo>
                <a:lnTo>
                  <a:pt x="659733" y="451631"/>
                </a:lnTo>
                <a:lnTo>
                  <a:pt x="132328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5782088" y="1700182"/>
            <a:ext cx="572935" cy="925575"/>
          </a:xfrm>
          <a:custGeom>
            <a:avLst/>
            <a:gdLst>
              <a:gd name="connsiteX0" fmla="*/ 19170 w 572935"/>
              <a:gd name="connsiteY0" fmla="*/ 906405 h 925575"/>
              <a:gd name="connsiteX1" fmla="*/ 402900 w 572935"/>
              <a:gd name="connsiteY1" fmla="*/ 19170 h 925575"/>
              <a:gd name="connsiteX2" fmla="*/ 553764 w 572935"/>
              <a:gd name="connsiteY2" fmla="*/ 19170 h 925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72935" h="925575">
                <a:moveTo>
                  <a:pt x="19170" y="906405"/>
                </a:moveTo>
                <a:lnTo>
                  <a:pt x="402900" y="19170"/>
                </a:lnTo>
                <a:lnTo>
                  <a:pt x="55376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008926" y="2081707"/>
            <a:ext cx="346087" cy="473544"/>
          </a:xfrm>
          <a:custGeom>
            <a:avLst/>
            <a:gdLst>
              <a:gd name="connsiteX0" fmla="*/ 19170 w 346087"/>
              <a:gd name="connsiteY0" fmla="*/ 454374 h 473544"/>
              <a:gd name="connsiteX1" fmla="*/ 176066 w 346087"/>
              <a:gd name="connsiteY1" fmla="*/ 19170 h 473544"/>
              <a:gd name="connsiteX2" fmla="*/ 326917 w 346087"/>
              <a:gd name="connsiteY2" fmla="*/ 19170 h 4735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46087" h="473544">
                <a:moveTo>
                  <a:pt x="19170" y="454374"/>
                </a:moveTo>
                <a:lnTo>
                  <a:pt x="176066" y="19170"/>
                </a:lnTo>
                <a:lnTo>
                  <a:pt x="326917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510885" y="3350708"/>
            <a:ext cx="2064829" cy="295465"/>
          </a:xfrm>
          <a:custGeom>
            <a:avLst/>
            <a:gdLst>
              <a:gd name="connsiteX0" fmla="*/ 19170 w 2064829"/>
              <a:gd name="connsiteY0" fmla="*/ 276294 h 295465"/>
              <a:gd name="connsiteX1" fmla="*/ 670845 w 2064829"/>
              <a:gd name="connsiteY1" fmla="*/ 19170 h 295465"/>
              <a:gd name="connsiteX2" fmla="*/ 2045658 w 2064829"/>
              <a:gd name="connsiteY2" fmla="*/ 19170 h 2954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64829" h="295465">
                <a:moveTo>
                  <a:pt x="19170" y="276294"/>
                </a:moveTo>
                <a:lnTo>
                  <a:pt x="670845" y="19170"/>
                </a:lnTo>
                <a:lnTo>
                  <a:pt x="2045658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7145899" y="3713574"/>
            <a:ext cx="429818" cy="76682"/>
          </a:xfrm>
          <a:custGeom>
            <a:avLst/>
            <a:gdLst>
              <a:gd name="connsiteX0" fmla="*/ 19170 w 429818"/>
              <a:gd name="connsiteY0" fmla="*/ 19170 h 76682"/>
              <a:gd name="connsiteX1" fmla="*/ 410647 w 429818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9818" h="76682">
                <a:moveTo>
                  <a:pt x="19170" y="19170"/>
                </a:moveTo>
                <a:lnTo>
                  <a:pt x="410647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3822762" y="3951228"/>
            <a:ext cx="1024318" cy="261175"/>
          </a:xfrm>
          <a:custGeom>
            <a:avLst/>
            <a:gdLst>
              <a:gd name="connsiteX0" fmla="*/ 1005147 w 1024318"/>
              <a:gd name="connsiteY0" fmla="*/ 19170 h 261175"/>
              <a:gd name="connsiteX1" fmla="*/ 133635 w 1024318"/>
              <a:gd name="connsiteY1" fmla="*/ 242004 h 261175"/>
              <a:gd name="connsiteX2" fmla="*/ 19170 w 1024318"/>
              <a:gd name="connsiteY2" fmla="*/ 242004 h 2611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24318" h="261175">
                <a:moveTo>
                  <a:pt x="1005147" y="19170"/>
                </a:moveTo>
                <a:lnTo>
                  <a:pt x="133635" y="242004"/>
                </a:lnTo>
                <a:lnTo>
                  <a:pt x="19170" y="24200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6116120" y="2320486"/>
            <a:ext cx="336435" cy="520763"/>
          </a:xfrm>
          <a:custGeom>
            <a:avLst/>
            <a:gdLst>
              <a:gd name="connsiteX0" fmla="*/ 19170 w 336435"/>
              <a:gd name="connsiteY0" fmla="*/ 501592 h 520763"/>
              <a:gd name="connsiteX1" fmla="*/ 166363 w 336435"/>
              <a:gd name="connsiteY1" fmla="*/ 19170 h 520763"/>
              <a:gd name="connsiteX2" fmla="*/ 317264 w 336435"/>
              <a:gd name="connsiteY2" fmla="*/ 19170 h 520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36435" h="520763">
                <a:moveTo>
                  <a:pt x="19170" y="501592"/>
                </a:moveTo>
                <a:lnTo>
                  <a:pt x="166363" y="19170"/>
                </a:lnTo>
                <a:lnTo>
                  <a:pt x="31726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6535195" y="3206847"/>
            <a:ext cx="229578" cy="81965"/>
          </a:xfrm>
          <a:custGeom>
            <a:avLst/>
            <a:gdLst>
              <a:gd name="connsiteX0" fmla="*/ 19170 w 229578"/>
              <a:gd name="connsiteY0" fmla="*/ 62795 h 81965"/>
              <a:gd name="connsiteX1" fmla="*/ 19170 w 229578"/>
              <a:gd name="connsiteY1" fmla="*/ 19170 h 81965"/>
              <a:gd name="connsiteX2" fmla="*/ 210406 w 229578"/>
              <a:gd name="connsiteY2" fmla="*/ 19170 h 81965"/>
              <a:gd name="connsiteX3" fmla="*/ 210406 w 229578"/>
              <a:gd name="connsiteY3" fmla="*/ 62795 h 81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29578" h="81965">
                <a:moveTo>
                  <a:pt x="19170" y="62795"/>
                </a:moveTo>
                <a:lnTo>
                  <a:pt x="19170" y="19170"/>
                </a:lnTo>
                <a:lnTo>
                  <a:pt x="210406" y="19170"/>
                </a:lnTo>
                <a:lnTo>
                  <a:pt x="210406" y="62795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4927503" y="3894611"/>
            <a:ext cx="160642" cy="76682"/>
          </a:xfrm>
          <a:custGeom>
            <a:avLst/>
            <a:gdLst>
              <a:gd name="connsiteX0" fmla="*/ 141471 w 160642"/>
              <a:gd name="connsiteY0" fmla="*/ 19170 h 76682"/>
              <a:gd name="connsiteX1" fmla="*/ 19170 w 160642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642" h="76682">
                <a:moveTo>
                  <a:pt x="141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7478181" y="4115758"/>
            <a:ext cx="106641" cy="76682"/>
          </a:xfrm>
          <a:custGeom>
            <a:avLst/>
            <a:gdLst>
              <a:gd name="connsiteX0" fmla="*/ 87471 w 106641"/>
              <a:gd name="connsiteY0" fmla="*/ 19170 h 76682"/>
              <a:gd name="connsiteX1" fmla="*/ 19170 w 106641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641" h="76682">
                <a:moveTo>
                  <a:pt x="87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2690733" y="1902039"/>
            <a:ext cx="2356446" cy="76682"/>
          </a:xfrm>
          <a:custGeom>
            <a:avLst/>
            <a:gdLst>
              <a:gd name="connsiteX0" fmla="*/ 2337276 w 2356446"/>
              <a:gd name="connsiteY0" fmla="*/ 19170 h 76682"/>
              <a:gd name="connsiteX1" fmla="*/ 19170 w 2356446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56446" h="76682">
                <a:moveTo>
                  <a:pt x="2337276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2405184" y="2656460"/>
            <a:ext cx="1724507" cy="203504"/>
          </a:xfrm>
          <a:custGeom>
            <a:avLst/>
            <a:gdLst>
              <a:gd name="connsiteX0" fmla="*/ 19170 w 1724507"/>
              <a:gd name="connsiteY0" fmla="*/ 19170 h 203504"/>
              <a:gd name="connsiteX1" fmla="*/ 393045 w 1724507"/>
              <a:gd name="connsiteY1" fmla="*/ 19170 h 203504"/>
              <a:gd name="connsiteX2" fmla="*/ 1705336 w 1724507"/>
              <a:gd name="connsiteY2" fmla="*/ 184334 h 20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724507" h="203504">
                <a:moveTo>
                  <a:pt x="19170" y="19170"/>
                </a:moveTo>
                <a:lnTo>
                  <a:pt x="393045" y="19170"/>
                </a:lnTo>
                <a:lnTo>
                  <a:pt x="1705336" y="18433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6634533" y="3115963"/>
            <a:ext cx="38353" cy="120650"/>
          </a:xfrm>
          <a:custGeom>
            <a:avLst/>
            <a:gdLst>
              <a:gd name="connsiteX0" fmla="*/ 9588 w 38353"/>
              <a:gd name="connsiteY0" fmla="*/ 9588 h 120650"/>
              <a:gd name="connsiteX1" fmla="*/ 13487 w 38353"/>
              <a:gd name="connsiteY1" fmla="*/ 111061 h 120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353" h="120650">
                <a:moveTo>
                  <a:pt x="9588" y="9588"/>
                </a:moveTo>
                <a:lnTo>
                  <a:pt x="13487" y="11106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6847208" y="3691561"/>
            <a:ext cx="659740" cy="451637"/>
          </a:xfrm>
          <a:custGeom>
            <a:avLst/>
            <a:gdLst>
              <a:gd name="connsiteX0" fmla="*/ 9588 w 659740"/>
              <a:gd name="connsiteY0" fmla="*/ 224205 h 451637"/>
              <a:gd name="connsiteX1" fmla="*/ 650151 w 659740"/>
              <a:gd name="connsiteY1" fmla="*/ 442048 h 451637"/>
              <a:gd name="connsiteX2" fmla="*/ 122745 w 659740"/>
              <a:gd name="connsiteY2" fmla="*/ 9588 h 4516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59740" h="451637">
                <a:moveTo>
                  <a:pt x="9588" y="224205"/>
                </a:moveTo>
                <a:lnTo>
                  <a:pt x="650151" y="442048"/>
                </a:lnTo>
                <a:lnTo>
                  <a:pt x="12274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5791670" y="1709764"/>
            <a:ext cx="553770" cy="906411"/>
          </a:xfrm>
          <a:custGeom>
            <a:avLst/>
            <a:gdLst>
              <a:gd name="connsiteX0" fmla="*/ 9588 w 553770"/>
              <a:gd name="connsiteY0" fmla="*/ 896823 h 906411"/>
              <a:gd name="connsiteX1" fmla="*/ 393319 w 553770"/>
              <a:gd name="connsiteY1" fmla="*/ 9588 h 906411"/>
              <a:gd name="connsiteX2" fmla="*/ 544182 w 553770"/>
              <a:gd name="connsiteY2" fmla="*/ 9588 h 906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53770" h="906411">
                <a:moveTo>
                  <a:pt x="9588" y="896823"/>
                </a:moveTo>
                <a:lnTo>
                  <a:pt x="393319" y="9588"/>
                </a:lnTo>
                <a:lnTo>
                  <a:pt x="54418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6018508" y="2091289"/>
            <a:ext cx="326923" cy="454380"/>
          </a:xfrm>
          <a:custGeom>
            <a:avLst/>
            <a:gdLst>
              <a:gd name="connsiteX0" fmla="*/ 9588 w 326923"/>
              <a:gd name="connsiteY0" fmla="*/ 444792 h 454380"/>
              <a:gd name="connsiteX1" fmla="*/ 166484 w 326923"/>
              <a:gd name="connsiteY1" fmla="*/ 9588 h 454380"/>
              <a:gd name="connsiteX2" fmla="*/ 317335 w 326923"/>
              <a:gd name="connsiteY2" fmla="*/ 9588 h 4543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26923" h="454380">
                <a:moveTo>
                  <a:pt x="9588" y="444792"/>
                </a:moveTo>
                <a:lnTo>
                  <a:pt x="166484" y="9588"/>
                </a:lnTo>
                <a:lnTo>
                  <a:pt x="31733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520467" y="3360291"/>
            <a:ext cx="2045665" cy="276301"/>
          </a:xfrm>
          <a:custGeom>
            <a:avLst/>
            <a:gdLst>
              <a:gd name="connsiteX0" fmla="*/ 9588 w 2045665"/>
              <a:gd name="connsiteY0" fmla="*/ 266712 h 276301"/>
              <a:gd name="connsiteX1" fmla="*/ 661263 w 2045665"/>
              <a:gd name="connsiteY1" fmla="*/ 9588 h 276301"/>
              <a:gd name="connsiteX2" fmla="*/ 2036076 w 2045665"/>
              <a:gd name="connsiteY2" fmla="*/ 9588 h 2763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45665" h="276301">
                <a:moveTo>
                  <a:pt x="9588" y="266712"/>
                </a:moveTo>
                <a:lnTo>
                  <a:pt x="661263" y="9588"/>
                </a:lnTo>
                <a:lnTo>
                  <a:pt x="2036076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7155481" y="3723156"/>
            <a:ext cx="410654" cy="38353"/>
          </a:xfrm>
          <a:custGeom>
            <a:avLst/>
            <a:gdLst>
              <a:gd name="connsiteX0" fmla="*/ 9588 w 410654"/>
              <a:gd name="connsiteY0" fmla="*/ 9588 h 38353"/>
              <a:gd name="connsiteX1" fmla="*/ 401065 w 410654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0654" h="38353">
                <a:moveTo>
                  <a:pt x="9588" y="9588"/>
                </a:moveTo>
                <a:lnTo>
                  <a:pt x="40106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3832344" y="3960810"/>
            <a:ext cx="1005154" cy="242011"/>
          </a:xfrm>
          <a:custGeom>
            <a:avLst/>
            <a:gdLst>
              <a:gd name="connsiteX0" fmla="*/ 995565 w 1005154"/>
              <a:gd name="connsiteY0" fmla="*/ 9588 h 242011"/>
              <a:gd name="connsiteX1" fmla="*/ 124053 w 1005154"/>
              <a:gd name="connsiteY1" fmla="*/ 232422 h 242011"/>
              <a:gd name="connsiteX2" fmla="*/ 9588 w 1005154"/>
              <a:gd name="connsiteY2" fmla="*/ 232422 h 242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5154" h="242011">
                <a:moveTo>
                  <a:pt x="995565" y="9588"/>
                </a:moveTo>
                <a:lnTo>
                  <a:pt x="124053" y="232422"/>
                </a:lnTo>
                <a:lnTo>
                  <a:pt x="9588" y="232422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6125702" y="2330068"/>
            <a:ext cx="317271" cy="501599"/>
          </a:xfrm>
          <a:custGeom>
            <a:avLst/>
            <a:gdLst>
              <a:gd name="connsiteX0" fmla="*/ 9588 w 317271"/>
              <a:gd name="connsiteY0" fmla="*/ 492010 h 501599"/>
              <a:gd name="connsiteX1" fmla="*/ 156781 w 317271"/>
              <a:gd name="connsiteY1" fmla="*/ 9588 h 501599"/>
              <a:gd name="connsiteX2" fmla="*/ 307682 w 317271"/>
              <a:gd name="connsiteY2" fmla="*/ 9588 h 5015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17271" h="501599">
                <a:moveTo>
                  <a:pt x="9588" y="492010"/>
                </a:moveTo>
                <a:lnTo>
                  <a:pt x="156781" y="9588"/>
                </a:lnTo>
                <a:lnTo>
                  <a:pt x="30768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6544777" y="3216429"/>
            <a:ext cx="210413" cy="62801"/>
          </a:xfrm>
          <a:custGeom>
            <a:avLst/>
            <a:gdLst>
              <a:gd name="connsiteX0" fmla="*/ 9588 w 210413"/>
              <a:gd name="connsiteY0" fmla="*/ 53213 h 62801"/>
              <a:gd name="connsiteX1" fmla="*/ 9588 w 210413"/>
              <a:gd name="connsiteY1" fmla="*/ 9588 h 62801"/>
              <a:gd name="connsiteX2" fmla="*/ 200824 w 210413"/>
              <a:gd name="connsiteY2" fmla="*/ 9588 h 62801"/>
              <a:gd name="connsiteX3" fmla="*/ 200824 w 210413"/>
              <a:gd name="connsiteY3" fmla="*/ 53213 h 628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10413" h="62801">
                <a:moveTo>
                  <a:pt x="9588" y="53213"/>
                </a:moveTo>
                <a:lnTo>
                  <a:pt x="9588" y="9588"/>
                </a:lnTo>
                <a:lnTo>
                  <a:pt x="200824" y="9588"/>
                </a:lnTo>
                <a:lnTo>
                  <a:pt x="200824" y="53213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4937085" y="3904193"/>
            <a:ext cx="141478" cy="38353"/>
          </a:xfrm>
          <a:custGeom>
            <a:avLst/>
            <a:gdLst>
              <a:gd name="connsiteX0" fmla="*/ 131889 w 141478"/>
              <a:gd name="connsiteY0" fmla="*/ 9588 h 38353"/>
              <a:gd name="connsiteX1" fmla="*/ 9588 w 141478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1478" h="38353">
                <a:moveTo>
                  <a:pt x="131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7487764" y="4125340"/>
            <a:ext cx="87477" cy="38353"/>
          </a:xfrm>
          <a:custGeom>
            <a:avLst/>
            <a:gdLst>
              <a:gd name="connsiteX0" fmla="*/ 77889 w 87477"/>
              <a:gd name="connsiteY0" fmla="*/ 9588 h 38353"/>
              <a:gd name="connsiteX1" fmla="*/ 9588 w 87477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77" h="38353">
                <a:moveTo>
                  <a:pt x="77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7051132" y="2994053"/>
            <a:ext cx="465391" cy="220878"/>
          </a:xfrm>
          <a:custGeom>
            <a:avLst/>
            <a:gdLst>
              <a:gd name="connsiteX0" fmla="*/ 19170 w 465391"/>
              <a:gd name="connsiteY0" fmla="*/ 201707 h 220878"/>
              <a:gd name="connsiteX1" fmla="*/ 446220 w 465391"/>
              <a:gd name="connsiteY1" fmla="*/ 19170 h 2208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5391" h="220878">
                <a:moveTo>
                  <a:pt x="19170" y="201707"/>
                </a:moveTo>
                <a:lnTo>
                  <a:pt x="44622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7478181" y="2995368"/>
            <a:ext cx="106641" cy="76682"/>
          </a:xfrm>
          <a:custGeom>
            <a:avLst/>
            <a:gdLst>
              <a:gd name="connsiteX0" fmla="*/ 87471 w 106641"/>
              <a:gd name="connsiteY0" fmla="*/ 19170 h 76682"/>
              <a:gd name="connsiteX1" fmla="*/ 19170 w 106641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641" h="76682">
                <a:moveTo>
                  <a:pt x="87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7060715" y="3003635"/>
            <a:ext cx="446227" cy="201714"/>
          </a:xfrm>
          <a:custGeom>
            <a:avLst/>
            <a:gdLst>
              <a:gd name="connsiteX0" fmla="*/ 9588 w 446227"/>
              <a:gd name="connsiteY0" fmla="*/ 192125 h 201714"/>
              <a:gd name="connsiteX1" fmla="*/ 436638 w 446227"/>
              <a:gd name="connsiteY1" fmla="*/ 9588 h 2017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6227" h="201714">
                <a:moveTo>
                  <a:pt x="9588" y="192125"/>
                </a:moveTo>
                <a:lnTo>
                  <a:pt x="43663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7487764" y="3004950"/>
            <a:ext cx="87477" cy="38353"/>
          </a:xfrm>
          <a:custGeom>
            <a:avLst/>
            <a:gdLst>
              <a:gd name="connsiteX0" fmla="*/ 77889 w 87477"/>
              <a:gd name="connsiteY0" fmla="*/ 9588 h 38353"/>
              <a:gd name="connsiteX1" fmla="*/ 9588 w 87477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77" h="38353">
                <a:moveTo>
                  <a:pt x="77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2700316" y="1911621"/>
            <a:ext cx="2337282" cy="38353"/>
          </a:xfrm>
          <a:custGeom>
            <a:avLst/>
            <a:gdLst>
              <a:gd name="connsiteX0" fmla="*/ 2327694 w 2337282"/>
              <a:gd name="connsiteY0" fmla="*/ 9588 h 38353"/>
              <a:gd name="connsiteX1" fmla="*/ 9588 w 2337282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37282" h="38353">
                <a:moveTo>
                  <a:pt x="2327694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2414766" y="2666043"/>
            <a:ext cx="1705343" cy="184340"/>
          </a:xfrm>
          <a:custGeom>
            <a:avLst/>
            <a:gdLst>
              <a:gd name="connsiteX0" fmla="*/ 9588 w 1705343"/>
              <a:gd name="connsiteY0" fmla="*/ 9588 h 184340"/>
              <a:gd name="connsiteX1" fmla="*/ 383463 w 1705343"/>
              <a:gd name="connsiteY1" fmla="*/ 9588 h 184340"/>
              <a:gd name="connsiteX2" fmla="*/ 1695754 w 1705343"/>
              <a:gd name="connsiteY2" fmla="*/ 174751 h 1843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705343" h="184340">
                <a:moveTo>
                  <a:pt x="9588" y="9588"/>
                </a:moveTo>
                <a:lnTo>
                  <a:pt x="383463" y="9588"/>
                </a:lnTo>
                <a:lnTo>
                  <a:pt x="1695754" y="17475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45442" y="1802111"/>
            <a:ext cx="201168" cy="201782"/>
            <a:chOff x="354333" y="3295649"/>
            <a:chExt cx="201168" cy="201782"/>
          </a:xfrm>
        </p:grpSpPr>
        <p:sp>
          <p:nvSpPr>
            <p:cNvPr id="52" name="Oval 51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1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48473" y="2567284"/>
            <a:ext cx="201168" cy="201782"/>
            <a:chOff x="354333" y="3295649"/>
            <a:chExt cx="201168" cy="201782"/>
          </a:xfrm>
        </p:grpSpPr>
        <p:sp>
          <p:nvSpPr>
            <p:cNvPr id="55" name="Oval 54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2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5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4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Users\rajesh\Desktop\PPT\New folder\1\figure_06_05_step4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>
            <a:fillRect/>
          </a:stretch>
        </p:blipFill>
        <p:spPr bwMode="auto">
          <a:xfrm>
            <a:off x="311150" y="1572432"/>
            <a:ext cx="8521700" cy="37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520" y="1813868"/>
            <a:ext cx="2346796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Nerve impulse reaches axon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terminal of motor neuron.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726" y="2577456"/>
            <a:ext cx="2087110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Calcium (Ca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channels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open, and 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enters the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axon terminal.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4407" y="2583805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9820" y="1629717"/>
            <a:ext cx="243073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Synaptic vesicle containing </a:t>
            </a:r>
            <a:r>
              <a:rPr lang="en-US" sz="123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295" y="2015480"/>
            <a:ext cx="2308324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Axon terminal of motor neuron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6658" y="2248842"/>
            <a:ext cx="1093248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9207" y="2556023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3970" y="2802086"/>
            <a:ext cx="702115" cy="3530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cleft</a:t>
            </a:r>
            <a:endParaRPr lang="en-US" sz="115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7433" y="2915592"/>
            <a:ext cx="937757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7433" y="3269605"/>
            <a:ext cx="1200650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Fusing 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vesicle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7433" y="3628380"/>
            <a:ext cx="894476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Sarcoplasm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7433" y="3801417"/>
            <a:ext cx="112050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of muscle fiber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7433" y="4039542"/>
            <a:ext cx="920124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Folds of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8707" y="3829992"/>
            <a:ext cx="349839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err="1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</a:rPr>
              <a:t>ACh</a:t>
            </a:r>
            <a:endParaRPr lang="en-US" sz="123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207" y="4091930"/>
            <a:ext cx="631583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  <a:endParaRPr lang="en-US" sz="123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267" y="3808763"/>
            <a:ext cx="2465419" cy="7181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</a:t>
            </a:r>
            <a:r>
              <a:rPr lang="en-US" sz="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entry causes some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synaptic vesicles to release their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contents (the neurotransmitter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acetylcholine) by exocytosis.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6624951" y="3106381"/>
            <a:ext cx="76682" cy="139814"/>
          </a:xfrm>
          <a:custGeom>
            <a:avLst/>
            <a:gdLst>
              <a:gd name="connsiteX0" fmla="*/ 19170 w 76682"/>
              <a:gd name="connsiteY0" fmla="*/ 19170 h 139814"/>
              <a:gd name="connsiteX1" fmla="*/ 23069 w 76682"/>
              <a:gd name="connsiteY1" fmla="*/ 120643 h 1398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682" h="139814">
                <a:moveTo>
                  <a:pt x="19170" y="19170"/>
                </a:moveTo>
                <a:lnTo>
                  <a:pt x="23069" y="120643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6837626" y="3681979"/>
            <a:ext cx="678904" cy="470801"/>
          </a:xfrm>
          <a:custGeom>
            <a:avLst/>
            <a:gdLst>
              <a:gd name="connsiteX0" fmla="*/ 19170 w 678904"/>
              <a:gd name="connsiteY0" fmla="*/ 233788 h 470801"/>
              <a:gd name="connsiteX1" fmla="*/ 659733 w 678904"/>
              <a:gd name="connsiteY1" fmla="*/ 451631 h 470801"/>
              <a:gd name="connsiteX2" fmla="*/ 132328 w 678904"/>
              <a:gd name="connsiteY2" fmla="*/ 19170 h 4708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78904" h="470801">
                <a:moveTo>
                  <a:pt x="19170" y="233788"/>
                </a:moveTo>
                <a:lnTo>
                  <a:pt x="659733" y="451631"/>
                </a:lnTo>
                <a:lnTo>
                  <a:pt x="132328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5782088" y="1700182"/>
            <a:ext cx="572935" cy="925575"/>
          </a:xfrm>
          <a:custGeom>
            <a:avLst/>
            <a:gdLst>
              <a:gd name="connsiteX0" fmla="*/ 19170 w 572935"/>
              <a:gd name="connsiteY0" fmla="*/ 906405 h 925575"/>
              <a:gd name="connsiteX1" fmla="*/ 402900 w 572935"/>
              <a:gd name="connsiteY1" fmla="*/ 19170 h 925575"/>
              <a:gd name="connsiteX2" fmla="*/ 553764 w 572935"/>
              <a:gd name="connsiteY2" fmla="*/ 19170 h 925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72935" h="925575">
                <a:moveTo>
                  <a:pt x="19170" y="906405"/>
                </a:moveTo>
                <a:lnTo>
                  <a:pt x="402900" y="19170"/>
                </a:lnTo>
                <a:lnTo>
                  <a:pt x="55376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6008926" y="2081707"/>
            <a:ext cx="346087" cy="473544"/>
          </a:xfrm>
          <a:custGeom>
            <a:avLst/>
            <a:gdLst>
              <a:gd name="connsiteX0" fmla="*/ 19170 w 346087"/>
              <a:gd name="connsiteY0" fmla="*/ 454374 h 473544"/>
              <a:gd name="connsiteX1" fmla="*/ 176066 w 346087"/>
              <a:gd name="connsiteY1" fmla="*/ 19170 h 473544"/>
              <a:gd name="connsiteX2" fmla="*/ 326917 w 346087"/>
              <a:gd name="connsiteY2" fmla="*/ 19170 h 4735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46087" h="473544">
                <a:moveTo>
                  <a:pt x="19170" y="454374"/>
                </a:moveTo>
                <a:lnTo>
                  <a:pt x="176066" y="19170"/>
                </a:lnTo>
                <a:lnTo>
                  <a:pt x="326917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5510885" y="3350708"/>
            <a:ext cx="2064829" cy="295465"/>
          </a:xfrm>
          <a:custGeom>
            <a:avLst/>
            <a:gdLst>
              <a:gd name="connsiteX0" fmla="*/ 19170 w 2064829"/>
              <a:gd name="connsiteY0" fmla="*/ 276294 h 295465"/>
              <a:gd name="connsiteX1" fmla="*/ 670845 w 2064829"/>
              <a:gd name="connsiteY1" fmla="*/ 19170 h 295465"/>
              <a:gd name="connsiteX2" fmla="*/ 2045658 w 2064829"/>
              <a:gd name="connsiteY2" fmla="*/ 19170 h 2954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64829" h="295465">
                <a:moveTo>
                  <a:pt x="19170" y="276294"/>
                </a:moveTo>
                <a:lnTo>
                  <a:pt x="670845" y="19170"/>
                </a:lnTo>
                <a:lnTo>
                  <a:pt x="2045658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7145899" y="3713574"/>
            <a:ext cx="429818" cy="76682"/>
          </a:xfrm>
          <a:custGeom>
            <a:avLst/>
            <a:gdLst>
              <a:gd name="connsiteX0" fmla="*/ 19170 w 429818"/>
              <a:gd name="connsiteY0" fmla="*/ 19170 h 76682"/>
              <a:gd name="connsiteX1" fmla="*/ 410647 w 429818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9818" h="76682">
                <a:moveTo>
                  <a:pt x="19170" y="19170"/>
                </a:moveTo>
                <a:lnTo>
                  <a:pt x="410647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3822762" y="3951228"/>
            <a:ext cx="1024318" cy="261175"/>
          </a:xfrm>
          <a:custGeom>
            <a:avLst/>
            <a:gdLst>
              <a:gd name="connsiteX0" fmla="*/ 1005147 w 1024318"/>
              <a:gd name="connsiteY0" fmla="*/ 19170 h 261175"/>
              <a:gd name="connsiteX1" fmla="*/ 133635 w 1024318"/>
              <a:gd name="connsiteY1" fmla="*/ 242004 h 261175"/>
              <a:gd name="connsiteX2" fmla="*/ 19170 w 1024318"/>
              <a:gd name="connsiteY2" fmla="*/ 242004 h 2611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24318" h="261175">
                <a:moveTo>
                  <a:pt x="1005147" y="19170"/>
                </a:moveTo>
                <a:lnTo>
                  <a:pt x="133635" y="242004"/>
                </a:lnTo>
                <a:lnTo>
                  <a:pt x="19170" y="24200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6116120" y="2320486"/>
            <a:ext cx="336435" cy="520763"/>
          </a:xfrm>
          <a:custGeom>
            <a:avLst/>
            <a:gdLst>
              <a:gd name="connsiteX0" fmla="*/ 19170 w 336435"/>
              <a:gd name="connsiteY0" fmla="*/ 501592 h 520763"/>
              <a:gd name="connsiteX1" fmla="*/ 166363 w 336435"/>
              <a:gd name="connsiteY1" fmla="*/ 19170 h 520763"/>
              <a:gd name="connsiteX2" fmla="*/ 317264 w 336435"/>
              <a:gd name="connsiteY2" fmla="*/ 19170 h 520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36435" h="520763">
                <a:moveTo>
                  <a:pt x="19170" y="501592"/>
                </a:moveTo>
                <a:lnTo>
                  <a:pt x="166363" y="19170"/>
                </a:lnTo>
                <a:lnTo>
                  <a:pt x="31726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6535195" y="3206847"/>
            <a:ext cx="229578" cy="81965"/>
          </a:xfrm>
          <a:custGeom>
            <a:avLst/>
            <a:gdLst>
              <a:gd name="connsiteX0" fmla="*/ 19170 w 229578"/>
              <a:gd name="connsiteY0" fmla="*/ 62795 h 81965"/>
              <a:gd name="connsiteX1" fmla="*/ 19170 w 229578"/>
              <a:gd name="connsiteY1" fmla="*/ 19170 h 81965"/>
              <a:gd name="connsiteX2" fmla="*/ 210406 w 229578"/>
              <a:gd name="connsiteY2" fmla="*/ 19170 h 81965"/>
              <a:gd name="connsiteX3" fmla="*/ 210406 w 229578"/>
              <a:gd name="connsiteY3" fmla="*/ 62795 h 81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29578" h="81965">
                <a:moveTo>
                  <a:pt x="19170" y="62795"/>
                </a:moveTo>
                <a:lnTo>
                  <a:pt x="19170" y="19170"/>
                </a:lnTo>
                <a:lnTo>
                  <a:pt x="210406" y="19170"/>
                </a:lnTo>
                <a:lnTo>
                  <a:pt x="210406" y="62795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4927503" y="3894611"/>
            <a:ext cx="160642" cy="76682"/>
          </a:xfrm>
          <a:custGeom>
            <a:avLst/>
            <a:gdLst>
              <a:gd name="connsiteX0" fmla="*/ 141471 w 160642"/>
              <a:gd name="connsiteY0" fmla="*/ 19170 h 76682"/>
              <a:gd name="connsiteX1" fmla="*/ 19170 w 160642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642" h="76682">
                <a:moveTo>
                  <a:pt x="141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7478181" y="4115758"/>
            <a:ext cx="106641" cy="76682"/>
          </a:xfrm>
          <a:custGeom>
            <a:avLst/>
            <a:gdLst>
              <a:gd name="connsiteX0" fmla="*/ 87471 w 106641"/>
              <a:gd name="connsiteY0" fmla="*/ 19170 h 76682"/>
              <a:gd name="connsiteX1" fmla="*/ 19170 w 106641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641" h="76682">
                <a:moveTo>
                  <a:pt x="87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2690733" y="1902039"/>
            <a:ext cx="2356446" cy="76682"/>
          </a:xfrm>
          <a:custGeom>
            <a:avLst/>
            <a:gdLst>
              <a:gd name="connsiteX0" fmla="*/ 2337276 w 2356446"/>
              <a:gd name="connsiteY0" fmla="*/ 19170 h 76682"/>
              <a:gd name="connsiteX1" fmla="*/ 19170 w 2356446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56446" h="76682">
                <a:moveTo>
                  <a:pt x="2337276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2405184" y="2656460"/>
            <a:ext cx="1724507" cy="203504"/>
          </a:xfrm>
          <a:custGeom>
            <a:avLst/>
            <a:gdLst>
              <a:gd name="connsiteX0" fmla="*/ 19170 w 1724507"/>
              <a:gd name="connsiteY0" fmla="*/ 19170 h 203504"/>
              <a:gd name="connsiteX1" fmla="*/ 393045 w 1724507"/>
              <a:gd name="connsiteY1" fmla="*/ 19170 h 203504"/>
              <a:gd name="connsiteX2" fmla="*/ 1705336 w 1724507"/>
              <a:gd name="connsiteY2" fmla="*/ 184334 h 20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724507" h="203504">
                <a:moveTo>
                  <a:pt x="19170" y="19170"/>
                </a:moveTo>
                <a:lnTo>
                  <a:pt x="393045" y="19170"/>
                </a:lnTo>
                <a:lnTo>
                  <a:pt x="1705336" y="18433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2400166" y="3604790"/>
            <a:ext cx="2088984" cy="329552"/>
          </a:xfrm>
          <a:custGeom>
            <a:avLst/>
            <a:gdLst>
              <a:gd name="connsiteX0" fmla="*/ 19170 w 2088984"/>
              <a:gd name="connsiteY0" fmla="*/ 310381 h 329552"/>
              <a:gd name="connsiteX1" fmla="*/ 1801679 w 2088984"/>
              <a:gd name="connsiteY1" fmla="*/ 310381 h 329552"/>
              <a:gd name="connsiteX2" fmla="*/ 2069814 w 2088984"/>
              <a:gd name="connsiteY2" fmla="*/ 19170 h 329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88984" h="329552">
                <a:moveTo>
                  <a:pt x="19170" y="310381"/>
                </a:moveTo>
                <a:lnTo>
                  <a:pt x="1801679" y="310381"/>
                </a:lnTo>
                <a:lnTo>
                  <a:pt x="206981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6634533" y="3115963"/>
            <a:ext cx="38353" cy="120650"/>
          </a:xfrm>
          <a:custGeom>
            <a:avLst/>
            <a:gdLst>
              <a:gd name="connsiteX0" fmla="*/ 9588 w 38353"/>
              <a:gd name="connsiteY0" fmla="*/ 9588 h 120650"/>
              <a:gd name="connsiteX1" fmla="*/ 13487 w 38353"/>
              <a:gd name="connsiteY1" fmla="*/ 111061 h 120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353" h="120650">
                <a:moveTo>
                  <a:pt x="9588" y="9588"/>
                </a:moveTo>
                <a:lnTo>
                  <a:pt x="13487" y="11106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6847208" y="3691561"/>
            <a:ext cx="659740" cy="451637"/>
          </a:xfrm>
          <a:custGeom>
            <a:avLst/>
            <a:gdLst>
              <a:gd name="connsiteX0" fmla="*/ 9588 w 659740"/>
              <a:gd name="connsiteY0" fmla="*/ 224205 h 451637"/>
              <a:gd name="connsiteX1" fmla="*/ 650151 w 659740"/>
              <a:gd name="connsiteY1" fmla="*/ 442048 h 451637"/>
              <a:gd name="connsiteX2" fmla="*/ 122745 w 659740"/>
              <a:gd name="connsiteY2" fmla="*/ 9588 h 4516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59740" h="451637">
                <a:moveTo>
                  <a:pt x="9588" y="224205"/>
                </a:moveTo>
                <a:lnTo>
                  <a:pt x="650151" y="442048"/>
                </a:lnTo>
                <a:lnTo>
                  <a:pt x="12274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5791670" y="1709764"/>
            <a:ext cx="553770" cy="906411"/>
          </a:xfrm>
          <a:custGeom>
            <a:avLst/>
            <a:gdLst>
              <a:gd name="connsiteX0" fmla="*/ 9588 w 553770"/>
              <a:gd name="connsiteY0" fmla="*/ 896823 h 906411"/>
              <a:gd name="connsiteX1" fmla="*/ 393319 w 553770"/>
              <a:gd name="connsiteY1" fmla="*/ 9588 h 906411"/>
              <a:gd name="connsiteX2" fmla="*/ 544182 w 553770"/>
              <a:gd name="connsiteY2" fmla="*/ 9588 h 906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53770" h="906411">
                <a:moveTo>
                  <a:pt x="9588" y="896823"/>
                </a:moveTo>
                <a:lnTo>
                  <a:pt x="393319" y="9588"/>
                </a:lnTo>
                <a:lnTo>
                  <a:pt x="54418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6018508" y="2091289"/>
            <a:ext cx="326923" cy="454380"/>
          </a:xfrm>
          <a:custGeom>
            <a:avLst/>
            <a:gdLst>
              <a:gd name="connsiteX0" fmla="*/ 9588 w 326923"/>
              <a:gd name="connsiteY0" fmla="*/ 444792 h 454380"/>
              <a:gd name="connsiteX1" fmla="*/ 166484 w 326923"/>
              <a:gd name="connsiteY1" fmla="*/ 9588 h 454380"/>
              <a:gd name="connsiteX2" fmla="*/ 317335 w 326923"/>
              <a:gd name="connsiteY2" fmla="*/ 9588 h 4543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26923" h="454380">
                <a:moveTo>
                  <a:pt x="9588" y="444792"/>
                </a:moveTo>
                <a:lnTo>
                  <a:pt x="166484" y="9588"/>
                </a:lnTo>
                <a:lnTo>
                  <a:pt x="31733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5520467" y="3360291"/>
            <a:ext cx="2045665" cy="276301"/>
          </a:xfrm>
          <a:custGeom>
            <a:avLst/>
            <a:gdLst>
              <a:gd name="connsiteX0" fmla="*/ 9588 w 2045665"/>
              <a:gd name="connsiteY0" fmla="*/ 266712 h 276301"/>
              <a:gd name="connsiteX1" fmla="*/ 661263 w 2045665"/>
              <a:gd name="connsiteY1" fmla="*/ 9588 h 276301"/>
              <a:gd name="connsiteX2" fmla="*/ 2036076 w 2045665"/>
              <a:gd name="connsiteY2" fmla="*/ 9588 h 2763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45665" h="276301">
                <a:moveTo>
                  <a:pt x="9588" y="266712"/>
                </a:moveTo>
                <a:lnTo>
                  <a:pt x="661263" y="9588"/>
                </a:lnTo>
                <a:lnTo>
                  <a:pt x="2036076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7155481" y="3723156"/>
            <a:ext cx="410654" cy="38353"/>
          </a:xfrm>
          <a:custGeom>
            <a:avLst/>
            <a:gdLst>
              <a:gd name="connsiteX0" fmla="*/ 9588 w 410654"/>
              <a:gd name="connsiteY0" fmla="*/ 9588 h 38353"/>
              <a:gd name="connsiteX1" fmla="*/ 401065 w 410654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0654" h="38353">
                <a:moveTo>
                  <a:pt x="9588" y="9588"/>
                </a:moveTo>
                <a:lnTo>
                  <a:pt x="40106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3832344" y="3960810"/>
            <a:ext cx="1005154" cy="242011"/>
          </a:xfrm>
          <a:custGeom>
            <a:avLst/>
            <a:gdLst>
              <a:gd name="connsiteX0" fmla="*/ 995565 w 1005154"/>
              <a:gd name="connsiteY0" fmla="*/ 9588 h 242011"/>
              <a:gd name="connsiteX1" fmla="*/ 124053 w 1005154"/>
              <a:gd name="connsiteY1" fmla="*/ 232422 h 242011"/>
              <a:gd name="connsiteX2" fmla="*/ 9588 w 1005154"/>
              <a:gd name="connsiteY2" fmla="*/ 232422 h 242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5154" h="242011">
                <a:moveTo>
                  <a:pt x="995565" y="9588"/>
                </a:moveTo>
                <a:lnTo>
                  <a:pt x="124053" y="232422"/>
                </a:lnTo>
                <a:lnTo>
                  <a:pt x="9588" y="232422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6125702" y="2330068"/>
            <a:ext cx="317271" cy="501599"/>
          </a:xfrm>
          <a:custGeom>
            <a:avLst/>
            <a:gdLst>
              <a:gd name="connsiteX0" fmla="*/ 9588 w 317271"/>
              <a:gd name="connsiteY0" fmla="*/ 492010 h 501599"/>
              <a:gd name="connsiteX1" fmla="*/ 156781 w 317271"/>
              <a:gd name="connsiteY1" fmla="*/ 9588 h 501599"/>
              <a:gd name="connsiteX2" fmla="*/ 307682 w 317271"/>
              <a:gd name="connsiteY2" fmla="*/ 9588 h 5015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17271" h="501599">
                <a:moveTo>
                  <a:pt x="9588" y="492010"/>
                </a:moveTo>
                <a:lnTo>
                  <a:pt x="156781" y="9588"/>
                </a:lnTo>
                <a:lnTo>
                  <a:pt x="30768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6544777" y="3216429"/>
            <a:ext cx="210413" cy="62801"/>
          </a:xfrm>
          <a:custGeom>
            <a:avLst/>
            <a:gdLst>
              <a:gd name="connsiteX0" fmla="*/ 9588 w 210413"/>
              <a:gd name="connsiteY0" fmla="*/ 53213 h 62801"/>
              <a:gd name="connsiteX1" fmla="*/ 9588 w 210413"/>
              <a:gd name="connsiteY1" fmla="*/ 9588 h 62801"/>
              <a:gd name="connsiteX2" fmla="*/ 200824 w 210413"/>
              <a:gd name="connsiteY2" fmla="*/ 9588 h 62801"/>
              <a:gd name="connsiteX3" fmla="*/ 200824 w 210413"/>
              <a:gd name="connsiteY3" fmla="*/ 53213 h 628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10413" h="62801">
                <a:moveTo>
                  <a:pt x="9588" y="53213"/>
                </a:moveTo>
                <a:lnTo>
                  <a:pt x="9588" y="9588"/>
                </a:lnTo>
                <a:lnTo>
                  <a:pt x="200824" y="9588"/>
                </a:lnTo>
                <a:lnTo>
                  <a:pt x="200824" y="53213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4937085" y="3904193"/>
            <a:ext cx="141478" cy="38353"/>
          </a:xfrm>
          <a:custGeom>
            <a:avLst/>
            <a:gdLst>
              <a:gd name="connsiteX0" fmla="*/ 131889 w 141478"/>
              <a:gd name="connsiteY0" fmla="*/ 9588 h 38353"/>
              <a:gd name="connsiteX1" fmla="*/ 9588 w 141478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1478" h="38353">
                <a:moveTo>
                  <a:pt x="131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7487764" y="4125340"/>
            <a:ext cx="87477" cy="38353"/>
          </a:xfrm>
          <a:custGeom>
            <a:avLst/>
            <a:gdLst>
              <a:gd name="connsiteX0" fmla="*/ 77889 w 87477"/>
              <a:gd name="connsiteY0" fmla="*/ 9588 h 38353"/>
              <a:gd name="connsiteX1" fmla="*/ 9588 w 87477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77" h="38353">
                <a:moveTo>
                  <a:pt x="77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7051132" y="2994053"/>
            <a:ext cx="465391" cy="220878"/>
          </a:xfrm>
          <a:custGeom>
            <a:avLst/>
            <a:gdLst>
              <a:gd name="connsiteX0" fmla="*/ 19170 w 465391"/>
              <a:gd name="connsiteY0" fmla="*/ 201707 h 220878"/>
              <a:gd name="connsiteX1" fmla="*/ 446220 w 465391"/>
              <a:gd name="connsiteY1" fmla="*/ 19170 h 2208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5391" h="220878">
                <a:moveTo>
                  <a:pt x="19170" y="201707"/>
                </a:moveTo>
                <a:lnTo>
                  <a:pt x="44622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7478181" y="2995368"/>
            <a:ext cx="106641" cy="76682"/>
          </a:xfrm>
          <a:custGeom>
            <a:avLst/>
            <a:gdLst>
              <a:gd name="connsiteX0" fmla="*/ 87471 w 106641"/>
              <a:gd name="connsiteY0" fmla="*/ 19170 h 76682"/>
              <a:gd name="connsiteX1" fmla="*/ 19170 w 106641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641" h="76682">
                <a:moveTo>
                  <a:pt x="87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7060715" y="3003635"/>
            <a:ext cx="446227" cy="201714"/>
          </a:xfrm>
          <a:custGeom>
            <a:avLst/>
            <a:gdLst>
              <a:gd name="connsiteX0" fmla="*/ 9588 w 446227"/>
              <a:gd name="connsiteY0" fmla="*/ 192125 h 201714"/>
              <a:gd name="connsiteX1" fmla="*/ 436638 w 446227"/>
              <a:gd name="connsiteY1" fmla="*/ 9588 h 2017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6227" h="201714">
                <a:moveTo>
                  <a:pt x="9588" y="192125"/>
                </a:moveTo>
                <a:lnTo>
                  <a:pt x="43663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7487764" y="3004950"/>
            <a:ext cx="87477" cy="38353"/>
          </a:xfrm>
          <a:custGeom>
            <a:avLst/>
            <a:gdLst>
              <a:gd name="connsiteX0" fmla="*/ 77889 w 87477"/>
              <a:gd name="connsiteY0" fmla="*/ 9588 h 38353"/>
              <a:gd name="connsiteX1" fmla="*/ 9588 w 87477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77" h="38353">
                <a:moveTo>
                  <a:pt x="77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2700316" y="1911621"/>
            <a:ext cx="2337282" cy="38353"/>
          </a:xfrm>
          <a:custGeom>
            <a:avLst/>
            <a:gdLst>
              <a:gd name="connsiteX0" fmla="*/ 2327694 w 2337282"/>
              <a:gd name="connsiteY0" fmla="*/ 9588 h 38353"/>
              <a:gd name="connsiteX1" fmla="*/ 9588 w 2337282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37282" h="38353">
                <a:moveTo>
                  <a:pt x="2327694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2414766" y="2666043"/>
            <a:ext cx="1705343" cy="184340"/>
          </a:xfrm>
          <a:custGeom>
            <a:avLst/>
            <a:gdLst>
              <a:gd name="connsiteX0" fmla="*/ 9588 w 1705343"/>
              <a:gd name="connsiteY0" fmla="*/ 9588 h 184340"/>
              <a:gd name="connsiteX1" fmla="*/ 383463 w 1705343"/>
              <a:gd name="connsiteY1" fmla="*/ 9588 h 184340"/>
              <a:gd name="connsiteX2" fmla="*/ 1695754 w 1705343"/>
              <a:gd name="connsiteY2" fmla="*/ 174751 h 1843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705343" h="184340">
                <a:moveTo>
                  <a:pt x="9588" y="9588"/>
                </a:moveTo>
                <a:lnTo>
                  <a:pt x="383463" y="9588"/>
                </a:lnTo>
                <a:lnTo>
                  <a:pt x="1695754" y="17475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2409748" y="3614372"/>
            <a:ext cx="2069820" cy="310387"/>
          </a:xfrm>
          <a:custGeom>
            <a:avLst/>
            <a:gdLst>
              <a:gd name="connsiteX0" fmla="*/ 9588 w 2069820"/>
              <a:gd name="connsiteY0" fmla="*/ 300799 h 310387"/>
              <a:gd name="connsiteX1" fmla="*/ 1792097 w 2069820"/>
              <a:gd name="connsiteY1" fmla="*/ 300799 h 310387"/>
              <a:gd name="connsiteX2" fmla="*/ 2060232 w 2069820"/>
              <a:gd name="connsiteY2" fmla="*/ 9588 h 310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69820" h="310387">
                <a:moveTo>
                  <a:pt x="9588" y="300799"/>
                </a:moveTo>
                <a:lnTo>
                  <a:pt x="1792097" y="300799"/>
                </a:lnTo>
                <a:lnTo>
                  <a:pt x="206023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grpSp>
        <p:nvGrpSpPr>
          <p:cNvPr id="54" name="Group 53"/>
          <p:cNvGrpSpPr/>
          <p:nvPr/>
        </p:nvGrpSpPr>
        <p:grpSpPr>
          <a:xfrm>
            <a:off x="345442" y="1802111"/>
            <a:ext cx="201168" cy="201782"/>
            <a:chOff x="354333" y="3295649"/>
            <a:chExt cx="201168" cy="201782"/>
          </a:xfrm>
        </p:grpSpPr>
        <p:sp>
          <p:nvSpPr>
            <p:cNvPr id="55" name="Oval 54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1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48473" y="2567284"/>
            <a:ext cx="201168" cy="201782"/>
            <a:chOff x="354333" y="3295649"/>
            <a:chExt cx="201168" cy="201782"/>
          </a:xfrm>
        </p:grpSpPr>
        <p:sp>
          <p:nvSpPr>
            <p:cNvPr id="58" name="Oval 57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2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45442" y="3797936"/>
            <a:ext cx="201168" cy="201782"/>
            <a:chOff x="354333" y="3295649"/>
            <a:chExt cx="201168" cy="201782"/>
          </a:xfrm>
        </p:grpSpPr>
        <p:sp>
          <p:nvSpPr>
            <p:cNvPr id="61" name="Oval 60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3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5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5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 descr="C:\Users\rajesh\Desktop\PPT\New folder\1\figure_06_05_step5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3"/>
          <a:stretch>
            <a:fillRect/>
          </a:stretch>
        </p:blipFill>
        <p:spPr bwMode="auto">
          <a:xfrm>
            <a:off x="311150" y="1572432"/>
            <a:ext cx="8521700" cy="371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520" y="1813868"/>
            <a:ext cx="2346796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Nerve impulse reaches axon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terminal of motor neuron.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2726" y="2577456"/>
            <a:ext cx="2087110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Calcium (Ca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) channels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open, and 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enters the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axon terminal.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94407" y="2583805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59820" y="1629717"/>
            <a:ext cx="243073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Synaptic vesicle containing </a:t>
            </a:r>
            <a:r>
              <a:rPr lang="en-US" sz="1230" b="1" dirty="0" err="1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50295" y="2015480"/>
            <a:ext cx="2308324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Axon terminal of motor neuron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456658" y="2248842"/>
            <a:ext cx="1093248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Mitochondrion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9207" y="2556023"/>
            <a:ext cx="320601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43970" y="2802086"/>
            <a:ext cx="702115" cy="3530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150" b="1" dirty="0" smtClean="0">
                <a:solidFill>
                  <a:srgbClr val="000000"/>
                </a:solidFill>
                <a:latin typeface="Arial Black" panose="020B0A04020102020204" pitchFamily="34" charset="0"/>
                <a:ea typeface="ＭＳ Ｐゴシック" charset="0"/>
              </a:rPr>
              <a:t>cleft</a:t>
            </a:r>
            <a:endParaRPr lang="en-US" sz="1150" b="1" dirty="0">
              <a:solidFill>
                <a:srgbClr val="000000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7433" y="2915592"/>
            <a:ext cx="937757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77433" y="3269605"/>
            <a:ext cx="1200650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Fusing synaptic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vesicle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77433" y="3628380"/>
            <a:ext cx="894476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Sarcoplasm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77433" y="3801417"/>
            <a:ext cx="1120500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>
                <a:solidFill>
                  <a:srgbClr val="000000"/>
                </a:solidFill>
                <a:latin typeface="Arial"/>
                <a:ea typeface="ＭＳ Ｐゴシック" charset="0"/>
              </a:rPr>
              <a:t>of muscle fiber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77433" y="4039542"/>
            <a:ext cx="920124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Folds of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sarcolemma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8707" y="3829992"/>
            <a:ext cx="349839" cy="179536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err="1">
                <a:solidFill>
                  <a:srgbClr val="FFFFFF"/>
                </a:solidFill>
                <a:latin typeface="Arial Black" panose="020B0A04020102020204" pitchFamily="34" charset="0"/>
                <a:ea typeface="ＭＳ Ｐゴシック" charset="0"/>
              </a:rPr>
              <a:t>ACh</a:t>
            </a:r>
            <a:endParaRPr lang="en-US" sz="1230" b="1" dirty="0">
              <a:solidFill>
                <a:srgbClr val="FFFFFF"/>
              </a:solidFill>
              <a:latin typeface="Arial Black" panose="020B0A04020102020204" pitchFamily="34" charset="0"/>
              <a:ea typeface="ＭＳ Ｐゴシック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1207" y="4091930"/>
            <a:ext cx="631583" cy="35907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receptor</a:t>
            </a:r>
            <a:endParaRPr lang="en-US" sz="1230" b="1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8267" y="3808763"/>
            <a:ext cx="2465419" cy="71814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</a:t>
            </a:r>
            <a:r>
              <a:rPr lang="en-US" sz="5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Ca</a:t>
            </a:r>
            <a:r>
              <a:rPr lang="en-US" sz="123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2+</a:t>
            </a: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entry causes some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synaptic vesicles to release their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contents (the neurotransmitter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3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acetylcholine) by exocytosis.</a:t>
            </a:r>
            <a:endParaRPr lang="en-US" sz="123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5106" y="4690868"/>
            <a:ext cx="2482026" cy="53860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00"/>
              </a:lnSpc>
              <a:defRPr/>
            </a:pPr>
            <a:r>
              <a:rPr lang="en-US" sz="122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Acetylcholine diffuses across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2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the synaptic cleft and binds to</a:t>
            </a:r>
          </a:p>
          <a:p>
            <a:pPr eaLnBrk="0" hangingPunct="0">
              <a:lnSpc>
                <a:spcPts val="1400"/>
              </a:lnSpc>
              <a:defRPr/>
            </a:pPr>
            <a:r>
              <a:rPr lang="en-US" sz="1229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receptors in the sarcolemma.</a:t>
            </a:r>
            <a:endParaRPr lang="en-US" sz="1229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23" name="Freeform 3"/>
          <p:cNvSpPr/>
          <p:nvPr/>
        </p:nvSpPr>
        <p:spPr>
          <a:xfrm>
            <a:off x="6624951" y="3106381"/>
            <a:ext cx="76682" cy="139814"/>
          </a:xfrm>
          <a:custGeom>
            <a:avLst/>
            <a:gdLst>
              <a:gd name="connsiteX0" fmla="*/ 19170 w 76682"/>
              <a:gd name="connsiteY0" fmla="*/ 19170 h 139814"/>
              <a:gd name="connsiteX1" fmla="*/ 23069 w 76682"/>
              <a:gd name="connsiteY1" fmla="*/ 120643 h 1398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76682" h="139814">
                <a:moveTo>
                  <a:pt x="19170" y="19170"/>
                </a:moveTo>
                <a:lnTo>
                  <a:pt x="23069" y="120643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4" name="Freeform 3"/>
          <p:cNvSpPr/>
          <p:nvPr/>
        </p:nvSpPr>
        <p:spPr>
          <a:xfrm>
            <a:off x="6837626" y="3681979"/>
            <a:ext cx="678904" cy="470801"/>
          </a:xfrm>
          <a:custGeom>
            <a:avLst/>
            <a:gdLst>
              <a:gd name="connsiteX0" fmla="*/ 19170 w 678904"/>
              <a:gd name="connsiteY0" fmla="*/ 233788 h 470801"/>
              <a:gd name="connsiteX1" fmla="*/ 659733 w 678904"/>
              <a:gd name="connsiteY1" fmla="*/ 451631 h 470801"/>
              <a:gd name="connsiteX2" fmla="*/ 132328 w 678904"/>
              <a:gd name="connsiteY2" fmla="*/ 19170 h 4708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78904" h="470801">
                <a:moveTo>
                  <a:pt x="19170" y="233788"/>
                </a:moveTo>
                <a:lnTo>
                  <a:pt x="659733" y="451631"/>
                </a:lnTo>
                <a:lnTo>
                  <a:pt x="132328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5" name="Freeform 3"/>
          <p:cNvSpPr/>
          <p:nvPr/>
        </p:nvSpPr>
        <p:spPr>
          <a:xfrm>
            <a:off x="5782088" y="1700182"/>
            <a:ext cx="572935" cy="925575"/>
          </a:xfrm>
          <a:custGeom>
            <a:avLst/>
            <a:gdLst>
              <a:gd name="connsiteX0" fmla="*/ 19170 w 572935"/>
              <a:gd name="connsiteY0" fmla="*/ 906405 h 925575"/>
              <a:gd name="connsiteX1" fmla="*/ 402900 w 572935"/>
              <a:gd name="connsiteY1" fmla="*/ 19170 h 925575"/>
              <a:gd name="connsiteX2" fmla="*/ 553764 w 572935"/>
              <a:gd name="connsiteY2" fmla="*/ 19170 h 9255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72935" h="925575">
                <a:moveTo>
                  <a:pt x="19170" y="906405"/>
                </a:moveTo>
                <a:lnTo>
                  <a:pt x="402900" y="19170"/>
                </a:lnTo>
                <a:lnTo>
                  <a:pt x="55376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6" name="Freeform 3"/>
          <p:cNvSpPr/>
          <p:nvPr/>
        </p:nvSpPr>
        <p:spPr>
          <a:xfrm>
            <a:off x="6008926" y="2081707"/>
            <a:ext cx="346087" cy="473544"/>
          </a:xfrm>
          <a:custGeom>
            <a:avLst/>
            <a:gdLst>
              <a:gd name="connsiteX0" fmla="*/ 19170 w 346087"/>
              <a:gd name="connsiteY0" fmla="*/ 454374 h 473544"/>
              <a:gd name="connsiteX1" fmla="*/ 176066 w 346087"/>
              <a:gd name="connsiteY1" fmla="*/ 19170 h 473544"/>
              <a:gd name="connsiteX2" fmla="*/ 326917 w 346087"/>
              <a:gd name="connsiteY2" fmla="*/ 19170 h 47354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46087" h="473544">
                <a:moveTo>
                  <a:pt x="19170" y="454374"/>
                </a:moveTo>
                <a:lnTo>
                  <a:pt x="176066" y="19170"/>
                </a:lnTo>
                <a:lnTo>
                  <a:pt x="326917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7" name="Freeform 3"/>
          <p:cNvSpPr/>
          <p:nvPr/>
        </p:nvSpPr>
        <p:spPr>
          <a:xfrm>
            <a:off x="5510885" y="3350708"/>
            <a:ext cx="2064829" cy="295465"/>
          </a:xfrm>
          <a:custGeom>
            <a:avLst/>
            <a:gdLst>
              <a:gd name="connsiteX0" fmla="*/ 19170 w 2064829"/>
              <a:gd name="connsiteY0" fmla="*/ 276294 h 295465"/>
              <a:gd name="connsiteX1" fmla="*/ 670845 w 2064829"/>
              <a:gd name="connsiteY1" fmla="*/ 19170 h 295465"/>
              <a:gd name="connsiteX2" fmla="*/ 2045658 w 2064829"/>
              <a:gd name="connsiteY2" fmla="*/ 19170 h 2954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64829" h="295465">
                <a:moveTo>
                  <a:pt x="19170" y="276294"/>
                </a:moveTo>
                <a:lnTo>
                  <a:pt x="670845" y="19170"/>
                </a:lnTo>
                <a:lnTo>
                  <a:pt x="2045658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8" name="Freeform 3"/>
          <p:cNvSpPr/>
          <p:nvPr/>
        </p:nvSpPr>
        <p:spPr>
          <a:xfrm>
            <a:off x="7145899" y="3713574"/>
            <a:ext cx="429818" cy="76682"/>
          </a:xfrm>
          <a:custGeom>
            <a:avLst/>
            <a:gdLst>
              <a:gd name="connsiteX0" fmla="*/ 19170 w 429818"/>
              <a:gd name="connsiteY0" fmla="*/ 19170 h 76682"/>
              <a:gd name="connsiteX1" fmla="*/ 410647 w 429818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29818" h="76682">
                <a:moveTo>
                  <a:pt x="19170" y="19170"/>
                </a:moveTo>
                <a:lnTo>
                  <a:pt x="410647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29" name="Freeform 3"/>
          <p:cNvSpPr/>
          <p:nvPr/>
        </p:nvSpPr>
        <p:spPr>
          <a:xfrm>
            <a:off x="3822762" y="3951228"/>
            <a:ext cx="1024318" cy="261175"/>
          </a:xfrm>
          <a:custGeom>
            <a:avLst/>
            <a:gdLst>
              <a:gd name="connsiteX0" fmla="*/ 1005147 w 1024318"/>
              <a:gd name="connsiteY0" fmla="*/ 19170 h 261175"/>
              <a:gd name="connsiteX1" fmla="*/ 133635 w 1024318"/>
              <a:gd name="connsiteY1" fmla="*/ 242004 h 261175"/>
              <a:gd name="connsiteX2" fmla="*/ 19170 w 1024318"/>
              <a:gd name="connsiteY2" fmla="*/ 242004 h 26117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24318" h="261175">
                <a:moveTo>
                  <a:pt x="1005147" y="19170"/>
                </a:moveTo>
                <a:lnTo>
                  <a:pt x="133635" y="242004"/>
                </a:lnTo>
                <a:lnTo>
                  <a:pt x="19170" y="24200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0" name="Freeform 3"/>
          <p:cNvSpPr/>
          <p:nvPr/>
        </p:nvSpPr>
        <p:spPr>
          <a:xfrm>
            <a:off x="2785948" y="4271333"/>
            <a:ext cx="2323007" cy="539458"/>
          </a:xfrm>
          <a:custGeom>
            <a:avLst/>
            <a:gdLst>
              <a:gd name="connsiteX0" fmla="*/ 2303837 w 2323007"/>
              <a:gd name="connsiteY0" fmla="*/ 19170 h 539458"/>
              <a:gd name="connsiteX1" fmla="*/ 197440 w 2323007"/>
              <a:gd name="connsiteY1" fmla="*/ 520287 h 539458"/>
              <a:gd name="connsiteX2" fmla="*/ 19170 w 2323007"/>
              <a:gd name="connsiteY2" fmla="*/ 520287 h 53945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323007" h="539458">
                <a:moveTo>
                  <a:pt x="2303837" y="19170"/>
                </a:moveTo>
                <a:lnTo>
                  <a:pt x="197440" y="520287"/>
                </a:lnTo>
                <a:lnTo>
                  <a:pt x="19170" y="520287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1" name="Freeform 3"/>
          <p:cNvSpPr/>
          <p:nvPr/>
        </p:nvSpPr>
        <p:spPr>
          <a:xfrm>
            <a:off x="6116120" y="2320486"/>
            <a:ext cx="336435" cy="520763"/>
          </a:xfrm>
          <a:custGeom>
            <a:avLst/>
            <a:gdLst>
              <a:gd name="connsiteX0" fmla="*/ 19170 w 336435"/>
              <a:gd name="connsiteY0" fmla="*/ 501592 h 520763"/>
              <a:gd name="connsiteX1" fmla="*/ 166363 w 336435"/>
              <a:gd name="connsiteY1" fmla="*/ 19170 h 520763"/>
              <a:gd name="connsiteX2" fmla="*/ 317264 w 336435"/>
              <a:gd name="connsiteY2" fmla="*/ 19170 h 52076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36435" h="520763">
                <a:moveTo>
                  <a:pt x="19170" y="501592"/>
                </a:moveTo>
                <a:lnTo>
                  <a:pt x="166363" y="19170"/>
                </a:lnTo>
                <a:lnTo>
                  <a:pt x="31726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2" name="Freeform 3"/>
          <p:cNvSpPr/>
          <p:nvPr/>
        </p:nvSpPr>
        <p:spPr>
          <a:xfrm>
            <a:off x="6535195" y="3206847"/>
            <a:ext cx="229578" cy="81965"/>
          </a:xfrm>
          <a:custGeom>
            <a:avLst/>
            <a:gdLst>
              <a:gd name="connsiteX0" fmla="*/ 19170 w 229578"/>
              <a:gd name="connsiteY0" fmla="*/ 62795 h 81965"/>
              <a:gd name="connsiteX1" fmla="*/ 19170 w 229578"/>
              <a:gd name="connsiteY1" fmla="*/ 19170 h 81965"/>
              <a:gd name="connsiteX2" fmla="*/ 210406 w 229578"/>
              <a:gd name="connsiteY2" fmla="*/ 19170 h 81965"/>
              <a:gd name="connsiteX3" fmla="*/ 210406 w 229578"/>
              <a:gd name="connsiteY3" fmla="*/ 62795 h 8196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29578" h="81965">
                <a:moveTo>
                  <a:pt x="19170" y="62795"/>
                </a:moveTo>
                <a:lnTo>
                  <a:pt x="19170" y="19170"/>
                </a:lnTo>
                <a:lnTo>
                  <a:pt x="210406" y="19170"/>
                </a:lnTo>
                <a:lnTo>
                  <a:pt x="210406" y="62795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3" name="Freeform 3"/>
          <p:cNvSpPr/>
          <p:nvPr/>
        </p:nvSpPr>
        <p:spPr>
          <a:xfrm>
            <a:off x="4927503" y="3894611"/>
            <a:ext cx="160642" cy="76682"/>
          </a:xfrm>
          <a:custGeom>
            <a:avLst/>
            <a:gdLst>
              <a:gd name="connsiteX0" fmla="*/ 141471 w 160642"/>
              <a:gd name="connsiteY0" fmla="*/ 19170 h 76682"/>
              <a:gd name="connsiteX1" fmla="*/ 19170 w 160642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60642" h="76682">
                <a:moveTo>
                  <a:pt x="141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4" name="Freeform 3"/>
          <p:cNvSpPr/>
          <p:nvPr/>
        </p:nvSpPr>
        <p:spPr>
          <a:xfrm>
            <a:off x="7478181" y="4115758"/>
            <a:ext cx="106641" cy="76682"/>
          </a:xfrm>
          <a:custGeom>
            <a:avLst/>
            <a:gdLst>
              <a:gd name="connsiteX0" fmla="*/ 87471 w 106641"/>
              <a:gd name="connsiteY0" fmla="*/ 19170 h 76682"/>
              <a:gd name="connsiteX1" fmla="*/ 19170 w 106641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641" h="76682">
                <a:moveTo>
                  <a:pt x="87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5" name="Freeform 3"/>
          <p:cNvSpPr/>
          <p:nvPr/>
        </p:nvSpPr>
        <p:spPr>
          <a:xfrm>
            <a:off x="2690733" y="1902039"/>
            <a:ext cx="2356446" cy="76682"/>
          </a:xfrm>
          <a:custGeom>
            <a:avLst/>
            <a:gdLst>
              <a:gd name="connsiteX0" fmla="*/ 2337276 w 2356446"/>
              <a:gd name="connsiteY0" fmla="*/ 19170 h 76682"/>
              <a:gd name="connsiteX1" fmla="*/ 19170 w 2356446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56446" h="76682">
                <a:moveTo>
                  <a:pt x="2337276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6" name="Freeform 3"/>
          <p:cNvSpPr/>
          <p:nvPr/>
        </p:nvSpPr>
        <p:spPr>
          <a:xfrm>
            <a:off x="2405184" y="2656460"/>
            <a:ext cx="1724507" cy="203504"/>
          </a:xfrm>
          <a:custGeom>
            <a:avLst/>
            <a:gdLst>
              <a:gd name="connsiteX0" fmla="*/ 19170 w 1724507"/>
              <a:gd name="connsiteY0" fmla="*/ 19170 h 203504"/>
              <a:gd name="connsiteX1" fmla="*/ 393045 w 1724507"/>
              <a:gd name="connsiteY1" fmla="*/ 19170 h 203504"/>
              <a:gd name="connsiteX2" fmla="*/ 1705336 w 1724507"/>
              <a:gd name="connsiteY2" fmla="*/ 184334 h 20350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724507" h="203504">
                <a:moveTo>
                  <a:pt x="19170" y="19170"/>
                </a:moveTo>
                <a:lnTo>
                  <a:pt x="393045" y="19170"/>
                </a:lnTo>
                <a:lnTo>
                  <a:pt x="1705336" y="184334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7" name="Freeform 3"/>
          <p:cNvSpPr/>
          <p:nvPr/>
        </p:nvSpPr>
        <p:spPr>
          <a:xfrm>
            <a:off x="2400166" y="3604790"/>
            <a:ext cx="2088984" cy="329552"/>
          </a:xfrm>
          <a:custGeom>
            <a:avLst/>
            <a:gdLst>
              <a:gd name="connsiteX0" fmla="*/ 19170 w 2088984"/>
              <a:gd name="connsiteY0" fmla="*/ 310381 h 329552"/>
              <a:gd name="connsiteX1" fmla="*/ 1801679 w 2088984"/>
              <a:gd name="connsiteY1" fmla="*/ 310381 h 329552"/>
              <a:gd name="connsiteX2" fmla="*/ 2069814 w 2088984"/>
              <a:gd name="connsiteY2" fmla="*/ 19170 h 3295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88984" h="329552">
                <a:moveTo>
                  <a:pt x="19170" y="310381"/>
                </a:moveTo>
                <a:lnTo>
                  <a:pt x="1801679" y="310381"/>
                </a:lnTo>
                <a:lnTo>
                  <a:pt x="2069814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8" name="Freeform 3"/>
          <p:cNvSpPr/>
          <p:nvPr/>
        </p:nvSpPr>
        <p:spPr>
          <a:xfrm>
            <a:off x="6634533" y="3115963"/>
            <a:ext cx="38353" cy="120650"/>
          </a:xfrm>
          <a:custGeom>
            <a:avLst/>
            <a:gdLst>
              <a:gd name="connsiteX0" fmla="*/ 9588 w 38353"/>
              <a:gd name="connsiteY0" fmla="*/ 9588 h 120650"/>
              <a:gd name="connsiteX1" fmla="*/ 13487 w 38353"/>
              <a:gd name="connsiteY1" fmla="*/ 111061 h 12065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8353" h="120650">
                <a:moveTo>
                  <a:pt x="9588" y="9588"/>
                </a:moveTo>
                <a:lnTo>
                  <a:pt x="13487" y="11106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39" name="Freeform 3"/>
          <p:cNvSpPr/>
          <p:nvPr/>
        </p:nvSpPr>
        <p:spPr>
          <a:xfrm>
            <a:off x="6847208" y="3691561"/>
            <a:ext cx="659740" cy="451637"/>
          </a:xfrm>
          <a:custGeom>
            <a:avLst/>
            <a:gdLst>
              <a:gd name="connsiteX0" fmla="*/ 9588 w 659740"/>
              <a:gd name="connsiteY0" fmla="*/ 224205 h 451637"/>
              <a:gd name="connsiteX1" fmla="*/ 650151 w 659740"/>
              <a:gd name="connsiteY1" fmla="*/ 442048 h 451637"/>
              <a:gd name="connsiteX2" fmla="*/ 122745 w 659740"/>
              <a:gd name="connsiteY2" fmla="*/ 9588 h 4516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659740" h="451637">
                <a:moveTo>
                  <a:pt x="9588" y="224205"/>
                </a:moveTo>
                <a:lnTo>
                  <a:pt x="650151" y="442048"/>
                </a:lnTo>
                <a:lnTo>
                  <a:pt x="12274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0" name="Freeform 3"/>
          <p:cNvSpPr/>
          <p:nvPr/>
        </p:nvSpPr>
        <p:spPr>
          <a:xfrm>
            <a:off x="5791670" y="1709764"/>
            <a:ext cx="553770" cy="906411"/>
          </a:xfrm>
          <a:custGeom>
            <a:avLst/>
            <a:gdLst>
              <a:gd name="connsiteX0" fmla="*/ 9588 w 553770"/>
              <a:gd name="connsiteY0" fmla="*/ 896823 h 906411"/>
              <a:gd name="connsiteX1" fmla="*/ 393319 w 553770"/>
              <a:gd name="connsiteY1" fmla="*/ 9588 h 906411"/>
              <a:gd name="connsiteX2" fmla="*/ 544182 w 553770"/>
              <a:gd name="connsiteY2" fmla="*/ 9588 h 9064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553770" h="906411">
                <a:moveTo>
                  <a:pt x="9588" y="896823"/>
                </a:moveTo>
                <a:lnTo>
                  <a:pt x="393319" y="9588"/>
                </a:lnTo>
                <a:lnTo>
                  <a:pt x="54418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1" name="Freeform 3"/>
          <p:cNvSpPr/>
          <p:nvPr/>
        </p:nvSpPr>
        <p:spPr>
          <a:xfrm>
            <a:off x="6018508" y="2091289"/>
            <a:ext cx="326923" cy="454380"/>
          </a:xfrm>
          <a:custGeom>
            <a:avLst/>
            <a:gdLst>
              <a:gd name="connsiteX0" fmla="*/ 9588 w 326923"/>
              <a:gd name="connsiteY0" fmla="*/ 444792 h 454380"/>
              <a:gd name="connsiteX1" fmla="*/ 166484 w 326923"/>
              <a:gd name="connsiteY1" fmla="*/ 9588 h 454380"/>
              <a:gd name="connsiteX2" fmla="*/ 317335 w 326923"/>
              <a:gd name="connsiteY2" fmla="*/ 9588 h 45438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26923" h="454380">
                <a:moveTo>
                  <a:pt x="9588" y="444792"/>
                </a:moveTo>
                <a:lnTo>
                  <a:pt x="166484" y="9588"/>
                </a:lnTo>
                <a:lnTo>
                  <a:pt x="31733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2" name="Freeform 3"/>
          <p:cNvSpPr/>
          <p:nvPr/>
        </p:nvSpPr>
        <p:spPr>
          <a:xfrm>
            <a:off x="5520467" y="3360291"/>
            <a:ext cx="2045665" cy="276301"/>
          </a:xfrm>
          <a:custGeom>
            <a:avLst/>
            <a:gdLst>
              <a:gd name="connsiteX0" fmla="*/ 9588 w 2045665"/>
              <a:gd name="connsiteY0" fmla="*/ 266712 h 276301"/>
              <a:gd name="connsiteX1" fmla="*/ 661263 w 2045665"/>
              <a:gd name="connsiteY1" fmla="*/ 9588 h 276301"/>
              <a:gd name="connsiteX2" fmla="*/ 2036076 w 2045665"/>
              <a:gd name="connsiteY2" fmla="*/ 9588 h 2763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45665" h="276301">
                <a:moveTo>
                  <a:pt x="9588" y="266712"/>
                </a:moveTo>
                <a:lnTo>
                  <a:pt x="661263" y="9588"/>
                </a:lnTo>
                <a:lnTo>
                  <a:pt x="2036076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3" name="Freeform 3"/>
          <p:cNvSpPr/>
          <p:nvPr/>
        </p:nvSpPr>
        <p:spPr>
          <a:xfrm>
            <a:off x="7155481" y="3723156"/>
            <a:ext cx="410654" cy="38353"/>
          </a:xfrm>
          <a:custGeom>
            <a:avLst/>
            <a:gdLst>
              <a:gd name="connsiteX0" fmla="*/ 9588 w 410654"/>
              <a:gd name="connsiteY0" fmla="*/ 9588 h 38353"/>
              <a:gd name="connsiteX1" fmla="*/ 401065 w 410654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10654" h="38353">
                <a:moveTo>
                  <a:pt x="9588" y="9588"/>
                </a:moveTo>
                <a:lnTo>
                  <a:pt x="401065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4" name="Freeform 3"/>
          <p:cNvSpPr/>
          <p:nvPr/>
        </p:nvSpPr>
        <p:spPr>
          <a:xfrm>
            <a:off x="3832344" y="3960810"/>
            <a:ext cx="1005154" cy="242011"/>
          </a:xfrm>
          <a:custGeom>
            <a:avLst/>
            <a:gdLst>
              <a:gd name="connsiteX0" fmla="*/ 995565 w 1005154"/>
              <a:gd name="connsiteY0" fmla="*/ 9588 h 242011"/>
              <a:gd name="connsiteX1" fmla="*/ 124053 w 1005154"/>
              <a:gd name="connsiteY1" fmla="*/ 232422 h 242011"/>
              <a:gd name="connsiteX2" fmla="*/ 9588 w 1005154"/>
              <a:gd name="connsiteY2" fmla="*/ 232422 h 24201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005154" h="242011">
                <a:moveTo>
                  <a:pt x="995565" y="9588"/>
                </a:moveTo>
                <a:lnTo>
                  <a:pt x="124053" y="232422"/>
                </a:lnTo>
                <a:lnTo>
                  <a:pt x="9588" y="232422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5" name="Freeform 3"/>
          <p:cNvSpPr/>
          <p:nvPr/>
        </p:nvSpPr>
        <p:spPr>
          <a:xfrm>
            <a:off x="2795530" y="4280915"/>
            <a:ext cx="2303843" cy="520293"/>
          </a:xfrm>
          <a:custGeom>
            <a:avLst/>
            <a:gdLst>
              <a:gd name="connsiteX0" fmla="*/ 2294254 w 2303843"/>
              <a:gd name="connsiteY0" fmla="*/ 9588 h 520293"/>
              <a:gd name="connsiteX1" fmla="*/ 187858 w 2303843"/>
              <a:gd name="connsiteY1" fmla="*/ 510705 h 520293"/>
              <a:gd name="connsiteX2" fmla="*/ 9588 w 2303843"/>
              <a:gd name="connsiteY2" fmla="*/ 510705 h 52029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303843" h="520293">
                <a:moveTo>
                  <a:pt x="2294254" y="9588"/>
                </a:moveTo>
                <a:lnTo>
                  <a:pt x="187858" y="510705"/>
                </a:lnTo>
                <a:lnTo>
                  <a:pt x="9588" y="510705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6" name="Freeform 3"/>
          <p:cNvSpPr/>
          <p:nvPr/>
        </p:nvSpPr>
        <p:spPr>
          <a:xfrm>
            <a:off x="6125702" y="2330068"/>
            <a:ext cx="317271" cy="501599"/>
          </a:xfrm>
          <a:custGeom>
            <a:avLst/>
            <a:gdLst>
              <a:gd name="connsiteX0" fmla="*/ 9588 w 317271"/>
              <a:gd name="connsiteY0" fmla="*/ 492010 h 501599"/>
              <a:gd name="connsiteX1" fmla="*/ 156781 w 317271"/>
              <a:gd name="connsiteY1" fmla="*/ 9588 h 501599"/>
              <a:gd name="connsiteX2" fmla="*/ 307682 w 317271"/>
              <a:gd name="connsiteY2" fmla="*/ 9588 h 50159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317271" h="501599">
                <a:moveTo>
                  <a:pt x="9588" y="492010"/>
                </a:moveTo>
                <a:lnTo>
                  <a:pt x="156781" y="9588"/>
                </a:lnTo>
                <a:lnTo>
                  <a:pt x="30768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7" name="Freeform 3"/>
          <p:cNvSpPr/>
          <p:nvPr/>
        </p:nvSpPr>
        <p:spPr>
          <a:xfrm>
            <a:off x="6544777" y="3216429"/>
            <a:ext cx="210413" cy="62801"/>
          </a:xfrm>
          <a:custGeom>
            <a:avLst/>
            <a:gdLst>
              <a:gd name="connsiteX0" fmla="*/ 9588 w 210413"/>
              <a:gd name="connsiteY0" fmla="*/ 53213 h 62801"/>
              <a:gd name="connsiteX1" fmla="*/ 9588 w 210413"/>
              <a:gd name="connsiteY1" fmla="*/ 9588 h 62801"/>
              <a:gd name="connsiteX2" fmla="*/ 200824 w 210413"/>
              <a:gd name="connsiteY2" fmla="*/ 9588 h 62801"/>
              <a:gd name="connsiteX3" fmla="*/ 200824 w 210413"/>
              <a:gd name="connsiteY3" fmla="*/ 53213 h 6280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210413" h="62801">
                <a:moveTo>
                  <a:pt x="9588" y="53213"/>
                </a:moveTo>
                <a:lnTo>
                  <a:pt x="9588" y="9588"/>
                </a:lnTo>
                <a:lnTo>
                  <a:pt x="200824" y="9588"/>
                </a:lnTo>
                <a:lnTo>
                  <a:pt x="200824" y="53213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8" name="Freeform 3"/>
          <p:cNvSpPr/>
          <p:nvPr/>
        </p:nvSpPr>
        <p:spPr>
          <a:xfrm>
            <a:off x="4937085" y="3904193"/>
            <a:ext cx="141478" cy="38353"/>
          </a:xfrm>
          <a:custGeom>
            <a:avLst/>
            <a:gdLst>
              <a:gd name="connsiteX0" fmla="*/ 131889 w 141478"/>
              <a:gd name="connsiteY0" fmla="*/ 9588 h 38353"/>
              <a:gd name="connsiteX1" fmla="*/ 9588 w 141478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41478" h="38353">
                <a:moveTo>
                  <a:pt x="131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49" name="Freeform 3"/>
          <p:cNvSpPr/>
          <p:nvPr/>
        </p:nvSpPr>
        <p:spPr>
          <a:xfrm>
            <a:off x="7487764" y="4125340"/>
            <a:ext cx="87477" cy="38353"/>
          </a:xfrm>
          <a:custGeom>
            <a:avLst/>
            <a:gdLst>
              <a:gd name="connsiteX0" fmla="*/ 77889 w 87477"/>
              <a:gd name="connsiteY0" fmla="*/ 9588 h 38353"/>
              <a:gd name="connsiteX1" fmla="*/ 9588 w 87477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77" h="38353">
                <a:moveTo>
                  <a:pt x="77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0" name="Freeform 3"/>
          <p:cNvSpPr/>
          <p:nvPr/>
        </p:nvSpPr>
        <p:spPr>
          <a:xfrm>
            <a:off x="7051132" y="2994053"/>
            <a:ext cx="465391" cy="220878"/>
          </a:xfrm>
          <a:custGeom>
            <a:avLst/>
            <a:gdLst>
              <a:gd name="connsiteX0" fmla="*/ 19170 w 465391"/>
              <a:gd name="connsiteY0" fmla="*/ 201707 h 220878"/>
              <a:gd name="connsiteX1" fmla="*/ 446220 w 465391"/>
              <a:gd name="connsiteY1" fmla="*/ 19170 h 22087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65391" h="220878">
                <a:moveTo>
                  <a:pt x="19170" y="201707"/>
                </a:moveTo>
                <a:lnTo>
                  <a:pt x="44622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1" name="Freeform 3"/>
          <p:cNvSpPr/>
          <p:nvPr/>
        </p:nvSpPr>
        <p:spPr>
          <a:xfrm>
            <a:off x="7478181" y="2995368"/>
            <a:ext cx="106641" cy="76682"/>
          </a:xfrm>
          <a:custGeom>
            <a:avLst/>
            <a:gdLst>
              <a:gd name="connsiteX0" fmla="*/ 87471 w 106641"/>
              <a:gd name="connsiteY0" fmla="*/ 19170 h 76682"/>
              <a:gd name="connsiteX1" fmla="*/ 19170 w 106641"/>
              <a:gd name="connsiteY1" fmla="*/ 19170 h 7668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106641" h="76682">
                <a:moveTo>
                  <a:pt x="87471" y="19170"/>
                </a:moveTo>
                <a:lnTo>
                  <a:pt x="19170" y="19170"/>
                </a:lnTo>
              </a:path>
            </a:pathLst>
          </a:custGeom>
          <a:ln w="25400">
            <a:solidFill>
              <a:srgbClr val="FFFFFF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2" name="Freeform 3"/>
          <p:cNvSpPr/>
          <p:nvPr/>
        </p:nvSpPr>
        <p:spPr>
          <a:xfrm>
            <a:off x="7060715" y="3003635"/>
            <a:ext cx="446227" cy="201714"/>
          </a:xfrm>
          <a:custGeom>
            <a:avLst/>
            <a:gdLst>
              <a:gd name="connsiteX0" fmla="*/ 9588 w 446227"/>
              <a:gd name="connsiteY0" fmla="*/ 192125 h 201714"/>
              <a:gd name="connsiteX1" fmla="*/ 436638 w 446227"/>
              <a:gd name="connsiteY1" fmla="*/ 9588 h 20171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446227" h="201714">
                <a:moveTo>
                  <a:pt x="9588" y="192125"/>
                </a:moveTo>
                <a:lnTo>
                  <a:pt x="43663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3" name="Freeform 3"/>
          <p:cNvSpPr/>
          <p:nvPr/>
        </p:nvSpPr>
        <p:spPr>
          <a:xfrm>
            <a:off x="7487764" y="3004950"/>
            <a:ext cx="87477" cy="38353"/>
          </a:xfrm>
          <a:custGeom>
            <a:avLst/>
            <a:gdLst>
              <a:gd name="connsiteX0" fmla="*/ 77889 w 87477"/>
              <a:gd name="connsiteY0" fmla="*/ 9588 h 38353"/>
              <a:gd name="connsiteX1" fmla="*/ 9588 w 87477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87477" h="38353">
                <a:moveTo>
                  <a:pt x="77889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4" name="Freeform 3"/>
          <p:cNvSpPr/>
          <p:nvPr/>
        </p:nvSpPr>
        <p:spPr>
          <a:xfrm>
            <a:off x="2700316" y="1911621"/>
            <a:ext cx="2337282" cy="38353"/>
          </a:xfrm>
          <a:custGeom>
            <a:avLst/>
            <a:gdLst>
              <a:gd name="connsiteX0" fmla="*/ 2327694 w 2337282"/>
              <a:gd name="connsiteY0" fmla="*/ 9588 h 38353"/>
              <a:gd name="connsiteX1" fmla="*/ 9588 w 2337282"/>
              <a:gd name="connsiteY1" fmla="*/ 9588 h 3835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2337282" h="38353">
                <a:moveTo>
                  <a:pt x="2327694" y="9588"/>
                </a:moveTo>
                <a:lnTo>
                  <a:pt x="9588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5" name="Freeform 3"/>
          <p:cNvSpPr/>
          <p:nvPr/>
        </p:nvSpPr>
        <p:spPr>
          <a:xfrm>
            <a:off x="2414766" y="2666043"/>
            <a:ext cx="1705343" cy="184340"/>
          </a:xfrm>
          <a:custGeom>
            <a:avLst/>
            <a:gdLst>
              <a:gd name="connsiteX0" fmla="*/ 9588 w 1705343"/>
              <a:gd name="connsiteY0" fmla="*/ 9588 h 184340"/>
              <a:gd name="connsiteX1" fmla="*/ 383463 w 1705343"/>
              <a:gd name="connsiteY1" fmla="*/ 9588 h 184340"/>
              <a:gd name="connsiteX2" fmla="*/ 1695754 w 1705343"/>
              <a:gd name="connsiteY2" fmla="*/ 174751 h 18434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1705343" h="184340">
                <a:moveTo>
                  <a:pt x="9588" y="9588"/>
                </a:moveTo>
                <a:lnTo>
                  <a:pt x="383463" y="9588"/>
                </a:lnTo>
                <a:lnTo>
                  <a:pt x="1695754" y="174751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sp>
        <p:nvSpPr>
          <p:cNvPr id="56" name="Freeform 3"/>
          <p:cNvSpPr/>
          <p:nvPr/>
        </p:nvSpPr>
        <p:spPr>
          <a:xfrm>
            <a:off x="2409748" y="3614372"/>
            <a:ext cx="2069820" cy="310387"/>
          </a:xfrm>
          <a:custGeom>
            <a:avLst/>
            <a:gdLst>
              <a:gd name="connsiteX0" fmla="*/ 9588 w 2069820"/>
              <a:gd name="connsiteY0" fmla="*/ 300799 h 310387"/>
              <a:gd name="connsiteX1" fmla="*/ 1792097 w 2069820"/>
              <a:gd name="connsiteY1" fmla="*/ 300799 h 310387"/>
              <a:gd name="connsiteX2" fmla="*/ 2060232 w 2069820"/>
              <a:gd name="connsiteY2" fmla="*/ 9588 h 31038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</a:cxnLst>
            <a:rect l="l" t="t" r="r" b="b"/>
            <a:pathLst>
              <a:path w="2069820" h="310387">
                <a:moveTo>
                  <a:pt x="9588" y="300799"/>
                </a:moveTo>
                <a:lnTo>
                  <a:pt x="1792097" y="300799"/>
                </a:lnTo>
                <a:lnTo>
                  <a:pt x="2060232" y="9588"/>
                </a:lnTo>
              </a:path>
            </a:pathLst>
          </a:custGeom>
          <a:ln w="12700">
            <a:solidFill>
              <a:srgbClr val="0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 sz="2400" b="1">
              <a:solidFill>
                <a:srgbClr val="00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345442" y="1802111"/>
            <a:ext cx="201168" cy="201782"/>
            <a:chOff x="354333" y="3295649"/>
            <a:chExt cx="201168" cy="201782"/>
          </a:xfrm>
        </p:grpSpPr>
        <p:sp>
          <p:nvSpPr>
            <p:cNvPr id="58" name="Oval 57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1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348473" y="2567284"/>
            <a:ext cx="201168" cy="201782"/>
            <a:chOff x="354333" y="3295649"/>
            <a:chExt cx="201168" cy="201782"/>
          </a:xfrm>
        </p:grpSpPr>
        <p:sp>
          <p:nvSpPr>
            <p:cNvPr id="61" name="Oval 60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2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45442" y="3797936"/>
            <a:ext cx="201168" cy="201782"/>
            <a:chOff x="354333" y="3295649"/>
            <a:chExt cx="201168" cy="201782"/>
          </a:xfrm>
        </p:grpSpPr>
        <p:sp>
          <p:nvSpPr>
            <p:cNvPr id="64" name="Oval 63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3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339728" y="4652665"/>
            <a:ext cx="201168" cy="201782"/>
            <a:chOff x="354333" y="3295649"/>
            <a:chExt cx="201168" cy="201782"/>
          </a:xfrm>
        </p:grpSpPr>
        <p:sp>
          <p:nvSpPr>
            <p:cNvPr id="67" name="Oval 66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4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55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</a:t>
            </a:r>
            <a:r>
              <a:rPr lang="en-US" dirty="0" smtClean="0"/>
              <a:t>6.1 </a:t>
            </a:r>
            <a:r>
              <a:rPr lang="en-US" dirty="0"/>
              <a:t>Comparison of Skeletal, Cardiac, and Smooth </a:t>
            </a:r>
            <a:r>
              <a:rPr lang="en-US" dirty="0" smtClean="0"/>
              <a:t>Muscles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0"/>
          <a:stretch>
            <a:fillRect/>
          </a:stretch>
        </p:blipFill>
        <p:spPr>
          <a:xfrm>
            <a:off x="298704" y="432816"/>
            <a:ext cx="8546592" cy="5992368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8499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6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rajesh\Desktop\PPT\Unlabeled\figure_06_05_step6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43"/>
          <a:stretch>
            <a:fillRect/>
          </a:stretch>
        </p:blipFill>
        <p:spPr bwMode="auto">
          <a:xfrm>
            <a:off x="316707" y="2264574"/>
            <a:ext cx="8510587" cy="2328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0343" y="2707839"/>
            <a:ext cx="2767040" cy="1795363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     </a:t>
            </a:r>
            <a:r>
              <a:rPr lang="en-US" sz="1300" b="1" dirty="0" err="1" smtClean="0">
                <a:solidFill>
                  <a:srgbClr val="000000"/>
                </a:solidFill>
                <a:latin typeface="Arial"/>
                <a:ea typeface="ＭＳ Ｐゴシック" charset="0"/>
              </a:rPr>
              <a:t>ACh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binds and opens channels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that allow simultaneous passage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of Na</a:t>
            </a:r>
            <a:r>
              <a:rPr lang="en-US" sz="1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+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into the muscle fiber and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+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out of the muscle fiber. More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1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+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ions enter than K</a:t>
            </a:r>
            <a:r>
              <a:rPr lang="en-US" sz="1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+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 ions leave,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producing a local change in the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electrical conditions of the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membrane (depolarization). This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eventually leads to an action</a:t>
            </a:r>
          </a:p>
          <a:p>
            <a:pPr eaLnBrk="0" hangingPunct="0">
              <a:lnSpc>
                <a:spcPts val="1425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potential.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04902" y="2634809"/>
            <a:ext cx="565861" cy="192360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500"/>
              </a:lnSpc>
              <a:defRPr/>
            </a:pP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Na</a:t>
            </a:r>
            <a:r>
              <a:rPr lang="en-US" sz="1300" b="1" baseline="30000" dirty="0" smtClean="0">
                <a:solidFill>
                  <a:srgbClr val="000000"/>
                </a:solidFill>
                <a:latin typeface="Symbol"/>
                <a:ea typeface="ＭＳ Ｐゴシック" charset="0"/>
              </a:rPr>
              <a:t>+ </a:t>
            </a:r>
            <a:r>
              <a:rPr lang="en-US" sz="1300" b="1" dirty="0" smtClean="0">
                <a:solidFill>
                  <a:srgbClr val="000000"/>
                </a:solidFill>
                <a:latin typeface="Symbol"/>
                <a:ea typeface="ＭＳ Ｐゴシック" charset="0"/>
              </a:rPr>
              <a:t>  </a:t>
            </a:r>
            <a:r>
              <a:rPr lang="en-US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K</a:t>
            </a:r>
            <a:r>
              <a:rPr lang="en-US" sz="1300" b="1" baseline="30000" dirty="0" smtClean="0">
                <a:solidFill>
                  <a:srgbClr val="000000"/>
                </a:solidFill>
                <a:latin typeface="Symbol"/>
                <a:ea typeface="ＭＳ Ｐゴシック" charset="0"/>
              </a:rPr>
              <a:t>+</a:t>
            </a:r>
            <a:endParaRPr lang="en-US" sz="1300" b="1" baseline="30000" dirty="0">
              <a:solidFill>
                <a:srgbClr val="000000"/>
              </a:solidFill>
              <a:latin typeface="Symbol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78189" y="2525272"/>
            <a:ext cx="1569340" cy="57708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eaLnBrk="0" hangingPunct="0">
              <a:lnSpc>
                <a:spcPts val="1500"/>
              </a:lnSpc>
              <a:defRPr/>
            </a:pPr>
            <a:r>
              <a:rPr lang="it-IT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 channel in</a:t>
            </a:r>
          </a:p>
          <a:p>
            <a:pPr eaLnBrk="0" hangingPunct="0">
              <a:lnSpc>
                <a:spcPts val="1500"/>
              </a:lnSpc>
              <a:defRPr/>
            </a:pPr>
            <a:r>
              <a:rPr lang="it-IT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sarcolemma opens;</a:t>
            </a:r>
          </a:p>
          <a:p>
            <a:pPr eaLnBrk="0" hangingPunct="0">
              <a:lnSpc>
                <a:spcPts val="1500"/>
              </a:lnSpc>
              <a:defRPr/>
            </a:pPr>
            <a:r>
              <a:rPr lang="it-IT" sz="1300" b="1" dirty="0" smtClean="0">
                <a:solidFill>
                  <a:srgbClr val="000000"/>
                </a:solidFill>
                <a:latin typeface="Arial"/>
                <a:ea typeface="ＭＳ Ｐゴシック" charset="0"/>
              </a:rPr>
              <a:t>ions pass.</a:t>
            </a:r>
            <a:endParaRPr lang="en-US" sz="1300" b="1" dirty="0">
              <a:solidFill>
                <a:srgbClr val="000000"/>
              </a:solidFill>
              <a:latin typeface="Arial"/>
              <a:ea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5476875" y="2628900"/>
            <a:ext cx="1762125" cy="738188"/>
          </a:xfrm>
          <a:custGeom>
            <a:avLst/>
            <a:gdLst>
              <a:gd name="connsiteX0" fmla="*/ 0 w 1762125"/>
              <a:gd name="connsiteY0" fmla="*/ 738188 h 738188"/>
              <a:gd name="connsiteX1" fmla="*/ 1452563 w 1762125"/>
              <a:gd name="connsiteY1" fmla="*/ 0 h 738188"/>
              <a:gd name="connsiteX2" fmla="*/ 1762125 w 1762125"/>
              <a:gd name="connsiteY2" fmla="*/ 0 h 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2125" h="738188">
                <a:moveTo>
                  <a:pt x="0" y="738188"/>
                </a:moveTo>
                <a:lnTo>
                  <a:pt x="1452563" y="0"/>
                </a:lnTo>
                <a:lnTo>
                  <a:pt x="1762125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3100388" y="2790825"/>
            <a:ext cx="2043112" cy="204788"/>
          </a:xfrm>
          <a:custGeom>
            <a:avLst/>
            <a:gdLst>
              <a:gd name="connsiteX0" fmla="*/ 0 w 2043112"/>
              <a:gd name="connsiteY0" fmla="*/ 4763 h 204788"/>
              <a:gd name="connsiteX1" fmla="*/ 204787 w 2043112"/>
              <a:gd name="connsiteY1" fmla="*/ 0 h 204788"/>
              <a:gd name="connsiteX2" fmla="*/ 2043112 w 2043112"/>
              <a:gd name="connsiteY2" fmla="*/ 204788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112" h="204788">
                <a:moveTo>
                  <a:pt x="0" y="4763"/>
                </a:moveTo>
                <a:lnTo>
                  <a:pt x="204787" y="0"/>
                </a:lnTo>
                <a:lnTo>
                  <a:pt x="2043112" y="204788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58841" y="2684819"/>
            <a:ext cx="201168" cy="201782"/>
            <a:chOff x="354333" y="3295649"/>
            <a:chExt cx="201168" cy="201782"/>
          </a:xfrm>
        </p:grpSpPr>
        <p:sp>
          <p:nvSpPr>
            <p:cNvPr id="12" name="Oval 11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5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sp>
        <p:nvSpPr>
          <p:cNvPr id="14" name="Freeform 13"/>
          <p:cNvSpPr/>
          <p:nvPr/>
        </p:nvSpPr>
        <p:spPr>
          <a:xfrm>
            <a:off x="5476875" y="2628900"/>
            <a:ext cx="1762125" cy="738188"/>
          </a:xfrm>
          <a:custGeom>
            <a:avLst/>
            <a:gdLst>
              <a:gd name="connsiteX0" fmla="*/ 0 w 1762125"/>
              <a:gd name="connsiteY0" fmla="*/ 738188 h 738188"/>
              <a:gd name="connsiteX1" fmla="*/ 1452563 w 1762125"/>
              <a:gd name="connsiteY1" fmla="*/ 0 h 738188"/>
              <a:gd name="connsiteX2" fmla="*/ 1762125 w 1762125"/>
              <a:gd name="connsiteY2" fmla="*/ 0 h 738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62125" h="738188">
                <a:moveTo>
                  <a:pt x="0" y="738188"/>
                </a:moveTo>
                <a:lnTo>
                  <a:pt x="1452563" y="0"/>
                </a:lnTo>
                <a:lnTo>
                  <a:pt x="17621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100388" y="2790825"/>
            <a:ext cx="2043112" cy="204788"/>
          </a:xfrm>
          <a:custGeom>
            <a:avLst/>
            <a:gdLst>
              <a:gd name="connsiteX0" fmla="*/ 0 w 2043112"/>
              <a:gd name="connsiteY0" fmla="*/ 4763 h 204788"/>
              <a:gd name="connsiteX1" fmla="*/ 204787 w 2043112"/>
              <a:gd name="connsiteY1" fmla="*/ 0 h 204788"/>
              <a:gd name="connsiteX2" fmla="*/ 2043112 w 2043112"/>
              <a:gd name="connsiteY2" fmla="*/ 204788 h 204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3112" h="204788">
                <a:moveTo>
                  <a:pt x="0" y="4763"/>
                </a:moveTo>
                <a:lnTo>
                  <a:pt x="204787" y="0"/>
                </a:lnTo>
                <a:lnTo>
                  <a:pt x="2043112" y="204788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7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rajesh\Desktop\PPT\Unlabeled\figure_06_05_step7_un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97"/>
          <a:stretch>
            <a:fillRect/>
          </a:stretch>
        </p:blipFill>
        <p:spPr bwMode="auto">
          <a:xfrm>
            <a:off x="316707" y="2575706"/>
            <a:ext cx="8510587" cy="1706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143"/>
          <p:cNvSpPr txBox="1"/>
          <p:nvPr/>
        </p:nvSpPr>
        <p:spPr>
          <a:xfrm>
            <a:off x="346995" y="3297669"/>
            <a:ext cx="3048000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 The </a:t>
            </a:r>
            <a:r>
              <a:rPr lang="en-US" sz="13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enzyme acetylcholinesterase breaks down </a:t>
            </a:r>
            <a:r>
              <a:rPr lang="en-US" sz="13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lang="en-US" sz="13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in the synaptic cleft, ending the process.</a:t>
            </a:r>
            <a:endParaRPr sz="130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object 141"/>
          <p:cNvSpPr txBox="1"/>
          <p:nvPr/>
        </p:nvSpPr>
        <p:spPr>
          <a:xfrm>
            <a:off x="3768093" y="2738637"/>
            <a:ext cx="42290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8" name="object 142"/>
          <p:cNvSpPr txBox="1"/>
          <p:nvPr/>
        </p:nvSpPr>
        <p:spPr>
          <a:xfrm>
            <a:off x="5062534" y="2731495"/>
            <a:ext cx="119062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 marR="5080" indent="-40005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Degraded</a:t>
            </a:r>
            <a:r>
              <a:rPr sz="13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300" b="1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endParaRPr sz="13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82380" y="3855247"/>
            <a:ext cx="1479892" cy="19236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R="50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15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Acetylcholinesterase</a:t>
            </a:r>
            <a:endParaRPr lang="en-US" sz="115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object 143"/>
          <p:cNvSpPr txBox="1"/>
          <p:nvPr/>
        </p:nvSpPr>
        <p:spPr>
          <a:xfrm>
            <a:off x="7245350" y="2828487"/>
            <a:ext cx="158165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</a:t>
            </a:r>
            <a:r>
              <a:rPr sz="13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</a:t>
            </a:r>
            <a:r>
              <a:rPr sz="13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3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closes</a:t>
            </a: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;</a:t>
            </a:r>
            <a:r>
              <a:rPr sz="13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</a:t>
            </a:r>
            <a:r>
              <a:rPr sz="13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cannot</a:t>
            </a:r>
            <a:r>
              <a:rPr sz="13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3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pass.</a:t>
            </a:r>
          </a:p>
        </p:txBody>
      </p:sp>
      <p:sp>
        <p:nvSpPr>
          <p:cNvPr id="11" name="object 142"/>
          <p:cNvSpPr txBox="1"/>
          <p:nvPr/>
        </p:nvSpPr>
        <p:spPr>
          <a:xfrm>
            <a:off x="5112543" y="2957514"/>
            <a:ext cx="34766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 marR="5080" indent="-40005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sz="13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13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sz="13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47986" y="4017171"/>
            <a:ext cx="175048" cy="179344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marR="50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2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12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1200" b="1" kern="0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5386388" y="2924175"/>
            <a:ext cx="1838325" cy="800100"/>
          </a:xfrm>
          <a:custGeom>
            <a:avLst/>
            <a:gdLst>
              <a:gd name="connsiteX0" fmla="*/ 0 w 1838325"/>
              <a:gd name="connsiteY0" fmla="*/ 800100 h 800100"/>
              <a:gd name="connsiteX1" fmla="*/ 1543050 w 1838325"/>
              <a:gd name="connsiteY1" fmla="*/ 0 h 800100"/>
              <a:gd name="connsiteX2" fmla="*/ 1838325 w 1838325"/>
              <a:gd name="connsiteY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8325" h="800100">
                <a:moveTo>
                  <a:pt x="0" y="800100"/>
                </a:moveTo>
                <a:lnTo>
                  <a:pt x="1543050" y="0"/>
                </a:lnTo>
                <a:lnTo>
                  <a:pt x="1838325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 flipH="1">
            <a:off x="4452941" y="3136106"/>
            <a:ext cx="45719" cy="695325"/>
          </a:xfrm>
          <a:custGeom>
            <a:avLst/>
            <a:gdLst>
              <a:gd name="connsiteX0" fmla="*/ 0 w 0"/>
              <a:gd name="connsiteY0" fmla="*/ 0 h 695325"/>
              <a:gd name="connsiteX1" fmla="*/ 0 w 0"/>
              <a:gd name="connsiteY1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95325">
                <a:moveTo>
                  <a:pt x="0" y="0"/>
                </a:moveTo>
                <a:lnTo>
                  <a:pt x="0" y="695325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3276600" y="3083719"/>
            <a:ext cx="1121569" cy="316706"/>
          </a:xfrm>
          <a:custGeom>
            <a:avLst/>
            <a:gdLst>
              <a:gd name="connsiteX0" fmla="*/ 0 w 1145381"/>
              <a:gd name="connsiteY0" fmla="*/ 316706 h 316706"/>
              <a:gd name="connsiteX1" fmla="*/ 197643 w 1145381"/>
              <a:gd name="connsiteY1" fmla="*/ 316706 h 316706"/>
              <a:gd name="connsiteX2" fmla="*/ 1145381 w 1145381"/>
              <a:gd name="connsiteY2" fmla="*/ 0 h 31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5381" h="316706">
                <a:moveTo>
                  <a:pt x="0" y="316706"/>
                </a:moveTo>
                <a:lnTo>
                  <a:pt x="197643" y="316706"/>
                </a:lnTo>
                <a:lnTo>
                  <a:pt x="1145381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769644" y="2833688"/>
            <a:ext cx="257175" cy="102393"/>
          </a:xfrm>
          <a:custGeom>
            <a:avLst/>
            <a:gdLst>
              <a:gd name="connsiteX0" fmla="*/ 0 w 257175"/>
              <a:gd name="connsiteY0" fmla="*/ 0 h 102393"/>
              <a:gd name="connsiteX1" fmla="*/ 257175 w 257175"/>
              <a:gd name="connsiteY1" fmla="*/ 0 h 102393"/>
              <a:gd name="connsiteX2" fmla="*/ 76200 w 257175"/>
              <a:gd name="connsiteY2" fmla="*/ 102393 h 10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102393">
                <a:moveTo>
                  <a:pt x="0" y="0"/>
                </a:moveTo>
                <a:lnTo>
                  <a:pt x="257175" y="0"/>
                </a:lnTo>
                <a:lnTo>
                  <a:pt x="76200" y="102393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4138613" y="2845594"/>
            <a:ext cx="147637" cy="0"/>
          </a:xfrm>
          <a:custGeom>
            <a:avLst/>
            <a:gdLst>
              <a:gd name="connsiteX0" fmla="*/ 0 w 147637"/>
              <a:gd name="connsiteY0" fmla="*/ 0 h 0"/>
              <a:gd name="connsiteX1" fmla="*/ 147637 w 1476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">
                <a:moveTo>
                  <a:pt x="0" y="0"/>
                </a:moveTo>
                <a:lnTo>
                  <a:pt x="147637" y="0"/>
                </a:lnTo>
              </a:path>
            </a:pathLst>
          </a:cu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59197" y="3291510"/>
            <a:ext cx="201168" cy="201782"/>
            <a:chOff x="354333" y="3295649"/>
            <a:chExt cx="201168" cy="201782"/>
          </a:xfrm>
        </p:grpSpPr>
        <p:sp>
          <p:nvSpPr>
            <p:cNvPr id="19" name="Oval 18"/>
            <p:cNvSpPr/>
            <p:nvPr/>
          </p:nvSpPr>
          <p:spPr bwMode="auto">
            <a:xfrm>
              <a:off x="354333" y="3295649"/>
              <a:ext cx="201168" cy="201168"/>
            </a:xfrm>
            <a:prstGeom prst="ellipse">
              <a:avLst/>
            </a:prstGeom>
            <a:noFill/>
            <a:ln w="6350" cap="flat" cmpd="sng" algn="ctr">
              <a:solidFill>
                <a:srgbClr val="005BAA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smtClea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2018" y="3317895"/>
              <a:ext cx="105798" cy="179536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 eaLnBrk="0" hangingPunct="0">
                <a:lnSpc>
                  <a:spcPts val="1400"/>
                </a:lnSpc>
                <a:defRPr/>
              </a:pPr>
              <a:r>
                <a:rPr lang="en-US" sz="1230" b="1" dirty="0" smtClean="0">
                  <a:solidFill>
                    <a:srgbClr val="005BAA"/>
                  </a:solidFill>
                  <a:latin typeface="Arial Black" panose="020B0A04020102020204" pitchFamily="34" charset="0"/>
                  <a:ea typeface="ＭＳ Ｐゴシック" charset="0"/>
                </a:rPr>
                <a:t>6</a:t>
              </a:r>
              <a:endParaRPr lang="en-US" sz="1230" b="1" dirty="0">
                <a:solidFill>
                  <a:srgbClr val="005BAA"/>
                </a:solidFill>
                <a:latin typeface="Arial Black" panose="020B0A04020102020204" pitchFamily="34" charset="0"/>
                <a:ea typeface="ＭＳ Ｐゴシック" charset="0"/>
              </a:endParaRPr>
            </a:p>
          </p:txBody>
        </p:sp>
      </p:grpSp>
      <p:sp>
        <p:nvSpPr>
          <p:cNvPr id="21" name="Freeform 20"/>
          <p:cNvSpPr/>
          <p:nvPr/>
        </p:nvSpPr>
        <p:spPr>
          <a:xfrm>
            <a:off x="5386387" y="2924175"/>
            <a:ext cx="1838325" cy="800100"/>
          </a:xfrm>
          <a:custGeom>
            <a:avLst/>
            <a:gdLst>
              <a:gd name="connsiteX0" fmla="*/ 0 w 1838325"/>
              <a:gd name="connsiteY0" fmla="*/ 800100 h 800100"/>
              <a:gd name="connsiteX1" fmla="*/ 1543050 w 1838325"/>
              <a:gd name="connsiteY1" fmla="*/ 0 h 800100"/>
              <a:gd name="connsiteX2" fmla="*/ 1838325 w 1838325"/>
              <a:gd name="connsiteY2" fmla="*/ 0 h 800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38325" h="800100">
                <a:moveTo>
                  <a:pt x="0" y="800100"/>
                </a:moveTo>
                <a:lnTo>
                  <a:pt x="1543050" y="0"/>
                </a:lnTo>
                <a:lnTo>
                  <a:pt x="1838325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22" name="Freeform 21"/>
          <p:cNvSpPr/>
          <p:nvPr/>
        </p:nvSpPr>
        <p:spPr>
          <a:xfrm flipH="1">
            <a:off x="4452940" y="3136106"/>
            <a:ext cx="45719" cy="695325"/>
          </a:xfrm>
          <a:custGeom>
            <a:avLst/>
            <a:gdLst>
              <a:gd name="connsiteX0" fmla="*/ 0 w 0"/>
              <a:gd name="connsiteY0" fmla="*/ 0 h 695325"/>
              <a:gd name="connsiteX1" fmla="*/ 0 w 0"/>
              <a:gd name="connsiteY1" fmla="*/ 695325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695325">
                <a:moveTo>
                  <a:pt x="0" y="0"/>
                </a:moveTo>
                <a:lnTo>
                  <a:pt x="0" y="695325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3276599" y="3083719"/>
            <a:ext cx="1121569" cy="316706"/>
          </a:xfrm>
          <a:custGeom>
            <a:avLst/>
            <a:gdLst>
              <a:gd name="connsiteX0" fmla="*/ 0 w 1145381"/>
              <a:gd name="connsiteY0" fmla="*/ 316706 h 316706"/>
              <a:gd name="connsiteX1" fmla="*/ 197643 w 1145381"/>
              <a:gd name="connsiteY1" fmla="*/ 316706 h 316706"/>
              <a:gd name="connsiteX2" fmla="*/ 1145381 w 1145381"/>
              <a:gd name="connsiteY2" fmla="*/ 0 h 316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45381" h="316706">
                <a:moveTo>
                  <a:pt x="0" y="316706"/>
                </a:moveTo>
                <a:lnTo>
                  <a:pt x="197643" y="316706"/>
                </a:lnTo>
                <a:lnTo>
                  <a:pt x="1145381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4769643" y="2833688"/>
            <a:ext cx="257175" cy="102393"/>
          </a:xfrm>
          <a:custGeom>
            <a:avLst/>
            <a:gdLst>
              <a:gd name="connsiteX0" fmla="*/ 0 w 257175"/>
              <a:gd name="connsiteY0" fmla="*/ 0 h 102393"/>
              <a:gd name="connsiteX1" fmla="*/ 257175 w 257175"/>
              <a:gd name="connsiteY1" fmla="*/ 0 h 102393"/>
              <a:gd name="connsiteX2" fmla="*/ 76200 w 257175"/>
              <a:gd name="connsiteY2" fmla="*/ 102393 h 1023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" h="102393">
                <a:moveTo>
                  <a:pt x="0" y="0"/>
                </a:moveTo>
                <a:lnTo>
                  <a:pt x="257175" y="0"/>
                </a:lnTo>
                <a:lnTo>
                  <a:pt x="76200" y="102393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25" name="Freeform 24"/>
          <p:cNvSpPr/>
          <p:nvPr/>
        </p:nvSpPr>
        <p:spPr>
          <a:xfrm>
            <a:off x="4138612" y="2845594"/>
            <a:ext cx="147637" cy="0"/>
          </a:xfrm>
          <a:custGeom>
            <a:avLst/>
            <a:gdLst>
              <a:gd name="connsiteX0" fmla="*/ 0 w 147637"/>
              <a:gd name="connsiteY0" fmla="*/ 0 h 0"/>
              <a:gd name="connsiteX1" fmla="*/ 147637 w 147637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7637">
                <a:moveTo>
                  <a:pt x="0" y="0"/>
                </a:moveTo>
                <a:lnTo>
                  <a:pt x="147637" y="0"/>
                </a:lnTo>
              </a:path>
            </a:pathLst>
          </a:cu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54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746504" y="213360"/>
            <a:ext cx="5650992" cy="6431280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6.5 Events at the neuromuscular junction.</a:t>
            </a:r>
          </a:p>
        </p:txBody>
      </p:sp>
      <p:sp>
        <p:nvSpPr>
          <p:cNvPr id="6" name="object 133"/>
          <p:cNvSpPr txBox="1"/>
          <p:nvPr/>
        </p:nvSpPr>
        <p:spPr>
          <a:xfrm>
            <a:off x="4537376" y="603586"/>
            <a:ext cx="439148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Nerve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impulse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Nucleus</a:t>
            </a:r>
            <a:endParaRPr lang="en-US" sz="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7" name="object 135"/>
          <p:cNvSpPr txBox="1"/>
          <p:nvPr/>
        </p:nvSpPr>
        <p:spPr>
          <a:xfrm>
            <a:off x="6535231" y="1172538"/>
            <a:ext cx="92201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</a:t>
            </a:r>
          </a:p>
        </p:txBody>
      </p:sp>
      <p:sp>
        <p:nvSpPr>
          <p:cNvPr id="8" name="Rectangle 7"/>
          <p:cNvSpPr/>
          <p:nvPr/>
        </p:nvSpPr>
        <p:spPr>
          <a:xfrm>
            <a:off x="6104096" y="734226"/>
            <a:ext cx="104616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eaLnBrk="0" fontAlgn="base" hangingPunct="0">
              <a:lnSpc>
                <a:spcPts val="900"/>
              </a:lnSpc>
              <a:spcBef>
                <a:spcPts val="459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 "/>
                <a:ea typeface="ＭＳ Ｐゴシック" charset="0"/>
                <a:cs typeface="Arial"/>
              </a:rPr>
              <a:t>Axon</a:t>
            </a:r>
            <a:r>
              <a:rPr lang="en-US" sz="800" b="1" dirty="0" smtClean="0">
                <a:solidFill>
                  <a:srgbClr val="000000"/>
                </a:solidFill>
                <a:latin typeface="Arial 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Arial"/>
              </a:rPr>
              <a:t>terminal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Arial"/>
              </a:rPr>
              <a:t>of</a:t>
            </a:r>
            <a:r>
              <a:rPr lang="en-US" sz="800" b="1" dirty="0">
                <a:solidFill>
                  <a:srgbClr val="000000"/>
                </a:solidFill>
                <a:latin typeface="Arial 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neuromuscular</a:t>
            </a:r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junction</a:t>
            </a:r>
          </a:p>
        </p:txBody>
      </p:sp>
      <p:sp>
        <p:nvSpPr>
          <p:cNvPr id="9" name="object 133"/>
          <p:cNvSpPr txBox="1"/>
          <p:nvPr/>
        </p:nvSpPr>
        <p:spPr>
          <a:xfrm>
            <a:off x="5659676" y="497147"/>
            <a:ext cx="82769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Myelinated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axon of motor neuron</a:t>
            </a:r>
          </a:p>
        </p:txBody>
      </p:sp>
      <p:sp>
        <p:nvSpPr>
          <p:cNvPr id="10" name="object 150"/>
          <p:cNvSpPr txBox="1"/>
          <p:nvPr/>
        </p:nvSpPr>
        <p:spPr>
          <a:xfrm>
            <a:off x="1791783" y="2210429"/>
            <a:ext cx="1621342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Nerve</a:t>
            </a:r>
            <a:r>
              <a:rPr sz="800" b="1" kern="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impulse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reaches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</a:t>
            </a:r>
            <a:r>
              <a:rPr sz="800" b="1" kern="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sz="80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neuron.</a:t>
            </a:r>
          </a:p>
        </p:txBody>
      </p:sp>
      <p:sp>
        <p:nvSpPr>
          <p:cNvPr id="11" name="object 151"/>
          <p:cNvSpPr txBox="1"/>
          <p:nvPr/>
        </p:nvSpPr>
        <p:spPr>
          <a:xfrm>
            <a:off x="1775117" y="2707253"/>
            <a:ext cx="1506636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Calcium (Ca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) channels open, and Ca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enters the axon terminal.</a:t>
            </a:r>
          </a:p>
        </p:txBody>
      </p:sp>
      <p:sp>
        <p:nvSpPr>
          <p:cNvPr id="12" name="object 152"/>
          <p:cNvSpPr txBox="1"/>
          <p:nvPr/>
        </p:nvSpPr>
        <p:spPr>
          <a:xfrm>
            <a:off x="1782357" y="3528660"/>
            <a:ext cx="163076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</a:t>
            </a:r>
            <a:r>
              <a:rPr sz="8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entry causes some synaptic vesicles to release their contents (the neurotransmitter acetylcholine) by exocytosis.</a:t>
            </a:r>
          </a:p>
        </p:txBody>
      </p:sp>
      <p:sp>
        <p:nvSpPr>
          <p:cNvPr id="13" name="object 153"/>
          <p:cNvSpPr txBox="1"/>
          <p:nvPr/>
        </p:nvSpPr>
        <p:spPr>
          <a:xfrm>
            <a:off x="1778388" y="4107618"/>
            <a:ext cx="1761737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kern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diffuses across the synaptic cleft and binds to receptors in the sarcolemma.</a:t>
            </a:r>
          </a:p>
        </p:txBody>
      </p:sp>
      <p:sp>
        <p:nvSpPr>
          <p:cNvPr id="14" name="object 155"/>
          <p:cNvSpPr txBox="1"/>
          <p:nvPr/>
        </p:nvSpPr>
        <p:spPr>
          <a:xfrm>
            <a:off x="1783551" y="4682571"/>
            <a:ext cx="1714780" cy="11541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binds and opens </a:t>
            </a:r>
            <a:r>
              <a:rPr lang="en-US"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channels 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that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allow simultaneous passage of Na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into the muscle fiber and </a:t>
            </a:r>
            <a:r>
              <a:rPr lang="en-US"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/>
            </a:r>
            <a:br>
              <a:rPr lang="en-US"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</a:b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8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out of the muscle fiber. More 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800" b="1" kern="0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 enter than K</a:t>
            </a:r>
            <a:r>
              <a:rPr sz="800" b="1" kern="0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r>
              <a:rPr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ions leave, producing a local change in the electrical conditions of the membrane (depolarization). This eventually leads to an action potential.</a:t>
            </a:r>
          </a:p>
        </p:txBody>
      </p:sp>
      <p:sp>
        <p:nvSpPr>
          <p:cNvPr id="15" name="object 143"/>
          <p:cNvSpPr txBox="1"/>
          <p:nvPr/>
        </p:nvSpPr>
        <p:spPr>
          <a:xfrm>
            <a:off x="1785138" y="6019770"/>
            <a:ext cx="1802612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46304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 enzyme </a:t>
            </a:r>
            <a:r>
              <a:rPr lang="en-US" sz="8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acetylcholinesterase</a:t>
            </a: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breaks down </a:t>
            </a:r>
            <a:r>
              <a:rPr lang="en-US" sz="80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lang="en-US" sz="80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in the synaptic cleft, ending the process.</a:t>
            </a:r>
            <a:endParaRPr sz="80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6" name="object 141"/>
          <p:cNvSpPr txBox="1"/>
          <p:nvPr/>
        </p:nvSpPr>
        <p:spPr>
          <a:xfrm>
            <a:off x="3920530" y="5672873"/>
            <a:ext cx="2686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17" name="object 142"/>
          <p:cNvSpPr txBox="1"/>
          <p:nvPr/>
        </p:nvSpPr>
        <p:spPr>
          <a:xfrm>
            <a:off x="4733135" y="5669552"/>
            <a:ext cx="859155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2069" marR="5080" indent="-4000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Degraded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sz="8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843048" y="6319094"/>
            <a:ext cx="1278814" cy="207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750" b="1" kern="0" dirty="0" err="1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Acetylcholinesterase</a:t>
            </a:r>
            <a:endParaRPr lang="en-US" sz="75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9" name="object 136"/>
          <p:cNvSpPr txBox="1"/>
          <p:nvPr/>
        </p:nvSpPr>
        <p:spPr>
          <a:xfrm>
            <a:off x="6098543" y="4574496"/>
            <a:ext cx="1046953" cy="3462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in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opens;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pass.</a:t>
            </a:r>
          </a:p>
        </p:txBody>
      </p:sp>
      <p:sp>
        <p:nvSpPr>
          <p:cNvPr id="20" name="object 143"/>
          <p:cNvSpPr txBox="1"/>
          <p:nvPr/>
        </p:nvSpPr>
        <p:spPr>
          <a:xfrm>
            <a:off x="6103558" y="5725601"/>
            <a:ext cx="111252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channel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closes;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ions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cannot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pass.</a:t>
            </a:r>
          </a:p>
        </p:txBody>
      </p:sp>
      <p:sp>
        <p:nvSpPr>
          <p:cNvPr id="21" name="object 147"/>
          <p:cNvSpPr txBox="1"/>
          <p:nvPr/>
        </p:nvSpPr>
        <p:spPr>
          <a:xfrm>
            <a:off x="6563803" y="2940908"/>
            <a:ext cx="7385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84991" y="3118099"/>
            <a:ext cx="9909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Fusing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synaptic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vesicle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467671" y="3369644"/>
            <a:ext cx="144780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Sarcoplasm </a:t>
            </a:r>
          </a:p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0944" y="3697097"/>
            <a:ext cx="997709" cy="259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 marR="195580" eaLnBrk="0" fontAlgn="base" hangingPunct="0">
              <a:lnSpc>
                <a:spcPts val="300"/>
              </a:lnSpc>
              <a:spcBef>
                <a:spcPts val="445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Folds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lang="en-US" sz="80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</a:p>
          <a:p>
            <a:pPr marL="12700" marR="195580" eaLnBrk="0" fontAlgn="base" hangingPunct="0">
              <a:lnSpc>
                <a:spcPts val="600"/>
              </a:lnSpc>
              <a:spcBef>
                <a:spcPts val="445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</a:t>
            </a:r>
            <a:endParaRPr lang="en-US" sz="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5" name="object 144"/>
          <p:cNvSpPr txBox="1"/>
          <p:nvPr/>
        </p:nvSpPr>
        <p:spPr>
          <a:xfrm>
            <a:off x="5766711" y="2085103"/>
            <a:ext cx="182562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Synaptic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vesicle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containing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672827" y="2293062"/>
            <a:ext cx="166718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Axon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terminal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of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motor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neuron</a:t>
            </a:r>
            <a:r>
              <a:rPr lang="en-US"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endParaRPr lang="en-US" sz="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29954" y="2449140"/>
            <a:ext cx="913712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97790" marR="5080" indent="-85725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Mitochondrion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791868" y="2646286"/>
            <a:ext cx="394660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lnSpc>
                <a:spcPts val="900"/>
              </a:lnSpc>
              <a:spcBef>
                <a:spcPts val="455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</a:t>
            </a:r>
            <a:r>
              <a:rPr lang="en-US" sz="800" b="1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</a:p>
        </p:txBody>
      </p:sp>
      <p:sp>
        <p:nvSpPr>
          <p:cNvPr id="29" name="object 140"/>
          <p:cNvSpPr txBox="1"/>
          <p:nvPr/>
        </p:nvSpPr>
        <p:spPr>
          <a:xfrm>
            <a:off x="5888316" y="2915941"/>
            <a:ext cx="485777" cy="1410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lnSpc>
                <a:spcPts val="300"/>
              </a:lnSpc>
              <a:spcBef>
                <a:spcPts val="520"/>
              </a:spcBef>
              <a:spcAft>
                <a:spcPct val="0"/>
              </a:spcAft>
            </a:pP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Synaptic</a:t>
            </a:r>
            <a:endParaRPr lang="en-US" sz="800" b="1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eaLnBrk="0" fontAlgn="base" hangingPunct="0">
              <a:lnSpc>
                <a:spcPts val="300"/>
              </a:lnSpc>
              <a:spcBef>
                <a:spcPts val="52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cleft</a:t>
            </a:r>
            <a:endParaRPr lang="en-US" sz="80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0" name="object 137"/>
          <p:cNvSpPr txBox="1"/>
          <p:nvPr/>
        </p:nvSpPr>
        <p:spPr>
          <a:xfrm>
            <a:off x="4746630" y="4649129"/>
            <a:ext cx="20256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tabLst>
                <a:tab pos="306705" algn="l"/>
              </a:tabLst>
            </a:pPr>
            <a:r>
              <a:rPr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sz="8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1" name="object 139"/>
          <p:cNvSpPr txBox="1"/>
          <p:nvPr/>
        </p:nvSpPr>
        <p:spPr>
          <a:xfrm>
            <a:off x="3991322" y="2710799"/>
            <a:ext cx="254447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Ca</a:t>
            </a:r>
            <a:r>
              <a:rPr sz="800" b="1" baseline="3000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2+</a:t>
            </a:r>
          </a:p>
        </p:txBody>
      </p:sp>
      <p:sp>
        <p:nvSpPr>
          <p:cNvPr id="32" name="object 148"/>
          <p:cNvSpPr txBox="1"/>
          <p:nvPr/>
        </p:nvSpPr>
        <p:spPr>
          <a:xfrm>
            <a:off x="3854542" y="3714832"/>
            <a:ext cx="491490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ACh</a:t>
            </a:r>
            <a:r>
              <a:rPr sz="80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80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receptor</a:t>
            </a:r>
          </a:p>
        </p:txBody>
      </p:sp>
      <p:sp>
        <p:nvSpPr>
          <p:cNvPr id="33" name="object 149"/>
          <p:cNvSpPr txBox="1"/>
          <p:nvPr/>
        </p:nvSpPr>
        <p:spPr>
          <a:xfrm>
            <a:off x="4904997" y="3535347"/>
            <a:ext cx="281305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sz="800" b="1" dirty="0">
                <a:solidFill>
                  <a:srgbClr val="FFFFFF"/>
                </a:solidFill>
                <a:latin typeface="Arial Black" pitchFamily="34" charset="0"/>
                <a:ea typeface="ＭＳ Ｐゴシック" charset="0"/>
                <a:cs typeface="Arial"/>
              </a:rPr>
              <a:t>ACh</a:t>
            </a:r>
          </a:p>
        </p:txBody>
      </p:sp>
      <p:sp>
        <p:nvSpPr>
          <p:cNvPr id="34" name="object 137"/>
          <p:cNvSpPr txBox="1"/>
          <p:nvPr/>
        </p:nvSpPr>
        <p:spPr>
          <a:xfrm>
            <a:off x="4986374" y="4648333"/>
            <a:ext cx="180081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  <a:tabLst>
                <a:tab pos="306705" algn="l"/>
              </a:tabLst>
            </a:pPr>
            <a:r>
              <a:rPr lang="en-US" sz="80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K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+</a:t>
            </a:r>
            <a:endParaRPr lang="en-US" sz="800" b="1" baseline="3000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756000" y="6421126"/>
            <a:ext cx="303608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5080" algn="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K</a:t>
            </a:r>
            <a:r>
              <a:rPr lang="en-US" sz="800" b="1" baseline="300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+</a:t>
            </a:r>
            <a:endParaRPr lang="en-US" sz="800" b="1" baseline="30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6" name="Oval 35"/>
          <p:cNvSpPr/>
          <p:nvPr/>
        </p:nvSpPr>
        <p:spPr bwMode="auto">
          <a:xfrm>
            <a:off x="1783924" y="2192738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7" name="Oval 36"/>
          <p:cNvSpPr/>
          <p:nvPr/>
        </p:nvSpPr>
        <p:spPr bwMode="auto">
          <a:xfrm>
            <a:off x="1784738" y="2697192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8" name="Oval 37"/>
          <p:cNvSpPr/>
          <p:nvPr/>
        </p:nvSpPr>
        <p:spPr bwMode="auto">
          <a:xfrm>
            <a:off x="1789500" y="3514597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9" name="Oval 38"/>
          <p:cNvSpPr/>
          <p:nvPr/>
        </p:nvSpPr>
        <p:spPr bwMode="auto">
          <a:xfrm>
            <a:off x="1787119" y="4095409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0" name="Oval 39"/>
          <p:cNvSpPr/>
          <p:nvPr/>
        </p:nvSpPr>
        <p:spPr bwMode="auto">
          <a:xfrm>
            <a:off x="1784738" y="4666697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1" name="Oval 40"/>
          <p:cNvSpPr/>
          <p:nvPr/>
        </p:nvSpPr>
        <p:spPr bwMode="auto">
          <a:xfrm>
            <a:off x="1784738" y="6007879"/>
            <a:ext cx="130976" cy="133107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42" name="object 139"/>
          <p:cNvSpPr txBox="1"/>
          <p:nvPr/>
        </p:nvSpPr>
        <p:spPr>
          <a:xfrm>
            <a:off x="1781039" y="2208726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marL="12700"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1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3" name="object 139"/>
          <p:cNvSpPr txBox="1"/>
          <p:nvPr/>
        </p:nvSpPr>
        <p:spPr>
          <a:xfrm>
            <a:off x="1783904" y="2708963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2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4" name="object 139"/>
          <p:cNvSpPr txBox="1"/>
          <p:nvPr/>
        </p:nvSpPr>
        <p:spPr>
          <a:xfrm>
            <a:off x="1788666" y="3528239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3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5" name="object 139"/>
          <p:cNvSpPr txBox="1"/>
          <p:nvPr/>
        </p:nvSpPr>
        <p:spPr>
          <a:xfrm>
            <a:off x="1786284" y="4108744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 anchor="ctr" anchorCtr="0">
            <a:spAutoFit/>
          </a:bodyPr>
          <a:lstStyle/>
          <a:p>
            <a:pPr algn="ctr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4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6" name="object 139"/>
          <p:cNvSpPr txBox="1"/>
          <p:nvPr/>
        </p:nvSpPr>
        <p:spPr>
          <a:xfrm>
            <a:off x="1803745" y="4682105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5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47" name="object 139"/>
          <p:cNvSpPr txBox="1"/>
          <p:nvPr/>
        </p:nvSpPr>
        <p:spPr>
          <a:xfrm>
            <a:off x="1805333" y="6025478"/>
            <a:ext cx="127223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80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6</a:t>
            </a:r>
            <a:endParaRPr sz="80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150394" y="567696"/>
            <a:ext cx="3409211" cy="5773573"/>
            <a:chOff x="3150394" y="567696"/>
            <a:chExt cx="3409211" cy="5773573"/>
          </a:xfrm>
        </p:grpSpPr>
        <p:sp>
          <p:nvSpPr>
            <p:cNvPr id="49" name="object 100"/>
            <p:cNvSpPr/>
            <p:nvPr/>
          </p:nvSpPr>
          <p:spPr>
            <a:xfrm>
              <a:off x="4848005" y="675240"/>
              <a:ext cx="416166" cy="45719"/>
            </a:xfrm>
            <a:custGeom>
              <a:avLst/>
              <a:gdLst/>
              <a:ahLst/>
              <a:cxnLst/>
              <a:rect l="l" t="t" r="r" b="b"/>
              <a:pathLst>
                <a:path w="518795">
                  <a:moveTo>
                    <a:pt x="518312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0" name="object 101"/>
            <p:cNvSpPr/>
            <p:nvPr/>
          </p:nvSpPr>
          <p:spPr>
            <a:xfrm>
              <a:off x="5341347" y="567696"/>
              <a:ext cx="300202" cy="45719"/>
            </a:xfrm>
            <a:custGeom>
              <a:avLst/>
              <a:gdLst/>
              <a:ahLst/>
              <a:cxnLst/>
              <a:rect l="l" t="t" r="r" b="b"/>
              <a:pathLst>
                <a:path w="381635">
                  <a:moveTo>
                    <a:pt x="381487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1" name="object 102"/>
            <p:cNvSpPr/>
            <p:nvPr/>
          </p:nvSpPr>
          <p:spPr>
            <a:xfrm>
              <a:off x="6053137" y="844039"/>
              <a:ext cx="129308" cy="279911"/>
            </a:xfrm>
            <a:custGeom>
              <a:avLst/>
              <a:gdLst/>
              <a:ahLst/>
              <a:cxnLst/>
              <a:rect l="l" t="t" r="r" b="b"/>
              <a:pathLst>
                <a:path w="142240" h="341630">
                  <a:moveTo>
                    <a:pt x="142128" y="0"/>
                  </a:moveTo>
                  <a:lnTo>
                    <a:pt x="71048" y="0"/>
                  </a:lnTo>
                  <a:lnTo>
                    <a:pt x="0" y="34131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2" name="object 103"/>
            <p:cNvSpPr/>
            <p:nvPr/>
          </p:nvSpPr>
          <p:spPr>
            <a:xfrm>
              <a:off x="6333616" y="1211804"/>
              <a:ext cx="193549" cy="45719"/>
            </a:xfrm>
            <a:custGeom>
              <a:avLst/>
              <a:gdLst/>
              <a:ahLst/>
              <a:cxnLst/>
              <a:rect l="l" t="t" r="r" b="b"/>
              <a:pathLst>
                <a:path w="222884" h="38100">
                  <a:moveTo>
                    <a:pt x="222412" y="0"/>
                  </a:moveTo>
                  <a:lnTo>
                    <a:pt x="122560" y="0"/>
                  </a:lnTo>
                  <a:lnTo>
                    <a:pt x="0" y="37886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3" name="object 104"/>
            <p:cNvSpPr/>
            <p:nvPr/>
          </p:nvSpPr>
          <p:spPr>
            <a:xfrm>
              <a:off x="4352926" y="926277"/>
              <a:ext cx="173588" cy="45719"/>
            </a:xfrm>
            <a:custGeom>
              <a:avLst/>
              <a:gdLst/>
              <a:ahLst/>
              <a:cxnLst/>
              <a:rect l="l" t="t" r="r" b="b"/>
              <a:pathLst>
                <a:path w="230504" h="51435">
                  <a:moveTo>
                    <a:pt x="0" y="50840"/>
                  </a:moveTo>
                  <a:lnTo>
                    <a:pt x="173431" y="0"/>
                  </a:lnTo>
                  <a:lnTo>
                    <a:pt x="23012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4" name="object 106"/>
            <p:cNvSpPr/>
            <p:nvPr/>
          </p:nvSpPr>
          <p:spPr>
            <a:xfrm>
              <a:off x="4997412" y="4638674"/>
              <a:ext cx="1096136" cy="454851"/>
            </a:xfrm>
            <a:custGeom>
              <a:avLst/>
              <a:gdLst/>
              <a:ahLst/>
              <a:cxnLst/>
              <a:rect l="l" t="t" r="r" b="b"/>
              <a:pathLst>
                <a:path w="1358900" h="565150">
                  <a:moveTo>
                    <a:pt x="0" y="565160"/>
                  </a:moveTo>
                  <a:lnTo>
                    <a:pt x="1123949" y="0"/>
                  </a:lnTo>
                  <a:lnTo>
                    <a:pt x="1358341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5" name="object 107"/>
            <p:cNvSpPr/>
            <p:nvPr/>
          </p:nvSpPr>
          <p:spPr>
            <a:xfrm>
              <a:off x="4946430" y="5788025"/>
              <a:ext cx="1150485" cy="492400"/>
            </a:xfrm>
            <a:custGeom>
              <a:avLst/>
              <a:gdLst/>
              <a:ahLst/>
              <a:cxnLst/>
              <a:rect l="l" t="t" r="r" b="b"/>
              <a:pathLst>
                <a:path w="1419225" h="606425">
                  <a:moveTo>
                    <a:pt x="0" y="606420"/>
                  </a:moveTo>
                  <a:lnTo>
                    <a:pt x="1184269" y="0"/>
                  </a:lnTo>
                  <a:lnTo>
                    <a:pt x="1418661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6" name="object 108"/>
            <p:cNvSpPr/>
            <p:nvPr/>
          </p:nvSpPr>
          <p:spPr>
            <a:xfrm>
              <a:off x="4170294" y="5734852"/>
              <a:ext cx="85000" cy="53173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0" y="0"/>
                  </a:moveTo>
                  <a:lnTo>
                    <a:pt x="11177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7" name="object 109"/>
            <p:cNvSpPr/>
            <p:nvPr/>
          </p:nvSpPr>
          <p:spPr>
            <a:xfrm>
              <a:off x="4556910" y="5723338"/>
              <a:ext cx="153778" cy="64687"/>
            </a:xfrm>
            <a:custGeom>
              <a:avLst/>
              <a:gdLst/>
              <a:ahLst/>
              <a:cxnLst/>
              <a:rect l="l" t="t" r="r" b="b"/>
              <a:pathLst>
                <a:path w="184150" h="76200">
                  <a:moveTo>
                    <a:pt x="0" y="0"/>
                  </a:moveTo>
                  <a:lnTo>
                    <a:pt x="184129" y="0"/>
                  </a:lnTo>
                  <a:lnTo>
                    <a:pt x="63489" y="7619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8" name="object 112"/>
            <p:cNvSpPr/>
            <p:nvPr/>
          </p:nvSpPr>
          <p:spPr>
            <a:xfrm>
              <a:off x="5397880" y="2133016"/>
              <a:ext cx="340918" cy="581609"/>
            </a:xfrm>
            <a:custGeom>
              <a:avLst/>
              <a:gdLst/>
              <a:ahLst/>
              <a:cxnLst/>
              <a:rect l="l" t="t" r="r" b="b"/>
              <a:pathLst>
                <a:path w="434975" h="721995">
                  <a:moveTo>
                    <a:pt x="0" y="721857"/>
                  </a:moveTo>
                  <a:lnTo>
                    <a:pt x="312206" y="0"/>
                  </a:lnTo>
                  <a:lnTo>
                    <a:pt x="43498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9" name="object 113"/>
            <p:cNvSpPr/>
            <p:nvPr/>
          </p:nvSpPr>
          <p:spPr>
            <a:xfrm>
              <a:off x="5540656" y="2382656"/>
              <a:ext cx="202493" cy="298632"/>
            </a:xfrm>
            <a:custGeom>
              <a:avLst/>
              <a:gdLst/>
              <a:ahLst/>
              <a:cxnLst/>
              <a:rect l="l" t="t" r="r" b="b"/>
              <a:pathLst>
                <a:path w="250825" h="354329">
                  <a:moveTo>
                    <a:pt x="0" y="354086"/>
                  </a:moveTo>
                  <a:lnTo>
                    <a:pt x="127650" y="0"/>
                  </a:lnTo>
                  <a:lnTo>
                    <a:pt x="250423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0" name="object 114"/>
            <p:cNvSpPr/>
            <p:nvPr/>
          </p:nvSpPr>
          <p:spPr>
            <a:xfrm>
              <a:off x="5209538" y="3228975"/>
              <a:ext cx="1350067" cy="175994"/>
            </a:xfrm>
            <a:custGeom>
              <a:avLst/>
              <a:gdLst/>
              <a:ahLst/>
              <a:cxnLst/>
              <a:rect l="l" t="t" r="r" b="b"/>
              <a:pathLst>
                <a:path w="1649095" h="209550">
                  <a:moveTo>
                    <a:pt x="0" y="209214"/>
                  </a:moveTo>
                  <a:lnTo>
                    <a:pt x="530230" y="0"/>
                  </a:lnTo>
                  <a:lnTo>
                    <a:pt x="1648846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1" name="object 115"/>
            <p:cNvSpPr/>
            <p:nvPr/>
          </p:nvSpPr>
          <p:spPr>
            <a:xfrm>
              <a:off x="6306626" y="3469124"/>
              <a:ext cx="252979" cy="45719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515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2" name="object 116"/>
            <p:cNvSpPr/>
            <p:nvPr/>
          </p:nvSpPr>
          <p:spPr>
            <a:xfrm>
              <a:off x="4088606" y="3628274"/>
              <a:ext cx="665640" cy="150770"/>
            </a:xfrm>
            <a:custGeom>
              <a:avLst/>
              <a:gdLst/>
              <a:ahLst/>
              <a:cxnLst/>
              <a:rect l="l" t="t" r="r" b="b"/>
              <a:pathLst>
                <a:path w="802639" h="181610">
                  <a:moveTo>
                    <a:pt x="802233" y="0"/>
                  </a:moveTo>
                  <a:lnTo>
                    <a:pt x="93146" y="181325"/>
                  </a:lnTo>
                  <a:lnTo>
                    <a:pt x="0" y="18132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3" name="object 117"/>
            <p:cNvSpPr/>
            <p:nvPr/>
          </p:nvSpPr>
          <p:spPr>
            <a:xfrm>
              <a:off x="3412331" y="3840964"/>
              <a:ext cx="1503917" cy="331044"/>
            </a:xfrm>
            <a:custGeom>
              <a:avLst/>
              <a:gdLst/>
              <a:ahLst/>
              <a:cxnLst/>
              <a:rect l="l" t="t" r="r" b="b"/>
              <a:pathLst>
                <a:path w="1832610" h="408304">
                  <a:moveTo>
                    <a:pt x="1832427" y="0"/>
                  </a:moveTo>
                  <a:lnTo>
                    <a:pt x="118536" y="407730"/>
                  </a:lnTo>
                  <a:lnTo>
                    <a:pt x="0" y="40773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4" name="object 118"/>
            <p:cNvSpPr/>
            <p:nvPr/>
          </p:nvSpPr>
          <p:spPr>
            <a:xfrm>
              <a:off x="3498329" y="4741069"/>
              <a:ext cx="1286057" cy="127952"/>
            </a:xfrm>
            <a:custGeom>
              <a:avLst/>
              <a:gdLst/>
              <a:ahLst/>
              <a:cxnLst/>
              <a:rect l="l" t="t" r="r" b="b"/>
              <a:pathLst>
                <a:path w="1539239" h="156209">
                  <a:moveTo>
                    <a:pt x="1539087" y="155874"/>
                  </a:moveTo>
                  <a:lnTo>
                    <a:pt x="118536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5" name="object 119"/>
            <p:cNvSpPr/>
            <p:nvPr/>
          </p:nvSpPr>
          <p:spPr>
            <a:xfrm>
              <a:off x="3609580" y="5882282"/>
              <a:ext cx="704653" cy="199703"/>
            </a:xfrm>
            <a:custGeom>
              <a:avLst/>
              <a:gdLst/>
              <a:ahLst/>
              <a:cxnLst/>
              <a:rect l="l" t="t" r="r" b="b"/>
              <a:pathLst>
                <a:path w="842645" h="246379">
                  <a:moveTo>
                    <a:pt x="842040" y="0"/>
                  </a:moveTo>
                  <a:lnTo>
                    <a:pt x="118536" y="245781"/>
                  </a:lnTo>
                  <a:lnTo>
                    <a:pt x="0" y="245781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6" name="object 120"/>
            <p:cNvSpPr/>
            <p:nvPr/>
          </p:nvSpPr>
          <p:spPr>
            <a:xfrm>
              <a:off x="5614987" y="2547968"/>
              <a:ext cx="200017" cy="311913"/>
            </a:xfrm>
            <a:custGeom>
              <a:avLst/>
              <a:gdLst/>
              <a:ahLst/>
              <a:cxnLst/>
              <a:rect l="l" t="t" r="r" b="b"/>
              <a:pathLst>
                <a:path w="242570" h="393064">
                  <a:moveTo>
                    <a:pt x="0" y="392521"/>
                  </a:moveTo>
                  <a:lnTo>
                    <a:pt x="119786" y="0"/>
                  </a:lnTo>
                  <a:lnTo>
                    <a:pt x="242559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7" name="object 121"/>
            <p:cNvSpPr/>
            <p:nvPr/>
          </p:nvSpPr>
          <p:spPr>
            <a:xfrm>
              <a:off x="5894550" y="3128271"/>
              <a:ext cx="132393" cy="45719"/>
            </a:xfrm>
            <a:custGeom>
              <a:avLst/>
              <a:gdLst/>
              <a:ahLst/>
              <a:cxnLst/>
              <a:rect l="l" t="t" r="r" b="b"/>
              <a:pathLst>
                <a:path w="155575" h="35560">
                  <a:moveTo>
                    <a:pt x="0" y="35509"/>
                  </a:moveTo>
                  <a:lnTo>
                    <a:pt x="0" y="0"/>
                  </a:lnTo>
                  <a:lnTo>
                    <a:pt x="155569" y="0"/>
                  </a:lnTo>
                  <a:lnTo>
                    <a:pt x="155569" y="35509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68" name="object 122"/>
            <p:cNvSpPr/>
            <p:nvPr/>
          </p:nvSpPr>
          <p:spPr>
            <a:xfrm>
              <a:off x="4828458" y="3590792"/>
              <a:ext cx="74535" cy="45719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99486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093548" y="3448139"/>
              <a:ext cx="466057" cy="288042"/>
              <a:chOff x="6768469" y="3652926"/>
              <a:chExt cx="577087" cy="352958"/>
            </a:xfrm>
          </p:grpSpPr>
          <p:sp>
            <p:nvSpPr>
              <p:cNvPr id="78" name="object 111"/>
              <p:cNvSpPr/>
              <p:nvPr/>
            </p:nvSpPr>
            <p:spPr>
              <a:xfrm>
                <a:off x="6768469" y="3652926"/>
                <a:ext cx="521334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521334" h="352425">
                    <a:moveTo>
                      <a:pt x="0" y="174650"/>
                    </a:moveTo>
                    <a:lnTo>
                      <a:pt x="521207" y="351891"/>
                    </a:lnTo>
                    <a:lnTo>
                      <a:pt x="9208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79" name="object 123"/>
              <p:cNvSpPr/>
              <p:nvPr/>
            </p:nvSpPr>
            <p:spPr>
              <a:xfrm>
                <a:off x="7289676" y="4005884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6236494" y="3001191"/>
              <a:ext cx="323111" cy="113484"/>
              <a:chOff x="6942205" y="3045579"/>
              <a:chExt cx="403351" cy="148590"/>
            </a:xfrm>
          </p:grpSpPr>
          <p:sp>
            <p:nvSpPr>
              <p:cNvPr id="76" name="object 126"/>
              <p:cNvSpPr/>
              <p:nvPr/>
            </p:nvSpPr>
            <p:spPr>
              <a:xfrm>
                <a:off x="6942205" y="3045579"/>
                <a:ext cx="347980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w="347979" h="148589">
                    <a:moveTo>
                      <a:pt x="0" y="148529"/>
                    </a:moveTo>
                    <a:lnTo>
                      <a:pt x="347471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77" name="object 127"/>
              <p:cNvSpPr/>
              <p:nvPr/>
            </p:nvSpPr>
            <p:spPr>
              <a:xfrm>
                <a:off x="7289676" y="3046646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25400">
                <a:solidFill>
                  <a:schemeClr val="bg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71" name="object 128"/>
            <p:cNvSpPr/>
            <p:nvPr/>
          </p:nvSpPr>
          <p:spPr>
            <a:xfrm>
              <a:off x="3352516" y="2266635"/>
              <a:ext cx="1517972" cy="45719"/>
            </a:xfrm>
            <a:custGeom>
              <a:avLst/>
              <a:gdLst/>
              <a:ahLst/>
              <a:cxnLst/>
              <a:rect l="l" t="t" r="r" b="b"/>
              <a:pathLst>
                <a:path w="1806575">
                  <a:moveTo>
                    <a:pt x="1806549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2" name="object 129"/>
            <p:cNvSpPr/>
            <p:nvPr/>
          </p:nvSpPr>
          <p:spPr>
            <a:xfrm>
              <a:off x="3150394" y="2767012"/>
              <a:ext cx="1121646" cy="109971"/>
            </a:xfrm>
            <a:custGeom>
              <a:avLst/>
              <a:gdLst/>
              <a:ahLst/>
              <a:cxnLst/>
              <a:rect l="l" t="t" r="r" b="b"/>
              <a:pathLst>
                <a:path w="1239520" h="134620">
                  <a:moveTo>
                    <a:pt x="0" y="0"/>
                  </a:moveTo>
                  <a:lnTo>
                    <a:pt x="171553" y="0"/>
                  </a:lnTo>
                  <a:lnTo>
                    <a:pt x="1239298" y="134355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73" name="object 130"/>
            <p:cNvSpPr/>
            <p:nvPr/>
          </p:nvSpPr>
          <p:spPr>
            <a:xfrm>
              <a:off x="3150394" y="3402588"/>
              <a:ext cx="1362074" cy="194116"/>
            </a:xfrm>
            <a:custGeom>
              <a:avLst/>
              <a:gdLst/>
              <a:ahLst/>
              <a:cxnLst/>
              <a:rect l="l" t="t" r="r" b="b"/>
              <a:pathLst>
                <a:path w="1544954" h="237489">
                  <a:moveTo>
                    <a:pt x="0" y="236951"/>
                  </a:moveTo>
                  <a:lnTo>
                    <a:pt x="1326538" y="236951"/>
                  </a:lnTo>
                  <a:lnTo>
                    <a:pt x="1544714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cxnSp>
          <p:nvCxnSpPr>
            <p:cNvPr id="74" name="Straight Connector 73"/>
            <p:cNvCxnSpPr/>
            <p:nvPr/>
          </p:nvCxnSpPr>
          <p:spPr bwMode="auto">
            <a:xfrm>
              <a:off x="5958365" y="3066721"/>
              <a:ext cx="0" cy="6155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4377233" y="5924550"/>
              <a:ext cx="13857" cy="41671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80" name="Group 79"/>
          <p:cNvGrpSpPr/>
          <p:nvPr/>
        </p:nvGrpSpPr>
        <p:grpSpPr>
          <a:xfrm>
            <a:off x="3150394" y="567696"/>
            <a:ext cx="3409211" cy="5773573"/>
            <a:chOff x="3150394" y="567696"/>
            <a:chExt cx="3409211" cy="5773573"/>
          </a:xfrm>
        </p:grpSpPr>
        <p:sp>
          <p:nvSpPr>
            <p:cNvPr id="81" name="object 100"/>
            <p:cNvSpPr/>
            <p:nvPr/>
          </p:nvSpPr>
          <p:spPr>
            <a:xfrm>
              <a:off x="4848005" y="675240"/>
              <a:ext cx="416166" cy="45719"/>
            </a:xfrm>
            <a:custGeom>
              <a:avLst/>
              <a:gdLst/>
              <a:ahLst/>
              <a:cxnLst/>
              <a:rect l="l" t="t" r="r" b="b"/>
              <a:pathLst>
                <a:path w="518795">
                  <a:moveTo>
                    <a:pt x="518312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2" name="object 101"/>
            <p:cNvSpPr/>
            <p:nvPr/>
          </p:nvSpPr>
          <p:spPr>
            <a:xfrm>
              <a:off x="5341347" y="567696"/>
              <a:ext cx="300202" cy="45719"/>
            </a:xfrm>
            <a:custGeom>
              <a:avLst/>
              <a:gdLst/>
              <a:ahLst/>
              <a:cxnLst/>
              <a:rect l="l" t="t" r="r" b="b"/>
              <a:pathLst>
                <a:path w="381635">
                  <a:moveTo>
                    <a:pt x="3814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3" name="object 102"/>
            <p:cNvSpPr/>
            <p:nvPr/>
          </p:nvSpPr>
          <p:spPr>
            <a:xfrm>
              <a:off x="6053137" y="844039"/>
              <a:ext cx="129308" cy="279911"/>
            </a:xfrm>
            <a:custGeom>
              <a:avLst/>
              <a:gdLst/>
              <a:ahLst/>
              <a:cxnLst/>
              <a:rect l="l" t="t" r="r" b="b"/>
              <a:pathLst>
                <a:path w="142240" h="341630">
                  <a:moveTo>
                    <a:pt x="142128" y="0"/>
                  </a:moveTo>
                  <a:lnTo>
                    <a:pt x="71048" y="0"/>
                  </a:lnTo>
                  <a:lnTo>
                    <a:pt x="0" y="34131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4" name="object 103"/>
            <p:cNvSpPr/>
            <p:nvPr/>
          </p:nvSpPr>
          <p:spPr>
            <a:xfrm>
              <a:off x="6333616" y="1211804"/>
              <a:ext cx="193549" cy="45719"/>
            </a:xfrm>
            <a:custGeom>
              <a:avLst/>
              <a:gdLst/>
              <a:ahLst/>
              <a:cxnLst/>
              <a:rect l="l" t="t" r="r" b="b"/>
              <a:pathLst>
                <a:path w="222884" h="38100">
                  <a:moveTo>
                    <a:pt x="222412" y="0"/>
                  </a:moveTo>
                  <a:lnTo>
                    <a:pt x="122560" y="0"/>
                  </a:lnTo>
                  <a:lnTo>
                    <a:pt x="0" y="3788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5" name="object 104"/>
            <p:cNvSpPr/>
            <p:nvPr/>
          </p:nvSpPr>
          <p:spPr>
            <a:xfrm>
              <a:off x="4352926" y="926277"/>
              <a:ext cx="173588" cy="45719"/>
            </a:xfrm>
            <a:custGeom>
              <a:avLst/>
              <a:gdLst/>
              <a:ahLst/>
              <a:cxnLst/>
              <a:rect l="l" t="t" r="r" b="b"/>
              <a:pathLst>
                <a:path w="230504" h="51435">
                  <a:moveTo>
                    <a:pt x="0" y="50840"/>
                  </a:moveTo>
                  <a:lnTo>
                    <a:pt x="173431" y="0"/>
                  </a:lnTo>
                  <a:lnTo>
                    <a:pt x="23012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6" name="object 106"/>
            <p:cNvSpPr/>
            <p:nvPr/>
          </p:nvSpPr>
          <p:spPr>
            <a:xfrm>
              <a:off x="4997412" y="4638674"/>
              <a:ext cx="1096136" cy="454851"/>
            </a:xfrm>
            <a:custGeom>
              <a:avLst/>
              <a:gdLst/>
              <a:ahLst/>
              <a:cxnLst/>
              <a:rect l="l" t="t" r="r" b="b"/>
              <a:pathLst>
                <a:path w="1358900" h="565150">
                  <a:moveTo>
                    <a:pt x="0" y="565160"/>
                  </a:moveTo>
                  <a:lnTo>
                    <a:pt x="1123949" y="0"/>
                  </a:lnTo>
                  <a:lnTo>
                    <a:pt x="1358341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7" name="object 107"/>
            <p:cNvSpPr/>
            <p:nvPr/>
          </p:nvSpPr>
          <p:spPr>
            <a:xfrm>
              <a:off x="4946430" y="5788025"/>
              <a:ext cx="1150485" cy="492400"/>
            </a:xfrm>
            <a:custGeom>
              <a:avLst/>
              <a:gdLst/>
              <a:ahLst/>
              <a:cxnLst/>
              <a:rect l="l" t="t" r="r" b="b"/>
              <a:pathLst>
                <a:path w="1419225" h="606425">
                  <a:moveTo>
                    <a:pt x="0" y="606420"/>
                  </a:moveTo>
                  <a:lnTo>
                    <a:pt x="1184269" y="0"/>
                  </a:lnTo>
                  <a:lnTo>
                    <a:pt x="1418661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8" name="object 108"/>
            <p:cNvSpPr/>
            <p:nvPr/>
          </p:nvSpPr>
          <p:spPr>
            <a:xfrm>
              <a:off x="4170294" y="5734852"/>
              <a:ext cx="85000" cy="53173"/>
            </a:xfrm>
            <a:custGeom>
              <a:avLst/>
              <a:gdLst/>
              <a:ahLst/>
              <a:cxnLst/>
              <a:rect l="l" t="t" r="r" b="b"/>
              <a:pathLst>
                <a:path w="111760">
                  <a:moveTo>
                    <a:pt x="0" y="0"/>
                  </a:moveTo>
                  <a:lnTo>
                    <a:pt x="11177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89" name="object 109"/>
            <p:cNvSpPr/>
            <p:nvPr/>
          </p:nvSpPr>
          <p:spPr>
            <a:xfrm>
              <a:off x="4556910" y="5723338"/>
              <a:ext cx="153778" cy="64687"/>
            </a:xfrm>
            <a:custGeom>
              <a:avLst/>
              <a:gdLst/>
              <a:ahLst/>
              <a:cxnLst/>
              <a:rect l="l" t="t" r="r" b="b"/>
              <a:pathLst>
                <a:path w="184150" h="76200">
                  <a:moveTo>
                    <a:pt x="0" y="0"/>
                  </a:moveTo>
                  <a:lnTo>
                    <a:pt x="184129" y="0"/>
                  </a:lnTo>
                  <a:lnTo>
                    <a:pt x="63489" y="7619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0" name="object 112"/>
            <p:cNvSpPr/>
            <p:nvPr/>
          </p:nvSpPr>
          <p:spPr>
            <a:xfrm>
              <a:off x="5397880" y="2133016"/>
              <a:ext cx="340918" cy="581609"/>
            </a:xfrm>
            <a:custGeom>
              <a:avLst/>
              <a:gdLst/>
              <a:ahLst/>
              <a:cxnLst/>
              <a:rect l="l" t="t" r="r" b="b"/>
              <a:pathLst>
                <a:path w="434975" h="721995">
                  <a:moveTo>
                    <a:pt x="0" y="721857"/>
                  </a:moveTo>
                  <a:lnTo>
                    <a:pt x="312206" y="0"/>
                  </a:lnTo>
                  <a:lnTo>
                    <a:pt x="43498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1" name="object 113"/>
            <p:cNvSpPr/>
            <p:nvPr/>
          </p:nvSpPr>
          <p:spPr>
            <a:xfrm>
              <a:off x="5540656" y="2382656"/>
              <a:ext cx="202493" cy="298632"/>
            </a:xfrm>
            <a:custGeom>
              <a:avLst/>
              <a:gdLst/>
              <a:ahLst/>
              <a:cxnLst/>
              <a:rect l="l" t="t" r="r" b="b"/>
              <a:pathLst>
                <a:path w="250825" h="354329">
                  <a:moveTo>
                    <a:pt x="0" y="354086"/>
                  </a:moveTo>
                  <a:lnTo>
                    <a:pt x="127650" y="0"/>
                  </a:lnTo>
                  <a:lnTo>
                    <a:pt x="250423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2" name="object 114"/>
            <p:cNvSpPr/>
            <p:nvPr/>
          </p:nvSpPr>
          <p:spPr>
            <a:xfrm>
              <a:off x="5209538" y="3228975"/>
              <a:ext cx="1350067" cy="175994"/>
            </a:xfrm>
            <a:custGeom>
              <a:avLst/>
              <a:gdLst/>
              <a:ahLst/>
              <a:cxnLst/>
              <a:rect l="l" t="t" r="r" b="b"/>
              <a:pathLst>
                <a:path w="1649095" h="209550">
                  <a:moveTo>
                    <a:pt x="0" y="209214"/>
                  </a:moveTo>
                  <a:lnTo>
                    <a:pt x="530230" y="0"/>
                  </a:lnTo>
                  <a:lnTo>
                    <a:pt x="1648846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3" name="object 115"/>
            <p:cNvSpPr/>
            <p:nvPr/>
          </p:nvSpPr>
          <p:spPr>
            <a:xfrm>
              <a:off x="6306626" y="3469124"/>
              <a:ext cx="252979" cy="45719"/>
            </a:xfrm>
            <a:custGeom>
              <a:avLst/>
              <a:gdLst/>
              <a:ahLst/>
              <a:cxnLst/>
              <a:rect l="l" t="t" r="r" b="b"/>
              <a:pathLst>
                <a:path w="318770">
                  <a:moveTo>
                    <a:pt x="0" y="0"/>
                  </a:moveTo>
                  <a:lnTo>
                    <a:pt x="318515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4" name="object 116"/>
            <p:cNvSpPr/>
            <p:nvPr/>
          </p:nvSpPr>
          <p:spPr>
            <a:xfrm>
              <a:off x="4088606" y="3628274"/>
              <a:ext cx="665640" cy="150770"/>
            </a:xfrm>
            <a:custGeom>
              <a:avLst/>
              <a:gdLst/>
              <a:ahLst/>
              <a:cxnLst/>
              <a:rect l="l" t="t" r="r" b="b"/>
              <a:pathLst>
                <a:path w="802639" h="181610">
                  <a:moveTo>
                    <a:pt x="802233" y="0"/>
                  </a:moveTo>
                  <a:lnTo>
                    <a:pt x="93146" y="181325"/>
                  </a:lnTo>
                  <a:lnTo>
                    <a:pt x="0" y="18132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5" name="object 117"/>
            <p:cNvSpPr/>
            <p:nvPr/>
          </p:nvSpPr>
          <p:spPr>
            <a:xfrm>
              <a:off x="3412331" y="3840964"/>
              <a:ext cx="1503917" cy="331044"/>
            </a:xfrm>
            <a:custGeom>
              <a:avLst/>
              <a:gdLst/>
              <a:ahLst/>
              <a:cxnLst/>
              <a:rect l="l" t="t" r="r" b="b"/>
              <a:pathLst>
                <a:path w="1832610" h="408304">
                  <a:moveTo>
                    <a:pt x="1832427" y="0"/>
                  </a:moveTo>
                  <a:lnTo>
                    <a:pt x="118536" y="407730"/>
                  </a:lnTo>
                  <a:lnTo>
                    <a:pt x="0" y="40773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6" name="object 118"/>
            <p:cNvSpPr/>
            <p:nvPr/>
          </p:nvSpPr>
          <p:spPr>
            <a:xfrm>
              <a:off x="3498329" y="4741069"/>
              <a:ext cx="1286057" cy="127952"/>
            </a:xfrm>
            <a:custGeom>
              <a:avLst/>
              <a:gdLst/>
              <a:ahLst/>
              <a:cxnLst/>
              <a:rect l="l" t="t" r="r" b="b"/>
              <a:pathLst>
                <a:path w="1539239" h="156209">
                  <a:moveTo>
                    <a:pt x="1539087" y="155874"/>
                  </a:moveTo>
                  <a:lnTo>
                    <a:pt x="118536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7" name="object 119"/>
            <p:cNvSpPr/>
            <p:nvPr/>
          </p:nvSpPr>
          <p:spPr>
            <a:xfrm>
              <a:off x="3609580" y="5882282"/>
              <a:ext cx="704653" cy="199703"/>
            </a:xfrm>
            <a:custGeom>
              <a:avLst/>
              <a:gdLst/>
              <a:ahLst/>
              <a:cxnLst/>
              <a:rect l="l" t="t" r="r" b="b"/>
              <a:pathLst>
                <a:path w="842645" h="246379">
                  <a:moveTo>
                    <a:pt x="842040" y="0"/>
                  </a:moveTo>
                  <a:lnTo>
                    <a:pt x="118536" y="245781"/>
                  </a:lnTo>
                  <a:lnTo>
                    <a:pt x="0" y="245781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8" name="object 120"/>
            <p:cNvSpPr/>
            <p:nvPr/>
          </p:nvSpPr>
          <p:spPr>
            <a:xfrm>
              <a:off x="5614987" y="2547968"/>
              <a:ext cx="200017" cy="311913"/>
            </a:xfrm>
            <a:custGeom>
              <a:avLst/>
              <a:gdLst/>
              <a:ahLst/>
              <a:cxnLst/>
              <a:rect l="l" t="t" r="r" b="b"/>
              <a:pathLst>
                <a:path w="242570" h="393064">
                  <a:moveTo>
                    <a:pt x="0" y="392521"/>
                  </a:moveTo>
                  <a:lnTo>
                    <a:pt x="119786" y="0"/>
                  </a:lnTo>
                  <a:lnTo>
                    <a:pt x="242559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99" name="object 121"/>
            <p:cNvSpPr/>
            <p:nvPr/>
          </p:nvSpPr>
          <p:spPr>
            <a:xfrm>
              <a:off x="5894550" y="3128271"/>
              <a:ext cx="132393" cy="45719"/>
            </a:xfrm>
            <a:custGeom>
              <a:avLst/>
              <a:gdLst/>
              <a:ahLst/>
              <a:cxnLst/>
              <a:rect l="l" t="t" r="r" b="b"/>
              <a:pathLst>
                <a:path w="155575" h="35560">
                  <a:moveTo>
                    <a:pt x="0" y="35509"/>
                  </a:moveTo>
                  <a:lnTo>
                    <a:pt x="0" y="0"/>
                  </a:lnTo>
                  <a:lnTo>
                    <a:pt x="155569" y="0"/>
                  </a:lnTo>
                  <a:lnTo>
                    <a:pt x="155569" y="35509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0" name="object 122"/>
            <p:cNvSpPr/>
            <p:nvPr/>
          </p:nvSpPr>
          <p:spPr>
            <a:xfrm>
              <a:off x="4828458" y="3590792"/>
              <a:ext cx="74535" cy="45719"/>
            </a:xfrm>
            <a:custGeom>
              <a:avLst/>
              <a:gdLst/>
              <a:ahLst/>
              <a:cxnLst/>
              <a:rect l="l" t="t" r="r" b="b"/>
              <a:pathLst>
                <a:path w="99695">
                  <a:moveTo>
                    <a:pt x="99486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6093548" y="3448139"/>
              <a:ext cx="466057" cy="288042"/>
              <a:chOff x="6768469" y="3652926"/>
              <a:chExt cx="577087" cy="352958"/>
            </a:xfrm>
          </p:grpSpPr>
          <p:sp>
            <p:nvSpPr>
              <p:cNvPr id="110" name="object 111"/>
              <p:cNvSpPr/>
              <p:nvPr/>
            </p:nvSpPr>
            <p:spPr>
              <a:xfrm>
                <a:off x="6768469" y="3652926"/>
                <a:ext cx="521334" cy="352425"/>
              </a:xfrm>
              <a:custGeom>
                <a:avLst/>
                <a:gdLst/>
                <a:ahLst/>
                <a:cxnLst/>
                <a:rect l="l" t="t" r="r" b="b"/>
                <a:pathLst>
                  <a:path w="521334" h="352425">
                    <a:moveTo>
                      <a:pt x="0" y="174650"/>
                    </a:moveTo>
                    <a:lnTo>
                      <a:pt x="521207" y="351891"/>
                    </a:lnTo>
                    <a:lnTo>
                      <a:pt x="9208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11" name="object 123"/>
              <p:cNvSpPr/>
              <p:nvPr/>
            </p:nvSpPr>
            <p:spPr>
              <a:xfrm>
                <a:off x="7289676" y="4005884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6236494" y="3001191"/>
              <a:ext cx="323111" cy="113484"/>
              <a:chOff x="6942205" y="3045579"/>
              <a:chExt cx="403351" cy="148590"/>
            </a:xfrm>
          </p:grpSpPr>
          <p:sp>
            <p:nvSpPr>
              <p:cNvPr id="108" name="object 126"/>
              <p:cNvSpPr/>
              <p:nvPr/>
            </p:nvSpPr>
            <p:spPr>
              <a:xfrm>
                <a:off x="6942205" y="3045579"/>
                <a:ext cx="347980" cy="148590"/>
              </a:xfrm>
              <a:custGeom>
                <a:avLst/>
                <a:gdLst/>
                <a:ahLst/>
                <a:cxnLst/>
                <a:rect l="l" t="t" r="r" b="b"/>
                <a:pathLst>
                  <a:path w="347979" h="148589">
                    <a:moveTo>
                      <a:pt x="0" y="148529"/>
                    </a:moveTo>
                    <a:lnTo>
                      <a:pt x="347471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  <p:sp>
            <p:nvSpPr>
              <p:cNvPr id="109" name="object 127"/>
              <p:cNvSpPr/>
              <p:nvPr/>
            </p:nvSpPr>
            <p:spPr>
              <a:xfrm>
                <a:off x="7289676" y="3046646"/>
                <a:ext cx="55880" cy="0"/>
              </a:xfrm>
              <a:custGeom>
                <a:avLst/>
                <a:gdLst/>
                <a:ahLst/>
                <a:cxnLst/>
                <a:rect l="l" t="t" r="r" b="b"/>
                <a:pathLst>
                  <a:path w="55879">
                    <a:moveTo>
                      <a:pt x="55565" y="0"/>
                    </a:moveTo>
                    <a:lnTo>
                      <a:pt x="0" y="0"/>
                    </a:lnTo>
                  </a:path>
                </a:pathLst>
              </a:custGeom>
              <a:ln w="12700">
                <a:solidFill>
                  <a:schemeClr val="tx1"/>
                </a:solidFill>
              </a:ln>
            </p:spPr>
            <p:txBody>
              <a:bodyPr wrap="square" lIns="0" tIns="0" rIns="0" bIns="0" rtlCol="0"/>
              <a:lstStyle/>
              <a:p>
                <a:pPr eaLnBrk="0" fontAlgn="base" hangingPunct="0">
                  <a:lnSpc>
                    <a:spcPts val="900"/>
                  </a:lnSpc>
                  <a:spcBef>
                    <a:spcPct val="0"/>
                  </a:spcBef>
                  <a:spcAft>
                    <a:spcPct val="0"/>
                  </a:spcAft>
                </a:pPr>
                <a:endParaRPr sz="800" b="1">
                  <a:solidFill>
                    <a:srgbClr val="000000"/>
                  </a:solidFill>
                  <a:ea typeface="ＭＳ Ｐゴシック" charset="0"/>
                </a:endParaRPr>
              </a:p>
            </p:txBody>
          </p:sp>
        </p:grpSp>
        <p:sp>
          <p:nvSpPr>
            <p:cNvPr id="103" name="object 128"/>
            <p:cNvSpPr/>
            <p:nvPr/>
          </p:nvSpPr>
          <p:spPr>
            <a:xfrm>
              <a:off x="3352516" y="2266635"/>
              <a:ext cx="1517972" cy="45719"/>
            </a:xfrm>
            <a:custGeom>
              <a:avLst/>
              <a:gdLst/>
              <a:ahLst/>
              <a:cxnLst/>
              <a:rect l="l" t="t" r="r" b="b"/>
              <a:pathLst>
                <a:path w="1806575">
                  <a:moveTo>
                    <a:pt x="1806549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4" name="object 129"/>
            <p:cNvSpPr/>
            <p:nvPr/>
          </p:nvSpPr>
          <p:spPr>
            <a:xfrm>
              <a:off x="3150394" y="2767012"/>
              <a:ext cx="1121646" cy="109971"/>
            </a:xfrm>
            <a:custGeom>
              <a:avLst/>
              <a:gdLst/>
              <a:ahLst/>
              <a:cxnLst/>
              <a:rect l="l" t="t" r="r" b="b"/>
              <a:pathLst>
                <a:path w="1239520" h="134620">
                  <a:moveTo>
                    <a:pt x="0" y="0"/>
                  </a:moveTo>
                  <a:lnTo>
                    <a:pt x="171553" y="0"/>
                  </a:lnTo>
                  <a:lnTo>
                    <a:pt x="1239298" y="134355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105" name="object 130"/>
            <p:cNvSpPr/>
            <p:nvPr/>
          </p:nvSpPr>
          <p:spPr>
            <a:xfrm>
              <a:off x="3150394" y="3402588"/>
              <a:ext cx="1362074" cy="194116"/>
            </a:xfrm>
            <a:custGeom>
              <a:avLst/>
              <a:gdLst/>
              <a:ahLst/>
              <a:cxnLst/>
              <a:rect l="l" t="t" r="r" b="b"/>
              <a:pathLst>
                <a:path w="1544954" h="237489">
                  <a:moveTo>
                    <a:pt x="0" y="236951"/>
                  </a:moveTo>
                  <a:lnTo>
                    <a:pt x="1326538" y="236951"/>
                  </a:lnTo>
                  <a:lnTo>
                    <a:pt x="1544714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lnSpc>
                  <a:spcPts val="900"/>
                </a:lnSpc>
                <a:spcBef>
                  <a:spcPct val="0"/>
                </a:spcBef>
                <a:spcAft>
                  <a:spcPct val="0"/>
                </a:spcAft>
              </a:pPr>
              <a:endParaRPr sz="80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cxnSp>
          <p:nvCxnSpPr>
            <p:cNvPr id="106" name="Straight Connector 105"/>
            <p:cNvCxnSpPr/>
            <p:nvPr/>
          </p:nvCxnSpPr>
          <p:spPr bwMode="auto">
            <a:xfrm>
              <a:off x="5958365" y="3066721"/>
              <a:ext cx="0" cy="6155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Connector 106"/>
            <p:cNvCxnSpPr/>
            <p:nvPr/>
          </p:nvCxnSpPr>
          <p:spPr bwMode="auto">
            <a:xfrm>
              <a:off x="4377233" y="5924550"/>
              <a:ext cx="13857" cy="41671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12" name="TextBox 111"/>
          <p:cNvSpPr txBox="1">
            <a:spLocks noChangeArrowheads="1"/>
          </p:cNvSpPr>
          <p:nvPr/>
        </p:nvSpPr>
        <p:spPr>
          <a:xfrm>
            <a:off x="6492240" y="0"/>
            <a:ext cx="2651760" cy="37458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b="1" kern="12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sz="900" kern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8</a:t>
            </a:r>
            <a:endParaRPr lang="en-US" sz="900" kern="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45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6.6 Comparing </a:t>
            </a:r>
            <a:r>
              <a:rPr lang="en-US" dirty="0" smtClean="0">
                <a:solidFill>
                  <a:schemeClr val="tx1"/>
                </a:solidFill>
              </a:rPr>
              <a:t>the action </a:t>
            </a:r>
            <a:r>
              <a:rPr lang="en-US" dirty="0">
                <a:solidFill>
                  <a:schemeClr val="tx1"/>
                </a:solidFill>
              </a:rPr>
              <a:t>potential to a </a:t>
            </a:r>
            <a:r>
              <a:rPr lang="en-US" dirty="0" smtClean="0">
                <a:solidFill>
                  <a:schemeClr val="tx1"/>
                </a:solidFill>
              </a:rPr>
              <a:t>flame consuming </a:t>
            </a:r>
            <a:r>
              <a:rPr lang="en-US" dirty="0">
                <a:solidFill>
                  <a:schemeClr val="tx1"/>
                </a:solidFill>
              </a:rPr>
              <a:t>a dry twig.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911096" y="213360"/>
            <a:ext cx="5321808" cy="6431280"/>
          </a:xfrm>
          <a:prstGeom prst="rect">
            <a:avLst/>
          </a:prstGeom>
        </p:spPr>
      </p:pic>
      <p:sp>
        <p:nvSpPr>
          <p:cNvPr id="203" name="object 200"/>
          <p:cNvSpPr txBox="1"/>
          <p:nvPr/>
        </p:nvSpPr>
        <p:spPr>
          <a:xfrm>
            <a:off x="1929626" y="520781"/>
            <a:ext cx="1277910" cy="284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8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Small</a:t>
            </a:r>
            <a:r>
              <a:rPr sz="1850" b="1" kern="0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twig</a:t>
            </a:r>
          </a:p>
        </p:txBody>
      </p:sp>
      <p:sp>
        <p:nvSpPr>
          <p:cNvPr id="204" name="object 201"/>
          <p:cNvSpPr txBox="1"/>
          <p:nvPr/>
        </p:nvSpPr>
        <p:spPr>
          <a:xfrm>
            <a:off x="2276839" y="2206034"/>
            <a:ext cx="2008063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indent="420624" eaLnBrk="0" fontAlgn="base" hangingPunct="0">
              <a:lnSpc>
                <a:spcPts val="2100"/>
              </a:lnSpc>
              <a:spcBef>
                <a:spcPts val="565"/>
              </a:spcBef>
              <a:spcAft>
                <a:spcPct val="0"/>
              </a:spcAft>
            </a:pP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Flame</a:t>
            </a:r>
            <a:r>
              <a:rPr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ignites</a:t>
            </a:r>
            <a:r>
              <a:rPr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</a:t>
            </a:r>
            <a:r>
              <a:rPr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twig.</a:t>
            </a:r>
            <a:endParaRPr sz="18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05" name="object 202"/>
          <p:cNvSpPr txBox="1"/>
          <p:nvPr/>
        </p:nvSpPr>
        <p:spPr>
          <a:xfrm>
            <a:off x="5625485" y="3745546"/>
            <a:ext cx="1755399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850"/>
              </a:lnSpc>
              <a:spcBef>
                <a:spcPct val="0"/>
              </a:spcBef>
              <a:spcAft>
                <a:spcPct val="0"/>
              </a:spcAft>
            </a:pP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</a:t>
            </a:r>
            <a:r>
              <a:rPr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</a:t>
            </a:r>
            <a:r>
              <a:rPr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(cell)</a:t>
            </a:r>
          </a:p>
        </p:txBody>
      </p:sp>
      <p:sp>
        <p:nvSpPr>
          <p:cNvPr id="206" name="object 203"/>
          <p:cNvSpPr txBox="1"/>
          <p:nvPr/>
        </p:nvSpPr>
        <p:spPr>
          <a:xfrm>
            <a:off x="4129105" y="4153385"/>
            <a:ext cx="1251336" cy="284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Striations</a:t>
            </a:r>
          </a:p>
        </p:txBody>
      </p:sp>
      <p:sp>
        <p:nvSpPr>
          <p:cNvPr id="207" name="object 204"/>
          <p:cNvSpPr txBox="1"/>
          <p:nvPr/>
        </p:nvSpPr>
        <p:spPr>
          <a:xfrm>
            <a:off x="2751692" y="4087385"/>
            <a:ext cx="745736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850"/>
              </a:lnSpc>
              <a:spcBef>
                <a:spcPct val="0"/>
              </a:spcBef>
              <a:spcAft>
                <a:spcPct val="0"/>
              </a:spcAft>
            </a:pP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Nerve</a:t>
            </a:r>
            <a:r>
              <a:rPr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fiber</a:t>
            </a:r>
          </a:p>
        </p:txBody>
      </p:sp>
      <p:sp>
        <p:nvSpPr>
          <p:cNvPr id="208" name="object 205"/>
          <p:cNvSpPr txBox="1"/>
          <p:nvPr/>
        </p:nvSpPr>
        <p:spPr>
          <a:xfrm>
            <a:off x="2651708" y="3605647"/>
            <a:ext cx="3039839" cy="2846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Neuromuscular</a:t>
            </a:r>
            <a:r>
              <a:rPr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junction</a:t>
            </a:r>
          </a:p>
        </p:txBody>
      </p:sp>
      <p:sp>
        <p:nvSpPr>
          <p:cNvPr id="209" name="object 206"/>
          <p:cNvSpPr txBox="1"/>
          <p:nvPr/>
        </p:nvSpPr>
        <p:spPr>
          <a:xfrm>
            <a:off x="4482192" y="2208662"/>
            <a:ext cx="268822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411480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Flame</a:t>
            </a:r>
            <a:r>
              <a:rPr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spreads</a:t>
            </a:r>
            <a:r>
              <a:rPr lang="en-US"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rapidly</a:t>
            </a:r>
            <a:r>
              <a:rPr lang="en-US"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along</a:t>
            </a:r>
            <a:r>
              <a:rPr lang="en-US"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</a:t>
            </a:r>
            <a:r>
              <a:rPr lang="en-US"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twig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</a:t>
            </a:r>
            <a:endParaRPr lang="en-US" sz="18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0" name="object 209"/>
          <p:cNvSpPr txBox="1"/>
          <p:nvPr/>
        </p:nvSpPr>
        <p:spPr>
          <a:xfrm>
            <a:off x="3841685" y="5791251"/>
            <a:ext cx="3510798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384048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Action</a:t>
            </a:r>
            <a:r>
              <a:rPr lang="en-US"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potential</a:t>
            </a:r>
            <a:r>
              <a:rPr lang="en-US"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spreads </a:t>
            </a: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rapidly</a:t>
            </a:r>
            <a:r>
              <a:rPr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along</a:t>
            </a:r>
            <a:r>
              <a:rPr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</a:t>
            </a:r>
            <a:r>
              <a:rPr sz="1850" b="1" dirty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sarcolemma.</a:t>
            </a:r>
          </a:p>
        </p:txBody>
      </p:sp>
      <p:sp>
        <p:nvSpPr>
          <p:cNvPr id="211" name="object 210"/>
          <p:cNvSpPr txBox="1"/>
          <p:nvPr/>
        </p:nvSpPr>
        <p:spPr>
          <a:xfrm>
            <a:off x="2316286" y="5407068"/>
            <a:ext cx="2150026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347472" eaLnBrk="0" fontAlgn="base" hangingPunct="0">
              <a:lnSpc>
                <a:spcPts val="2100"/>
              </a:lnSpc>
              <a:spcBef>
                <a:spcPct val="0"/>
              </a:spcBef>
              <a:spcAft>
                <a:spcPct val="0"/>
              </a:spcAft>
            </a:pP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Na</a:t>
            </a:r>
            <a:r>
              <a:rPr sz="1850" b="1" baseline="27777" dirty="0" smtClean="0">
                <a:solidFill>
                  <a:srgbClr val="000000"/>
                </a:solidFill>
                <a:latin typeface="Batang"/>
                <a:ea typeface="ＭＳ Ｐゴシック" charset="0"/>
                <a:cs typeface="Batang"/>
              </a:rPr>
              <a:t>+</a:t>
            </a:r>
            <a:r>
              <a:rPr lang="en-US" sz="1850" b="1" baseline="27777" dirty="0" smtClean="0">
                <a:solidFill>
                  <a:srgbClr val="000000"/>
                </a:solidFill>
                <a:latin typeface="Batang"/>
                <a:ea typeface="ＭＳ Ｐゴシック" charset="0"/>
                <a:cs typeface="Batang"/>
              </a:rPr>
              <a:t> </a:t>
            </a:r>
            <a:r>
              <a:rPr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diffuses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 into</a:t>
            </a:r>
            <a:r>
              <a:rPr lang="en-US"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the</a:t>
            </a:r>
            <a:r>
              <a:rPr lang="en-US" sz="1850" b="1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lang="en-US" sz="1850" b="1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cell</a:t>
            </a:r>
            <a:r>
              <a:rPr lang="en-US" sz="1850" b="1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.</a:t>
            </a:r>
            <a:endParaRPr lang="en-US" sz="1850" b="1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2" name="object 200"/>
          <p:cNvSpPr txBox="1"/>
          <p:nvPr/>
        </p:nvSpPr>
        <p:spPr>
          <a:xfrm>
            <a:off x="1985630" y="1607049"/>
            <a:ext cx="801062" cy="4873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lnSpc>
                <a:spcPts val="18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Match flame</a:t>
            </a:r>
            <a:endParaRPr sz="1850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14" name="Oval 213"/>
          <p:cNvSpPr/>
          <p:nvPr/>
        </p:nvSpPr>
        <p:spPr bwMode="auto">
          <a:xfrm>
            <a:off x="2283185" y="2187827"/>
            <a:ext cx="295766" cy="300578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215" name="object 139"/>
          <p:cNvSpPr txBox="1"/>
          <p:nvPr/>
        </p:nvSpPr>
        <p:spPr>
          <a:xfrm>
            <a:off x="2338881" y="2343146"/>
            <a:ext cx="170958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1</a:t>
            </a:r>
            <a:endParaRPr sz="18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Batang"/>
            </a:endParaRPr>
          </a:p>
        </p:txBody>
      </p:sp>
      <p:sp>
        <p:nvSpPr>
          <p:cNvPr id="216" name="Oval 215"/>
          <p:cNvSpPr/>
          <p:nvPr/>
        </p:nvSpPr>
        <p:spPr bwMode="auto">
          <a:xfrm>
            <a:off x="4498860" y="2193222"/>
            <a:ext cx="295766" cy="300578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217" name="object 139"/>
          <p:cNvSpPr txBox="1"/>
          <p:nvPr/>
        </p:nvSpPr>
        <p:spPr>
          <a:xfrm>
            <a:off x="4553892" y="2340595"/>
            <a:ext cx="127223" cy="14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2</a:t>
            </a:r>
            <a:endParaRPr lang="en-US" sz="18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Batang"/>
            </a:endParaRPr>
          </a:p>
        </p:txBody>
      </p:sp>
      <p:sp>
        <p:nvSpPr>
          <p:cNvPr id="219" name="Oval 218"/>
          <p:cNvSpPr/>
          <p:nvPr/>
        </p:nvSpPr>
        <p:spPr bwMode="auto">
          <a:xfrm>
            <a:off x="2326321" y="5402516"/>
            <a:ext cx="295766" cy="300578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220" name="object 139"/>
          <p:cNvSpPr txBox="1"/>
          <p:nvPr/>
        </p:nvSpPr>
        <p:spPr>
          <a:xfrm>
            <a:off x="2377256" y="5551677"/>
            <a:ext cx="127223" cy="14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dirty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1</a:t>
            </a:r>
            <a:endParaRPr lang="en-US" sz="18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Batang"/>
            </a:endParaRPr>
          </a:p>
        </p:txBody>
      </p:sp>
      <p:sp>
        <p:nvSpPr>
          <p:cNvPr id="222" name="Oval 221"/>
          <p:cNvSpPr/>
          <p:nvPr/>
        </p:nvSpPr>
        <p:spPr bwMode="auto">
          <a:xfrm>
            <a:off x="3844298" y="5774622"/>
            <a:ext cx="295766" cy="300578"/>
          </a:xfrm>
          <a:prstGeom prst="ellipse">
            <a:avLst/>
          </a:prstGeom>
          <a:noFill/>
          <a:ln w="6350" cap="flat" cmpd="sng" algn="ctr">
            <a:solidFill>
              <a:srgbClr val="005BAA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smtClean="0">
              <a:solidFill>
                <a:srgbClr val="000000"/>
              </a:solidFill>
              <a:latin typeface="Arial Black" pitchFamily="34" charset="0"/>
              <a:ea typeface="ＭＳ Ｐゴシック" charset="0"/>
            </a:endParaRPr>
          </a:p>
        </p:txBody>
      </p:sp>
      <p:sp>
        <p:nvSpPr>
          <p:cNvPr id="223" name="object 139"/>
          <p:cNvSpPr txBox="1"/>
          <p:nvPr/>
        </p:nvSpPr>
        <p:spPr>
          <a:xfrm>
            <a:off x="3912031" y="5928345"/>
            <a:ext cx="127223" cy="1490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9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dirty="0" smtClean="0">
                <a:solidFill>
                  <a:srgbClr val="005BAA"/>
                </a:solidFill>
                <a:latin typeface="Arial Black" pitchFamily="34" charset="0"/>
                <a:ea typeface="ＭＳ Ｐゴシック" charset="0"/>
                <a:cs typeface="Arial"/>
              </a:rPr>
              <a:t>2</a:t>
            </a:r>
            <a:endParaRPr lang="en-US" sz="1850" b="1" dirty="0">
              <a:solidFill>
                <a:srgbClr val="005BAA"/>
              </a:solidFill>
              <a:latin typeface="Arial Black" pitchFamily="34" charset="0"/>
              <a:ea typeface="ＭＳ Ｐゴシック" charset="0"/>
              <a:cs typeface="Batang"/>
            </a:endParaRPr>
          </a:p>
        </p:txBody>
      </p:sp>
      <p:sp>
        <p:nvSpPr>
          <p:cNvPr id="225" name="object 183"/>
          <p:cNvSpPr/>
          <p:nvPr/>
        </p:nvSpPr>
        <p:spPr>
          <a:xfrm>
            <a:off x="2531597" y="809625"/>
            <a:ext cx="45719" cy="410164"/>
          </a:xfrm>
          <a:custGeom>
            <a:avLst/>
            <a:gdLst/>
            <a:ahLst/>
            <a:cxnLst/>
            <a:rect l="l" t="t" r="r" b="b"/>
            <a:pathLst>
              <a:path h="228600">
                <a:moveTo>
                  <a:pt x="0" y="0"/>
                </a:moveTo>
                <a:lnTo>
                  <a:pt x="0" y="228599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26" name="object 184"/>
          <p:cNvSpPr/>
          <p:nvPr/>
        </p:nvSpPr>
        <p:spPr>
          <a:xfrm flipV="1">
            <a:off x="2683668" y="1676190"/>
            <a:ext cx="189511" cy="45719"/>
          </a:xfrm>
          <a:custGeom>
            <a:avLst/>
            <a:gdLst/>
            <a:ahLst/>
            <a:cxnLst/>
            <a:rect l="l" t="t" r="r" b="b"/>
            <a:pathLst>
              <a:path w="109219">
                <a:moveTo>
                  <a:pt x="0" y="0"/>
                </a:moveTo>
                <a:lnTo>
                  <a:pt x="10905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27" name="object 185"/>
          <p:cNvSpPr/>
          <p:nvPr/>
        </p:nvSpPr>
        <p:spPr>
          <a:xfrm>
            <a:off x="5182881" y="1359178"/>
            <a:ext cx="45719" cy="887385"/>
          </a:xfrm>
          <a:custGeom>
            <a:avLst/>
            <a:gdLst/>
            <a:ahLst/>
            <a:cxnLst/>
            <a:rect l="l" t="t" r="r" b="b"/>
            <a:pathLst>
              <a:path h="501650">
                <a:moveTo>
                  <a:pt x="0" y="0"/>
                </a:moveTo>
                <a:lnTo>
                  <a:pt x="0" y="501243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28" name="object 187"/>
          <p:cNvSpPr/>
          <p:nvPr/>
        </p:nvSpPr>
        <p:spPr>
          <a:xfrm>
            <a:off x="6048081" y="4264307"/>
            <a:ext cx="45719" cy="421993"/>
          </a:xfrm>
          <a:custGeom>
            <a:avLst/>
            <a:gdLst/>
            <a:ahLst/>
            <a:cxnLst/>
            <a:rect l="l" t="t" r="r" b="b"/>
            <a:pathLst>
              <a:path h="241935">
                <a:moveTo>
                  <a:pt x="0" y="0"/>
                </a:moveTo>
                <a:lnTo>
                  <a:pt x="0" y="24140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grpSp>
        <p:nvGrpSpPr>
          <p:cNvPr id="229" name="Group 228"/>
          <p:cNvGrpSpPr/>
          <p:nvPr/>
        </p:nvGrpSpPr>
        <p:grpSpPr>
          <a:xfrm>
            <a:off x="4519612" y="4436057"/>
            <a:ext cx="309562" cy="374067"/>
            <a:chOff x="5900074" y="1942886"/>
            <a:chExt cx="160838" cy="205104"/>
          </a:xfrm>
        </p:grpSpPr>
        <p:sp>
          <p:nvSpPr>
            <p:cNvPr id="235" name="object 188"/>
            <p:cNvSpPr/>
            <p:nvPr/>
          </p:nvSpPr>
          <p:spPr>
            <a:xfrm>
              <a:off x="5980267" y="1942886"/>
              <a:ext cx="80645" cy="203200"/>
            </a:xfrm>
            <a:custGeom>
              <a:avLst/>
              <a:gdLst/>
              <a:ahLst/>
              <a:cxnLst/>
              <a:rect l="l" t="t" r="r" b="b"/>
              <a:pathLst>
                <a:path w="80645" h="203200">
                  <a:moveTo>
                    <a:pt x="0" y="0"/>
                  </a:moveTo>
                  <a:lnTo>
                    <a:pt x="80436" y="20321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850" b="1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236" name="object 189"/>
            <p:cNvSpPr/>
            <p:nvPr/>
          </p:nvSpPr>
          <p:spPr>
            <a:xfrm>
              <a:off x="5900074" y="1942886"/>
              <a:ext cx="80645" cy="205104"/>
            </a:xfrm>
            <a:custGeom>
              <a:avLst/>
              <a:gdLst/>
              <a:ahLst/>
              <a:cxnLst/>
              <a:rect l="l" t="t" r="r" b="b"/>
              <a:pathLst>
                <a:path w="80645" h="205105">
                  <a:moveTo>
                    <a:pt x="80192" y="0"/>
                  </a:moveTo>
                  <a:lnTo>
                    <a:pt x="0" y="204703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850" b="1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230" name="object 190"/>
          <p:cNvSpPr/>
          <p:nvPr/>
        </p:nvSpPr>
        <p:spPr>
          <a:xfrm flipH="1">
            <a:off x="4762568" y="4941501"/>
            <a:ext cx="45719" cy="833824"/>
          </a:xfrm>
          <a:custGeom>
            <a:avLst/>
            <a:gdLst/>
            <a:ahLst/>
            <a:cxnLst/>
            <a:rect l="l" t="t" r="r" b="b"/>
            <a:pathLst>
              <a:path h="460375">
                <a:moveTo>
                  <a:pt x="0" y="0"/>
                </a:moveTo>
                <a:lnTo>
                  <a:pt x="0" y="460278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1" name="object 191"/>
          <p:cNvSpPr/>
          <p:nvPr/>
        </p:nvSpPr>
        <p:spPr>
          <a:xfrm>
            <a:off x="3387813" y="3895725"/>
            <a:ext cx="500767" cy="1036251"/>
          </a:xfrm>
          <a:custGeom>
            <a:avLst/>
            <a:gdLst/>
            <a:ahLst/>
            <a:cxnLst/>
            <a:rect l="l" t="t" r="r" b="b"/>
            <a:pathLst>
              <a:path w="278129" h="575944">
                <a:moveTo>
                  <a:pt x="277977" y="0"/>
                </a:moveTo>
                <a:lnTo>
                  <a:pt x="277977" y="91988"/>
                </a:lnTo>
                <a:lnTo>
                  <a:pt x="0" y="575584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2" name="object 195"/>
          <p:cNvSpPr/>
          <p:nvPr/>
        </p:nvSpPr>
        <p:spPr>
          <a:xfrm>
            <a:off x="2421543" y="4188619"/>
            <a:ext cx="328800" cy="75688"/>
          </a:xfrm>
          <a:custGeom>
            <a:avLst/>
            <a:gdLst/>
            <a:ahLst/>
            <a:cxnLst/>
            <a:rect l="l" t="t" r="r" b="b"/>
            <a:pathLst>
              <a:path w="178435" h="43180">
                <a:moveTo>
                  <a:pt x="178155" y="0"/>
                </a:moveTo>
                <a:lnTo>
                  <a:pt x="101955" y="0"/>
                </a:lnTo>
                <a:lnTo>
                  <a:pt x="0" y="4319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24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3" name="object 191"/>
          <p:cNvSpPr/>
          <p:nvPr/>
        </p:nvSpPr>
        <p:spPr>
          <a:xfrm>
            <a:off x="5930396" y="4696198"/>
            <a:ext cx="211367" cy="488026"/>
          </a:xfrm>
          <a:custGeom>
            <a:avLst/>
            <a:gdLst>
              <a:gd name="connsiteX0" fmla="*/ 265633 w 277977"/>
              <a:gd name="connsiteY0" fmla="*/ 200944 h 483596"/>
              <a:gd name="connsiteX1" fmla="*/ 277977 w 277977"/>
              <a:gd name="connsiteY1" fmla="*/ 0 h 483596"/>
              <a:gd name="connsiteX2" fmla="*/ 0 w 277977"/>
              <a:gd name="connsiteY2" fmla="*/ 483596 h 483596"/>
              <a:gd name="connsiteX0" fmla="*/ 4648 w 16992"/>
              <a:gd name="connsiteY0" fmla="*/ 200944 h 383011"/>
              <a:gd name="connsiteX1" fmla="*/ 16992 w 16992"/>
              <a:gd name="connsiteY1" fmla="*/ 0 h 383011"/>
              <a:gd name="connsiteX2" fmla="*/ 0 w 16992"/>
              <a:gd name="connsiteY2" fmla="*/ 383011 h 383011"/>
              <a:gd name="connsiteX0" fmla="*/ 115068 w 127412"/>
              <a:gd name="connsiteY0" fmla="*/ 200944 h 383011"/>
              <a:gd name="connsiteX1" fmla="*/ 127412 w 127412"/>
              <a:gd name="connsiteY1" fmla="*/ 0 h 383011"/>
              <a:gd name="connsiteX2" fmla="*/ 110420 w 127412"/>
              <a:gd name="connsiteY2" fmla="*/ 383011 h 383011"/>
              <a:gd name="connsiteX0" fmla="*/ 153855 w 153855"/>
              <a:gd name="connsiteY0" fmla="*/ 6832 h 188899"/>
              <a:gd name="connsiteX1" fmla="*/ 48051 w 153855"/>
              <a:gd name="connsiteY1" fmla="*/ 0 h 188899"/>
              <a:gd name="connsiteX2" fmla="*/ 149207 w 153855"/>
              <a:gd name="connsiteY2" fmla="*/ 188899 h 188899"/>
              <a:gd name="connsiteX0" fmla="*/ 122018 w 122018"/>
              <a:gd name="connsiteY0" fmla="*/ 6832 h 188899"/>
              <a:gd name="connsiteX1" fmla="*/ 16214 w 122018"/>
              <a:gd name="connsiteY1" fmla="*/ 0 h 188899"/>
              <a:gd name="connsiteX2" fmla="*/ 10636 w 122018"/>
              <a:gd name="connsiteY2" fmla="*/ 107261 h 188899"/>
              <a:gd name="connsiteX3" fmla="*/ 117370 w 122018"/>
              <a:gd name="connsiteY3" fmla="*/ 188899 h 188899"/>
              <a:gd name="connsiteX0" fmla="*/ 122018 w 122018"/>
              <a:gd name="connsiteY0" fmla="*/ 6832 h 206026"/>
              <a:gd name="connsiteX1" fmla="*/ 16214 w 122018"/>
              <a:gd name="connsiteY1" fmla="*/ 0 h 206026"/>
              <a:gd name="connsiteX2" fmla="*/ 10636 w 122018"/>
              <a:gd name="connsiteY2" fmla="*/ 107261 h 206026"/>
              <a:gd name="connsiteX3" fmla="*/ 117370 w 122018"/>
              <a:gd name="connsiteY3" fmla="*/ 188899 h 206026"/>
              <a:gd name="connsiteX0" fmla="*/ 111382 w 111382"/>
              <a:gd name="connsiteY0" fmla="*/ 0 h 199194"/>
              <a:gd name="connsiteX1" fmla="*/ 0 w 111382"/>
              <a:gd name="connsiteY1" fmla="*/ 100429 h 199194"/>
              <a:gd name="connsiteX2" fmla="*/ 106734 w 111382"/>
              <a:gd name="connsiteY2" fmla="*/ 182067 h 199194"/>
              <a:gd name="connsiteX0" fmla="*/ 111382 w 111382"/>
              <a:gd name="connsiteY0" fmla="*/ 0 h 218660"/>
              <a:gd name="connsiteX1" fmla="*/ 0 w 111382"/>
              <a:gd name="connsiteY1" fmla="*/ 100429 h 218660"/>
              <a:gd name="connsiteX2" fmla="*/ 106734 w 111382"/>
              <a:gd name="connsiteY2" fmla="*/ 182067 h 218660"/>
              <a:gd name="connsiteX0" fmla="*/ 111382 w 111382"/>
              <a:gd name="connsiteY0" fmla="*/ 56060 h 274720"/>
              <a:gd name="connsiteX1" fmla="*/ 0 w 111382"/>
              <a:gd name="connsiteY1" fmla="*/ 156489 h 274720"/>
              <a:gd name="connsiteX2" fmla="*/ 106734 w 111382"/>
              <a:gd name="connsiteY2" fmla="*/ 238127 h 274720"/>
              <a:gd name="connsiteX0" fmla="*/ 117901 w 117901"/>
              <a:gd name="connsiteY0" fmla="*/ 54065 h 272725"/>
              <a:gd name="connsiteX1" fmla="*/ 6519 w 117901"/>
              <a:gd name="connsiteY1" fmla="*/ 154494 h 272725"/>
              <a:gd name="connsiteX2" fmla="*/ 113253 w 117901"/>
              <a:gd name="connsiteY2" fmla="*/ 236132 h 272725"/>
              <a:gd name="connsiteX0" fmla="*/ 127905 w 127905"/>
              <a:gd name="connsiteY0" fmla="*/ 54065 h 236132"/>
              <a:gd name="connsiteX1" fmla="*/ 16523 w 127905"/>
              <a:gd name="connsiteY1" fmla="*/ 154494 h 236132"/>
              <a:gd name="connsiteX2" fmla="*/ 11232 w 127905"/>
              <a:gd name="connsiteY2" fmla="*/ 163317 h 236132"/>
              <a:gd name="connsiteX3" fmla="*/ 123257 w 127905"/>
              <a:gd name="connsiteY3" fmla="*/ 236132 h 236132"/>
              <a:gd name="connsiteX0" fmla="*/ 117902 w 117902"/>
              <a:gd name="connsiteY0" fmla="*/ 54065 h 236132"/>
              <a:gd name="connsiteX1" fmla="*/ 6520 w 117902"/>
              <a:gd name="connsiteY1" fmla="*/ 154494 h 236132"/>
              <a:gd name="connsiteX2" fmla="*/ 113254 w 117902"/>
              <a:gd name="connsiteY2" fmla="*/ 236132 h 236132"/>
              <a:gd name="connsiteX0" fmla="*/ 117902 w 117902"/>
              <a:gd name="connsiteY0" fmla="*/ 54065 h 247526"/>
              <a:gd name="connsiteX1" fmla="*/ 6520 w 117902"/>
              <a:gd name="connsiteY1" fmla="*/ 154494 h 247526"/>
              <a:gd name="connsiteX2" fmla="*/ 113254 w 117902"/>
              <a:gd name="connsiteY2" fmla="*/ 236132 h 247526"/>
              <a:gd name="connsiteX0" fmla="*/ 117902 w 117902"/>
              <a:gd name="connsiteY0" fmla="*/ 54065 h 266080"/>
              <a:gd name="connsiteX1" fmla="*/ 6520 w 117902"/>
              <a:gd name="connsiteY1" fmla="*/ 154494 h 266080"/>
              <a:gd name="connsiteX2" fmla="*/ 113254 w 117902"/>
              <a:gd name="connsiteY2" fmla="*/ 236132 h 266080"/>
              <a:gd name="connsiteX0" fmla="*/ 117902 w 117902"/>
              <a:gd name="connsiteY0" fmla="*/ 54065 h 257252"/>
              <a:gd name="connsiteX1" fmla="*/ 6520 w 117902"/>
              <a:gd name="connsiteY1" fmla="*/ 154494 h 257252"/>
              <a:gd name="connsiteX2" fmla="*/ 113254 w 117902"/>
              <a:gd name="connsiteY2" fmla="*/ 236132 h 257252"/>
              <a:gd name="connsiteX0" fmla="*/ 112592 w 112592"/>
              <a:gd name="connsiteY0" fmla="*/ 58113 h 261300"/>
              <a:gd name="connsiteX1" fmla="*/ 1210 w 112592"/>
              <a:gd name="connsiteY1" fmla="*/ 158542 h 261300"/>
              <a:gd name="connsiteX2" fmla="*/ 107944 w 112592"/>
              <a:gd name="connsiteY2" fmla="*/ 240180 h 261300"/>
              <a:gd name="connsiteX0" fmla="*/ 116432 w 116432"/>
              <a:gd name="connsiteY0" fmla="*/ 58574 h 260911"/>
              <a:gd name="connsiteX1" fmla="*/ 1082 w 116432"/>
              <a:gd name="connsiteY1" fmla="*/ 156356 h 260911"/>
              <a:gd name="connsiteX2" fmla="*/ 111784 w 116432"/>
              <a:gd name="connsiteY2" fmla="*/ 240641 h 260911"/>
              <a:gd name="connsiteX0" fmla="*/ 116432 w 116432"/>
              <a:gd name="connsiteY0" fmla="*/ 58574 h 272005"/>
              <a:gd name="connsiteX1" fmla="*/ 1082 w 116432"/>
              <a:gd name="connsiteY1" fmla="*/ 156356 h 272005"/>
              <a:gd name="connsiteX2" fmla="*/ 111784 w 116432"/>
              <a:gd name="connsiteY2" fmla="*/ 240641 h 272005"/>
              <a:gd name="connsiteX0" fmla="*/ 116090 w 116090"/>
              <a:gd name="connsiteY0" fmla="*/ 47804 h 261235"/>
              <a:gd name="connsiteX1" fmla="*/ 740 w 116090"/>
              <a:gd name="connsiteY1" fmla="*/ 145586 h 261235"/>
              <a:gd name="connsiteX2" fmla="*/ 111442 w 116090"/>
              <a:gd name="connsiteY2" fmla="*/ 229871 h 261235"/>
              <a:gd name="connsiteX0" fmla="*/ 117394 w 117394"/>
              <a:gd name="connsiteY0" fmla="*/ 48877 h 255948"/>
              <a:gd name="connsiteX1" fmla="*/ 721 w 117394"/>
              <a:gd name="connsiteY1" fmla="*/ 140299 h 255948"/>
              <a:gd name="connsiteX2" fmla="*/ 111423 w 117394"/>
              <a:gd name="connsiteY2" fmla="*/ 224584 h 255948"/>
              <a:gd name="connsiteX0" fmla="*/ 117394 w 117394"/>
              <a:gd name="connsiteY0" fmla="*/ 48877 h 261574"/>
              <a:gd name="connsiteX1" fmla="*/ 721 w 117394"/>
              <a:gd name="connsiteY1" fmla="*/ 140299 h 261574"/>
              <a:gd name="connsiteX2" fmla="*/ 111423 w 117394"/>
              <a:gd name="connsiteY2" fmla="*/ 224584 h 261574"/>
              <a:gd name="connsiteX0" fmla="*/ 117394 w 117394"/>
              <a:gd name="connsiteY0" fmla="*/ 48877 h 260678"/>
              <a:gd name="connsiteX1" fmla="*/ 721 w 117394"/>
              <a:gd name="connsiteY1" fmla="*/ 140299 h 260678"/>
              <a:gd name="connsiteX2" fmla="*/ 107456 w 117394"/>
              <a:gd name="connsiteY2" fmla="*/ 223312 h 260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394" h="260678">
                <a:moveTo>
                  <a:pt x="117394" y="48877"/>
                </a:moveTo>
                <a:cubicBezTo>
                  <a:pt x="37504" y="-84848"/>
                  <a:pt x="-6237" y="93147"/>
                  <a:pt x="721" y="140299"/>
                </a:cubicBezTo>
                <a:cubicBezTo>
                  <a:pt x="-4022" y="267258"/>
                  <a:pt x="91832" y="291815"/>
                  <a:pt x="107456" y="223312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4" name="object 191"/>
          <p:cNvSpPr/>
          <p:nvPr/>
        </p:nvSpPr>
        <p:spPr>
          <a:xfrm rot="12864411">
            <a:off x="2322733" y="4257985"/>
            <a:ext cx="99421" cy="204037"/>
          </a:xfrm>
          <a:custGeom>
            <a:avLst/>
            <a:gdLst>
              <a:gd name="connsiteX0" fmla="*/ 265633 w 277977"/>
              <a:gd name="connsiteY0" fmla="*/ 200944 h 483596"/>
              <a:gd name="connsiteX1" fmla="*/ 277977 w 277977"/>
              <a:gd name="connsiteY1" fmla="*/ 0 h 483596"/>
              <a:gd name="connsiteX2" fmla="*/ 0 w 277977"/>
              <a:gd name="connsiteY2" fmla="*/ 483596 h 483596"/>
              <a:gd name="connsiteX0" fmla="*/ 4648 w 16992"/>
              <a:gd name="connsiteY0" fmla="*/ 200944 h 383011"/>
              <a:gd name="connsiteX1" fmla="*/ 16992 w 16992"/>
              <a:gd name="connsiteY1" fmla="*/ 0 h 383011"/>
              <a:gd name="connsiteX2" fmla="*/ 0 w 16992"/>
              <a:gd name="connsiteY2" fmla="*/ 383011 h 383011"/>
              <a:gd name="connsiteX0" fmla="*/ 115068 w 127412"/>
              <a:gd name="connsiteY0" fmla="*/ 200944 h 383011"/>
              <a:gd name="connsiteX1" fmla="*/ 127412 w 127412"/>
              <a:gd name="connsiteY1" fmla="*/ 0 h 383011"/>
              <a:gd name="connsiteX2" fmla="*/ 110420 w 127412"/>
              <a:gd name="connsiteY2" fmla="*/ 383011 h 383011"/>
              <a:gd name="connsiteX0" fmla="*/ 153855 w 153855"/>
              <a:gd name="connsiteY0" fmla="*/ 6832 h 188899"/>
              <a:gd name="connsiteX1" fmla="*/ 48051 w 153855"/>
              <a:gd name="connsiteY1" fmla="*/ 0 h 188899"/>
              <a:gd name="connsiteX2" fmla="*/ 149207 w 153855"/>
              <a:gd name="connsiteY2" fmla="*/ 188899 h 188899"/>
              <a:gd name="connsiteX0" fmla="*/ 122018 w 122018"/>
              <a:gd name="connsiteY0" fmla="*/ 6832 h 188899"/>
              <a:gd name="connsiteX1" fmla="*/ 16214 w 122018"/>
              <a:gd name="connsiteY1" fmla="*/ 0 h 188899"/>
              <a:gd name="connsiteX2" fmla="*/ 10636 w 122018"/>
              <a:gd name="connsiteY2" fmla="*/ 107261 h 188899"/>
              <a:gd name="connsiteX3" fmla="*/ 117370 w 122018"/>
              <a:gd name="connsiteY3" fmla="*/ 188899 h 188899"/>
              <a:gd name="connsiteX0" fmla="*/ 122018 w 122018"/>
              <a:gd name="connsiteY0" fmla="*/ 6832 h 206026"/>
              <a:gd name="connsiteX1" fmla="*/ 16214 w 122018"/>
              <a:gd name="connsiteY1" fmla="*/ 0 h 206026"/>
              <a:gd name="connsiteX2" fmla="*/ 10636 w 122018"/>
              <a:gd name="connsiteY2" fmla="*/ 107261 h 206026"/>
              <a:gd name="connsiteX3" fmla="*/ 117370 w 122018"/>
              <a:gd name="connsiteY3" fmla="*/ 188899 h 206026"/>
              <a:gd name="connsiteX0" fmla="*/ 111382 w 111382"/>
              <a:gd name="connsiteY0" fmla="*/ 0 h 199194"/>
              <a:gd name="connsiteX1" fmla="*/ 0 w 111382"/>
              <a:gd name="connsiteY1" fmla="*/ 100429 h 199194"/>
              <a:gd name="connsiteX2" fmla="*/ 106734 w 111382"/>
              <a:gd name="connsiteY2" fmla="*/ 182067 h 199194"/>
              <a:gd name="connsiteX0" fmla="*/ 111382 w 111382"/>
              <a:gd name="connsiteY0" fmla="*/ 0 h 218660"/>
              <a:gd name="connsiteX1" fmla="*/ 0 w 111382"/>
              <a:gd name="connsiteY1" fmla="*/ 100429 h 218660"/>
              <a:gd name="connsiteX2" fmla="*/ 106734 w 111382"/>
              <a:gd name="connsiteY2" fmla="*/ 182067 h 218660"/>
              <a:gd name="connsiteX0" fmla="*/ 111382 w 111382"/>
              <a:gd name="connsiteY0" fmla="*/ 56060 h 274720"/>
              <a:gd name="connsiteX1" fmla="*/ 0 w 111382"/>
              <a:gd name="connsiteY1" fmla="*/ 156489 h 274720"/>
              <a:gd name="connsiteX2" fmla="*/ 106734 w 111382"/>
              <a:gd name="connsiteY2" fmla="*/ 238127 h 274720"/>
              <a:gd name="connsiteX0" fmla="*/ 117901 w 117901"/>
              <a:gd name="connsiteY0" fmla="*/ 54065 h 272725"/>
              <a:gd name="connsiteX1" fmla="*/ 6519 w 117901"/>
              <a:gd name="connsiteY1" fmla="*/ 154494 h 272725"/>
              <a:gd name="connsiteX2" fmla="*/ 113253 w 117901"/>
              <a:gd name="connsiteY2" fmla="*/ 236132 h 272725"/>
              <a:gd name="connsiteX0" fmla="*/ 127905 w 127905"/>
              <a:gd name="connsiteY0" fmla="*/ 54065 h 236132"/>
              <a:gd name="connsiteX1" fmla="*/ 16523 w 127905"/>
              <a:gd name="connsiteY1" fmla="*/ 154494 h 236132"/>
              <a:gd name="connsiteX2" fmla="*/ 11232 w 127905"/>
              <a:gd name="connsiteY2" fmla="*/ 163317 h 236132"/>
              <a:gd name="connsiteX3" fmla="*/ 123257 w 127905"/>
              <a:gd name="connsiteY3" fmla="*/ 236132 h 236132"/>
              <a:gd name="connsiteX0" fmla="*/ 117902 w 117902"/>
              <a:gd name="connsiteY0" fmla="*/ 54065 h 236132"/>
              <a:gd name="connsiteX1" fmla="*/ 6520 w 117902"/>
              <a:gd name="connsiteY1" fmla="*/ 154494 h 236132"/>
              <a:gd name="connsiteX2" fmla="*/ 113254 w 117902"/>
              <a:gd name="connsiteY2" fmla="*/ 236132 h 236132"/>
              <a:gd name="connsiteX0" fmla="*/ 117902 w 117902"/>
              <a:gd name="connsiteY0" fmla="*/ 54065 h 247526"/>
              <a:gd name="connsiteX1" fmla="*/ 6520 w 117902"/>
              <a:gd name="connsiteY1" fmla="*/ 154494 h 247526"/>
              <a:gd name="connsiteX2" fmla="*/ 113254 w 117902"/>
              <a:gd name="connsiteY2" fmla="*/ 236132 h 247526"/>
              <a:gd name="connsiteX0" fmla="*/ 117902 w 117902"/>
              <a:gd name="connsiteY0" fmla="*/ 54065 h 266080"/>
              <a:gd name="connsiteX1" fmla="*/ 6520 w 117902"/>
              <a:gd name="connsiteY1" fmla="*/ 154494 h 266080"/>
              <a:gd name="connsiteX2" fmla="*/ 113254 w 117902"/>
              <a:gd name="connsiteY2" fmla="*/ 236132 h 266080"/>
              <a:gd name="connsiteX0" fmla="*/ 117902 w 117902"/>
              <a:gd name="connsiteY0" fmla="*/ 54065 h 257252"/>
              <a:gd name="connsiteX1" fmla="*/ 6520 w 117902"/>
              <a:gd name="connsiteY1" fmla="*/ 154494 h 257252"/>
              <a:gd name="connsiteX2" fmla="*/ 113254 w 117902"/>
              <a:gd name="connsiteY2" fmla="*/ 236132 h 257252"/>
              <a:gd name="connsiteX0" fmla="*/ 112592 w 112592"/>
              <a:gd name="connsiteY0" fmla="*/ 58113 h 261300"/>
              <a:gd name="connsiteX1" fmla="*/ 1210 w 112592"/>
              <a:gd name="connsiteY1" fmla="*/ 158542 h 261300"/>
              <a:gd name="connsiteX2" fmla="*/ 107944 w 112592"/>
              <a:gd name="connsiteY2" fmla="*/ 240180 h 261300"/>
              <a:gd name="connsiteX0" fmla="*/ 116432 w 116432"/>
              <a:gd name="connsiteY0" fmla="*/ 58574 h 260911"/>
              <a:gd name="connsiteX1" fmla="*/ 1082 w 116432"/>
              <a:gd name="connsiteY1" fmla="*/ 156356 h 260911"/>
              <a:gd name="connsiteX2" fmla="*/ 111784 w 116432"/>
              <a:gd name="connsiteY2" fmla="*/ 240641 h 260911"/>
              <a:gd name="connsiteX0" fmla="*/ 116432 w 116432"/>
              <a:gd name="connsiteY0" fmla="*/ 58574 h 272005"/>
              <a:gd name="connsiteX1" fmla="*/ 1082 w 116432"/>
              <a:gd name="connsiteY1" fmla="*/ 156356 h 272005"/>
              <a:gd name="connsiteX2" fmla="*/ 111784 w 116432"/>
              <a:gd name="connsiteY2" fmla="*/ 240641 h 272005"/>
              <a:gd name="connsiteX0" fmla="*/ 116090 w 116090"/>
              <a:gd name="connsiteY0" fmla="*/ 47804 h 261235"/>
              <a:gd name="connsiteX1" fmla="*/ 740 w 116090"/>
              <a:gd name="connsiteY1" fmla="*/ 145586 h 261235"/>
              <a:gd name="connsiteX2" fmla="*/ 111442 w 116090"/>
              <a:gd name="connsiteY2" fmla="*/ 229871 h 261235"/>
              <a:gd name="connsiteX0" fmla="*/ 117394 w 117394"/>
              <a:gd name="connsiteY0" fmla="*/ 48877 h 255948"/>
              <a:gd name="connsiteX1" fmla="*/ 721 w 117394"/>
              <a:gd name="connsiteY1" fmla="*/ 140299 h 255948"/>
              <a:gd name="connsiteX2" fmla="*/ 111423 w 117394"/>
              <a:gd name="connsiteY2" fmla="*/ 224584 h 255948"/>
              <a:gd name="connsiteX0" fmla="*/ 117394 w 117394"/>
              <a:gd name="connsiteY0" fmla="*/ 48877 h 261574"/>
              <a:gd name="connsiteX1" fmla="*/ 721 w 117394"/>
              <a:gd name="connsiteY1" fmla="*/ 140299 h 261574"/>
              <a:gd name="connsiteX2" fmla="*/ 111423 w 117394"/>
              <a:gd name="connsiteY2" fmla="*/ 224584 h 261574"/>
              <a:gd name="connsiteX0" fmla="*/ 117394 w 117394"/>
              <a:gd name="connsiteY0" fmla="*/ 48877 h 260678"/>
              <a:gd name="connsiteX1" fmla="*/ 721 w 117394"/>
              <a:gd name="connsiteY1" fmla="*/ 140299 h 260678"/>
              <a:gd name="connsiteX2" fmla="*/ 107456 w 117394"/>
              <a:gd name="connsiteY2" fmla="*/ 223312 h 260678"/>
              <a:gd name="connsiteX0" fmla="*/ 117394 w 117394"/>
              <a:gd name="connsiteY0" fmla="*/ 48877 h 239902"/>
              <a:gd name="connsiteX1" fmla="*/ 721 w 117394"/>
              <a:gd name="connsiteY1" fmla="*/ 140299 h 239902"/>
              <a:gd name="connsiteX2" fmla="*/ 115911 w 117394"/>
              <a:gd name="connsiteY2" fmla="*/ 191098 h 239902"/>
              <a:gd name="connsiteX0" fmla="*/ 108345 w 116063"/>
              <a:gd name="connsiteY0" fmla="*/ 53709 h 219090"/>
              <a:gd name="connsiteX1" fmla="*/ 872 w 116063"/>
              <a:gd name="connsiteY1" fmla="*/ 119487 h 219090"/>
              <a:gd name="connsiteX2" fmla="*/ 116062 w 116063"/>
              <a:gd name="connsiteY2" fmla="*/ 170286 h 219090"/>
              <a:gd name="connsiteX0" fmla="*/ 107950 w 115667"/>
              <a:gd name="connsiteY0" fmla="*/ 62271 h 227652"/>
              <a:gd name="connsiteX1" fmla="*/ 477 w 115667"/>
              <a:gd name="connsiteY1" fmla="*/ 128049 h 227652"/>
              <a:gd name="connsiteX2" fmla="*/ 115667 w 115667"/>
              <a:gd name="connsiteY2" fmla="*/ 178848 h 227652"/>
              <a:gd name="connsiteX0" fmla="*/ 107950 w 115667"/>
              <a:gd name="connsiteY0" fmla="*/ 62271 h 251229"/>
              <a:gd name="connsiteX1" fmla="*/ 477 w 115667"/>
              <a:gd name="connsiteY1" fmla="*/ 128049 h 251229"/>
              <a:gd name="connsiteX2" fmla="*/ 115667 w 115667"/>
              <a:gd name="connsiteY2" fmla="*/ 178848 h 251229"/>
              <a:gd name="connsiteX0" fmla="*/ 107950 w 115667"/>
              <a:gd name="connsiteY0" fmla="*/ 62271 h 248344"/>
              <a:gd name="connsiteX1" fmla="*/ 477 w 115667"/>
              <a:gd name="connsiteY1" fmla="*/ 128049 h 248344"/>
              <a:gd name="connsiteX2" fmla="*/ 115667 w 115667"/>
              <a:gd name="connsiteY2" fmla="*/ 178848 h 248344"/>
              <a:gd name="connsiteX0" fmla="*/ 107473 w 115190"/>
              <a:gd name="connsiteY0" fmla="*/ 70162 h 256235"/>
              <a:gd name="connsiteX1" fmla="*/ 0 w 115190"/>
              <a:gd name="connsiteY1" fmla="*/ 135940 h 256235"/>
              <a:gd name="connsiteX2" fmla="*/ 115190 w 115190"/>
              <a:gd name="connsiteY2" fmla="*/ 186739 h 256235"/>
              <a:gd name="connsiteX0" fmla="*/ 107473 w 115190"/>
              <a:gd name="connsiteY0" fmla="*/ 70162 h 254588"/>
              <a:gd name="connsiteX1" fmla="*/ 0 w 115190"/>
              <a:gd name="connsiteY1" fmla="*/ 135940 h 254588"/>
              <a:gd name="connsiteX2" fmla="*/ 115190 w 115190"/>
              <a:gd name="connsiteY2" fmla="*/ 186739 h 254588"/>
              <a:gd name="connsiteX0" fmla="*/ 94032 w 101749"/>
              <a:gd name="connsiteY0" fmla="*/ 72169 h 254142"/>
              <a:gd name="connsiteX1" fmla="*/ 0 w 101749"/>
              <a:gd name="connsiteY1" fmla="*/ 130338 h 254142"/>
              <a:gd name="connsiteX2" fmla="*/ 101749 w 101749"/>
              <a:gd name="connsiteY2" fmla="*/ 188746 h 254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49" h="254142">
                <a:moveTo>
                  <a:pt x="94032" y="72169"/>
                </a:moveTo>
                <a:cubicBezTo>
                  <a:pt x="50444" y="-81030"/>
                  <a:pt x="9540" y="44270"/>
                  <a:pt x="0" y="130338"/>
                </a:cubicBezTo>
                <a:cubicBezTo>
                  <a:pt x="18750" y="241309"/>
                  <a:pt x="96837" y="313028"/>
                  <a:pt x="101749" y="188746"/>
                </a:cubicBez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85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7" name="object 200"/>
          <p:cNvSpPr txBox="1"/>
          <p:nvPr/>
        </p:nvSpPr>
        <p:spPr>
          <a:xfrm>
            <a:off x="1941576" y="2925309"/>
            <a:ext cx="80106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lnSpc>
                <a:spcPts val="18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(a)</a:t>
            </a:r>
            <a:endParaRPr sz="185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238" name="object 200"/>
          <p:cNvSpPr txBox="1"/>
          <p:nvPr/>
        </p:nvSpPr>
        <p:spPr>
          <a:xfrm>
            <a:off x="1941576" y="6362884"/>
            <a:ext cx="801062" cy="2436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lnSpc>
                <a:spcPts val="18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85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/>
              </a:rPr>
              <a:t>(b)</a:t>
            </a:r>
            <a:endParaRPr sz="185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/>
            </a:endParaRPr>
          </a:p>
        </p:txBody>
      </p:sp>
      <p:sp>
        <p:nvSpPr>
          <p:cNvPr id="3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4240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A&amp;P </a:t>
            </a:r>
            <a:r>
              <a:rPr lang="en-US" i="1" dirty="0" err="1" smtClean="0"/>
              <a:t>Flix</a:t>
            </a:r>
            <a:r>
              <a:rPr lang="en-US" i="1" dirty="0" smtClean="0"/>
              <a:t>™</a:t>
            </a:r>
            <a:r>
              <a:rPr lang="en-US" dirty="0" smtClean="0"/>
              <a:t>: Events at the Neuromuscular Junction</a:t>
            </a:r>
            <a:endParaRPr lang="en-US" dirty="0"/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  <p:pic>
        <p:nvPicPr>
          <p:cNvPr id="2" name="apflix_nm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4478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08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Mechanism of Muscle Contraction: The Sliding Filament Theory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causes filaments to slide? </a:t>
            </a:r>
          </a:p>
          <a:p>
            <a:pPr lvl="1"/>
            <a:r>
              <a:rPr lang="en-US" dirty="0" smtClean="0"/>
              <a:t>Calcium ions (Ca</a:t>
            </a:r>
            <a:r>
              <a:rPr lang="en-US" baseline="30000" dirty="0" smtClean="0"/>
              <a:t>2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/>
              <a:t>) bind regulatory proteins on thin filaments and expose myosin-binding sites, allowing the myosin heads on the thick filaments to attach</a:t>
            </a:r>
          </a:p>
          <a:p>
            <a:pPr lvl="1"/>
            <a:r>
              <a:rPr lang="en-US" dirty="0" smtClean="0"/>
              <a:t>Each cross bridge pivots, causing the thin filaments to slide toward the center of the sarcomere</a:t>
            </a:r>
          </a:p>
          <a:p>
            <a:pPr lvl="1"/>
            <a:r>
              <a:rPr lang="en-US" dirty="0" smtClean="0"/>
              <a:t>Contraction occurs, and the cell shortens</a:t>
            </a:r>
          </a:p>
          <a:p>
            <a:pPr lvl="1"/>
            <a:r>
              <a:rPr lang="en-US" dirty="0" smtClean="0"/>
              <a:t>During a contraction, a cross bridge attaches and detaches several times </a:t>
            </a:r>
          </a:p>
          <a:p>
            <a:pPr lvl="1"/>
            <a:r>
              <a:rPr lang="en-US" dirty="0" smtClean="0"/>
              <a:t>ATP provides the energy for the sliding process, which continues as long as calcium ions are present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6.7 Diagrammatic views of a sarcomere.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093976" y="213360"/>
            <a:ext cx="4956048" cy="6431280"/>
          </a:xfrm>
          <a:prstGeom prst="rect">
            <a:avLst/>
          </a:prstGeom>
        </p:spPr>
      </p:pic>
      <p:sp>
        <p:nvSpPr>
          <p:cNvPr id="41" name="object 57"/>
          <p:cNvSpPr txBox="1"/>
          <p:nvPr/>
        </p:nvSpPr>
        <p:spPr>
          <a:xfrm>
            <a:off x="2132075" y="6365557"/>
            <a:ext cx="4064373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 Fully contracted sarcomere</a:t>
            </a:r>
          </a:p>
        </p:txBody>
      </p:sp>
      <p:sp>
        <p:nvSpPr>
          <p:cNvPr id="42" name="object 58"/>
          <p:cNvSpPr txBox="1"/>
          <p:nvPr/>
        </p:nvSpPr>
        <p:spPr>
          <a:xfrm>
            <a:off x="4923474" y="214621"/>
            <a:ext cx="805816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Myosin</a:t>
            </a:r>
          </a:p>
        </p:txBody>
      </p:sp>
      <p:sp>
        <p:nvSpPr>
          <p:cNvPr id="43" name="object 59"/>
          <p:cNvSpPr txBox="1"/>
          <p:nvPr/>
        </p:nvSpPr>
        <p:spPr>
          <a:xfrm>
            <a:off x="6497840" y="205096"/>
            <a:ext cx="552184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Actin</a:t>
            </a:r>
          </a:p>
        </p:txBody>
      </p:sp>
      <p:sp>
        <p:nvSpPr>
          <p:cNvPr id="44" name="object 62"/>
          <p:cNvSpPr txBox="1"/>
          <p:nvPr/>
        </p:nvSpPr>
        <p:spPr>
          <a:xfrm>
            <a:off x="6504823" y="2851191"/>
            <a:ext cx="609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</a:t>
            </a:r>
          </a:p>
        </p:txBody>
      </p:sp>
      <p:sp>
        <p:nvSpPr>
          <p:cNvPr id="45" name="object 63"/>
          <p:cNvSpPr txBox="1"/>
          <p:nvPr/>
        </p:nvSpPr>
        <p:spPr>
          <a:xfrm>
            <a:off x="2622328" y="2851191"/>
            <a:ext cx="6096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</a:t>
            </a:r>
          </a:p>
        </p:txBody>
      </p:sp>
      <p:sp>
        <p:nvSpPr>
          <p:cNvPr id="46" name="object 64"/>
          <p:cNvSpPr txBox="1"/>
          <p:nvPr/>
        </p:nvSpPr>
        <p:spPr>
          <a:xfrm>
            <a:off x="4500239" y="2851191"/>
            <a:ext cx="110489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</a:t>
            </a:r>
          </a:p>
        </p:txBody>
      </p:sp>
      <p:sp>
        <p:nvSpPr>
          <p:cNvPr id="47" name="object 65"/>
          <p:cNvSpPr txBox="1"/>
          <p:nvPr/>
        </p:nvSpPr>
        <p:spPr>
          <a:xfrm>
            <a:off x="2606287" y="2473994"/>
            <a:ext cx="10352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</a:t>
            </a:r>
          </a:p>
        </p:txBody>
      </p:sp>
      <p:sp>
        <p:nvSpPr>
          <p:cNvPr id="48" name="object 66"/>
          <p:cNvSpPr txBox="1"/>
          <p:nvPr/>
        </p:nvSpPr>
        <p:spPr>
          <a:xfrm>
            <a:off x="6474665" y="2476250"/>
            <a:ext cx="10350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</a:t>
            </a:r>
          </a:p>
        </p:txBody>
      </p:sp>
      <p:sp>
        <p:nvSpPr>
          <p:cNvPr id="49" name="object 67"/>
          <p:cNvSpPr txBox="1"/>
          <p:nvPr/>
        </p:nvSpPr>
        <p:spPr>
          <a:xfrm>
            <a:off x="4520882" y="2521582"/>
            <a:ext cx="117475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</a:t>
            </a:r>
          </a:p>
        </p:txBody>
      </p:sp>
      <p:sp>
        <p:nvSpPr>
          <p:cNvPr id="50" name="object 60"/>
          <p:cNvSpPr txBox="1"/>
          <p:nvPr/>
        </p:nvSpPr>
        <p:spPr>
          <a:xfrm>
            <a:off x="3068495" y="5657233"/>
            <a:ext cx="2609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425607" y="5933304"/>
            <a:ext cx="3321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</a:t>
            </a:r>
            <a:endParaRPr lang="en-US" sz="16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2" name="object 60"/>
          <p:cNvSpPr txBox="1"/>
          <p:nvPr/>
        </p:nvSpPr>
        <p:spPr>
          <a:xfrm>
            <a:off x="3078019" y="5975762"/>
            <a:ext cx="2609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eaLnBrk="0" fontAlgn="base" hangingPunct="0">
              <a:spcBef>
                <a:spcPts val="370"/>
              </a:spcBef>
              <a:spcAft>
                <a:spcPct val="0"/>
              </a:spcAft>
              <a:tabLst>
                <a:tab pos="89154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</a:t>
            </a:r>
          </a:p>
        </p:txBody>
      </p:sp>
      <p:sp>
        <p:nvSpPr>
          <p:cNvPr id="53" name="object 60"/>
          <p:cNvSpPr txBox="1"/>
          <p:nvPr/>
        </p:nvSpPr>
        <p:spPr>
          <a:xfrm>
            <a:off x="5913295" y="5654155"/>
            <a:ext cx="2609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Z</a:t>
            </a:r>
          </a:p>
        </p:txBody>
      </p:sp>
      <p:sp>
        <p:nvSpPr>
          <p:cNvPr id="54" name="object 60"/>
          <p:cNvSpPr txBox="1"/>
          <p:nvPr/>
        </p:nvSpPr>
        <p:spPr>
          <a:xfrm>
            <a:off x="5922819" y="5972684"/>
            <a:ext cx="260930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7465" eaLnBrk="0" fontAlgn="base" hangingPunct="0">
              <a:spcBef>
                <a:spcPts val="370"/>
              </a:spcBef>
              <a:spcAft>
                <a:spcPct val="0"/>
              </a:spcAft>
              <a:tabLst>
                <a:tab pos="89154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</a:t>
            </a:r>
          </a:p>
        </p:txBody>
      </p:sp>
      <p:sp>
        <p:nvSpPr>
          <p:cNvPr id="55" name="object 57"/>
          <p:cNvSpPr txBox="1"/>
          <p:nvPr/>
        </p:nvSpPr>
        <p:spPr>
          <a:xfrm>
            <a:off x="2122553" y="3359570"/>
            <a:ext cx="2920937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600" b="1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r>
              <a:rPr sz="1600" b="1" spc="25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16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Relaxed</a:t>
            </a:r>
            <a:r>
              <a:rPr lang="en-US" sz="1600" b="1" spc="25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1600" b="1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sarcomere</a:t>
            </a:r>
            <a:endParaRPr sz="1600" b="1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2608368" y="2274453"/>
            <a:ext cx="156525" cy="208345"/>
            <a:chOff x="2608368" y="2274453"/>
            <a:chExt cx="156525" cy="208345"/>
          </a:xfrm>
        </p:grpSpPr>
        <p:sp>
          <p:nvSpPr>
            <p:cNvPr id="69" name="object 19"/>
            <p:cNvSpPr/>
            <p:nvPr/>
          </p:nvSpPr>
          <p:spPr>
            <a:xfrm>
              <a:off x="2608368" y="2274453"/>
              <a:ext cx="156525" cy="97272"/>
            </a:xfrm>
            <a:custGeom>
              <a:avLst/>
              <a:gdLst/>
              <a:ahLst/>
              <a:cxnLst/>
              <a:rect l="l" t="t" r="r" b="b"/>
              <a:pathLst>
                <a:path w="91439" h="63500">
                  <a:moveTo>
                    <a:pt x="0" y="2103"/>
                  </a:moveTo>
                  <a:lnTo>
                    <a:pt x="0" y="63489"/>
                  </a:lnTo>
                  <a:lnTo>
                    <a:pt x="90860" y="63489"/>
                  </a:lnTo>
                  <a:lnTo>
                    <a:pt x="9086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70" name="object 20"/>
            <p:cNvSpPr/>
            <p:nvPr/>
          </p:nvSpPr>
          <p:spPr>
            <a:xfrm>
              <a:off x="2685042" y="2371725"/>
              <a:ext cx="45720" cy="111073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0"/>
                  </a:moveTo>
                  <a:lnTo>
                    <a:pt x="0" y="6781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58" name="object 54"/>
          <p:cNvSpPr/>
          <p:nvPr/>
        </p:nvSpPr>
        <p:spPr>
          <a:xfrm>
            <a:off x="4250373" y="347663"/>
            <a:ext cx="635952" cy="730436"/>
          </a:xfrm>
          <a:custGeom>
            <a:avLst/>
            <a:gdLst/>
            <a:ahLst/>
            <a:cxnLst/>
            <a:rect l="l" t="t" r="r" b="b"/>
            <a:pathLst>
              <a:path w="405129" h="444500">
                <a:moveTo>
                  <a:pt x="0" y="444032"/>
                </a:moveTo>
                <a:lnTo>
                  <a:pt x="267035" y="0"/>
                </a:lnTo>
                <a:lnTo>
                  <a:pt x="404621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600" b="1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59" name="object 55"/>
          <p:cNvSpPr/>
          <p:nvPr/>
        </p:nvSpPr>
        <p:spPr>
          <a:xfrm>
            <a:off x="5408507" y="347663"/>
            <a:ext cx="1073256" cy="911035"/>
          </a:xfrm>
          <a:custGeom>
            <a:avLst/>
            <a:gdLst/>
            <a:ahLst/>
            <a:cxnLst/>
            <a:rect l="l" t="t" r="r" b="b"/>
            <a:pathLst>
              <a:path w="659765" h="565785">
                <a:moveTo>
                  <a:pt x="0" y="565190"/>
                </a:moveTo>
                <a:lnTo>
                  <a:pt x="521909" y="0"/>
                </a:lnTo>
                <a:lnTo>
                  <a:pt x="659526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600" b="1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60" name="Group 59"/>
          <p:cNvGrpSpPr/>
          <p:nvPr/>
        </p:nvGrpSpPr>
        <p:grpSpPr>
          <a:xfrm>
            <a:off x="6463893" y="2264928"/>
            <a:ext cx="156525" cy="208345"/>
            <a:chOff x="2608368" y="2274453"/>
            <a:chExt cx="156525" cy="208345"/>
          </a:xfrm>
        </p:grpSpPr>
        <p:sp>
          <p:nvSpPr>
            <p:cNvPr id="67" name="object 19"/>
            <p:cNvSpPr/>
            <p:nvPr/>
          </p:nvSpPr>
          <p:spPr>
            <a:xfrm>
              <a:off x="2608368" y="2274453"/>
              <a:ext cx="156525" cy="97272"/>
            </a:xfrm>
            <a:custGeom>
              <a:avLst/>
              <a:gdLst/>
              <a:ahLst/>
              <a:cxnLst/>
              <a:rect l="l" t="t" r="r" b="b"/>
              <a:pathLst>
                <a:path w="91439" h="63500">
                  <a:moveTo>
                    <a:pt x="0" y="2103"/>
                  </a:moveTo>
                  <a:lnTo>
                    <a:pt x="0" y="63489"/>
                  </a:lnTo>
                  <a:lnTo>
                    <a:pt x="90860" y="63489"/>
                  </a:lnTo>
                  <a:lnTo>
                    <a:pt x="9086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68" name="object 20"/>
            <p:cNvSpPr/>
            <p:nvPr/>
          </p:nvSpPr>
          <p:spPr>
            <a:xfrm>
              <a:off x="2685042" y="2371725"/>
              <a:ext cx="45720" cy="111073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0"/>
                  </a:moveTo>
                  <a:lnTo>
                    <a:pt x="0" y="6781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3073369" y="5436755"/>
            <a:ext cx="156525" cy="208345"/>
            <a:chOff x="2608368" y="2274453"/>
            <a:chExt cx="156525" cy="208345"/>
          </a:xfrm>
        </p:grpSpPr>
        <p:sp>
          <p:nvSpPr>
            <p:cNvPr id="65" name="object 19"/>
            <p:cNvSpPr/>
            <p:nvPr/>
          </p:nvSpPr>
          <p:spPr>
            <a:xfrm>
              <a:off x="2608368" y="2274453"/>
              <a:ext cx="156525" cy="97272"/>
            </a:xfrm>
            <a:custGeom>
              <a:avLst/>
              <a:gdLst/>
              <a:ahLst/>
              <a:cxnLst/>
              <a:rect l="l" t="t" r="r" b="b"/>
              <a:pathLst>
                <a:path w="91439" h="63500">
                  <a:moveTo>
                    <a:pt x="0" y="2103"/>
                  </a:moveTo>
                  <a:lnTo>
                    <a:pt x="0" y="63489"/>
                  </a:lnTo>
                  <a:lnTo>
                    <a:pt x="90860" y="63489"/>
                  </a:lnTo>
                  <a:lnTo>
                    <a:pt x="9086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66" name="object 20"/>
            <p:cNvSpPr/>
            <p:nvPr/>
          </p:nvSpPr>
          <p:spPr>
            <a:xfrm>
              <a:off x="2685042" y="2371725"/>
              <a:ext cx="45720" cy="111073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0"/>
                  </a:moveTo>
                  <a:lnTo>
                    <a:pt x="0" y="6781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915376" y="5450035"/>
            <a:ext cx="156525" cy="208345"/>
            <a:chOff x="2608368" y="2274453"/>
            <a:chExt cx="156525" cy="208345"/>
          </a:xfrm>
        </p:grpSpPr>
        <p:sp>
          <p:nvSpPr>
            <p:cNvPr id="63" name="object 19"/>
            <p:cNvSpPr/>
            <p:nvPr/>
          </p:nvSpPr>
          <p:spPr>
            <a:xfrm>
              <a:off x="2608368" y="2274453"/>
              <a:ext cx="156525" cy="97272"/>
            </a:xfrm>
            <a:custGeom>
              <a:avLst/>
              <a:gdLst/>
              <a:ahLst/>
              <a:cxnLst/>
              <a:rect l="l" t="t" r="r" b="b"/>
              <a:pathLst>
                <a:path w="91439" h="63500">
                  <a:moveTo>
                    <a:pt x="0" y="2103"/>
                  </a:moveTo>
                  <a:lnTo>
                    <a:pt x="0" y="63489"/>
                  </a:lnTo>
                  <a:lnTo>
                    <a:pt x="90860" y="63489"/>
                  </a:lnTo>
                  <a:lnTo>
                    <a:pt x="90860" y="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64" name="object 20"/>
            <p:cNvSpPr/>
            <p:nvPr/>
          </p:nvSpPr>
          <p:spPr>
            <a:xfrm>
              <a:off x="2685042" y="2371725"/>
              <a:ext cx="45720" cy="111073"/>
            </a:xfrm>
            <a:custGeom>
              <a:avLst/>
              <a:gdLst/>
              <a:ahLst/>
              <a:cxnLst/>
              <a:rect l="l" t="t" r="r" b="b"/>
              <a:pathLst>
                <a:path h="67944">
                  <a:moveTo>
                    <a:pt x="0" y="0"/>
                  </a:moveTo>
                  <a:lnTo>
                    <a:pt x="0" y="67817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600" b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3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99981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6.8a </a:t>
            </a:r>
            <a:r>
              <a:rPr lang="en-US" dirty="0">
                <a:solidFill>
                  <a:schemeClr val="tx1"/>
                </a:solidFill>
              </a:rPr>
              <a:t>Schematic representation of contraction mechanism: the sliding filament theory.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1"/>
          <a:stretch>
            <a:fillRect/>
          </a:stretch>
        </p:blipFill>
        <p:spPr>
          <a:xfrm>
            <a:off x="298704" y="2231136"/>
            <a:ext cx="8546592" cy="2395728"/>
          </a:xfrm>
          <a:prstGeom prst="rect">
            <a:avLst/>
          </a:prstGeom>
        </p:spPr>
      </p:pic>
      <p:sp>
        <p:nvSpPr>
          <p:cNvPr id="6" name="object 245"/>
          <p:cNvSpPr txBox="1"/>
          <p:nvPr/>
        </p:nvSpPr>
        <p:spPr>
          <a:xfrm>
            <a:off x="4813124" y="2282236"/>
            <a:ext cx="4069618" cy="14542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 a relaxed muscle fiber, the regulatory proteins forming part of the actin myofilaments prevent myosin binding (see </a:t>
            </a:r>
            <a:r>
              <a:rPr sz="1350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a</a:t>
            </a: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). When an action potential (AP) sweeps along its sarcolemma and a muscle fiber is excited, calcium ions (Ca</a:t>
            </a:r>
            <a:r>
              <a:rPr sz="1350" b="1" kern="0" baseline="34188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2+</a:t>
            </a: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 are released from intracellular storage areas (the sacs of the sarcoplasmic reticulum).</a:t>
            </a:r>
          </a:p>
        </p:txBody>
      </p:sp>
      <p:sp>
        <p:nvSpPr>
          <p:cNvPr id="7" name="object 251"/>
          <p:cNvSpPr txBox="1"/>
          <p:nvPr/>
        </p:nvSpPr>
        <p:spPr>
          <a:xfrm>
            <a:off x="2479751" y="4006179"/>
            <a:ext cx="160647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Actin myofilament</a:t>
            </a:r>
          </a:p>
        </p:txBody>
      </p:sp>
      <p:sp>
        <p:nvSpPr>
          <p:cNvPr id="8" name="object 252"/>
          <p:cNvSpPr txBox="1"/>
          <p:nvPr/>
        </p:nvSpPr>
        <p:spPr>
          <a:xfrm>
            <a:off x="335227" y="4006179"/>
            <a:ext cx="1665804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Myosin myofilament</a:t>
            </a:r>
          </a:p>
        </p:txBody>
      </p:sp>
      <p:sp>
        <p:nvSpPr>
          <p:cNvPr id="9" name="object 253"/>
          <p:cNvSpPr txBox="1"/>
          <p:nvPr/>
        </p:nvSpPr>
        <p:spPr>
          <a:xfrm>
            <a:off x="1549492" y="2228755"/>
            <a:ext cx="1657197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Regulatory</a:t>
            </a:r>
            <a:r>
              <a:rPr lang="en-US"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13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proteins</a:t>
            </a:r>
            <a:endParaRPr sz="135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" name="object 254"/>
          <p:cNvSpPr txBox="1"/>
          <p:nvPr/>
        </p:nvSpPr>
        <p:spPr>
          <a:xfrm>
            <a:off x="327279" y="4400065"/>
            <a:ext cx="27896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lang="en-US" sz="135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object 238"/>
          <p:cNvSpPr/>
          <p:nvPr/>
        </p:nvSpPr>
        <p:spPr>
          <a:xfrm>
            <a:off x="3190875" y="2336006"/>
            <a:ext cx="299211" cy="223532"/>
          </a:xfrm>
          <a:custGeom>
            <a:avLst/>
            <a:gdLst/>
            <a:ahLst/>
            <a:cxnLst/>
            <a:rect l="l" t="t" r="r" b="b"/>
            <a:pathLst>
              <a:path w="278764" h="172719">
                <a:moveTo>
                  <a:pt x="0" y="0"/>
                </a:moveTo>
                <a:lnTo>
                  <a:pt x="102534" y="0"/>
                </a:lnTo>
                <a:lnTo>
                  <a:pt x="278221" y="17273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350" b="1" ker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object 239"/>
          <p:cNvSpPr/>
          <p:nvPr/>
        </p:nvSpPr>
        <p:spPr>
          <a:xfrm>
            <a:off x="1262388" y="2336006"/>
            <a:ext cx="287805" cy="259651"/>
          </a:xfrm>
          <a:custGeom>
            <a:avLst/>
            <a:gdLst/>
            <a:ahLst/>
            <a:cxnLst/>
            <a:rect l="l" t="t" r="r" b="b"/>
            <a:pathLst>
              <a:path w="262889" h="200025">
                <a:moveTo>
                  <a:pt x="262697" y="0"/>
                </a:moveTo>
                <a:lnTo>
                  <a:pt x="162461" y="0"/>
                </a:lnTo>
                <a:lnTo>
                  <a:pt x="0" y="19943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350" b="1" ker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object 241"/>
          <p:cNvSpPr/>
          <p:nvPr/>
        </p:nvSpPr>
        <p:spPr>
          <a:xfrm>
            <a:off x="2016920" y="3308127"/>
            <a:ext cx="269080" cy="811436"/>
          </a:xfrm>
          <a:custGeom>
            <a:avLst/>
            <a:gdLst>
              <a:gd name="connsiteX0" fmla="*/ 0 w 361085"/>
              <a:gd name="connsiteY0" fmla="*/ 605688 h 609599"/>
              <a:gd name="connsiteX1" fmla="*/ 150200 w 361085"/>
              <a:gd name="connsiteY1" fmla="*/ 609599 h 609599"/>
              <a:gd name="connsiteX2" fmla="*/ 361085 w 361085"/>
              <a:gd name="connsiteY2" fmla="*/ 0 h 609599"/>
              <a:gd name="connsiteX0" fmla="*/ 0 w 398655"/>
              <a:gd name="connsiteY0" fmla="*/ 609598 h 609599"/>
              <a:gd name="connsiteX1" fmla="*/ 187770 w 398655"/>
              <a:gd name="connsiteY1" fmla="*/ 609599 h 609599"/>
              <a:gd name="connsiteX2" fmla="*/ 398655 w 398655"/>
              <a:gd name="connsiteY2" fmla="*/ 0 h 60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98655" h="609599">
                <a:moveTo>
                  <a:pt x="0" y="609598"/>
                </a:moveTo>
                <a:lnTo>
                  <a:pt x="187770" y="609599"/>
                </a:lnTo>
                <a:lnTo>
                  <a:pt x="39865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350" b="1" ker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4" name="object 241"/>
          <p:cNvSpPr/>
          <p:nvPr/>
        </p:nvSpPr>
        <p:spPr>
          <a:xfrm>
            <a:off x="4014788" y="3829619"/>
            <a:ext cx="112500" cy="289944"/>
          </a:xfrm>
          <a:custGeom>
            <a:avLst/>
            <a:gdLst>
              <a:gd name="connsiteX0" fmla="*/ 0 w 361085"/>
              <a:gd name="connsiteY0" fmla="*/ 605688 h 609599"/>
              <a:gd name="connsiteX1" fmla="*/ 150200 w 361085"/>
              <a:gd name="connsiteY1" fmla="*/ 609599 h 609599"/>
              <a:gd name="connsiteX2" fmla="*/ 361085 w 361085"/>
              <a:gd name="connsiteY2" fmla="*/ 0 h 609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1085" h="609599">
                <a:moveTo>
                  <a:pt x="0" y="605688"/>
                </a:moveTo>
                <a:lnTo>
                  <a:pt x="150200" y="609599"/>
                </a:lnTo>
                <a:lnTo>
                  <a:pt x="361085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350" b="1" ker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814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0"/>
          <a:stretch>
            <a:fillRect/>
          </a:stretch>
        </p:blipFill>
        <p:spPr>
          <a:xfrm>
            <a:off x="298704" y="2325624"/>
            <a:ext cx="8546592" cy="2206752"/>
          </a:xfrm>
          <a:prstGeom prst="rect">
            <a:avLst/>
          </a:prstGeom>
        </p:spPr>
      </p:pic>
      <p:sp>
        <p:nvSpPr>
          <p:cNvPr id="6" name="object 246"/>
          <p:cNvSpPr txBox="1"/>
          <p:nvPr/>
        </p:nvSpPr>
        <p:spPr>
          <a:xfrm>
            <a:off x="4522470" y="2351147"/>
            <a:ext cx="4392930" cy="1641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The flood of calcium acts as the final trigger for contraction, because as calcium binds to the regulatory proteins on the actin filaments, the proteins undergo a change in both their shape and their position on the thin filaments. This action exposes myosin-binding sites on the actin, to which the myosin heads can attach (see </a:t>
            </a:r>
            <a:r>
              <a:rPr sz="1350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b</a:t>
            </a: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), and the myosin heads immediately begin seeking out binding sites.</a:t>
            </a:r>
          </a:p>
        </p:txBody>
      </p:sp>
      <p:sp>
        <p:nvSpPr>
          <p:cNvPr id="7" name="object 249"/>
          <p:cNvSpPr txBox="1"/>
          <p:nvPr/>
        </p:nvSpPr>
        <p:spPr>
          <a:xfrm>
            <a:off x="1300393" y="3963839"/>
            <a:ext cx="2633432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Upper part of </a:t>
            </a:r>
            <a:r>
              <a:rPr sz="13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thick</a:t>
            </a:r>
            <a:r>
              <a:rPr lang="en-US"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13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filament only</a:t>
            </a:r>
            <a:endParaRPr sz="135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object 254"/>
          <p:cNvSpPr txBox="1"/>
          <p:nvPr/>
        </p:nvSpPr>
        <p:spPr>
          <a:xfrm>
            <a:off x="1807228" y="2322396"/>
            <a:ext cx="1667015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Myosin-binding site</a:t>
            </a:r>
          </a:p>
        </p:txBody>
      </p:sp>
      <p:sp>
        <p:nvSpPr>
          <p:cNvPr id="9" name="object 254"/>
          <p:cNvSpPr txBox="1"/>
          <p:nvPr/>
        </p:nvSpPr>
        <p:spPr>
          <a:xfrm>
            <a:off x="330640" y="4302463"/>
            <a:ext cx="27896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</a:p>
        </p:txBody>
      </p:sp>
      <p:sp>
        <p:nvSpPr>
          <p:cNvPr id="10" name="object 255"/>
          <p:cNvSpPr txBox="1"/>
          <p:nvPr/>
        </p:nvSpPr>
        <p:spPr>
          <a:xfrm>
            <a:off x="3821981" y="2423209"/>
            <a:ext cx="48179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Ca</a:t>
            </a:r>
            <a:r>
              <a:rPr sz="1350" b="1" kern="0" baseline="30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2+</a:t>
            </a:r>
          </a:p>
        </p:txBody>
      </p:sp>
      <p:sp>
        <p:nvSpPr>
          <p:cNvPr id="11" name="object 240"/>
          <p:cNvSpPr/>
          <p:nvPr/>
        </p:nvSpPr>
        <p:spPr>
          <a:xfrm>
            <a:off x="1050925" y="2433656"/>
            <a:ext cx="738981" cy="865169"/>
          </a:xfrm>
          <a:custGeom>
            <a:avLst/>
            <a:gdLst/>
            <a:ahLst/>
            <a:cxnLst/>
            <a:rect l="l" t="t" r="r" b="b"/>
            <a:pathLst>
              <a:path w="581025" h="671829">
                <a:moveTo>
                  <a:pt x="580787" y="0"/>
                </a:moveTo>
                <a:lnTo>
                  <a:pt x="376534" y="0"/>
                </a:lnTo>
                <a:lnTo>
                  <a:pt x="0" y="671261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sz="1350" b="1" ker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264694" y="2545016"/>
            <a:ext cx="550412" cy="283909"/>
            <a:chOff x="3341156" y="3581796"/>
            <a:chExt cx="424815" cy="220345"/>
          </a:xfrm>
        </p:grpSpPr>
        <p:sp>
          <p:nvSpPr>
            <p:cNvPr id="13" name="object 243"/>
            <p:cNvSpPr/>
            <p:nvPr/>
          </p:nvSpPr>
          <p:spPr>
            <a:xfrm>
              <a:off x="3341156" y="3581796"/>
              <a:ext cx="424815" cy="127000"/>
            </a:xfrm>
            <a:custGeom>
              <a:avLst/>
              <a:gdLst/>
              <a:ahLst/>
              <a:cxnLst/>
              <a:rect l="l" t="t" r="r" b="b"/>
              <a:pathLst>
                <a:path w="424814" h="127000">
                  <a:moveTo>
                    <a:pt x="424647" y="0"/>
                  </a:moveTo>
                  <a:lnTo>
                    <a:pt x="327294" y="0"/>
                  </a:lnTo>
                  <a:lnTo>
                    <a:pt x="0" y="127010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35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  <p:sp>
          <p:nvSpPr>
            <p:cNvPr id="14" name="object 244"/>
            <p:cNvSpPr/>
            <p:nvPr/>
          </p:nvSpPr>
          <p:spPr>
            <a:xfrm>
              <a:off x="3562624" y="3581796"/>
              <a:ext cx="106045" cy="220345"/>
            </a:xfrm>
            <a:custGeom>
              <a:avLst/>
              <a:gdLst/>
              <a:ahLst/>
              <a:cxnLst/>
              <a:rect l="l" t="t" r="r" b="b"/>
              <a:pathLst>
                <a:path w="106045" h="220345">
                  <a:moveTo>
                    <a:pt x="105826" y="0"/>
                  </a:moveTo>
                  <a:lnTo>
                    <a:pt x="0" y="220126"/>
                  </a:lnTo>
                </a:path>
              </a:pathLst>
            </a:custGeom>
            <a:ln w="12700"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sz="1350" b="1" ker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6.8b </a:t>
            </a:r>
            <a:r>
              <a:rPr lang="en-US" dirty="0"/>
              <a:t>Schematic representation of contraction mechanism: the sliding filament theory.</a:t>
            </a:r>
          </a:p>
        </p:txBody>
      </p:sp>
      <p:sp>
        <p:nvSpPr>
          <p:cNvPr id="15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59414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</a:t>
            </a:r>
            <a:r>
              <a:rPr lang="en-US" dirty="0" smtClean="0">
                <a:solidFill>
                  <a:schemeClr val="tx1"/>
                </a:solidFill>
              </a:rPr>
              <a:t>6.8c </a:t>
            </a:r>
            <a:r>
              <a:rPr lang="en-US" dirty="0">
                <a:solidFill>
                  <a:schemeClr val="tx1"/>
                </a:solidFill>
              </a:rPr>
              <a:t>Schematic representation of contraction mechanism: the sliding filament theory.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>
            <a:fillRect/>
          </a:stretch>
        </p:blipFill>
        <p:spPr>
          <a:xfrm>
            <a:off x="298704" y="2481072"/>
            <a:ext cx="8546592" cy="1895856"/>
          </a:xfrm>
          <a:prstGeom prst="rect">
            <a:avLst/>
          </a:prstGeom>
        </p:spPr>
      </p:pic>
      <p:sp>
        <p:nvSpPr>
          <p:cNvPr id="6" name="object 247"/>
          <p:cNvSpPr txBox="1"/>
          <p:nvPr/>
        </p:nvSpPr>
        <p:spPr>
          <a:xfrm>
            <a:off x="4441767" y="2602159"/>
            <a:ext cx="4496494" cy="17312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1541"/>
              </a:lnSpc>
              <a:spcBef>
                <a:spcPct val="0"/>
              </a:spcBef>
              <a:spcAft>
                <a:spcPct val="0"/>
              </a:spcAft>
            </a:pP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The free myosin heads are “cocked,” much like an </a:t>
            </a:r>
            <a:endParaRPr lang="en-US" sz="1350" b="1" kern="0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2700" marR="5080" eaLnBrk="0" fontAlgn="base" hangingPunct="0">
              <a:lnSpc>
                <a:spcPts val="1541"/>
              </a:lnSpc>
              <a:spcBef>
                <a:spcPct val="0"/>
              </a:spcBef>
              <a:spcAft>
                <a:spcPct val="0"/>
              </a:spcAft>
            </a:pPr>
            <a:r>
              <a:rPr sz="13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oar </a:t>
            </a: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ready to be pulled on for rowing. Myosin attachment to actin causes the myosin heads to snap (pivot) toward the center of the sarcomere in a rowing motion. When this happens, the thin filaments are slightly pulled toward the center of the sarcomere </a:t>
            </a:r>
            <a:endParaRPr lang="en-US" sz="1350" b="1" kern="0" dirty="0" smtClean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2700" marR="5080" eaLnBrk="0" fontAlgn="base" hangingPunct="0">
              <a:lnSpc>
                <a:spcPts val="1541"/>
              </a:lnSpc>
              <a:spcBef>
                <a:spcPct val="0"/>
              </a:spcBef>
              <a:spcAft>
                <a:spcPct val="0"/>
              </a:spcAft>
            </a:pPr>
            <a:r>
              <a:rPr sz="135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see </a:t>
            </a:r>
            <a:r>
              <a:rPr sz="135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</a:t>
            </a:r>
            <a:r>
              <a:rPr sz="135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). ATP provides the energy needed to release and recock each myosin head so that it is ready to attach to a binding site farther along the thin filament.</a:t>
            </a:r>
          </a:p>
        </p:txBody>
      </p:sp>
      <p:sp>
        <p:nvSpPr>
          <p:cNvPr id="7" name="object 254"/>
          <p:cNvSpPr txBox="1"/>
          <p:nvPr/>
        </p:nvSpPr>
        <p:spPr>
          <a:xfrm>
            <a:off x="327279" y="3572843"/>
            <a:ext cx="278960" cy="2077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35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</a:t>
            </a:r>
            <a:endParaRPr lang="en-US" sz="135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309354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6.1 Comparison of Skeletal, Cardiac, and Smooth Muscles </a:t>
            </a:r>
            <a:r>
              <a:rPr lang="en-US" dirty="0" smtClean="0"/>
              <a:t>(1 </a:t>
            </a:r>
            <a:r>
              <a:rPr lang="en-US" dirty="0"/>
              <a:t>of </a:t>
            </a:r>
            <a:r>
              <a:rPr lang="en-US" dirty="0" smtClean="0"/>
              <a:t>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9"/>
          <a:stretch>
            <a:fillRect/>
          </a:stretch>
        </p:blipFill>
        <p:spPr>
          <a:xfrm>
            <a:off x="298704" y="1840992"/>
            <a:ext cx="8546592" cy="3176016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7802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1" smtClean="0"/>
              <a:t>A&amp;P Flix</a:t>
            </a:r>
            <a:r>
              <a:rPr lang="en-US" smtClean="0"/>
              <a:t>™</a:t>
            </a:r>
            <a:r>
              <a:rPr lang="en-US" dirty="0" smtClean="0"/>
              <a:t>: The Cross </a:t>
            </a:r>
            <a:r>
              <a:rPr lang="en-US" smtClean="0"/>
              <a:t>Bridge Cycle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  <p:pic>
        <p:nvPicPr>
          <p:cNvPr id="2" name="apflix_cb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3716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2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Graded responses</a:t>
            </a:r>
          </a:p>
          <a:p>
            <a:pPr lvl="1"/>
            <a:r>
              <a:rPr lang="en-US" dirty="0" smtClean="0"/>
              <a:t>Muscle fiber contraction is “all-or-none,” meaning it will contract to its fullest when stimulated adequately</a:t>
            </a:r>
          </a:p>
          <a:p>
            <a:pPr lvl="1"/>
            <a:r>
              <a:rPr lang="en-US" dirty="0" smtClean="0"/>
              <a:t>Within a whole skeletal muscle, not all fibers may be stimulated during the same interval</a:t>
            </a:r>
          </a:p>
          <a:p>
            <a:pPr lvl="1"/>
            <a:r>
              <a:rPr lang="en-US" dirty="0" smtClean="0"/>
              <a:t>Different combinations of muscle fiber contractions may give differing responses</a:t>
            </a:r>
          </a:p>
          <a:p>
            <a:pPr lvl="1"/>
            <a:r>
              <a:rPr lang="en-US" dirty="0" smtClean="0"/>
              <a:t>Graded responses—different degrees of skeletal muscle shortening</a:t>
            </a:r>
          </a:p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27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Graded responses can be produced in two ways</a:t>
            </a:r>
          </a:p>
          <a:p>
            <a:pPr lvl="1"/>
            <a:r>
              <a:rPr lang="en-US" dirty="0" smtClean="0"/>
              <a:t>By changing the </a:t>
            </a:r>
            <a:r>
              <a:rPr lang="en-US" i="1" dirty="0" smtClean="0"/>
              <a:t>frequency</a:t>
            </a:r>
            <a:r>
              <a:rPr lang="en-US" dirty="0" smtClean="0"/>
              <a:t> of muscle stimulation</a:t>
            </a:r>
          </a:p>
          <a:p>
            <a:pPr lvl="1"/>
            <a:r>
              <a:rPr lang="en-US" dirty="0" smtClean="0"/>
              <a:t>By changing the </a:t>
            </a:r>
            <a:r>
              <a:rPr lang="en-US" i="1" dirty="0" smtClean="0"/>
              <a:t>number</a:t>
            </a:r>
            <a:r>
              <a:rPr lang="en-US" dirty="0" smtClean="0"/>
              <a:t> of muscle cells being stimulated at one time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24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response to increasingly rapid stimulation</a:t>
            </a:r>
          </a:p>
          <a:p>
            <a:pPr lvl="1"/>
            <a:r>
              <a:rPr lang="en-US" dirty="0" smtClean="0"/>
              <a:t>Muscle twitch</a:t>
            </a:r>
          </a:p>
          <a:p>
            <a:pPr lvl="2"/>
            <a:r>
              <a:rPr lang="en-US" dirty="0" smtClean="0"/>
              <a:t>Single, brief, jerky contraction</a:t>
            </a:r>
          </a:p>
          <a:p>
            <a:pPr lvl="2"/>
            <a:r>
              <a:rPr lang="en-US" dirty="0" smtClean="0"/>
              <a:t>Not a normal muscle function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31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6.9a </a:t>
            </a:r>
            <a:r>
              <a:rPr lang="en-US" dirty="0"/>
              <a:t>A whole muscle’s response to different stimulation rates.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4"/>
          <a:stretch>
            <a:fillRect/>
          </a:stretch>
        </p:blipFill>
        <p:spPr>
          <a:xfrm>
            <a:off x="2517648" y="1447800"/>
            <a:ext cx="4108704" cy="3962400"/>
          </a:xfrm>
          <a:prstGeom prst="rect">
            <a:avLst/>
          </a:prstGeom>
        </p:spPr>
      </p:pic>
      <p:sp>
        <p:nvSpPr>
          <p:cNvPr id="6" name="object 61"/>
          <p:cNvSpPr txBox="1"/>
          <p:nvPr/>
        </p:nvSpPr>
        <p:spPr>
          <a:xfrm>
            <a:off x="4030907" y="5149166"/>
            <a:ext cx="1825605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</a:t>
            </a:r>
            <a:r>
              <a:rPr sz="24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)</a:t>
            </a:r>
            <a:r>
              <a:rPr sz="2400" spc="105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4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Twitch</a:t>
            </a:r>
            <a:endParaRPr sz="24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62"/>
          <p:cNvSpPr txBox="1"/>
          <p:nvPr/>
        </p:nvSpPr>
        <p:spPr>
          <a:xfrm>
            <a:off x="2521083" y="4337244"/>
            <a:ext cx="1386888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(Stimuli)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object 63"/>
          <p:cNvSpPr txBox="1"/>
          <p:nvPr/>
        </p:nvSpPr>
        <p:spPr>
          <a:xfrm>
            <a:off x="3246133" y="2013858"/>
            <a:ext cx="233525" cy="179500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Tensio</a:t>
            </a:r>
            <a:r>
              <a:rPr sz="2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</a:t>
            </a:r>
            <a:r>
              <a:rPr sz="2400" b="1" spc="105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(g)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7975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response to increasingly rapid stimulation (continued)</a:t>
            </a:r>
          </a:p>
          <a:p>
            <a:pPr lvl="1"/>
            <a:r>
              <a:rPr lang="en-US" dirty="0" smtClean="0"/>
              <a:t>In most types of muscle activity, nerve impulses are delivered at a rapid rate</a:t>
            </a:r>
          </a:p>
          <a:p>
            <a:pPr lvl="1"/>
            <a:r>
              <a:rPr lang="en-US" dirty="0" smtClean="0"/>
              <a:t>As a result, contractions are “summed” (added) together, and one contraction is immediately followed by another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57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6.9b </a:t>
            </a:r>
            <a:r>
              <a:rPr lang="en-US" dirty="0"/>
              <a:t>A whole muscle’s response to different stimulation rates.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>
            <a:fillRect/>
          </a:stretch>
        </p:blipFill>
        <p:spPr>
          <a:xfrm>
            <a:off x="2084832" y="1280160"/>
            <a:ext cx="4974336" cy="4297680"/>
          </a:xfrm>
          <a:prstGeom prst="rect">
            <a:avLst/>
          </a:prstGeom>
        </p:spPr>
      </p:pic>
      <p:sp>
        <p:nvSpPr>
          <p:cNvPr id="6" name="object 62"/>
          <p:cNvSpPr txBox="1"/>
          <p:nvPr/>
        </p:nvSpPr>
        <p:spPr>
          <a:xfrm>
            <a:off x="2096540" y="4184840"/>
            <a:ext cx="1386888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(Stimuli)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63"/>
          <p:cNvSpPr txBox="1"/>
          <p:nvPr/>
        </p:nvSpPr>
        <p:spPr>
          <a:xfrm>
            <a:off x="2821590" y="1861454"/>
            <a:ext cx="233525" cy="179500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Tensio</a:t>
            </a:r>
            <a:r>
              <a:rPr sz="2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</a:t>
            </a:r>
            <a:r>
              <a:rPr sz="2400" b="1" spc="105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(g)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object 64"/>
          <p:cNvSpPr txBox="1"/>
          <p:nvPr/>
        </p:nvSpPr>
        <p:spPr>
          <a:xfrm>
            <a:off x="3628142" y="4941829"/>
            <a:ext cx="2837974" cy="593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02920" marR="5080" indent="-50292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sz="23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</a:t>
            </a:r>
            <a:r>
              <a:rPr sz="23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)</a:t>
            </a:r>
            <a:r>
              <a:rPr sz="2300" spc="105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3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Summin</a:t>
            </a:r>
            <a:r>
              <a:rPr sz="230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</a:t>
            </a:r>
            <a:r>
              <a:rPr sz="2300" spc="105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of</a:t>
            </a: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contractions</a:t>
            </a:r>
            <a:endParaRPr sz="23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193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response to increasingly rapid stimulation (continued)</a:t>
            </a:r>
          </a:p>
          <a:p>
            <a:pPr lvl="1"/>
            <a:r>
              <a:rPr lang="en-US" dirty="0" smtClean="0"/>
              <a:t>When stimulations become more frequent, muscle contractions get stronger and smoother</a:t>
            </a:r>
          </a:p>
          <a:p>
            <a:pPr lvl="1"/>
            <a:r>
              <a:rPr lang="en-US" dirty="0" smtClean="0"/>
              <a:t>The muscle now exhibits </a:t>
            </a:r>
            <a:r>
              <a:rPr lang="en-US" dirty="0" err="1" smtClean="0"/>
              <a:t>unfused</a:t>
            </a:r>
            <a:r>
              <a:rPr lang="en-US" dirty="0" smtClean="0"/>
              <a:t> (incomplete) tetanus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8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6.9c </a:t>
            </a:r>
            <a:r>
              <a:rPr lang="en-US" dirty="0"/>
              <a:t>A whole muscle’s response to different stimulation rates.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>
            <a:fillRect/>
          </a:stretch>
        </p:blipFill>
        <p:spPr>
          <a:xfrm>
            <a:off x="1725168" y="1280160"/>
            <a:ext cx="5693664" cy="4297680"/>
          </a:xfrm>
          <a:prstGeom prst="rect">
            <a:avLst/>
          </a:prstGeom>
        </p:spPr>
      </p:pic>
      <p:sp>
        <p:nvSpPr>
          <p:cNvPr id="6" name="object 62"/>
          <p:cNvSpPr txBox="1"/>
          <p:nvPr/>
        </p:nvSpPr>
        <p:spPr>
          <a:xfrm>
            <a:off x="1737302" y="4184840"/>
            <a:ext cx="1386888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(Stimuli)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63"/>
          <p:cNvSpPr txBox="1"/>
          <p:nvPr/>
        </p:nvSpPr>
        <p:spPr>
          <a:xfrm>
            <a:off x="2462352" y="1861454"/>
            <a:ext cx="233525" cy="179500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Tensio</a:t>
            </a:r>
            <a:r>
              <a:rPr sz="2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</a:t>
            </a:r>
            <a:r>
              <a:rPr sz="2400" b="1" spc="105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(g)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object 64"/>
          <p:cNvSpPr txBox="1"/>
          <p:nvPr/>
        </p:nvSpPr>
        <p:spPr>
          <a:xfrm>
            <a:off x="3072971" y="4920060"/>
            <a:ext cx="4046286" cy="5899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8640" marR="5080" indent="-54864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</a:t>
            </a: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)	</a:t>
            </a:r>
            <a:r>
              <a:rPr lang="en-US" sz="2300" spc="40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Unfused</a:t>
            </a: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</a:t>
            </a:r>
            <a:b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</a:b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</a:t>
            </a:r>
            <a:r>
              <a:rPr lang="en-US" sz="23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incomplete) tetanus</a:t>
            </a:r>
            <a:endParaRPr sz="23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66689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response to increasingly rapid stimulation (continued)</a:t>
            </a:r>
          </a:p>
          <a:p>
            <a:pPr lvl="1"/>
            <a:r>
              <a:rPr lang="en-US" dirty="0" smtClean="0"/>
              <a:t>Fused (complete) tetanus is achieved when the muscle is stimulated so rapidly that no evidence of relaxation is seen</a:t>
            </a:r>
          </a:p>
          <a:p>
            <a:pPr lvl="1"/>
            <a:r>
              <a:rPr lang="en-US" dirty="0" smtClean="0"/>
              <a:t>Contractions are smooth and sustained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5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Table 6.1 Comparison of Skeletal, Cardiac, and Smooth Muscles </a:t>
            </a:r>
            <a:r>
              <a:rPr lang="en-US" dirty="0" smtClean="0"/>
              <a:t>(2 </a:t>
            </a:r>
            <a:r>
              <a:rPr lang="en-US" dirty="0"/>
              <a:t>of </a:t>
            </a:r>
            <a:r>
              <a:rPr lang="en-US" dirty="0" smtClean="0"/>
              <a:t>2)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0"/>
          <a:stretch>
            <a:fillRect/>
          </a:stretch>
        </p:blipFill>
        <p:spPr>
          <a:xfrm>
            <a:off x="298704" y="1737360"/>
            <a:ext cx="8546592" cy="3383280"/>
          </a:xfrm>
          <a:prstGeom prst="rect">
            <a:avLst/>
          </a:prstGeom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408034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6.9d </a:t>
            </a:r>
            <a:r>
              <a:rPr lang="en-US" dirty="0"/>
              <a:t>A whole muscle’s response to different stimulation rates.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5"/>
          <a:stretch>
            <a:fillRect/>
          </a:stretch>
        </p:blipFill>
        <p:spPr>
          <a:xfrm>
            <a:off x="1725168" y="1280160"/>
            <a:ext cx="5693664" cy="4297680"/>
          </a:xfrm>
          <a:prstGeom prst="rect">
            <a:avLst/>
          </a:prstGeom>
        </p:spPr>
      </p:pic>
      <p:sp>
        <p:nvSpPr>
          <p:cNvPr id="6" name="object 62"/>
          <p:cNvSpPr txBox="1"/>
          <p:nvPr/>
        </p:nvSpPr>
        <p:spPr>
          <a:xfrm>
            <a:off x="1737302" y="4184840"/>
            <a:ext cx="1386888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(Stimuli)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63"/>
          <p:cNvSpPr txBox="1"/>
          <p:nvPr/>
        </p:nvSpPr>
        <p:spPr>
          <a:xfrm>
            <a:off x="2462352" y="1861454"/>
            <a:ext cx="233525" cy="179500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Tensio</a:t>
            </a:r>
            <a:r>
              <a:rPr sz="2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</a:t>
            </a:r>
            <a:r>
              <a:rPr sz="2400" b="1" spc="105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 </a:t>
            </a:r>
            <a:r>
              <a:rPr sz="2400" b="1" spc="4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(g)</a:t>
            </a:r>
            <a:endParaRPr sz="2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object 64"/>
          <p:cNvSpPr txBox="1"/>
          <p:nvPr/>
        </p:nvSpPr>
        <p:spPr>
          <a:xfrm>
            <a:off x="3388658" y="4941851"/>
            <a:ext cx="3599972" cy="5938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48640" marR="5080" indent="-548640" eaLnBrk="0" fontAlgn="base" hangingPunct="0">
              <a:lnSpc>
                <a:spcPts val="2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3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(d) </a:t>
            </a: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Fused </a:t>
            </a:r>
            <a:r>
              <a:rPr lang="en-US" sz="2300" spc="4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(complete</a:t>
            </a: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) </a:t>
            </a:r>
            <a:b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</a:br>
            <a:r>
              <a:rPr lang="en-US" sz="2300" spc="4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tetanus</a:t>
            </a:r>
            <a:endParaRPr sz="230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709770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Contraction of a Skeletal Muscle as a Whole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response to stronger stimuli</a:t>
            </a:r>
          </a:p>
          <a:p>
            <a:pPr lvl="1"/>
            <a:r>
              <a:rPr lang="en-US" dirty="0" smtClean="0"/>
              <a:t>Muscle force depends upon the number of fibers stimulated</a:t>
            </a:r>
          </a:p>
          <a:p>
            <a:pPr lvl="1"/>
            <a:r>
              <a:rPr lang="en-US" dirty="0" smtClean="0"/>
              <a:t>Contraction of more fibers results in greater muscle tension</a:t>
            </a:r>
          </a:p>
          <a:p>
            <a:pPr lvl="1"/>
            <a:r>
              <a:rPr lang="en-US" dirty="0" smtClean="0"/>
              <a:t>When all motor units are active and stimulated, the muscle contraction is as strong as it can get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10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Providing Energy for Muscle Contraction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ATP</a:t>
            </a:r>
          </a:p>
          <a:p>
            <a:pPr lvl="1"/>
            <a:r>
              <a:rPr lang="en-US" dirty="0" smtClean="0"/>
              <a:t>Only energy source that can be used to directly power muscle contraction</a:t>
            </a:r>
          </a:p>
          <a:p>
            <a:pPr lvl="1"/>
            <a:r>
              <a:rPr lang="en-US" dirty="0" smtClean="0"/>
              <a:t>Stored in muscle fibers in small amounts that are quickly used up</a:t>
            </a:r>
          </a:p>
          <a:p>
            <a:pPr lvl="1"/>
            <a:r>
              <a:rPr lang="en-US" dirty="0" smtClean="0"/>
              <a:t>After this initial time, other pathways must be utilized to produce ATP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99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  <p:pic>
        <p:nvPicPr>
          <p:cNvPr id="7" name="Picture 4" descr="\\192.168.4.30\conversion\IRDVD\Lecture Format\Marieb_EHAP 12e\RFD\03152017\ch6-Concept-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86"/>
          <a:stretch>
            <a:fillRect/>
          </a:stretch>
        </p:blipFill>
        <p:spPr bwMode="auto">
          <a:xfrm>
            <a:off x="298450" y="1767688"/>
            <a:ext cx="8547100" cy="3322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2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Providing Energy for Muscle Contraction</a:t>
            </a:r>
            <a:br>
              <a:rPr lang="en-US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pathways to regenerate ATP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Direct phosphorylation of ADP by </a:t>
            </a:r>
            <a:r>
              <a:rPr lang="en-US" dirty="0" err="1" smtClean="0"/>
              <a:t>creatine</a:t>
            </a:r>
            <a:r>
              <a:rPr lang="en-US" dirty="0" smtClean="0"/>
              <a:t> phosphate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Aerobic pathway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Anaerobic glycolysis and lactic acid formation</a:t>
            </a:r>
          </a:p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Providing Energy for Muscle Contraction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Direct phosphorylation of ADP by </a:t>
            </a:r>
            <a:r>
              <a:rPr lang="en-US" dirty="0" err="1" smtClean="0"/>
              <a:t>creatine</a:t>
            </a:r>
            <a:r>
              <a:rPr lang="en-US" dirty="0" smtClean="0"/>
              <a:t> phosphate (</a:t>
            </a:r>
            <a:r>
              <a:rPr lang="en-US" smtClean="0"/>
              <a:t>CP)—</a:t>
            </a:r>
            <a:r>
              <a:rPr lang="en-US" i="1" smtClean="0"/>
              <a:t>fastest</a:t>
            </a:r>
            <a:endParaRPr lang="en-US" dirty="0" smtClean="0"/>
          </a:p>
          <a:p>
            <a:pPr lvl="1"/>
            <a:r>
              <a:rPr lang="en-US" dirty="0" smtClean="0"/>
              <a:t>Muscle cells store CP, a high-energy molecule</a:t>
            </a:r>
          </a:p>
          <a:p>
            <a:pPr lvl="1"/>
            <a:r>
              <a:rPr lang="en-US" dirty="0" smtClean="0"/>
              <a:t>After ATP is depleted, ADP remains</a:t>
            </a:r>
          </a:p>
          <a:p>
            <a:pPr lvl="1"/>
            <a:r>
              <a:rPr lang="en-US" dirty="0" smtClean="0"/>
              <a:t>CP transfers a phosphate group to ADP to regenerate ATP</a:t>
            </a:r>
          </a:p>
          <a:p>
            <a:pPr lvl="1"/>
            <a:r>
              <a:rPr lang="en-US" dirty="0" smtClean="0"/>
              <a:t>CP supplies are exhausted in less than 15 seconds</a:t>
            </a:r>
          </a:p>
          <a:p>
            <a:pPr lvl="1"/>
            <a:r>
              <a:rPr lang="en-US" dirty="0" smtClean="0"/>
              <a:t>1 ATP is produced per CP molecule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7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6.10a </a:t>
            </a:r>
            <a:r>
              <a:rPr lang="en-US" dirty="0"/>
              <a:t>Methods of regenerating ATP during muscle </a:t>
            </a:r>
            <a:r>
              <a:rPr lang="en-US" dirty="0" smtClean="0"/>
              <a:t>activity.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877312" y="213360"/>
            <a:ext cx="3389376" cy="6431280"/>
          </a:xfrm>
          <a:prstGeom prst="rect">
            <a:avLst/>
          </a:prstGeom>
        </p:spPr>
      </p:pic>
      <p:sp>
        <p:nvSpPr>
          <p:cNvPr id="15" name="object 62"/>
          <p:cNvSpPr txBox="1"/>
          <p:nvPr/>
        </p:nvSpPr>
        <p:spPr>
          <a:xfrm>
            <a:off x="3101281" y="365043"/>
            <a:ext cx="3190662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 Direct phosphorylation</a:t>
            </a:r>
            <a:endParaRPr sz="160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object 62"/>
          <p:cNvSpPr txBox="1"/>
          <p:nvPr/>
        </p:nvSpPr>
        <p:spPr>
          <a:xfrm>
            <a:off x="3098348" y="817987"/>
            <a:ext cx="314356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Coupled reaction of </a:t>
            </a:r>
            <a:r>
              <a:rPr lang="en-US" sz="1500" b="1" kern="0" dirty="0" err="1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creatine</a:t>
            </a:r>
            <a:r>
              <a:rPr lang="en-US" sz="15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 </a:t>
            </a:r>
            <a:br>
              <a:rPr lang="en-US" sz="15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  phosphate </a:t>
            </a: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(CP) and ADP</a:t>
            </a:r>
            <a:endParaRPr sz="150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7" name="object 62"/>
          <p:cNvSpPr txBox="1"/>
          <p:nvPr/>
        </p:nvSpPr>
        <p:spPr>
          <a:xfrm>
            <a:off x="3087462" y="1339185"/>
            <a:ext cx="2041458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Energy source: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CP</a:t>
            </a:r>
            <a:endParaRPr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object 62"/>
          <p:cNvSpPr txBox="1"/>
          <p:nvPr/>
        </p:nvSpPr>
        <p:spPr>
          <a:xfrm>
            <a:off x="3272087" y="2398584"/>
            <a:ext cx="166936" cy="1968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 smtClean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</a:t>
            </a:r>
            <a:endParaRPr sz="1500" b="1" kern="0" dirty="0">
              <a:solidFill>
                <a:srgbClr val="FFFFFF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9" name="object 62"/>
          <p:cNvSpPr txBox="1"/>
          <p:nvPr/>
        </p:nvSpPr>
        <p:spPr>
          <a:xfrm>
            <a:off x="3692782" y="2402407"/>
            <a:ext cx="80119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Creatine</a:t>
            </a:r>
            <a:endParaRPr sz="14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0" name="object 62"/>
          <p:cNvSpPr txBox="1"/>
          <p:nvPr/>
        </p:nvSpPr>
        <p:spPr>
          <a:xfrm>
            <a:off x="3689534" y="3337025"/>
            <a:ext cx="801197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err="1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Creatine</a:t>
            </a:r>
            <a:endParaRPr sz="14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object 62"/>
          <p:cNvSpPr txBox="1"/>
          <p:nvPr/>
        </p:nvSpPr>
        <p:spPr>
          <a:xfrm>
            <a:off x="4886929" y="2413874"/>
            <a:ext cx="466112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ADP</a:t>
            </a:r>
            <a:endParaRPr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2" name="object 62"/>
          <p:cNvSpPr txBox="1"/>
          <p:nvPr/>
        </p:nvSpPr>
        <p:spPr>
          <a:xfrm>
            <a:off x="4989247" y="3343668"/>
            <a:ext cx="400859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ATP</a:t>
            </a:r>
            <a:endParaRPr sz="14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object 62"/>
          <p:cNvSpPr txBox="1"/>
          <p:nvPr/>
        </p:nvSpPr>
        <p:spPr>
          <a:xfrm>
            <a:off x="3078043" y="5348167"/>
            <a:ext cx="3140872" cy="1090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Oxygen use: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None</a:t>
            </a:r>
          </a:p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Products: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 ATP per CP</a:t>
            </a:r>
            <a:r>
              <a:rPr lang="en-US" sz="15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br>
              <a:rPr lang="en-US" sz="15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1500" b="1" kern="0" dirty="0" err="1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creatine</a:t>
            </a:r>
            <a:endParaRPr lang="en-US"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Duration of energy provision</a:t>
            </a:r>
            <a:r>
              <a:rPr lang="en-US" sz="15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: </a:t>
            </a:r>
            <a:r>
              <a:rPr lang="en-US" sz="15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15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seconds</a:t>
            </a:r>
            <a:endParaRPr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358316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Providing Energy for Muscle Contraction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Aerobic respiration</a:t>
            </a:r>
          </a:p>
          <a:p>
            <a:pPr lvl="1"/>
            <a:r>
              <a:rPr lang="en-US" dirty="0" smtClean="0"/>
              <a:t>Supplies ATP at rest and during light/moderate exercise </a:t>
            </a:r>
          </a:p>
          <a:p>
            <a:pPr lvl="1"/>
            <a:r>
              <a:rPr lang="en-US" dirty="0" smtClean="0"/>
              <a:t>A series of metabolic pathways, called </a:t>
            </a:r>
            <a:r>
              <a:rPr lang="en-US" i="1" dirty="0" smtClean="0"/>
              <a:t>oxidative phosphorylation</a:t>
            </a:r>
            <a:r>
              <a:rPr lang="en-US" dirty="0" smtClean="0"/>
              <a:t>, use oxygen and occur in the mitochondria</a:t>
            </a:r>
          </a:p>
          <a:p>
            <a:pPr lvl="1"/>
            <a:r>
              <a:rPr lang="en-US" dirty="0" smtClean="0"/>
              <a:t>Glucose is broken down to carbon dioxide and water, releasing energy (about 32 ATP)</a:t>
            </a:r>
          </a:p>
          <a:p>
            <a:pPr lvl="1"/>
            <a:r>
              <a:rPr lang="en-US" dirty="0" smtClean="0"/>
              <a:t>This is a slower reaction that requires continuous delivery of oxygen and nutrients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50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6.10b </a:t>
            </a:r>
            <a:r>
              <a:rPr lang="en-US" dirty="0"/>
              <a:t>Methods of regenerating ATP during muscle </a:t>
            </a:r>
            <a:r>
              <a:rPr lang="en-US" dirty="0" smtClean="0"/>
              <a:t>activity.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807208" y="213360"/>
            <a:ext cx="3529584" cy="6431280"/>
          </a:xfrm>
          <a:prstGeom prst="rect">
            <a:avLst/>
          </a:prstGeom>
        </p:spPr>
      </p:pic>
      <p:sp>
        <p:nvSpPr>
          <p:cNvPr id="22" name="object 62"/>
          <p:cNvSpPr txBox="1"/>
          <p:nvPr/>
        </p:nvSpPr>
        <p:spPr>
          <a:xfrm>
            <a:off x="3427245" y="380284"/>
            <a:ext cx="2515880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 Aerobic pathway</a:t>
            </a:r>
            <a:endParaRPr sz="160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3" name="object 62"/>
          <p:cNvSpPr txBox="1"/>
          <p:nvPr/>
        </p:nvSpPr>
        <p:spPr>
          <a:xfrm>
            <a:off x="3023993" y="817613"/>
            <a:ext cx="2908721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9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Aerobic cellular respiration</a:t>
            </a:r>
            <a:endParaRPr sz="149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4" name="object 62"/>
          <p:cNvSpPr txBox="1"/>
          <p:nvPr/>
        </p:nvSpPr>
        <p:spPr>
          <a:xfrm>
            <a:off x="3048211" y="1349921"/>
            <a:ext cx="3232846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9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Energy source: </a:t>
            </a:r>
            <a:r>
              <a:rPr lang="en-US" sz="149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glucose; </a:t>
            </a:r>
            <a:r>
              <a:rPr lang="en-US" sz="149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pyruvic acid</a:t>
            </a:r>
            <a:r>
              <a:rPr lang="en-US" sz="149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; free fatty acids from </a:t>
            </a:r>
            <a:r>
              <a:rPr lang="en-US" sz="149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adipose tissue</a:t>
            </a:r>
            <a:r>
              <a:rPr lang="en-US" sz="149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; amino acids from </a:t>
            </a:r>
            <a:r>
              <a:rPr lang="en-US" sz="149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protein catabolism</a:t>
            </a:r>
            <a:endParaRPr sz="149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5" name="object 62"/>
          <p:cNvSpPr txBox="1"/>
          <p:nvPr/>
        </p:nvSpPr>
        <p:spPr>
          <a:xfrm>
            <a:off x="3210310" y="2389473"/>
            <a:ext cx="2688091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45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Glucose (</a:t>
            </a: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from </a:t>
            </a:r>
            <a:b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glycogen </a:t>
            </a: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breakdown </a:t>
            </a: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or delivered </a:t>
            </a: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from </a:t>
            </a: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blood)</a:t>
            </a:r>
            <a:endParaRPr sz="14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6" name="object 62"/>
          <p:cNvSpPr txBox="1"/>
          <p:nvPr/>
        </p:nvSpPr>
        <p:spPr>
          <a:xfrm>
            <a:off x="4020363" y="3300734"/>
            <a:ext cx="110793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Pyruvic acid</a:t>
            </a:r>
            <a:endParaRPr sz="1400" b="1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7" name="object 62"/>
          <p:cNvSpPr txBox="1"/>
          <p:nvPr/>
        </p:nvSpPr>
        <p:spPr>
          <a:xfrm>
            <a:off x="3038291" y="3442312"/>
            <a:ext cx="61148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Fatty </a:t>
            </a:r>
            <a:b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acids</a:t>
            </a:r>
            <a:endParaRPr sz="14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8" name="object 62"/>
          <p:cNvSpPr txBox="1"/>
          <p:nvPr/>
        </p:nvSpPr>
        <p:spPr>
          <a:xfrm>
            <a:off x="3033947" y="3982772"/>
            <a:ext cx="611482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7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Amino</a:t>
            </a:r>
          </a:p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7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acids</a:t>
            </a:r>
            <a:endParaRPr sz="147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9" name="object 62"/>
          <p:cNvSpPr txBox="1"/>
          <p:nvPr/>
        </p:nvSpPr>
        <p:spPr>
          <a:xfrm>
            <a:off x="5388695" y="3675891"/>
            <a:ext cx="61148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r>
              <a:rPr lang="en-US" sz="1400" b="1" kern="0" baseline="-250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endParaRPr sz="1400" b="1" kern="0" baseline="-25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0" name="object 62"/>
          <p:cNvSpPr txBox="1"/>
          <p:nvPr/>
        </p:nvSpPr>
        <p:spPr>
          <a:xfrm>
            <a:off x="3361624" y="4605783"/>
            <a:ext cx="61148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</a:t>
            </a:r>
            <a:r>
              <a:rPr lang="en-US" sz="1400" b="1" kern="0" baseline="-250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endParaRPr sz="1400" b="1" kern="0" baseline="-25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1" name="object 62"/>
          <p:cNvSpPr txBox="1"/>
          <p:nvPr/>
        </p:nvSpPr>
        <p:spPr>
          <a:xfrm>
            <a:off x="4123367" y="4818610"/>
            <a:ext cx="611482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</a:t>
            </a:r>
            <a:r>
              <a:rPr lang="en-US" sz="1400" b="1" kern="0" baseline="-2500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endParaRPr sz="1400" b="1" kern="0" baseline="-25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2" name="object 62"/>
          <p:cNvSpPr txBox="1"/>
          <p:nvPr/>
        </p:nvSpPr>
        <p:spPr>
          <a:xfrm>
            <a:off x="5115034" y="4455721"/>
            <a:ext cx="332971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32</a:t>
            </a:r>
            <a:endParaRPr sz="1400" b="1" kern="0" baseline="-25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3" name="object 62"/>
          <p:cNvSpPr txBox="1"/>
          <p:nvPr/>
        </p:nvSpPr>
        <p:spPr>
          <a:xfrm>
            <a:off x="5448016" y="4455725"/>
            <a:ext cx="472217" cy="1667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ATP</a:t>
            </a:r>
            <a:endParaRPr sz="1400" b="1" kern="0" baseline="-25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4" name="object 62"/>
          <p:cNvSpPr txBox="1"/>
          <p:nvPr/>
        </p:nvSpPr>
        <p:spPr>
          <a:xfrm>
            <a:off x="5265583" y="4834728"/>
            <a:ext cx="799161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4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net </a:t>
            </a:r>
            <a:r>
              <a:rPr lang="en-US" sz="14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gain per glucose</a:t>
            </a:r>
            <a:endParaRPr sz="14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5" name="object 62"/>
          <p:cNvSpPr txBox="1"/>
          <p:nvPr/>
        </p:nvSpPr>
        <p:spPr>
          <a:xfrm>
            <a:off x="3066342" y="5362677"/>
            <a:ext cx="3062315" cy="10259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7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Oxygen use: </a:t>
            </a:r>
            <a:r>
              <a:rPr lang="en-US" sz="147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Required</a:t>
            </a:r>
          </a:p>
          <a:p>
            <a:pPr marL="12700" indent="-18288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7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Products: </a:t>
            </a:r>
            <a:r>
              <a:rPr lang="en-US" sz="147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32 ATP per glucose,</a:t>
            </a:r>
          </a:p>
          <a:p>
            <a:pPr marL="12700" indent="-18288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7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CO</a:t>
            </a:r>
            <a:r>
              <a:rPr lang="en-US" sz="1470" b="1" kern="0" baseline="-25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sz="147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, </a:t>
            </a:r>
            <a:r>
              <a:rPr lang="en-US" sz="147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</a:t>
            </a:r>
            <a:r>
              <a:rPr lang="en-US" sz="1470" b="1" kern="0" baseline="-2500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r>
              <a:rPr lang="en-US" sz="147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</a:t>
            </a:r>
            <a:endParaRPr lang="en-US" sz="147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2700" indent="-182880" eaLnBrk="0" fontAlgn="base" hangingPunct="0">
              <a:lnSpc>
                <a:spcPts val="16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7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Duration of energy </a:t>
            </a:r>
            <a:r>
              <a:rPr lang="en-US" sz="147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provision: </a:t>
            </a:r>
            <a:r>
              <a:rPr lang="en-US" sz="147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Hours</a:t>
            </a:r>
            <a:endParaRPr sz="147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37" name="object 62"/>
          <p:cNvSpPr txBox="1"/>
          <p:nvPr/>
        </p:nvSpPr>
        <p:spPr>
          <a:xfrm>
            <a:off x="3849581" y="3876665"/>
            <a:ext cx="1719411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Aerobic respiration</a:t>
            </a:r>
          </a:p>
          <a:p>
            <a:pPr marL="12700" indent="-18288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FFFFFF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 mitochondria</a:t>
            </a:r>
            <a:endParaRPr sz="1400" b="1" kern="0" baseline="-25000" dirty="0">
              <a:solidFill>
                <a:srgbClr val="FFFFFF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0" name="object 62"/>
          <p:cNvSpPr txBox="1"/>
          <p:nvPr/>
        </p:nvSpPr>
        <p:spPr>
          <a:xfrm>
            <a:off x="3849581" y="3873490"/>
            <a:ext cx="1646344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Aerobic respiration</a:t>
            </a:r>
          </a:p>
          <a:p>
            <a:pPr marL="12700" indent="-182880" eaLnBrk="0" fontAlgn="base" hangingPunct="0">
              <a:lnSpc>
                <a:spcPts val="13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 mitochondria</a:t>
            </a:r>
            <a:endParaRPr sz="1400" b="1" kern="0" baseline="-2500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21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762596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mtClean="0"/>
              <a:t>Providing Energy for Muscle Contraction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Anaerobic glycolysis and lactic acid formation</a:t>
            </a:r>
          </a:p>
          <a:p>
            <a:pPr lvl="1"/>
            <a:r>
              <a:rPr lang="en-US" dirty="0" smtClean="0"/>
              <a:t>Reaction that breaks down glucose </a:t>
            </a:r>
            <a:r>
              <a:rPr lang="en-US" i="1" dirty="0" smtClean="0"/>
              <a:t>without</a:t>
            </a:r>
            <a:r>
              <a:rPr lang="en-US" dirty="0" smtClean="0"/>
              <a:t> oxygen</a:t>
            </a:r>
          </a:p>
          <a:p>
            <a:pPr lvl="1"/>
            <a:r>
              <a:rPr lang="en-US" dirty="0" smtClean="0"/>
              <a:t>Glucose is broken down to pyruvic acid to produce about 2 ATP</a:t>
            </a:r>
          </a:p>
          <a:p>
            <a:pPr lvl="1"/>
            <a:r>
              <a:rPr lang="en-US" dirty="0" smtClean="0"/>
              <a:t>Pyruvic acid is converted to lactic acid, which causes muscle soreness</a:t>
            </a:r>
          </a:p>
          <a:p>
            <a:pPr lvl="1"/>
            <a:r>
              <a:rPr lang="en-US" dirty="0" smtClean="0"/>
              <a:t>This reaction is not as efficient, but it is fast</a:t>
            </a:r>
          </a:p>
          <a:p>
            <a:pPr lvl="1"/>
            <a:r>
              <a:rPr lang="en-US" dirty="0" smtClean="0"/>
              <a:t>Huge amounts of glucose are needed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Types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Skeletal muscle</a:t>
            </a:r>
          </a:p>
          <a:p>
            <a:pPr lvl="1"/>
            <a:r>
              <a:rPr lang="en-US" dirty="0" smtClean="0"/>
              <a:t>Most skeletal muscle fibers are attached by tendons to bones</a:t>
            </a:r>
          </a:p>
          <a:p>
            <a:pPr lvl="1"/>
            <a:r>
              <a:rPr lang="en-US" dirty="0" smtClean="0"/>
              <a:t>Skeletal muscle cells are large, cigar-shaped, and multinucleate</a:t>
            </a:r>
          </a:p>
          <a:p>
            <a:pPr lvl="1"/>
            <a:r>
              <a:rPr lang="en-US" dirty="0" smtClean="0"/>
              <a:t>Also known as </a:t>
            </a:r>
            <a:r>
              <a:rPr lang="en-US" i="1" dirty="0" smtClean="0"/>
              <a:t>striated muscle </a:t>
            </a:r>
            <a:r>
              <a:rPr lang="en-US" dirty="0" smtClean="0"/>
              <a:t>because of its obvious stripes</a:t>
            </a:r>
          </a:p>
          <a:p>
            <a:pPr lvl="1"/>
            <a:r>
              <a:rPr lang="en-US" dirty="0" smtClean="0"/>
              <a:t>Also known as </a:t>
            </a:r>
            <a:r>
              <a:rPr lang="en-US" i="1" dirty="0" smtClean="0"/>
              <a:t>voluntary muscle</a:t>
            </a:r>
            <a:r>
              <a:rPr lang="en-US" dirty="0" smtClean="0"/>
              <a:t> because it is the only muscle tissue subject to conscious control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0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</a:t>
            </a:r>
            <a:r>
              <a:rPr lang="en-US" dirty="0" smtClean="0"/>
              <a:t>6.10c </a:t>
            </a:r>
            <a:r>
              <a:rPr lang="en-US" dirty="0"/>
              <a:t>Methods of regenerating ATP during muscle </a:t>
            </a:r>
            <a:r>
              <a:rPr lang="en-US" dirty="0" smtClean="0"/>
              <a:t>activity.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2865120" y="213360"/>
            <a:ext cx="3413760" cy="6431280"/>
          </a:xfrm>
          <a:prstGeom prst="rect">
            <a:avLst/>
          </a:prstGeom>
        </p:spPr>
      </p:pic>
      <p:sp>
        <p:nvSpPr>
          <p:cNvPr id="6" name="object 62"/>
          <p:cNvSpPr txBox="1"/>
          <p:nvPr/>
        </p:nvSpPr>
        <p:spPr>
          <a:xfrm>
            <a:off x="3254614" y="383547"/>
            <a:ext cx="2830499" cy="21800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lnSpc>
                <a:spcPts val="168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65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(c) Anaerobic pathway</a:t>
            </a:r>
            <a:endParaRPr sz="165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62"/>
          <p:cNvSpPr txBox="1"/>
          <p:nvPr/>
        </p:nvSpPr>
        <p:spPr>
          <a:xfrm>
            <a:off x="3058886" y="813885"/>
            <a:ext cx="2743200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Glycolysis and lactic acid</a:t>
            </a:r>
          </a:p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formation</a:t>
            </a:r>
            <a:endParaRPr sz="1500" b="1" kern="0" dirty="0">
              <a:solidFill>
                <a:srgbClr val="000000"/>
              </a:solidFill>
              <a:latin typeface="Arial Black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object 62"/>
          <p:cNvSpPr txBox="1"/>
          <p:nvPr/>
        </p:nvSpPr>
        <p:spPr>
          <a:xfrm>
            <a:off x="3778176" y="2371855"/>
            <a:ext cx="2002138" cy="5770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Glucose (</a:t>
            </a:r>
            <a: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from </a:t>
            </a:r>
            <a:b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</a:br>
            <a: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glycogen </a:t>
            </a: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breakdown </a:t>
            </a:r>
            <a: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or delivered </a:t>
            </a: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from </a:t>
            </a:r>
            <a: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blood)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9" name="object 62"/>
          <p:cNvSpPr txBox="1"/>
          <p:nvPr/>
        </p:nvSpPr>
        <p:spPr>
          <a:xfrm>
            <a:off x="3084473" y="5341769"/>
            <a:ext cx="3087726" cy="109004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Oxygen use: </a:t>
            </a:r>
            <a:r>
              <a:rPr lang="en-US" sz="15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None</a:t>
            </a:r>
            <a:endParaRPr lang="en-US"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Products: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 ATP per glucose,</a:t>
            </a:r>
          </a:p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lactic acid</a:t>
            </a:r>
          </a:p>
          <a:p>
            <a:pPr marL="12700" indent="-182880" eaLnBrk="0" fontAlgn="base" hangingPunct="0">
              <a:lnSpc>
                <a:spcPts val="17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Duration of energy </a:t>
            </a:r>
            <a:r>
              <a:rPr lang="en-US" sz="15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provision: </a:t>
            </a:r>
            <a:r>
              <a:rPr lang="en-US" sz="15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40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seconds, or slightly more</a:t>
            </a:r>
            <a:endParaRPr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0" name="object 62"/>
          <p:cNvSpPr txBox="1"/>
          <p:nvPr/>
        </p:nvSpPr>
        <p:spPr>
          <a:xfrm>
            <a:off x="4166611" y="3235909"/>
            <a:ext cx="1159743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Glycolysis</a:t>
            </a:r>
          </a:p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in cytosol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1" name="object 62"/>
          <p:cNvSpPr txBox="1"/>
          <p:nvPr/>
        </p:nvSpPr>
        <p:spPr>
          <a:xfrm>
            <a:off x="4166610" y="4140458"/>
            <a:ext cx="1159743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Pyruvic acid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2" name="object 62"/>
          <p:cNvSpPr txBox="1"/>
          <p:nvPr/>
        </p:nvSpPr>
        <p:spPr>
          <a:xfrm>
            <a:off x="4176003" y="4665287"/>
            <a:ext cx="1159743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Lactic acid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3" name="object 62"/>
          <p:cNvSpPr txBox="1"/>
          <p:nvPr/>
        </p:nvSpPr>
        <p:spPr>
          <a:xfrm>
            <a:off x="3363631" y="3932091"/>
            <a:ext cx="555153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ATP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4" name="object 62"/>
          <p:cNvSpPr txBox="1"/>
          <p:nvPr/>
        </p:nvSpPr>
        <p:spPr>
          <a:xfrm>
            <a:off x="2970416" y="3960867"/>
            <a:ext cx="555153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 smtClean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2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5" name="object 62"/>
          <p:cNvSpPr txBox="1"/>
          <p:nvPr/>
        </p:nvSpPr>
        <p:spPr>
          <a:xfrm>
            <a:off x="3181113" y="4284399"/>
            <a:ext cx="879626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algn="ctr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net gain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6" name="object 62"/>
          <p:cNvSpPr txBox="1"/>
          <p:nvPr/>
        </p:nvSpPr>
        <p:spPr>
          <a:xfrm>
            <a:off x="3091346" y="4572150"/>
            <a:ext cx="879626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Released</a:t>
            </a:r>
          </a:p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3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to blood</a:t>
            </a:r>
            <a:endParaRPr sz="13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7" name="object 62"/>
          <p:cNvSpPr txBox="1"/>
          <p:nvPr/>
        </p:nvSpPr>
        <p:spPr>
          <a:xfrm>
            <a:off x="3074338" y="1347750"/>
            <a:ext cx="2412062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500" b="1" kern="0" dirty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Energy source: </a:t>
            </a:r>
            <a:r>
              <a:rPr lang="en-US" sz="1500"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glucose</a:t>
            </a:r>
            <a:endParaRPr sz="15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1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135615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Fatigue and Oxygen Deficit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If muscle activity is strenuous and prolonged, muscle fatigue occurs </a:t>
            </a:r>
          </a:p>
          <a:p>
            <a:r>
              <a:rPr lang="en-US" dirty="0" smtClean="0"/>
              <a:t>Suspected factors that contribute to muscle fatigue include:</a:t>
            </a:r>
          </a:p>
          <a:p>
            <a:pPr lvl="1"/>
            <a:r>
              <a:rPr lang="en-US" dirty="0" smtClean="0"/>
              <a:t>Ion imbalances (Ca</a:t>
            </a:r>
            <a:r>
              <a:rPr lang="en-US" baseline="30000" dirty="0" smtClean="0"/>
              <a:t>2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/>
              <a:t>, K</a:t>
            </a:r>
            <a:r>
              <a:rPr lang="en-US" baseline="30000" dirty="0" smtClean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Oxygen deficit and lactic acid accumulation</a:t>
            </a:r>
          </a:p>
          <a:p>
            <a:pPr lvl="1"/>
            <a:r>
              <a:rPr lang="en-US" dirty="0"/>
              <a:t>Decrease </a:t>
            </a:r>
            <a:r>
              <a:rPr lang="en-US" dirty="0" smtClean="0"/>
              <a:t>in energy (ATP) supply</a:t>
            </a:r>
          </a:p>
          <a:p>
            <a:r>
              <a:rPr lang="en-US" dirty="0" smtClean="0"/>
              <a:t>After exercise, the oxygen deficit is repaid by rapid, deep breathing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4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Types of Muscle Contractions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Isotonic contractions</a:t>
            </a:r>
          </a:p>
          <a:p>
            <a:pPr lvl="1"/>
            <a:r>
              <a:rPr lang="en-US" dirty="0" err="1" smtClean="0"/>
              <a:t>Myofilaments</a:t>
            </a:r>
            <a:r>
              <a:rPr lang="en-US" dirty="0" smtClean="0"/>
              <a:t> are able to slide past each other during contractions</a:t>
            </a:r>
          </a:p>
          <a:p>
            <a:pPr lvl="1"/>
            <a:r>
              <a:rPr lang="en-US" dirty="0" smtClean="0"/>
              <a:t>The muscle shortens, and movement occurs</a:t>
            </a:r>
          </a:p>
          <a:p>
            <a:pPr lvl="1"/>
            <a:r>
              <a:rPr lang="en-US" dirty="0" smtClean="0"/>
              <a:t>Example: bending the knee; lifting weights, smiling</a:t>
            </a:r>
          </a:p>
          <a:p>
            <a:r>
              <a:rPr lang="en-US" dirty="0" smtClean="0"/>
              <a:t>Isometric contractions</a:t>
            </a:r>
          </a:p>
          <a:p>
            <a:pPr lvl="1"/>
            <a:r>
              <a:rPr lang="en-US" dirty="0" smtClean="0"/>
              <a:t>Muscle filaments are trying to slide, but the muscle is pitted against an immovable object</a:t>
            </a:r>
          </a:p>
          <a:p>
            <a:pPr lvl="1"/>
            <a:r>
              <a:rPr lang="en-US" dirty="0" smtClean="0"/>
              <a:t>Tension increases, but muscles do not shorten</a:t>
            </a:r>
          </a:p>
          <a:p>
            <a:pPr lvl="1"/>
            <a:r>
              <a:rPr lang="en-US" dirty="0" smtClean="0"/>
              <a:t>Example: pushing your palms together in front of you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30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Tone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Muscle tone </a:t>
            </a:r>
          </a:p>
          <a:p>
            <a:pPr lvl="1"/>
            <a:r>
              <a:rPr lang="en-US" dirty="0" smtClean="0"/>
              <a:t>State of continuous partial contractions</a:t>
            </a:r>
          </a:p>
          <a:p>
            <a:pPr lvl="1"/>
            <a:r>
              <a:rPr lang="en-US" dirty="0" smtClean="0"/>
              <a:t>Result of different motor units being stimulated in a systematic way</a:t>
            </a:r>
          </a:p>
          <a:p>
            <a:pPr lvl="1"/>
            <a:r>
              <a:rPr lang="en-US" dirty="0" smtClean="0"/>
              <a:t>Muscle remains firm, healthy, and constantly ready for action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0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Effect of Exercise on Muscles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Exercise increases muscle size, strength, and endurance</a:t>
            </a:r>
          </a:p>
          <a:p>
            <a:pPr lvl="1"/>
            <a:r>
              <a:rPr lang="en-US" dirty="0" smtClean="0"/>
              <a:t>Aerobic (endurance) exercise (biking, jogging) results in stronger, more flexible muscles with greater resistance to fatigue</a:t>
            </a:r>
          </a:p>
          <a:p>
            <a:pPr lvl="2"/>
            <a:r>
              <a:rPr lang="en-US" dirty="0" smtClean="0"/>
              <a:t>Makes body metabolism more efficient</a:t>
            </a:r>
          </a:p>
          <a:p>
            <a:pPr lvl="2"/>
            <a:r>
              <a:rPr lang="en-US" dirty="0" smtClean="0"/>
              <a:t>Improves digestion, coordination</a:t>
            </a:r>
          </a:p>
          <a:p>
            <a:pPr lvl="1"/>
            <a:r>
              <a:rPr lang="en-US" dirty="0" smtClean="0"/>
              <a:t>Resistance (isometric) exercise (weight lifting) increases muscle size and strength</a:t>
            </a:r>
          </a:p>
          <a:p>
            <a:pPr lvl="2"/>
            <a:r>
              <a:rPr lang="en-US" dirty="0" smtClean="0"/>
              <a:t>Individual muscle fibers enlarge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6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6.11 The effects of aerobic </a:t>
            </a:r>
            <a:r>
              <a:rPr lang="en-US" dirty="0" smtClean="0"/>
              <a:t>training versus </a:t>
            </a:r>
            <a:r>
              <a:rPr lang="en-US" dirty="0"/>
              <a:t>strength </a:t>
            </a:r>
            <a:r>
              <a:rPr lang="en-US" dirty="0" smtClean="0"/>
              <a:t>training.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2"/>
          <a:stretch>
            <a:fillRect/>
          </a:stretch>
        </p:blipFill>
        <p:spPr>
          <a:xfrm>
            <a:off x="1487424" y="755904"/>
            <a:ext cx="6169152" cy="5346192"/>
          </a:xfrm>
          <a:prstGeom prst="rect">
            <a:avLst/>
          </a:prstGeom>
        </p:spPr>
      </p:pic>
      <p:sp>
        <p:nvSpPr>
          <p:cNvPr id="6" name="object 62"/>
          <p:cNvSpPr txBox="1"/>
          <p:nvPr/>
        </p:nvSpPr>
        <p:spPr>
          <a:xfrm>
            <a:off x="1514279" y="5861922"/>
            <a:ext cx="398205" cy="192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(a)</a:t>
            </a:r>
            <a:endParaRPr sz="20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7" name="object 62"/>
          <p:cNvSpPr txBox="1"/>
          <p:nvPr/>
        </p:nvSpPr>
        <p:spPr>
          <a:xfrm>
            <a:off x="4257480" y="5861922"/>
            <a:ext cx="398205" cy="2099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-182880" eaLnBrk="0" fontAlgn="base" hangingPunct="0">
              <a:lnSpc>
                <a:spcPts val="15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b="1" kern="0" dirty="0" smtClean="0">
                <a:solidFill>
                  <a:srgbClr val="000000"/>
                </a:solidFill>
                <a:latin typeface="Arial Black" pitchFamily="34" charset="0"/>
                <a:ea typeface="ＭＳ Ｐゴシック" charset="0"/>
                <a:cs typeface="Arial" pitchFamily="34" charset="0"/>
              </a:rPr>
              <a:t>(b)</a:t>
            </a:r>
            <a:endParaRPr sz="2000" b="1" kern="0" dirty="0">
              <a:solidFill>
                <a:srgbClr val="000000"/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283889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Muscle Types</a:t>
            </a:r>
            <a:br>
              <a:rPr lang="en-US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Skeletal muscle cells are surrounded and bundled by connective tissue</a:t>
            </a:r>
          </a:p>
          <a:p>
            <a:pPr lvl="1"/>
            <a:r>
              <a:rPr lang="en-US" dirty="0" err="1" smtClean="0"/>
              <a:t>Endomysium</a:t>
            </a:r>
            <a:r>
              <a:rPr lang="en-US" dirty="0" smtClean="0"/>
              <a:t>—encloses a single muscle fiber</a:t>
            </a:r>
          </a:p>
          <a:p>
            <a:pPr lvl="1"/>
            <a:r>
              <a:rPr lang="en-US" dirty="0" smtClean="0"/>
              <a:t>Perimysium—wraps around a fascicle (bundle) of muscle fibers</a:t>
            </a:r>
          </a:p>
          <a:p>
            <a:pPr lvl="1"/>
            <a:r>
              <a:rPr lang="en-US" dirty="0" err="1" smtClean="0"/>
              <a:t>Epimysium</a:t>
            </a:r>
            <a:r>
              <a:rPr lang="en-US" dirty="0" smtClean="0"/>
              <a:t>—covers the entire skeletal muscle</a:t>
            </a:r>
          </a:p>
          <a:p>
            <a:pPr lvl="1"/>
            <a:r>
              <a:rPr lang="en-US" dirty="0" smtClean="0"/>
              <a:t>Fascia—on the outside of the </a:t>
            </a:r>
            <a:r>
              <a:rPr lang="en-US" dirty="0" err="1" smtClean="0"/>
              <a:t>epimysium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2018 Pearson Education, Inc.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94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Figure 6.1 Connective tissue </a:t>
            </a:r>
            <a:r>
              <a:rPr lang="en-US" dirty="0" smtClean="0">
                <a:solidFill>
                  <a:schemeClr val="tx1"/>
                </a:solidFill>
              </a:rPr>
              <a:t>wrappings of </a:t>
            </a:r>
            <a:r>
              <a:rPr lang="en-US" dirty="0">
                <a:solidFill>
                  <a:schemeClr val="tx1"/>
                </a:solidFill>
              </a:rPr>
              <a:t>skeletal muscle.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5"/>
          <a:stretch>
            <a:fillRect/>
          </a:stretch>
        </p:blipFill>
        <p:spPr>
          <a:xfrm>
            <a:off x="1679448" y="213360"/>
            <a:ext cx="5785104" cy="6431280"/>
          </a:xfrm>
          <a:prstGeom prst="rect">
            <a:avLst/>
          </a:prstGeom>
        </p:spPr>
      </p:pic>
      <p:sp>
        <p:nvSpPr>
          <p:cNvPr id="34" name="object 32"/>
          <p:cNvSpPr txBox="1"/>
          <p:nvPr/>
        </p:nvSpPr>
        <p:spPr>
          <a:xfrm>
            <a:off x="1720661" y="694377"/>
            <a:ext cx="1480562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Blood vessel</a:t>
            </a:r>
          </a:p>
        </p:txBody>
      </p:sp>
      <p:sp>
        <p:nvSpPr>
          <p:cNvPr id="35" name="object 33"/>
          <p:cNvSpPr txBox="1"/>
          <p:nvPr/>
        </p:nvSpPr>
        <p:spPr>
          <a:xfrm>
            <a:off x="6449378" y="215380"/>
            <a:ext cx="916622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Muscle ﬁber (cell)</a:t>
            </a:r>
          </a:p>
        </p:txBody>
      </p:sp>
      <p:sp>
        <p:nvSpPr>
          <p:cNvPr id="36" name="object 34"/>
          <p:cNvSpPr txBox="1"/>
          <p:nvPr/>
        </p:nvSpPr>
        <p:spPr>
          <a:xfrm>
            <a:off x="6054104" y="3017873"/>
            <a:ext cx="1410447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Fascicle</a:t>
            </a:r>
            <a:r>
              <a:rPr b="1" kern="0" dirty="0" smtClean="0">
                <a:solidFill>
                  <a:srgbClr val="000000"/>
                </a:solidFill>
                <a:latin typeface="Times New Roman"/>
                <a:ea typeface="ＭＳ Ｐゴシック" charset="0"/>
                <a:cs typeface="Times New Roman"/>
              </a:rPr>
              <a:t> </a:t>
            </a:r>
            <a:r>
              <a:rPr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(wrapped by perimysium)</a:t>
            </a:r>
            <a:endParaRPr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7" name="object 35"/>
          <p:cNvSpPr txBox="1"/>
          <p:nvPr/>
        </p:nvSpPr>
        <p:spPr>
          <a:xfrm>
            <a:off x="5985570" y="4287137"/>
            <a:ext cx="1478981" cy="7694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Endomysium (between ﬁbers)</a:t>
            </a:r>
          </a:p>
        </p:txBody>
      </p:sp>
      <p:sp>
        <p:nvSpPr>
          <p:cNvPr id="38" name="object 36"/>
          <p:cNvSpPr txBox="1"/>
          <p:nvPr/>
        </p:nvSpPr>
        <p:spPr>
          <a:xfrm>
            <a:off x="1727803" y="1317311"/>
            <a:ext cx="139639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Perimysium</a:t>
            </a:r>
          </a:p>
        </p:txBody>
      </p:sp>
      <p:sp>
        <p:nvSpPr>
          <p:cNvPr id="39" name="object 37"/>
          <p:cNvSpPr txBox="1"/>
          <p:nvPr/>
        </p:nvSpPr>
        <p:spPr>
          <a:xfrm>
            <a:off x="1715102" y="2038376"/>
            <a:ext cx="1481561" cy="7899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 err="1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Epimysium</a:t>
            </a:r>
            <a:endParaRPr lang="en-US" b="1" kern="0" dirty="0" smtClean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  <a:p>
            <a:pPr marL="12700" eaLnBrk="0" fontAlgn="base" hangingPunct="0">
              <a:lnSpc>
                <a:spcPts val="2000"/>
              </a:lnSpc>
              <a:spcBef>
                <a:spcPct val="0"/>
              </a:spcBef>
              <a:spcAft>
                <a:spcPct val="0"/>
              </a:spcAft>
            </a:pPr>
            <a:r>
              <a:rPr lang="en-US"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(wraps entire muscle</a:t>
            </a:r>
            <a:r>
              <a:rPr lang="en-US" b="1" kern="0" dirty="0" smtClean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)</a:t>
            </a:r>
            <a:endParaRPr lang="en-US" b="1" kern="0" dirty="0">
              <a:solidFill>
                <a:srgbClr val="0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0" name="object 39"/>
          <p:cNvSpPr txBox="1"/>
          <p:nvPr/>
        </p:nvSpPr>
        <p:spPr>
          <a:xfrm>
            <a:off x="4619430" y="5715616"/>
            <a:ext cx="61297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Bone</a:t>
            </a:r>
          </a:p>
        </p:txBody>
      </p:sp>
      <p:sp>
        <p:nvSpPr>
          <p:cNvPr id="41" name="object 40"/>
          <p:cNvSpPr txBox="1"/>
          <p:nvPr/>
        </p:nvSpPr>
        <p:spPr>
          <a:xfrm>
            <a:off x="4631445" y="5091834"/>
            <a:ext cx="85178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b="1" kern="0" dirty="0">
                <a:solidFill>
                  <a:srgbClr val="000000"/>
                </a:solidFill>
                <a:latin typeface="Arial"/>
                <a:ea typeface="ＭＳ Ｐゴシック" charset="0"/>
                <a:cs typeface="Arial"/>
              </a:rPr>
              <a:t>Tendon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2983706" y="348681"/>
            <a:ext cx="3623469" cy="5551455"/>
            <a:chOff x="2983706" y="348681"/>
            <a:chExt cx="3623469" cy="5551455"/>
          </a:xfrm>
        </p:grpSpPr>
        <p:sp>
          <p:nvSpPr>
            <p:cNvPr id="43" name="object 14"/>
            <p:cNvSpPr/>
            <p:nvPr/>
          </p:nvSpPr>
          <p:spPr>
            <a:xfrm flipV="1">
              <a:off x="3201222" y="817962"/>
              <a:ext cx="1358871" cy="45719"/>
            </a:xfrm>
            <a:custGeom>
              <a:avLst/>
              <a:gdLst/>
              <a:ahLst/>
              <a:cxnLst/>
              <a:rect l="l" t="t" r="r" b="b"/>
              <a:pathLst>
                <a:path w="763270">
                  <a:moveTo>
                    <a:pt x="0" y="0"/>
                  </a:moveTo>
                  <a:lnTo>
                    <a:pt x="763249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4" name="object 18"/>
            <p:cNvSpPr/>
            <p:nvPr/>
          </p:nvSpPr>
          <p:spPr>
            <a:xfrm flipV="1">
              <a:off x="3101186" y="1437297"/>
              <a:ext cx="896933" cy="45719"/>
            </a:xfrm>
            <a:custGeom>
              <a:avLst/>
              <a:gdLst/>
              <a:ahLst/>
              <a:cxnLst/>
              <a:rect l="l" t="t" r="r" b="b"/>
              <a:pathLst>
                <a:path w="504825">
                  <a:moveTo>
                    <a:pt x="0" y="0"/>
                  </a:moveTo>
                  <a:lnTo>
                    <a:pt x="50423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5" name="object 16"/>
            <p:cNvSpPr/>
            <p:nvPr/>
          </p:nvSpPr>
          <p:spPr>
            <a:xfrm>
              <a:off x="5451932" y="1536235"/>
              <a:ext cx="1155243" cy="1325190"/>
            </a:xfrm>
            <a:custGeom>
              <a:avLst/>
              <a:gdLst/>
              <a:ahLst/>
              <a:cxnLst/>
              <a:rect l="l" t="t" r="r" b="b"/>
              <a:pathLst>
                <a:path w="646429" h="735964">
                  <a:moveTo>
                    <a:pt x="0" y="0"/>
                  </a:moveTo>
                  <a:lnTo>
                    <a:pt x="645962" y="73597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6" name="object 17"/>
            <p:cNvSpPr/>
            <p:nvPr/>
          </p:nvSpPr>
          <p:spPr>
            <a:xfrm>
              <a:off x="5445581" y="2527150"/>
              <a:ext cx="532943" cy="1873400"/>
            </a:xfrm>
            <a:custGeom>
              <a:avLst/>
              <a:gdLst/>
              <a:ahLst/>
              <a:cxnLst/>
              <a:rect l="l" t="t" r="r" b="b"/>
              <a:pathLst>
                <a:path w="292734" h="1045845">
                  <a:moveTo>
                    <a:pt x="0" y="0"/>
                  </a:moveTo>
                  <a:lnTo>
                    <a:pt x="123078" y="1043513"/>
                  </a:lnTo>
                  <a:lnTo>
                    <a:pt x="292425" y="1045646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7" name="object 21"/>
            <p:cNvSpPr/>
            <p:nvPr/>
          </p:nvSpPr>
          <p:spPr>
            <a:xfrm>
              <a:off x="3310963" y="5854417"/>
              <a:ext cx="1283261" cy="45719"/>
            </a:xfrm>
            <a:custGeom>
              <a:avLst/>
              <a:gdLst/>
              <a:ahLst/>
              <a:cxnLst/>
              <a:rect l="l" t="t" r="r" b="b"/>
              <a:pathLst>
                <a:path w="713739">
                  <a:moveTo>
                    <a:pt x="0" y="0"/>
                  </a:moveTo>
                  <a:lnTo>
                    <a:pt x="713292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8" name="object 22"/>
            <p:cNvSpPr/>
            <p:nvPr/>
          </p:nvSpPr>
          <p:spPr>
            <a:xfrm>
              <a:off x="3933554" y="5236986"/>
              <a:ext cx="660670" cy="45719"/>
            </a:xfrm>
            <a:custGeom>
              <a:avLst/>
              <a:gdLst/>
              <a:ahLst/>
              <a:cxnLst/>
              <a:rect l="l" t="t" r="r" b="b"/>
              <a:pathLst>
                <a:path w="370204">
                  <a:moveTo>
                    <a:pt x="0" y="0"/>
                  </a:moveTo>
                  <a:lnTo>
                    <a:pt x="370179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49" name="object 24"/>
            <p:cNvSpPr/>
            <p:nvPr/>
          </p:nvSpPr>
          <p:spPr>
            <a:xfrm>
              <a:off x="5821508" y="348681"/>
              <a:ext cx="605486" cy="45719"/>
            </a:xfrm>
            <a:custGeom>
              <a:avLst/>
              <a:gdLst/>
              <a:ahLst/>
              <a:cxnLst/>
              <a:rect l="l" t="t" r="r" b="b"/>
              <a:pathLst>
                <a:path w="336550">
                  <a:moveTo>
                    <a:pt x="0" y="0"/>
                  </a:moveTo>
                  <a:lnTo>
                    <a:pt x="336529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0" name="object 19"/>
            <p:cNvSpPr/>
            <p:nvPr/>
          </p:nvSpPr>
          <p:spPr>
            <a:xfrm>
              <a:off x="3159266" y="2207536"/>
              <a:ext cx="839840" cy="605997"/>
            </a:xfrm>
            <a:custGeom>
              <a:avLst/>
              <a:gdLst/>
              <a:ahLst/>
              <a:cxnLst/>
              <a:rect l="l" t="t" r="r" b="b"/>
              <a:pathLst>
                <a:path w="456564" h="336550">
                  <a:moveTo>
                    <a:pt x="0" y="0"/>
                  </a:moveTo>
                  <a:lnTo>
                    <a:pt x="65090" y="47932"/>
                  </a:lnTo>
                  <a:lnTo>
                    <a:pt x="123678" y="91075"/>
                  </a:lnTo>
                  <a:lnTo>
                    <a:pt x="176104" y="129681"/>
                  </a:lnTo>
                  <a:lnTo>
                    <a:pt x="222711" y="164003"/>
                  </a:lnTo>
                  <a:lnTo>
                    <a:pt x="263842" y="194291"/>
                  </a:lnTo>
                  <a:lnTo>
                    <a:pt x="299839" y="220799"/>
                  </a:lnTo>
                  <a:lnTo>
                    <a:pt x="331044" y="243778"/>
                  </a:lnTo>
                  <a:lnTo>
                    <a:pt x="357799" y="263480"/>
                  </a:lnTo>
                  <a:lnTo>
                    <a:pt x="380447" y="280158"/>
                  </a:lnTo>
                  <a:lnTo>
                    <a:pt x="399329" y="294063"/>
                  </a:lnTo>
                  <a:lnTo>
                    <a:pt x="414789" y="305447"/>
                  </a:lnTo>
                  <a:lnTo>
                    <a:pt x="427168" y="314563"/>
                  </a:lnTo>
                  <a:lnTo>
                    <a:pt x="436809" y="321663"/>
                  </a:lnTo>
                  <a:lnTo>
                    <a:pt x="444054" y="326998"/>
                  </a:lnTo>
                  <a:lnTo>
                    <a:pt x="449246" y="330821"/>
                  </a:lnTo>
                  <a:lnTo>
                    <a:pt x="452726" y="333383"/>
                  </a:lnTo>
                  <a:lnTo>
                    <a:pt x="454836" y="334938"/>
                  </a:lnTo>
                  <a:lnTo>
                    <a:pt x="455920" y="335736"/>
                  </a:lnTo>
                  <a:lnTo>
                    <a:pt x="456319" y="33603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1" name="object 29"/>
            <p:cNvSpPr/>
            <p:nvPr/>
          </p:nvSpPr>
          <p:spPr>
            <a:xfrm>
              <a:off x="2983706" y="2208119"/>
              <a:ext cx="1272025" cy="0"/>
            </a:xfrm>
            <a:custGeom>
              <a:avLst/>
              <a:gdLst/>
              <a:ahLst/>
              <a:cxnLst/>
              <a:rect l="l" t="t" r="r" b="b"/>
              <a:pathLst>
                <a:path w="691514">
                  <a:moveTo>
                    <a:pt x="690920" y="0"/>
                  </a:moveTo>
                  <a:lnTo>
                    <a:pt x="0" y="0"/>
                  </a:lnTo>
                </a:path>
              </a:pathLst>
            </a:custGeom>
            <a:ln w="254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b="1" kern="0">
                <a:solidFill>
                  <a:srgbClr val="000000"/>
                </a:solidFill>
                <a:ea typeface="ＭＳ Ｐゴシック" charset="0"/>
              </a:endParaRPr>
            </a:p>
          </p:txBody>
        </p:sp>
      </p:grpSp>
      <p:sp>
        <p:nvSpPr>
          <p:cNvPr id="53" name="object 14"/>
          <p:cNvSpPr/>
          <p:nvPr/>
        </p:nvSpPr>
        <p:spPr>
          <a:xfrm flipV="1">
            <a:off x="3201222" y="817962"/>
            <a:ext cx="1358871" cy="45719"/>
          </a:xfrm>
          <a:custGeom>
            <a:avLst/>
            <a:gdLst/>
            <a:ahLst/>
            <a:cxnLst/>
            <a:rect l="l" t="t" r="r" b="b"/>
            <a:pathLst>
              <a:path w="763270">
                <a:moveTo>
                  <a:pt x="0" y="0"/>
                </a:moveTo>
                <a:lnTo>
                  <a:pt x="76324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4" name="object 18"/>
          <p:cNvSpPr/>
          <p:nvPr/>
        </p:nvSpPr>
        <p:spPr>
          <a:xfrm flipV="1">
            <a:off x="3101186" y="1437297"/>
            <a:ext cx="896933" cy="45719"/>
          </a:xfrm>
          <a:custGeom>
            <a:avLst/>
            <a:gdLst/>
            <a:ahLst/>
            <a:cxnLst/>
            <a:rect l="l" t="t" r="r" b="b"/>
            <a:pathLst>
              <a:path w="504825">
                <a:moveTo>
                  <a:pt x="0" y="0"/>
                </a:moveTo>
                <a:lnTo>
                  <a:pt x="50423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5" name="object 16"/>
          <p:cNvSpPr/>
          <p:nvPr/>
        </p:nvSpPr>
        <p:spPr>
          <a:xfrm>
            <a:off x="5451932" y="1536235"/>
            <a:ext cx="1155243" cy="1325190"/>
          </a:xfrm>
          <a:custGeom>
            <a:avLst/>
            <a:gdLst/>
            <a:ahLst/>
            <a:cxnLst/>
            <a:rect l="l" t="t" r="r" b="b"/>
            <a:pathLst>
              <a:path w="646429" h="735964">
                <a:moveTo>
                  <a:pt x="0" y="0"/>
                </a:moveTo>
                <a:lnTo>
                  <a:pt x="645962" y="73597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6" name="object 17"/>
          <p:cNvSpPr/>
          <p:nvPr/>
        </p:nvSpPr>
        <p:spPr>
          <a:xfrm>
            <a:off x="5445581" y="2527150"/>
            <a:ext cx="532943" cy="1873400"/>
          </a:xfrm>
          <a:custGeom>
            <a:avLst/>
            <a:gdLst/>
            <a:ahLst/>
            <a:cxnLst/>
            <a:rect l="l" t="t" r="r" b="b"/>
            <a:pathLst>
              <a:path w="292734" h="1045845">
                <a:moveTo>
                  <a:pt x="0" y="0"/>
                </a:moveTo>
                <a:lnTo>
                  <a:pt x="123078" y="1043513"/>
                </a:lnTo>
                <a:lnTo>
                  <a:pt x="292425" y="1045646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7" name="object 21"/>
          <p:cNvSpPr/>
          <p:nvPr/>
        </p:nvSpPr>
        <p:spPr>
          <a:xfrm>
            <a:off x="3310963" y="5854417"/>
            <a:ext cx="1283261" cy="45719"/>
          </a:xfrm>
          <a:custGeom>
            <a:avLst/>
            <a:gdLst/>
            <a:ahLst/>
            <a:cxnLst/>
            <a:rect l="l" t="t" r="r" b="b"/>
            <a:pathLst>
              <a:path w="713739">
                <a:moveTo>
                  <a:pt x="0" y="0"/>
                </a:moveTo>
                <a:lnTo>
                  <a:pt x="713292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8" name="object 22"/>
          <p:cNvSpPr/>
          <p:nvPr/>
        </p:nvSpPr>
        <p:spPr>
          <a:xfrm>
            <a:off x="3933554" y="5236986"/>
            <a:ext cx="660670" cy="45719"/>
          </a:xfrm>
          <a:custGeom>
            <a:avLst/>
            <a:gdLst/>
            <a:ahLst/>
            <a:cxnLst/>
            <a:rect l="l" t="t" r="r" b="b"/>
            <a:pathLst>
              <a:path w="370204">
                <a:moveTo>
                  <a:pt x="0" y="0"/>
                </a:moveTo>
                <a:lnTo>
                  <a:pt x="37017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59" name="object 24"/>
          <p:cNvSpPr/>
          <p:nvPr/>
        </p:nvSpPr>
        <p:spPr>
          <a:xfrm>
            <a:off x="5821508" y="348681"/>
            <a:ext cx="605486" cy="45719"/>
          </a:xfrm>
          <a:custGeom>
            <a:avLst/>
            <a:gdLst/>
            <a:ahLst/>
            <a:cxnLst/>
            <a:rect l="l" t="t" r="r" b="b"/>
            <a:pathLst>
              <a:path w="336550">
                <a:moveTo>
                  <a:pt x="0" y="0"/>
                </a:moveTo>
                <a:lnTo>
                  <a:pt x="336529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0" name="object 19"/>
          <p:cNvSpPr/>
          <p:nvPr/>
        </p:nvSpPr>
        <p:spPr>
          <a:xfrm>
            <a:off x="3159266" y="2207536"/>
            <a:ext cx="839840" cy="605997"/>
          </a:xfrm>
          <a:custGeom>
            <a:avLst/>
            <a:gdLst/>
            <a:ahLst/>
            <a:cxnLst/>
            <a:rect l="l" t="t" r="r" b="b"/>
            <a:pathLst>
              <a:path w="456564" h="336550">
                <a:moveTo>
                  <a:pt x="0" y="0"/>
                </a:moveTo>
                <a:lnTo>
                  <a:pt x="65090" y="47932"/>
                </a:lnTo>
                <a:lnTo>
                  <a:pt x="123678" y="91075"/>
                </a:lnTo>
                <a:lnTo>
                  <a:pt x="176104" y="129681"/>
                </a:lnTo>
                <a:lnTo>
                  <a:pt x="222711" y="164003"/>
                </a:lnTo>
                <a:lnTo>
                  <a:pt x="263842" y="194291"/>
                </a:lnTo>
                <a:lnTo>
                  <a:pt x="299839" y="220799"/>
                </a:lnTo>
                <a:lnTo>
                  <a:pt x="331044" y="243778"/>
                </a:lnTo>
                <a:lnTo>
                  <a:pt x="357799" y="263480"/>
                </a:lnTo>
                <a:lnTo>
                  <a:pt x="380447" y="280158"/>
                </a:lnTo>
                <a:lnTo>
                  <a:pt x="399329" y="294063"/>
                </a:lnTo>
                <a:lnTo>
                  <a:pt x="414789" y="305447"/>
                </a:lnTo>
                <a:lnTo>
                  <a:pt x="427168" y="314563"/>
                </a:lnTo>
                <a:lnTo>
                  <a:pt x="436809" y="321663"/>
                </a:lnTo>
                <a:lnTo>
                  <a:pt x="444054" y="326998"/>
                </a:lnTo>
                <a:lnTo>
                  <a:pt x="449246" y="330821"/>
                </a:lnTo>
                <a:lnTo>
                  <a:pt x="452726" y="333383"/>
                </a:lnTo>
                <a:lnTo>
                  <a:pt x="454836" y="334938"/>
                </a:lnTo>
                <a:lnTo>
                  <a:pt x="455920" y="335736"/>
                </a:lnTo>
                <a:lnTo>
                  <a:pt x="456319" y="33603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61" name="object 29"/>
          <p:cNvSpPr/>
          <p:nvPr/>
        </p:nvSpPr>
        <p:spPr>
          <a:xfrm>
            <a:off x="2983706" y="2208119"/>
            <a:ext cx="1272025" cy="0"/>
          </a:xfrm>
          <a:custGeom>
            <a:avLst/>
            <a:gdLst/>
            <a:ahLst/>
            <a:cxnLst/>
            <a:rect l="l" t="t" r="r" b="b"/>
            <a:pathLst>
              <a:path w="691514">
                <a:moveTo>
                  <a:pt x="690920" y="0"/>
                </a:moveTo>
                <a:lnTo>
                  <a:pt x="0" y="0"/>
                </a:lnTo>
              </a:path>
            </a:pathLst>
          </a:custGeom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b="1" kern="0">
              <a:solidFill>
                <a:srgbClr val="000000"/>
              </a:solidFill>
              <a:ea typeface="ＭＳ Ｐゴシック" charset="0"/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6607175" y="2859044"/>
            <a:ext cx="0" cy="1270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Footer Placeholder 3"/>
          <p:cNvSpPr txBox="1">
            <a:spLocks/>
          </p:cNvSpPr>
          <p:nvPr/>
        </p:nvSpPr>
        <p:spPr>
          <a:xfrm>
            <a:off x="64008" y="6553200"/>
            <a:ext cx="3086100" cy="30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© 2018 Pearson Education, Inc.</a:t>
            </a:r>
          </a:p>
        </p:txBody>
      </p:sp>
    </p:spTree>
    <p:extLst>
      <p:ext uri="{BB962C8B-B14F-4D97-AF65-F5344CB8AC3E}">
        <p14:creationId xmlns:p14="http://schemas.microsoft.com/office/powerpoint/2010/main" val="89993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84" charset="0"/>
          </a:defRPr>
        </a:defPPr>
      </a:lstStyle>
    </a:spDef>
    <a:lnDef>
      <a:spPr bwMode="auto"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/>
      <a:lstStyle/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932</TotalTime>
  <Words>4112</Words>
  <Application>Microsoft Office PowerPoint</Application>
  <PresentationFormat>On-screen Show (4:3)</PresentationFormat>
  <Paragraphs>725</Paragraphs>
  <Slides>75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75</vt:i4>
      </vt:variant>
    </vt:vector>
  </HeadingPairs>
  <TitlesOfParts>
    <vt:vector size="96" baseType="lpstr">
      <vt:lpstr>Batang</vt:lpstr>
      <vt:lpstr>ＭＳ Ｐゴシック</vt:lpstr>
      <vt:lpstr>Arial</vt:lpstr>
      <vt:lpstr>Arial </vt:lpstr>
      <vt:lpstr>Arial Black</vt:lpstr>
      <vt:lpstr>Calibri</vt:lpstr>
      <vt:lpstr>DejaVu Sans</vt:lpstr>
      <vt:lpstr>Symbol</vt:lpstr>
      <vt:lpstr>Times</vt:lpstr>
      <vt:lpstr>Times New Roman</vt:lpstr>
      <vt:lpstr>Wingdings</vt:lpstr>
      <vt:lpstr>Custom Design</vt:lpstr>
      <vt:lpstr>Blank</vt:lpstr>
      <vt:lpstr>1_Blank</vt:lpstr>
      <vt:lpstr>2_Blank</vt:lpstr>
      <vt:lpstr>3_Blank</vt:lpstr>
      <vt:lpstr>4_Blank</vt:lpstr>
      <vt:lpstr>5_Blank</vt:lpstr>
      <vt:lpstr>6_Blank</vt:lpstr>
      <vt:lpstr>7_Blank</vt:lpstr>
      <vt:lpstr>8_Blank</vt:lpstr>
      <vt:lpstr>PowerPoint Presentation</vt:lpstr>
      <vt:lpstr>The Muscular System </vt:lpstr>
      <vt:lpstr>Muscle Types</vt:lpstr>
      <vt:lpstr>Table 6.1 Comparison of Skeletal, Cardiac, and Smooth Muscles</vt:lpstr>
      <vt:lpstr>Table 6.1 Comparison of Skeletal, Cardiac, and Smooth Muscles (1 of 2)</vt:lpstr>
      <vt:lpstr>Table 6.1 Comparison of Skeletal, Cardiac, and Smooth Muscles (2 of 2)</vt:lpstr>
      <vt:lpstr>Muscle Types </vt:lpstr>
      <vt:lpstr>Muscle Types </vt:lpstr>
      <vt:lpstr>Figure 6.1 Connective tissue wrappings of skeletal muscle.</vt:lpstr>
      <vt:lpstr>Muscle Types </vt:lpstr>
      <vt:lpstr>Muscle Types </vt:lpstr>
      <vt:lpstr>Figure 6.2a Arrangement of smooth and cardiac muscle cells. </vt:lpstr>
      <vt:lpstr>Muscle Types </vt:lpstr>
      <vt:lpstr>Figure 6.2b Arrangement of smooth and cardiac muscle cells. </vt:lpstr>
      <vt:lpstr>Muscle Functions </vt:lpstr>
      <vt:lpstr>Microscopic Anatomy of Skeletal Muscle </vt:lpstr>
      <vt:lpstr>Figure 6.3a Anatomy of a skeletal muscle fiber (cell).</vt:lpstr>
      <vt:lpstr>Microscopic Anatomy of Skeletal Muscle </vt:lpstr>
      <vt:lpstr>Figure 6.3b Anatomy of a skeletal muscle fiber (cell).</vt:lpstr>
      <vt:lpstr>Microscopic Anatomy of Skeletal Muscle </vt:lpstr>
      <vt:lpstr>Microscopic Anatomy of Skeletal Muscle </vt:lpstr>
      <vt:lpstr>Microscopic Anatomy of Skeletal Muscle </vt:lpstr>
      <vt:lpstr>Figure 6.3c Anatomy of a skeletal muscle fiber (cell).</vt:lpstr>
      <vt:lpstr>Microscopic Anatomy of Skeletal Muscle </vt:lpstr>
      <vt:lpstr>Stimulation and Contraction of Single Skeletal Muscle Cells </vt:lpstr>
      <vt:lpstr>The Nerve Stimulus and Action Potential </vt:lpstr>
      <vt:lpstr>Figure 6.4a Motor units.</vt:lpstr>
      <vt:lpstr>Figure 6.4b Motor units.</vt:lpstr>
      <vt:lpstr>The Nerve Stimulus and Action Potential </vt:lpstr>
      <vt:lpstr>The Nerve Stimulus and Action Potential </vt:lpstr>
      <vt:lpstr>The Nerve Stimulus and Action Potential </vt:lpstr>
      <vt:lpstr>The Nerve Stimulus and Action Potential </vt:lpstr>
      <vt:lpstr>The Nerve Stimulus and Action Potential </vt:lpstr>
      <vt:lpstr>The Nerve Stimulus and Action Potential </vt:lpstr>
      <vt:lpstr>Figure 6.5 Events at the neuromuscular junction.</vt:lpstr>
      <vt:lpstr>Figure 6.5 Events at the neuromuscular junction.</vt:lpstr>
      <vt:lpstr>Figure 6.5 Events at the neuromuscular junction.</vt:lpstr>
      <vt:lpstr>Figure 6.5 Events at the neuromuscular junction.</vt:lpstr>
      <vt:lpstr>Figure 6.5 Events at the neuromuscular junction.</vt:lpstr>
      <vt:lpstr>Figure 6.5 Events at the neuromuscular junction.</vt:lpstr>
      <vt:lpstr>Figure 6.5 Events at the neuromuscular junction.</vt:lpstr>
      <vt:lpstr>Figure 6.5 Events at the neuromuscular junction.</vt:lpstr>
      <vt:lpstr>Figure 6.6 Comparing the action potential to a flame consuming a dry twig.</vt:lpstr>
      <vt:lpstr>A&amp;P Flix™: Events at the Neuromuscular Junction</vt:lpstr>
      <vt:lpstr>Mechanism of Muscle Contraction: The Sliding Filament Theory</vt:lpstr>
      <vt:lpstr>Figure 6.7 Diagrammatic views of a sarcomere.</vt:lpstr>
      <vt:lpstr>Figure 6.8a Schematic representation of contraction mechanism: the sliding filament theory.</vt:lpstr>
      <vt:lpstr>Figure 6.8b Schematic representation of contraction mechanism: the sliding filament theory.</vt:lpstr>
      <vt:lpstr>Figure 6.8c Schematic representation of contraction mechanism: the sliding filament theory.</vt:lpstr>
      <vt:lpstr>A&amp;P Flix™: The Cross Bridge Cycle </vt:lpstr>
      <vt:lpstr>Contraction of a Skeletal Muscle as a Whole </vt:lpstr>
      <vt:lpstr>Contraction of a Skeletal Muscle as a Whole </vt:lpstr>
      <vt:lpstr>Contraction of a Skeletal Muscle as a Whole </vt:lpstr>
      <vt:lpstr>Figure 6.9a A whole muscle’s response to different stimulation rates.</vt:lpstr>
      <vt:lpstr>Contraction of a Skeletal Muscle as a Whole </vt:lpstr>
      <vt:lpstr>Figure 6.9b A whole muscle’s response to different stimulation rates.</vt:lpstr>
      <vt:lpstr>Contraction of a Skeletal Muscle as a Whole </vt:lpstr>
      <vt:lpstr>Figure 6.9c A whole muscle’s response to different stimulation rates.</vt:lpstr>
      <vt:lpstr>Contraction of a Skeletal Muscle as a Whole </vt:lpstr>
      <vt:lpstr>Figure 6.9d A whole muscle’s response to different stimulation rates.</vt:lpstr>
      <vt:lpstr>Contraction of a Skeletal Muscle as a Whole </vt:lpstr>
      <vt:lpstr>Providing Energy for Muscle Contraction </vt:lpstr>
      <vt:lpstr>PowerPoint Presentation</vt:lpstr>
      <vt:lpstr>Providing Energy for Muscle Contraction </vt:lpstr>
      <vt:lpstr>Providing Energy for Muscle Contraction </vt:lpstr>
      <vt:lpstr>Figure 6.10a Methods of regenerating ATP during muscle activity.</vt:lpstr>
      <vt:lpstr>Providing Energy for Muscle Contraction </vt:lpstr>
      <vt:lpstr>Figure 6.10b Methods of regenerating ATP during muscle activity.</vt:lpstr>
      <vt:lpstr>Providing Energy for Muscle Contraction </vt:lpstr>
      <vt:lpstr>Figure 6.10c Methods of regenerating ATP during muscle activity.</vt:lpstr>
      <vt:lpstr>Muscle Fatigue and Oxygen Deficit </vt:lpstr>
      <vt:lpstr>Types of Muscle Contractions</vt:lpstr>
      <vt:lpstr>Muscle Tone </vt:lpstr>
      <vt:lpstr>Effect of Exercise on Muscles </vt:lpstr>
      <vt:lpstr>Figure 6.11 The effects of aerobic training versus strength training.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Hastings</dc:creator>
  <cp:lastModifiedBy>Jennifer Hastings</cp:lastModifiedBy>
  <cp:revision>157</cp:revision>
  <dcterms:modified xsi:type="dcterms:W3CDTF">2017-03-29T16:30:58Z</dcterms:modified>
</cp:coreProperties>
</file>