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00" r:id="rId1"/>
    <p:sldMasterId id="2147483905" r:id="rId2"/>
    <p:sldMasterId id="2147483910" r:id="rId3"/>
  </p:sldMasterIdLst>
  <p:notesMasterIdLst>
    <p:notesMasterId r:id="rId190"/>
  </p:notesMasterIdLst>
  <p:handoutMasterIdLst>
    <p:handoutMasterId r:id="rId191"/>
  </p:handoutMasterIdLst>
  <p:sldIdLst>
    <p:sldId id="504" r:id="rId4"/>
    <p:sldId id="505" r:id="rId5"/>
    <p:sldId id="651" r:id="rId6"/>
    <p:sldId id="507" r:id="rId7"/>
    <p:sldId id="652" r:id="rId8"/>
    <p:sldId id="509" r:id="rId9"/>
    <p:sldId id="510" r:id="rId10"/>
    <p:sldId id="653" r:id="rId11"/>
    <p:sldId id="512" r:id="rId12"/>
    <p:sldId id="513" r:id="rId13"/>
    <p:sldId id="654" r:id="rId14"/>
    <p:sldId id="515" r:id="rId15"/>
    <p:sldId id="516" r:id="rId16"/>
    <p:sldId id="517" r:id="rId17"/>
    <p:sldId id="518" r:id="rId18"/>
    <p:sldId id="519" r:id="rId19"/>
    <p:sldId id="655" r:id="rId20"/>
    <p:sldId id="521" r:id="rId21"/>
    <p:sldId id="656" r:id="rId22"/>
    <p:sldId id="657" r:id="rId23"/>
    <p:sldId id="658" r:id="rId24"/>
    <p:sldId id="523" r:id="rId25"/>
    <p:sldId id="659" r:id="rId26"/>
    <p:sldId id="660" r:id="rId27"/>
    <p:sldId id="661" r:id="rId28"/>
    <p:sldId id="525" r:id="rId29"/>
    <p:sldId id="526" r:id="rId30"/>
    <p:sldId id="527" r:id="rId31"/>
    <p:sldId id="528" r:id="rId32"/>
    <p:sldId id="662" r:id="rId33"/>
    <p:sldId id="530" r:id="rId34"/>
    <p:sldId id="663" r:id="rId35"/>
    <p:sldId id="664" r:id="rId36"/>
    <p:sldId id="532" r:id="rId37"/>
    <p:sldId id="665" r:id="rId38"/>
    <p:sldId id="666" r:id="rId39"/>
    <p:sldId id="667" r:id="rId40"/>
    <p:sldId id="668" r:id="rId41"/>
    <p:sldId id="669" r:id="rId42"/>
    <p:sldId id="534" r:id="rId43"/>
    <p:sldId id="535" r:id="rId44"/>
    <p:sldId id="536" r:id="rId45"/>
    <p:sldId id="670" r:id="rId46"/>
    <p:sldId id="671" r:id="rId47"/>
    <p:sldId id="672" r:id="rId48"/>
    <p:sldId id="673" r:id="rId49"/>
    <p:sldId id="538" r:id="rId50"/>
    <p:sldId id="539" r:id="rId51"/>
    <p:sldId id="674" r:id="rId52"/>
    <p:sldId id="675" r:id="rId53"/>
    <p:sldId id="676" r:id="rId54"/>
    <p:sldId id="542" r:id="rId55"/>
    <p:sldId id="677" r:id="rId56"/>
    <p:sldId id="544" r:id="rId57"/>
    <p:sldId id="678" r:id="rId58"/>
    <p:sldId id="679" r:id="rId59"/>
    <p:sldId id="680" r:id="rId60"/>
    <p:sldId id="546" r:id="rId61"/>
    <p:sldId id="547" r:id="rId62"/>
    <p:sldId id="549" r:id="rId63"/>
    <p:sldId id="681" r:id="rId64"/>
    <p:sldId id="551" r:id="rId65"/>
    <p:sldId id="682" r:id="rId66"/>
    <p:sldId id="683" r:id="rId67"/>
    <p:sldId id="553" r:id="rId68"/>
    <p:sldId id="554" r:id="rId69"/>
    <p:sldId id="555" r:id="rId70"/>
    <p:sldId id="557" r:id="rId71"/>
    <p:sldId id="684" r:id="rId72"/>
    <p:sldId id="685" r:id="rId73"/>
    <p:sldId id="686" r:id="rId74"/>
    <p:sldId id="560" r:id="rId75"/>
    <p:sldId id="561" r:id="rId76"/>
    <p:sldId id="687" r:id="rId77"/>
    <p:sldId id="688" r:id="rId78"/>
    <p:sldId id="689" r:id="rId79"/>
    <p:sldId id="690" r:id="rId80"/>
    <p:sldId id="691" r:id="rId81"/>
    <p:sldId id="564" r:id="rId82"/>
    <p:sldId id="565" r:id="rId83"/>
    <p:sldId id="692" r:id="rId84"/>
    <p:sldId id="693" r:id="rId85"/>
    <p:sldId id="694" r:id="rId86"/>
    <p:sldId id="695" r:id="rId87"/>
    <p:sldId id="567" r:id="rId88"/>
    <p:sldId id="568" r:id="rId89"/>
    <p:sldId id="696" r:id="rId90"/>
    <p:sldId id="570" r:id="rId91"/>
    <p:sldId id="571" r:id="rId92"/>
    <p:sldId id="572" r:id="rId93"/>
    <p:sldId id="697" r:id="rId94"/>
    <p:sldId id="574" r:id="rId95"/>
    <p:sldId id="575" r:id="rId96"/>
    <p:sldId id="576" r:id="rId97"/>
    <p:sldId id="698" r:id="rId98"/>
    <p:sldId id="578" r:id="rId99"/>
    <p:sldId id="699" r:id="rId100"/>
    <p:sldId id="700" r:id="rId101"/>
    <p:sldId id="701" r:id="rId102"/>
    <p:sldId id="580" r:id="rId103"/>
    <p:sldId id="581" r:id="rId104"/>
    <p:sldId id="582" r:id="rId105"/>
    <p:sldId id="702" r:id="rId106"/>
    <p:sldId id="584" r:id="rId107"/>
    <p:sldId id="703" r:id="rId108"/>
    <p:sldId id="704" r:id="rId109"/>
    <p:sldId id="705" r:id="rId110"/>
    <p:sldId id="586" r:id="rId111"/>
    <p:sldId id="587" r:id="rId112"/>
    <p:sldId id="706" r:id="rId113"/>
    <p:sldId id="707" r:id="rId114"/>
    <p:sldId id="708" r:id="rId115"/>
    <p:sldId id="709" r:id="rId116"/>
    <p:sldId id="589" r:id="rId117"/>
    <p:sldId id="590" r:id="rId118"/>
    <p:sldId id="591" r:id="rId119"/>
    <p:sldId id="710" r:id="rId120"/>
    <p:sldId id="711" r:id="rId121"/>
    <p:sldId id="712" r:id="rId122"/>
    <p:sldId id="713" r:id="rId123"/>
    <p:sldId id="593" r:id="rId124"/>
    <p:sldId id="714" r:id="rId125"/>
    <p:sldId id="715" r:id="rId126"/>
    <p:sldId id="716" r:id="rId127"/>
    <p:sldId id="717" r:id="rId128"/>
    <p:sldId id="597" r:id="rId129"/>
    <p:sldId id="598" r:id="rId130"/>
    <p:sldId id="718" r:id="rId131"/>
    <p:sldId id="719" r:id="rId132"/>
    <p:sldId id="720" r:id="rId133"/>
    <p:sldId id="721" r:id="rId134"/>
    <p:sldId id="722" r:id="rId135"/>
    <p:sldId id="601" r:id="rId136"/>
    <p:sldId id="602" r:id="rId137"/>
    <p:sldId id="603" r:id="rId138"/>
    <p:sldId id="604" r:id="rId139"/>
    <p:sldId id="723" r:id="rId140"/>
    <p:sldId id="606" r:id="rId141"/>
    <p:sldId id="607" r:id="rId142"/>
    <p:sldId id="608" r:id="rId143"/>
    <p:sldId id="724" r:id="rId144"/>
    <p:sldId id="611" r:id="rId145"/>
    <p:sldId id="725" r:id="rId146"/>
    <p:sldId id="614" r:id="rId147"/>
    <p:sldId id="615" r:id="rId148"/>
    <p:sldId id="726" r:id="rId149"/>
    <p:sldId id="617" r:id="rId150"/>
    <p:sldId id="727" r:id="rId151"/>
    <p:sldId id="619" r:id="rId152"/>
    <p:sldId id="620" r:id="rId153"/>
    <p:sldId id="728" r:id="rId154"/>
    <p:sldId id="622" r:id="rId155"/>
    <p:sldId id="623" r:id="rId156"/>
    <p:sldId id="624" r:id="rId157"/>
    <p:sldId id="625" r:id="rId158"/>
    <p:sldId id="626" r:id="rId159"/>
    <p:sldId id="729" r:id="rId160"/>
    <p:sldId id="628" r:id="rId161"/>
    <p:sldId id="629" r:id="rId162"/>
    <p:sldId id="630" r:id="rId163"/>
    <p:sldId id="631" r:id="rId164"/>
    <p:sldId id="730" r:id="rId165"/>
    <p:sldId id="633" r:id="rId166"/>
    <p:sldId id="634" r:id="rId167"/>
    <p:sldId id="731" r:id="rId168"/>
    <p:sldId id="636" r:id="rId169"/>
    <p:sldId id="637" r:id="rId170"/>
    <p:sldId id="638" r:id="rId171"/>
    <p:sldId id="639" r:id="rId172"/>
    <p:sldId id="640" r:id="rId173"/>
    <p:sldId id="641" r:id="rId174"/>
    <p:sldId id="732" r:id="rId175"/>
    <p:sldId id="733" r:id="rId176"/>
    <p:sldId id="644" r:id="rId177"/>
    <p:sldId id="645" r:id="rId178"/>
    <p:sldId id="646" r:id="rId179"/>
    <p:sldId id="734" r:id="rId180"/>
    <p:sldId id="648" r:id="rId181"/>
    <p:sldId id="649" r:id="rId182"/>
    <p:sldId id="650" r:id="rId183"/>
    <p:sldId id="735" r:id="rId184"/>
    <p:sldId id="736" r:id="rId185"/>
    <p:sldId id="737" r:id="rId186"/>
    <p:sldId id="738" r:id="rId187"/>
    <p:sldId id="739" r:id="rId188"/>
    <p:sldId id="740" r:id="rId18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2" orient="horz" pos="2160">
          <p15:clr>
            <a:srgbClr val="A4A3A4"/>
          </p15:clr>
        </p15:guide>
        <p15:guide id="3"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leen Fitzpatric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3A30"/>
    <a:srgbClr val="C00000"/>
    <a:srgbClr val="A8582D"/>
    <a:srgbClr val="B45C26"/>
    <a:srgbClr val="61887E"/>
    <a:srgbClr val="D1300D"/>
    <a:srgbClr val="B9B9B9"/>
    <a:srgbClr val="AA2B15"/>
    <a:srgbClr val="AEB9B1"/>
    <a:srgbClr val="4F6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0" autoAdjust="0"/>
    <p:restoredTop sz="89668" autoAdjust="0"/>
  </p:normalViewPr>
  <p:slideViewPr>
    <p:cSldViewPr>
      <p:cViewPr varScale="1">
        <p:scale>
          <a:sx n="62" d="100"/>
          <a:sy n="62" d="100"/>
        </p:scale>
        <p:origin x="78" y="858"/>
      </p:cViewPr>
      <p:guideLst>
        <p:guide orient="horz" pos="2160"/>
        <p:guide pos="2880"/>
      </p:guideLst>
    </p:cSldViewPr>
  </p:slideViewPr>
  <p:outlineViewPr>
    <p:cViewPr>
      <p:scale>
        <a:sx n="33" d="100"/>
        <a:sy n="33" d="100"/>
      </p:scale>
      <p:origin x="0" y="-7749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70" d="100"/>
          <a:sy n="70" d="100"/>
        </p:scale>
        <p:origin x="-32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handoutMaster" Target="handoutMasters/handout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commentAuthors" Target="commentAuthor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presProps" Target="presProps.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theme" Target="theme/theme1.xml"/><Relationship Id="rId190"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tableStyles" Target="tableStyle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microsoft.com/office/2015/10/relationships/revisionInfo" Target="revisionInfo.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ea typeface="ヒラギノ角ゴ Pro W3" pitchFamily="123"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2FDBCFE6-7A80-4E41-8712-1C12F7B6050B}" type="datetimeFigureOut">
              <a:rPr lang="en-US" altLang="en-US"/>
              <a:pPr>
                <a:defRPr/>
              </a:pPr>
              <a:t>4/19/2017</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ea typeface="ヒラギノ角ゴ Pro W3" pitchFamily="123"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1A23EEE-2F46-4732-8626-99218F3EFA81}" type="slidenum">
              <a:rPr lang="en-US" altLang="en-US"/>
              <a:pPr/>
              <a:t>‹#›</a:t>
            </a:fld>
            <a:endParaRPr lang="en-US" altLang="en-US" dirty="0"/>
          </a:p>
        </p:txBody>
      </p:sp>
    </p:spTree>
    <p:extLst>
      <p:ext uri="{BB962C8B-B14F-4D97-AF65-F5344CB8AC3E}">
        <p14:creationId xmlns:p14="http://schemas.microsoft.com/office/powerpoint/2010/main" val="1435027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ヒラギノ角ゴ Pro W3" pitchFamily="84" charset="-128"/>
                <a:cs typeface="+mn-cs"/>
              </a:defRPr>
            </a:lvl1pPr>
          </a:lstStyle>
          <a:p>
            <a:pPr>
              <a:defRPr/>
            </a:pPr>
            <a:endParaRPr lang="en-US" dirty="0"/>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ヒラギノ角ゴ Pro W3" pitchFamily="84" charset="-128"/>
                <a:cs typeface="+mn-cs"/>
              </a:defRPr>
            </a:lvl1pPr>
          </a:lstStyle>
          <a:p>
            <a:pPr>
              <a:defRPr/>
            </a:pPr>
            <a:endParaRPr lang="en-US" dirty="0"/>
          </a:p>
        </p:txBody>
      </p:sp>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ヒラギノ角ゴ Pro W3" pitchFamily="84" charset="-128"/>
                <a:cs typeface="+mn-cs"/>
              </a:defRPr>
            </a:lvl1pPr>
          </a:lstStyle>
          <a:p>
            <a:pPr>
              <a:defRPr/>
            </a:pPr>
            <a:endParaRPr lang="en-US" dirty="0"/>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6D957CC8-6916-4659-8D61-C81A523E1943}" type="slidenum">
              <a:rPr lang="en-US" altLang="en-US"/>
              <a:pPr/>
              <a:t>‹#›</a:t>
            </a:fld>
            <a:endParaRPr lang="en-US" altLang="en-US" dirty="0"/>
          </a:p>
        </p:txBody>
      </p:sp>
    </p:spTree>
    <p:extLst>
      <p:ext uri="{BB962C8B-B14F-4D97-AF65-F5344CB8AC3E}">
        <p14:creationId xmlns:p14="http://schemas.microsoft.com/office/powerpoint/2010/main" val="1954750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ヒラギノ角ゴ Pro W3" charset="0"/>
      </a:defRPr>
    </a:lvl1pPr>
    <a:lvl2pPr marL="4572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ヒラギノ角ゴ Pro W3" charset="-128"/>
              </a:defRPr>
            </a:lvl1pPr>
            <a:lvl2pPr marL="742950" indent="-285750">
              <a:spcBef>
                <a:spcPct val="30000"/>
              </a:spcBef>
              <a:defRPr sz="1200">
                <a:solidFill>
                  <a:schemeClr val="tx1"/>
                </a:solidFill>
                <a:latin typeface="Times New Roman" panose="02020603050405020304" pitchFamily="18" charset="0"/>
                <a:ea typeface="ヒラギノ角ゴ Pro W3" charset="-128"/>
              </a:defRPr>
            </a:lvl2pPr>
            <a:lvl3pPr marL="1143000" indent="-228600">
              <a:spcBef>
                <a:spcPct val="30000"/>
              </a:spcBef>
              <a:defRPr sz="1200">
                <a:solidFill>
                  <a:schemeClr val="tx1"/>
                </a:solidFill>
                <a:latin typeface="Times New Roman" panose="02020603050405020304" pitchFamily="18" charset="0"/>
                <a:ea typeface="ヒラギノ角ゴ Pro W3" charset="-128"/>
              </a:defRPr>
            </a:lvl3pPr>
            <a:lvl4pPr marL="1600200" indent="-228600">
              <a:spcBef>
                <a:spcPct val="30000"/>
              </a:spcBef>
              <a:defRPr sz="1200">
                <a:solidFill>
                  <a:schemeClr val="tx1"/>
                </a:solidFill>
                <a:latin typeface="Times New Roman" panose="02020603050405020304" pitchFamily="18" charset="0"/>
                <a:ea typeface="ヒラギノ角ゴ Pro W3" charset="-128"/>
              </a:defRPr>
            </a:lvl4pPr>
            <a:lvl5pPr marL="2057400" indent="-228600">
              <a:spcBef>
                <a:spcPct val="30000"/>
              </a:spcBef>
              <a:defRPr sz="1200">
                <a:solidFill>
                  <a:schemeClr val="tx1"/>
                </a:solidFill>
                <a:latin typeface="Times New Roman" panose="02020603050405020304"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ヒラギノ角ゴ Pro W3" charset="-128"/>
              </a:defRPr>
            </a:lvl9pPr>
          </a:lstStyle>
          <a:p>
            <a:pPr algn="r">
              <a:spcBef>
                <a:spcPct val="0"/>
              </a:spcBef>
            </a:pPr>
            <a:fld id="{0B24C727-5A10-43AF-A0C5-2F9849EF097E}" type="slidenum">
              <a:rPr lang="en-US" altLang="en-US">
                <a:latin typeface="Arial" panose="020B0604020202020204" pitchFamily="34" charset="0"/>
                <a:cs typeface="Arial" panose="020B0604020202020204" pitchFamily="34" charset="0"/>
              </a:rPr>
              <a:pPr algn="r">
                <a:spcBef>
                  <a:spcPct val="0"/>
                </a:spcBef>
              </a:pPr>
              <a:t>1</a:t>
            </a:fld>
            <a:endParaRPr lang="en-US" altLang="en-US" dirty="0">
              <a:latin typeface="Arial" panose="020B0604020202020204" pitchFamily="34" charset="0"/>
              <a:cs typeface="Arial" panose="020B0604020202020204" pitchFamily="34" charset="0"/>
            </a:endParaRPr>
          </a:p>
        </p:txBody>
      </p:sp>
      <p:sp>
        <p:nvSpPr>
          <p:cNvPr id="95235" name="Rectangle 2"/>
          <p:cNvSpPr>
            <a:spLocks noGrp="1" noRot="1" noChangeAspect="1" noChangeArrowheads="1" noTextEdit="1"/>
          </p:cNvSpPr>
          <p:nvPr>
            <p:ph type="sldImg"/>
          </p:nvPr>
        </p:nvSpPr>
        <p:spPr>
          <a:xfrm>
            <a:off x="0" y="0"/>
            <a:ext cx="0" cy="0"/>
          </a:xfrm>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385784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0402C52B-46F4-4E86-ADB0-79F520057B11}" type="slidenum">
              <a:rPr lang="en-US" sz="1200"/>
              <a:pPr/>
              <a:t>10</a:t>
            </a:fld>
            <a:endParaRPr lang="en-US" sz="1200" dirty="0"/>
          </a:p>
        </p:txBody>
      </p:sp>
      <p:sp>
        <p:nvSpPr>
          <p:cNvPr id="186371" name="Rectangle 2"/>
          <p:cNvSpPr>
            <a:spLocks noGrp="1" noRot="1" noChangeAspect="1" noChangeArrowheads="1" noTextEdit="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1195877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100</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 </a:t>
            </a:r>
          </a:p>
        </p:txBody>
      </p:sp>
    </p:spTree>
    <p:extLst>
      <p:ext uri="{BB962C8B-B14F-4D97-AF65-F5344CB8AC3E}">
        <p14:creationId xmlns:p14="http://schemas.microsoft.com/office/powerpoint/2010/main" val="32417674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404A37F6-81B1-4B04-90B6-9D04BF34E3F3}" type="slidenum">
              <a:rPr lang="en-US" sz="1200"/>
              <a:pPr/>
              <a:t>101</a:t>
            </a:fld>
            <a:endParaRPr lang="en-US" sz="1200" dirty="0"/>
          </a:p>
        </p:txBody>
      </p:sp>
      <p:sp>
        <p:nvSpPr>
          <p:cNvPr id="273411" name="Rectangle 2"/>
          <p:cNvSpPr>
            <a:spLocks noGrp="1" noRot="1" noChangeAspect="1" noChangeArrowheads="1" noTextEdit="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0916190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248901CB-F064-4745-9D6C-14993AB75CB7}" type="slidenum">
              <a:rPr lang="en-US" sz="1200"/>
              <a:pPr/>
              <a:t>102</a:t>
            </a:fld>
            <a:endParaRPr lang="en-US" sz="1200" dirty="0"/>
          </a:p>
        </p:txBody>
      </p:sp>
      <p:sp>
        <p:nvSpPr>
          <p:cNvPr id="274435" name="Rectangle 2"/>
          <p:cNvSpPr>
            <a:spLocks noGrp="1" noRot="1" noChangeAspect="1" noChangeArrowheads="1" noTextEdit="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7568474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50.23 Inquiry: How do mammals detect different tastes?</a:t>
            </a:r>
          </a:p>
          <a:p>
            <a:endParaRPr lang="en-US" dirty="0">
              <a:latin typeface="Arial"/>
            </a:endParaRPr>
          </a:p>
        </p:txBody>
      </p:sp>
    </p:spTree>
    <p:extLst>
      <p:ext uri="{BB962C8B-B14F-4D97-AF65-F5344CB8AC3E}">
        <p14:creationId xmlns:p14="http://schemas.microsoft.com/office/powerpoint/2010/main" val="42087496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C2D46BDF-6DA7-44A5-9F88-8F73BC6F3730}" type="slidenum">
              <a:rPr lang="en-US" sz="1200"/>
              <a:pPr/>
              <a:t>104</a:t>
            </a:fld>
            <a:endParaRPr lang="en-US" sz="1200" dirty="0"/>
          </a:p>
        </p:txBody>
      </p:sp>
      <p:sp>
        <p:nvSpPr>
          <p:cNvPr id="276483" name="Rectangle 2"/>
          <p:cNvSpPr>
            <a:spLocks noGrp="1" noRot="1" noChangeAspect="1" noChangeArrowheads="1" noTextEdit="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5527510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50.24 Human taste receptors</a:t>
            </a:r>
          </a:p>
          <a:p>
            <a:endParaRPr lang="en-US" dirty="0">
              <a:latin typeface="Arial"/>
            </a:endParaRPr>
          </a:p>
        </p:txBody>
      </p:sp>
    </p:spTree>
    <p:extLst>
      <p:ext uri="{BB962C8B-B14F-4D97-AF65-F5344CB8AC3E}">
        <p14:creationId xmlns:p14="http://schemas.microsoft.com/office/powerpoint/2010/main" val="17569222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50.24a Human taste receptors (part 1: tongue and papilla)</a:t>
            </a:r>
          </a:p>
          <a:p>
            <a:endParaRPr lang="en-US" dirty="0">
              <a:latin typeface="Arial"/>
            </a:endParaRPr>
          </a:p>
        </p:txBody>
      </p:sp>
    </p:spTree>
    <p:extLst>
      <p:ext uri="{BB962C8B-B14F-4D97-AF65-F5344CB8AC3E}">
        <p14:creationId xmlns:p14="http://schemas.microsoft.com/office/powerpoint/2010/main" val="25911772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50.24b Human taste receptors (part 2: taste bud)</a:t>
            </a:r>
          </a:p>
          <a:p>
            <a:endParaRPr lang="en-US" dirty="0">
              <a:latin typeface="Arial"/>
            </a:endParaRPr>
          </a:p>
        </p:txBody>
      </p:sp>
    </p:spTree>
    <p:extLst>
      <p:ext uri="{BB962C8B-B14F-4D97-AF65-F5344CB8AC3E}">
        <p14:creationId xmlns:p14="http://schemas.microsoft.com/office/powerpoint/2010/main" val="25471599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24634D7A-B021-4B5F-BDBF-CF2D2DE1FD2E}" type="slidenum">
              <a:rPr lang="en-US" sz="1200"/>
              <a:pPr/>
              <a:t>108</a:t>
            </a:fld>
            <a:endParaRPr lang="en-US" sz="1200" dirty="0"/>
          </a:p>
        </p:txBody>
      </p:sp>
      <p:sp>
        <p:nvSpPr>
          <p:cNvPr id="276483" name="Rectangle 2"/>
          <p:cNvSpPr>
            <a:spLocks noGrp="1" noRot="1" noChangeAspect="1" noChangeArrowheads="1" noTextEdit="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8132788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A5FAF43B-25ED-4EAC-AF47-90263ED0BB0E}" type="slidenum">
              <a:rPr lang="en-US" sz="1200"/>
              <a:pPr/>
              <a:t>109</a:t>
            </a:fld>
            <a:endParaRPr lang="en-US" sz="1200" dirty="0"/>
          </a:p>
        </p:txBody>
      </p:sp>
      <p:sp>
        <p:nvSpPr>
          <p:cNvPr id="280579" name="Rectangle 2"/>
          <p:cNvSpPr>
            <a:spLocks noGrp="1" noRot="1" noChangeAspect="1" noChangeArrowheads="1" noTextEdit="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160632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50.4 Coding of stimulus intensity by a single sensory receptor</a:t>
            </a:r>
          </a:p>
          <a:p>
            <a:endParaRPr lang="en-US" dirty="0">
              <a:latin typeface="Arial"/>
            </a:endParaRPr>
          </a:p>
        </p:txBody>
      </p:sp>
    </p:spTree>
    <p:extLst>
      <p:ext uri="{BB962C8B-B14F-4D97-AF65-F5344CB8AC3E}">
        <p14:creationId xmlns:p14="http://schemas.microsoft.com/office/powerpoint/2010/main" val="8734277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50.25 Smell in humans</a:t>
            </a:r>
          </a:p>
          <a:p>
            <a:endParaRPr lang="en-US" dirty="0">
              <a:latin typeface="Arial"/>
            </a:endParaRPr>
          </a:p>
        </p:txBody>
      </p:sp>
    </p:spTree>
    <p:extLst>
      <p:ext uri="{BB962C8B-B14F-4D97-AF65-F5344CB8AC3E}">
        <p14:creationId xmlns:p14="http://schemas.microsoft.com/office/powerpoint/2010/main" val="20036339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50.25a Smell in humans (part 1: nasal cavity)</a:t>
            </a:r>
          </a:p>
          <a:p>
            <a:endParaRPr lang="en-US" dirty="0">
              <a:latin typeface="Arial"/>
            </a:endParaRPr>
          </a:p>
        </p:txBody>
      </p:sp>
    </p:spTree>
    <p:extLst>
      <p:ext uri="{BB962C8B-B14F-4D97-AF65-F5344CB8AC3E}">
        <p14:creationId xmlns:p14="http://schemas.microsoft.com/office/powerpoint/2010/main" val="39913336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50.25b Smell in humans (part 2: olfactory receptor cells)</a:t>
            </a:r>
          </a:p>
          <a:p>
            <a:endParaRPr lang="en-US" dirty="0">
              <a:latin typeface="Arial"/>
            </a:endParaRPr>
          </a:p>
        </p:txBody>
      </p:sp>
    </p:spTree>
    <p:extLst>
      <p:ext uri="{BB962C8B-B14F-4D97-AF65-F5344CB8AC3E}">
        <p14:creationId xmlns:p14="http://schemas.microsoft.com/office/powerpoint/2010/main" val="16408102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50.25c Smell in humans (part 3: chemoreceptors)</a:t>
            </a:r>
          </a:p>
          <a:p>
            <a:endParaRPr lang="en-US" dirty="0">
              <a:latin typeface="Arial"/>
            </a:endParaRPr>
          </a:p>
        </p:txBody>
      </p:sp>
    </p:spTree>
    <p:extLst>
      <p:ext uri="{BB962C8B-B14F-4D97-AF65-F5344CB8AC3E}">
        <p14:creationId xmlns:p14="http://schemas.microsoft.com/office/powerpoint/2010/main" val="22439656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65DCE55D-AF5F-4C36-895C-13148520D811}" type="slidenum">
              <a:rPr lang="en-US" sz="1200"/>
              <a:pPr/>
              <a:t>114</a:t>
            </a:fld>
            <a:endParaRPr lang="en-US" sz="1200" dirty="0"/>
          </a:p>
        </p:txBody>
      </p:sp>
      <p:sp>
        <p:nvSpPr>
          <p:cNvPr id="282627" name="Rectangle 2"/>
          <p:cNvSpPr>
            <a:spLocks noGrp="1" noRot="1" noChangeAspect="1" noChangeArrowheads="1" noTextEdit="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9454842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00A0855A-7F51-4DF4-82D3-89EBEDC34242}" type="slidenum">
              <a:rPr lang="en-US" sz="1200"/>
              <a:pPr/>
              <a:t>115</a:t>
            </a:fld>
            <a:endParaRPr lang="en-US" sz="1200" dirty="0"/>
          </a:p>
        </p:txBody>
      </p:sp>
      <p:sp>
        <p:nvSpPr>
          <p:cNvPr id="283651"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5103228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A78DA2D5-2F60-4B6E-A559-6847130E33F0}" type="slidenum">
              <a:rPr lang="en-US" sz="1200"/>
              <a:pPr/>
              <a:t>116</a:t>
            </a:fld>
            <a:endParaRPr lang="en-US" sz="1200" dirty="0"/>
          </a:p>
        </p:txBody>
      </p:sp>
      <p:sp>
        <p:nvSpPr>
          <p:cNvPr id="285699" name="Rectangle 2"/>
          <p:cNvSpPr>
            <a:spLocks noGrp="1" noRot="1" noChangeAspect="1" noChangeArrowheads="1" noTextEdit="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1721816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50.26 The structure of skeletal muscle</a:t>
            </a:r>
          </a:p>
          <a:p>
            <a:endParaRPr lang="en-US" dirty="0">
              <a:latin typeface="Arial"/>
            </a:endParaRPr>
          </a:p>
        </p:txBody>
      </p:sp>
    </p:spTree>
    <p:extLst>
      <p:ext uri="{BB962C8B-B14F-4D97-AF65-F5344CB8AC3E}">
        <p14:creationId xmlns:p14="http://schemas.microsoft.com/office/powerpoint/2010/main" val="38555738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50.26a The structure of skeletal muscle (part 1: muscle fibers)</a:t>
            </a:r>
          </a:p>
          <a:p>
            <a:endParaRPr lang="en-US" dirty="0">
              <a:latin typeface="Arial"/>
            </a:endParaRPr>
          </a:p>
        </p:txBody>
      </p:sp>
    </p:spTree>
    <p:extLst>
      <p:ext uri="{BB962C8B-B14F-4D97-AF65-F5344CB8AC3E}">
        <p14:creationId xmlns:p14="http://schemas.microsoft.com/office/powerpoint/2010/main" val="32795377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50.26b The structure of skeletal muscle (part 2: sarcomere)</a:t>
            </a:r>
          </a:p>
          <a:p>
            <a:endParaRPr lang="en-US" dirty="0">
              <a:latin typeface="Arial"/>
            </a:endParaRPr>
          </a:p>
        </p:txBody>
      </p:sp>
    </p:spTree>
    <p:extLst>
      <p:ext uri="{BB962C8B-B14F-4D97-AF65-F5344CB8AC3E}">
        <p14:creationId xmlns:p14="http://schemas.microsoft.com/office/powerpoint/2010/main" val="2224123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6A50C906-1D01-42A5-9131-60B197B04005}" type="slidenum">
              <a:rPr lang="en-US" sz="1200"/>
              <a:pPr/>
              <a:t>12</a:t>
            </a:fld>
            <a:endParaRPr lang="en-US" sz="1200" dirty="0"/>
          </a:p>
        </p:txBody>
      </p:sp>
      <p:sp>
        <p:nvSpPr>
          <p:cNvPr id="188419"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5294394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50.26c The structure of skeletal muscle (part 3: sarcomere, TEM)</a:t>
            </a:r>
          </a:p>
          <a:p>
            <a:endParaRPr lang="en-US" dirty="0">
              <a:latin typeface="Arial"/>
            </a:endParaRPr>
          </a:p>
        </p:txBody>
      </p:sp>
    </p:spTree>
    <p:extLst>
      <p:ext uri="{BB962C8B-B14F-4D97-AF65-F5344CB8AC3E}">
        <p14:creationId xmlns:p14="http://schemas.microsoft.com/office/powerpoint/2010/main" val="35422441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26C80F45-33A1-4D26-8D51-8981DD9A1201}" type="slidenum">
              <a:rPr lang="en-US" sz="1200"/>
              <a:pPr/>
              <a:t>121</a:t>
            </a:fld>
            <a:endParaRPr lang="en-US" sz="1200" dirty="0"/>
          </a:p>
        </p:txBody>
      </p:sp>
      <p:sp>
        <p:nvSpPr>
          <p:cNvPr id="290819"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2164203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50.27 The sliding-filament model of muscle contraction</a:t>
            </a:r>
          </a:p>
          <a:p>
            <a:endParaRPr lang="en-US" dirty="0">
              <a:latin typeface="Arial"/>
            </a:endParaRPr>
          </a:p>
        </p:txBody>
      </p:sp>
    </p:spTree>
    <p:extLst>
      <p:ext uri="{BB962C8B-B14F-4D97-AF65-F5344CB8AC3E}">
        <p14:creationId xmlns:p14="http://schemas.microsoft.com/office/powerpoint/2010/main" val="158528527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50.27a The sliding-filament model of muscle contraction (part 1: relaxed muscle, TEM)</a:t>
            </a:r>
          </a:p>
          <a:p>
            <a:endParaRPr lang="en-US" dirty="0">
              <a:latin typeface="Arial"/>
            </a:endParaRPr>
          </a:p>
        </p:txBody>
      </p:sp>
    </p:spTree>
    <p:extLst>
      <p:ext uri="{BB962C8B-B14F-4D97-AF65-F5344CB8AC3E}">
        <p14:creationId xmlns:p14="http://schemas.microsoft.com/office/powerpoint/2010/main" val="41588237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50.27b The sliding-filament model of muscle contraction (part 2: contracting muscle, TEM)</a:t>
            </a:r>
          </a:p>
          <a:p>
            <a:endParaRPr lang="en-US" dirty="0">
              <a:latin typeface="Arial"/>
            </a:endParaRPr>
          </a:p>
        </p:txBody>
      </p:sp>
    </p:spTree>
    <p:extLst>
      <p:ext uri="{BB962C8B-B14F-4D97-AF65-F5344CB8AC3E}">
        <p14:creationId xmlns:p14="http://schemas.microsoft.com/office/powerpoint/2010/main" val="12060350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50.27c The sliding-filament model of muscle contraction (part 3: fully contracted muscle, TEM)</a:t>
            </a:r>
          </a:p>
          <a:p>
            <a:endParaRPr lang="en-US" dirty="0">
              <a:latin typeface="Arial"/>
            </a:endParaRPr>
          </a:p>
        </p:txBody>
      </p:sp>
    </p:spTree>
    <p:extLst>
      <p:ext uri="{BB962C8B-B14F-4D97-AF65-F5344CB8AC3E}">
        <p14:creationId xmlns:p14="http://schemas.microsoft.com/office/powerpoint/2010/main" val="108699836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1270DD39-00BE-46F6-8D51-28071200A16F}" type="slidenum">
              <a:rPr lang="en-US" sz="1200"/>
              <a:pPr/>
              <a:t>126</a:t>
            </a:fld>
            <a:endParaRPr lang="en-US" sz="1200" dirty="0"/>
          </a:p>
        </p:txBody>
      </p:sp>
      <p:sp>
        <p:nvSpPr>
          <p:cNvPr id="295939" name="Rectangle 2"/>
          <p:cNvSpPr>
            <a:spLocks noGrp="1" noRot="1" noChangeAspect="1" noChangeArrowheads="1" noTextEdit="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5167114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2069EDDC-DAF0-4B42-8A39-1596F64DE199}" type="slidenum">
              <a:rPr lang="en-US" sz="1200"/>
              <a:pPr/>
              <a:t>127</a:t>
            </a:fld>
            <a:endParaRPr lang="en-US" sz="1200" dirty="0"/>
          </a:p>
        </p:txBody>
      </p:sp>
      <p:sp>
        <p:nvSpPr>
          <p:cNvPr id="296963"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6378929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50.28_1 Myosin-actin interactions underlying muscle fiber contraction (step 1)</a:t>
            </a:r>
          </a:p>
          <a:p>
            <a:endParaRPr lang="en-US" dirty="0">
              <a:latin typeface="Arial"/>
            </a:endParaRPr>
          </a:p>
        </p:txBody>
      </p:sp>
    </p:spTree>
    <p:extLst>
      <p:ext uri="{BB962C8B-B14F-4D97-AF65-F5344CB8AC3E}">
        <p14:creationId xmlns:p14="http://schemas.microsoft.com/office/powerpoint/2010/main" val="24228149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50.28_2 Myosin-actin interactions underlying muscle fiber contraction (step 2)</a:t>
            </a:r>
          </a:p>
          <a:p>
            <a:endParaRPr lang="en-US" dirty="0">
              <a:latin typeface="Arial"/>
            </a:endParaRPr>
          </a:p>
        </p:txBody>
      </p:sp>
    </p:spTree>
    <p:extLst>
      <p:ext uri="{BB962C8B-B14F-4D97-AF65-F5344CB8AC3E}">
        <p14:creationId xmlns:p14="http://schemas.microsoft.com/office/powerpoint/2010/main" val="3552498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7F8AC9F3-28DB-4109-927D-DA8D9F41DB2C}" type="slidenum">
              <a:rPr lang="en-US" sz="1200"/>
              <a:pPr/>
              <a:t>13</a:t>
            </a:fld>
            <a:endParaRPr lang="en-US" sz="1200" dirty="0"/>
          </a:p>
        </p:txBody>
      </p:sp>
      <p:sp>
        <p:nvSpPr>
          <p:cNvPr id="192515" name="Rectangle 2"/>
          <p:cNvSpPr>
            <a:spLocks noGrp="1" noRot="1" noChangeAspect="1" noChangeArrowheads="1" noTextEdit="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78272031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50.28_3 Myosin-actin interactions underlying muscle fiber contraction (step 3)</a:t>
            </a:r>
          </a:p>
          <a:p>
            <a:endParaRPr lang="en-US" dirty="0">
              <a:latin typeface="Arial"/>
            </a:endParaRPr>
          </a:p>
        </p:txBody>
      </p:sp>
    </p:spTree>
    <p:extLst>
      <p:ext uri="{BB962C8B-B14F-4D97-AF65-F5344CB8AC3E}">
        <p14:creationId xmlns:p14="http://schemas.microsoft.com/office/powerpoint/2010/main" val="173985263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50.28_4 Myosin-actin interactions underlying muscle fiber contraction (step 4)</a:t>
            </a:r>
          </a:p>
          <a:p>
            <a:endParaRPr lang="en-US" dirty="0">
              <a:latin typeface="Arial"/>
            </a:endParaRPr>
          </a:p>
        </p:txBody>
      </p:sp>
    </p:spTree>
    <p:extLst>
      <p:ext uri="{BB962C8B-B14F-4D97-AF65-F5344CB8AC3E}">
        <p14:creationId xmlns:p14="http://schemas.microsoft.com/office/powerpoint/2010/main" val="36758368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50.28_5 Myosin-actin interactions underlying muscle fiber contraction (step 5)</a:t>
            </a:r>
          </a:p>
          <a:p>
            <a:endParaRPr lang="en-US" dirty="0">
              <a:latin typeface="Arial"/>
            </a:endParaRPr>
          </a:p>
        </p:txBody>
      </p:sp>
    </p:spTree>
    <p:extLst>
      <p:ext uri="{BB962C8B-B14F-4D97-AF65-F5344CB8AC3E}">
        <p14:creationId xmlns:p14="http://schemas.microsoft.com/office/powerpoint/2010/main" val="122800710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071CCAF1-5FC8-4838-8931-5DEE6299DE8F}" type="slidenum">
              <a:rPr lang="en-US" sz="1200"/>
              <a:pPr/>
              <a:t>135</a:t>
            </a:fld>
            <a:endParaRPr lang="en-US" sz="1200" dirty="0"/>
          </a:p>
        </p:txBody>
      </p:sp>
      <p:sp>
        <p:nvSpPr>
          <p:cNvPr id="304131" name="Rectangle 2"/>
          <p:cNvSpPr>
            <a:spLocks noGrp="1" noRot="1" noChangeAspect="1" noChangeArrowheads="1" noTextEdit="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9357411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E486CA2B-6158-4A6A-871F-0DFC6C5B35D2}" type="slidenum">
              <a:rPr lang="en-US" sz="1200"/>
              <a:pPr/>
              <a:t>136</a:t>
            </a:fld>
            <a:endParaRPr lang="en-US" sz="1200" dirty="0"/>
          </a:p>
        </p:txBody>
      </p:sp>
      <p:sp>
        <p:nvSpPr>
          <p:cNvPr id="306179" name="Rectangle 2"/>
          <p:cNvSpPr>
            <a:spLocks noGrp="1" noRot="1" noChangeAspect="1" noChangeArrowheads="1" noTextEdit="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7079030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50.29 The role of regulatory proteins and calcium in muscle fiber contraction</a:t>
            </a:r>
          </a:p>
          <a:p>
            <a:endParaRPr lang="en-US" dirty="0">
              <a:latin typeface="Arial"/>
            </a:endParaRPr>
          </a:p>
        </p:txBody>
      </p:sp>
    </p:spTree>
    <p:extLst>
      <p:ext uri="{BB962C8B-B14F-4D97-AF65-F5344CB8AC3E}">
        <p14:creationId xmlns:p14="http://schemas.microsoft.com/office/powerpoint/2010/main" val="33517066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F1CAA8AF-98E4-4E84-9B57-A8155943D212}" type="slidenum">
              <a:rPr lang="en-US" sz="1200"/>
              <a:pPr/>
              <a:t>138</a:t>
            </a:fld>
            <a:endParaRPr lang="en-US" sz="1200" dirty="0"/>
          </a:p>
        </p:txBody>
      </p:sp>
      <p:sp>
        <p:nvSpPr>
          <p:cNvPr id="307203" name="Rectangle 2"/>
          <p:cNvSpPr>
            <a:spLocks noGrp="1" noRot="1" noChangeAspect="1" noChangeArrowheads="1" noTextEdit="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428602300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81EB60E8-8620-4E29-BE58-E4C18EFFF6D0}" type="slidenum">
              <a:rPr lang="en-US" sz="1200"/>
              <a:pPr/>
              <a:t>139</a:t>
            </a:fld>
            <a:endParaRPr lang="en-US" sz="1200" dirty="0"/>
          </a:p>
        </p:txBody>
      </p:sp>
      <p:sp>
        <p:nvSpPr>
          <p:cNvPr id="310275" name="Rectangle 2"/>
          <p:cNvSpPr>
            <a:spLocks noGrp="1" noRot="1" noChangeAspect="1" noChangeArrowheads="1" noTextEdit="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8773237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669773D2-CFB7-4810-80E9-F9445801B739}" type="slidenum">
              <a:rPr lang="en-US" sz="1200"/>
              <a:pPr/>
              <a:t>140</a:t>
            </a:fld>
            <a:endParaRPr lang="en-US" sz="1200" dirty="0"/>
          </a:p>
        </p:txBody>
      </p:sp>
      <p:sp>
        <p:nvSpPr>
          <p:cNvPr id="312323"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05620585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50.30 The roles of the sarcoplasmic reticulum and T tubules in muscle fiber contraction</a:t>
            </a:r>
          </a:p>
          <a:p>
            <a:endParaRPr lang="en-US" dirty="0">
              <a:latin typeface="Arial"/>
            </a:endParaRPr>
          </a:p>
        </p:txBody>
      </p:sp>
    </p:spTree>
    <p:extLst>
      <p:ext uri="{BB962C8B-B14F-4D97-AF65-F5344CB8AC3E}">
        <p14:creationId xmlns:p14="http://schemas.microsoft.com/office/powerpoint/2010/main" val="2613134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24077D65-926F-46E9-8554-445D5D230B69}" type="slidenum">
              <a:rPr lang="en-US" sz="1200"/>
              <a:pPr/>
              <a:t>14</a:t>
            </a:fld>
            <a:endParaRPr lang="en-US" sz="1200" dirty="0"/>
          </a:p>
        </p:txBody>
      </p:sp>
      <p:sp>
        <p:nvSpPr>
          <p:cNvPr id="193539" name="Rectangle 2"/>
          <p:cNvSpPr>
            <a:spLocks noGrp="1" noRot="1" noChangeAspect="1" noChangeArrowheads="1" noTextEdit="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5927522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3CFDABEF-8E8C-4006-84A2-618C0D34BD62}" type="slidenum">
              <a:rPr lang="en-US" sz="1200"/>
              <a:pPr/>
              <a:t>142</a:t>
            </a:fld>
            <a:endParaRPr lang="en-US" sz="1200" dirty="0"/>
          </a:p>
        </p:txBody>
      </p:sp>
      <p:sp>
        <p:nvSpPr>
          <p:cNvPr id="313347" name="Rectangle 2"/>
          <p:cNvSpPr>
            <a:spLocks noGrp="1" noRot="1" noChangeAspect="1" noChangeArrowheads="1" noTextEdit="1"/>
          </p:cNvSpPr>
          <p:nvPr>
            <p:ph type="sldImg"/>
          </p:nvPr>
        </p:nvSpPr>
        <p:spPr>
          <a:solidFill>
            <a:srgbClr val="FFFFFF"/>
          </a:solidFill>
          <a:ln/>
        </p:spPr>
      </p:sp>
      <p:sp>
        <p:nvSpPr>
          <p:cNvPr id="199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91486082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50.31 Summary of contraction in a skeletal muscle fiber</a:t>
            </a:r>
          </a:p>
          <a:p>
            <a:endParaRPr lang="en-US" dirty="0">
              <a:latin typeface="Arial"/>
            </a:endParaRPr>
          </a:p>
        </p:txBody>
      </p:sp>
    </p:spTree>
    <p:extLst>
      <p:ext uri="{BB962C8B-B14F-4D97-AF65-F5344CB8AC3E}">
        <p14:creationId xmlns:p14="http://schemas.microsoft.com/office/powerpoint/2010/main" val="12077120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147EB666-C8B8-445C-A384-F6F0D91D16FB}" type="slidenum">
              <a:rPr lang="en-US" sz="1200"/>
              <a:pPr/>
              <a:t>144</a:t>
            </a:fld>
            <a:endParaRPr lang="en-US" sz="1200" dirty="0"/>
          </a:p>
        </p:txBody>
      </p:sp>
      <p:sp>
        <p:nvSpPr>
          <p:cNvPr id="314371" name="Rectangle 2"/>
          <p:cNvSpPr>
            <a:spLocks noGrp="1" noRot="1" noChangeAspect="1" noChangeArrowheads="1" noTextEdit="1"/>
          </p:cNvSpPr>
          <p:nvPr>
            <p:ph type="sldImg"/>
          </p:nvPr>
        </p:nvSpPr>
        <p:spPr>
          <a:solidFill>
            <a:srgbClr val="FFFFFF"/>
          </a:solidFill>
          <a:ln/>
        </p:spPr>
      </p:sp>
      <p:sp>
        <p:nvSpPr>
          <p:cNvPr id="201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3484676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CF4A9216-E4CE-4A23-98F6-AD21D40CBC5D}" type="slidenum">
              <a:rPr lang="en-US" sz="1200"/>
              <a:pPr/>
              <a:t>145</a:t>
            </a:fld>
            <a:endParaRPr lang="en-US" sz="1200" dirty="0"/>
          </a:p>
        </p:txBody>
      </p:sp>
      <p:sp>
        <p:nvSpPr>
          <p:cNvPr id="315395" name="Rectangle 2"/>
          <p:cNvSpPr>
            <a:spLocks noGrp="1" noRot="1" noChangeAspect="1" noChangeArrowheads="1" noTextEdit="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01964255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50.32 Motor units in a vertebrate skeletal muscle</a:t>
            </a:r>
          </a:p>
          <a:p>
            <a:endParaRPr lang="en-US" dirty="0">
              <a:latin typeface="Arial"/>
            </a:endParaRPr>
          </a:p>
        </p:txBody>
      </p:sp>
    </p:spTree>
    <p:extLst>
      <p:ext uri="{BB962C8B-B14F-4D97-AF65-F5344CB8AC3E}">
        <p14:creationId xmlns:p14="http://schemas.microsoft.com/office/powerpoint/2010/main" val="379194189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1E1148D0-C8FE-40AE-9AA6-EE07D65A4213}" type="slidenum">
              <a:rPr lang="en-US" sz="1200"/>
              <a:pPr/>
              <a:t>147</a:t>
            </a:fld>
            <a:endParaRPr lang="en-US" sz="1200" dirty="0"/>
          </a:p>
        </p:txBody>
      </p:sp>
      <p:sp>
        <p:nvSpPr>
          <p:cNvPr id="317443"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9891193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50.33 Summation of twitches</a:t>
            </a:r>
          </a:p>
          <a:p>
            <a:endParaRPr lang="en-US" dirty="0">
              <a:latin typeface="Arial"/>
            </a:endParaRPr>
          </a:p>
        </p:txBody>
      </p:sp>
    </p:spTree>
    <p:extLst>
      <p:ext uri="{BB962C8B-B14F-4D97-AF65-F5344CB8AC3E}">
        <p14:creationId xmlns:p14="http://schemas.microsoft.com/office/powerpoint/2010/main" val="45868423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62CB474C-D60A-4C38-8ADD-667ADCC26E76}" type="slidenum">
              <a:rPr lang="en-US" sz="1200"/>
              <a:pPr/>
              <a:t>149</a:t>
            </a:fld>
            <a:endParaRPr lang="en-US" sz="1200" dirty="0"/>
          </a:p>
        </p:txBody>
      </p:sp>
      <p:sp>
        <p:nvSpPr>
          <p:cNvPr id="319491"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454478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91963E14-6BFD-4777-AA4E-A1839A583BB8}" type="slidenum">
              <a:rPr lang="en-US" sz="1200"/>
              <a:pPr/>
              <a:t>150</a:t>
            </a:fld>
            <a:endParaRPr lang="en-US" sz="1200" dirty="0"/>
          </a:p>
        </p:txBody>
      </p:sp>
      <p:sp>
        <p:nvSpPr>
          <p:cNvPr id="320515"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7600981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Table 50.1 Types of skeletal muscle fibers</a:t>
            </a:r>
          </a:p>
          <a:p>
            <a:endParaRPr lang="en-US" dirty="0">
              <a:latin typeface="Arial"/>
            </a:endParaRPr>
          </a:p>
        </p:txBody>
      </p:sp>
    </p:spTree>
    <p:extLst>
      <p:ext uri="{BB962C8B-B14F-4D97-AF65-F5344CB8AC3E}">
        <p14:creationId xmlns:p14="http://schemas.microsoft.com/office/powerpoint/2010/main" val="275952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F3301E09-8E6B-4B3C-9D97-F5FBC3FE5DA4}" type="slidenum">
              <a:rPr lang="en-US" sz="1200"/>
              <a:pPr/>
              <a:t>15</a:t>
            </a:fld>
            <a:endParaRPr lang="en-US" sz="1200" dirty="0"/>
          </a:p>
        </p:txBody>
      </p:sp>
      <p:sp>
        <p:nvSpPr>
          <p:cNvPr id="194563"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28115810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4052FA9A-84F7-4DF7-B296-728E717BD8D2}" type="slidenum">
              <a:rPr lang="en-US" sz="1200"/>
              <a:pPr/>
              <a:t>152</a:t>
            </a:fld>
            <a:endParaRPr lang="en-US" sz="1200" dirty="0"/>
          </a:p>
        </p:txBody>
      </p:sp>
      <p:sp>
        <p:nvSpPr>
          <p:cNvPr id="321539"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20520823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FCD2E432-39C9-4C8A-9C10-A4730EB43D44}" type="slidenum">
              <a:rPr lang="en-US" sz="1200"/>
              <a:pPr/>
              <a:t>153</a:t>
            </a:fld>
            <a:endParaRPr lang="en-US" sz="1200" dirty="0"/>
          </a:p>
        </p:txBody>
      </p:sp>
      <p:sp>
        <p:nvSpPr>
          <p:cNvPr id="322563" name="Rectangle 2"/>
          <p:cNvSpPr>
            <a:spLocks noGrp="1" noRot="1" noChangeAspect="1" noChangeArrowheads="1" noTextEdit="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421412253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4EA793CC-6AE2-40C7-96EC-09CE4DA72252}" type="slidenum">
              <a:rPr lang="en-US" sz="1200"/>
              <a:pPr/>
              <a:t>154</a:t>
            </a:fld>
            <a:endParaRPr lang="en-US" sz="1200" dirty="0"/>
          </a:p>
        </p:txBody>
      </p:sp>
      <p:sp>
        <p:nvSpPr>
          <p:cNvPr id="323587" name="Rectangle 2"/>
          <p:cNvSpPr>
            <a:spLocks noGrp="1" noRot="1" noChangeAspect="1" noChangeArrowheads="1" noTextEdit="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8571779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4EA793CC-6AE2-40C7-96EC-09CE4DA72252}" type="slidenum">
              <a:rPr lang="en-US" sz="1200"/>
              <a:pPr/>
              <a:t>155</a:t>
            </a:fld>
            <a:endParaRPr lang="en-US" sz="1200" dirty="0"/>
          </a:p>
        </p:txBody>
      </p:sp>
      <p:sp>
        <p:nvSpPr>
          <p:cNvPr id="323587" name="Rectangle 2"/>
          <p:cNvSpPr>
            <a:spLocks noGrp="1" noRot="1" noChangeAspect="1" noChangeArrowheads="1" noTextEdit="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85717792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440BC3AF-3E41-415A-A49F-8A73DF77C9D9}" type="slidenum">
              <a:rPr lang="en-US" sz="1200"/>
              <a:pPr/>
              <a:t>156</a:t>
            </a:fld>
            <a:endParaRPr lang="en-US" sz="1200" dirty="0"/>
          </a:p>
        </p:txBody>
      </p:sp>
      <p:sp>
        <p:nvSpPr>
          <p:cNvPr id="324611" name="Rectangle 2"/>
          <p:cNvSpPr>
            <a:spLocks noGrp="1" noRot="1" noChangeAspect="1" noChangeArrowheads="1" noTextEdit="1"/>
          </p:cNvSpPr>
          <p:nvPr>
            <p:ph type="sldImg"/>
          </p:nvPr>
        </p:nvSpPr>
        <p:spPr>
          <a:solidFill>
            <a:srgbClr val="FFFFFF"/>
          </a:solidFill>
          <a:ln/>
        </p:spPr>
      </p:sp>
      <p:sp>
        <p:nvSpPr>
          <p:cNvPr id="224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8611002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50.34 Specialization of skeletal muscles</a:t>
            </a:r>
          </a:p>
          <a:p>
            <a:endParaRPr lang="en-US" dirty="0">
              <a:latin typeface="Arial"/>
            </a:endParaRPr>
          </a:p>
        </p:txBody>
      </p:sp>
    </p:spTree>
    <p:extLst>
      <p:ext uri="{BB962C8B-B14F-4D97-AF65-F5344CB8AC3E}">
        <p14:creationId xmlns:p14="http://schemas.microsoft.com/office/powerpoint/2010/main" val="170793865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FDB99F9E-1859-4DBA-99AF-DB9D466EB0E1}" type="slidenum">
              <a:rPr lang="en-US" sz="1200"/>
              <a:pPr/>
              <a:t>158</a:t>
            </a:fld>
            <a:endParaRPr lang="en-US" sz="1200" dirty="0"/>
          </a:p>
        </p:txBody>
      </p:sp>
      <p:sp>
        <p:nvSpPr>
          <p:cNvPr id="326659" name="Rectangle 2"/>
          <p:cNvSpPr>
            <a:spLocks noGrp="1" noRot="1" noChangeAspect="1" noChangeArrowheads="1" noTextEdit="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2334751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DD5A5D38-8583-401B-8530-A7A062BB572E}" type="slidenum">
              <a:rPr lang="en-US" sz="1200"/>
              <a:pPr/>
              <a:t>159</a:t>
            </a:fld>
            <a:endParaRPr lang="en-US" sz="1200" dirty="0"/>
          </a:p>
        </p:txBody>
      </p:sp>
      <p:sp>
        <p:nvSpPr>
          <p:cNvPr id="327683" name="Rectangle 2"/>
          <p:cNvSpPr>
            <a:spLocks noGrp="1" noRot="1" noChangeAspect="1" noChangeArrowheads="1" noTextEdit="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721380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DD5A5D38-8583-401B-8530-A7A062BB572E}" type="slidenum">
              <a:rPr lang="en-US" sz="1200"/>
              <a:pPr/>
              <a:t>160</a:t>
            </a:fld>
            <a:endParaRPr lang="en-US" sz="1200" dirty="0"/>
          </a:p>
        </p:txBody>
      </p:sp>
      <p:sp>
        <p:nvSpPr>
          <p:cNvPr id="327683" name="Rectangle 2"/>
          <p:cNvSpPr>
            <a:spLocks noGrp="1" noRot="1" noChangeAspect="1" noChangeArrowheads="1" noTextEdit="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7213806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43E7E982-737C-449F-9130-53246814201C}" type="slidenum">
              <a:rPr lang="en-US" sz="1200"/>
              <a:pPr/>
              <a:t>161</a:t>
            </a:fld>
            <a:endParaRPr lang="en-US" sz="1200" dirty="0"/>
          </a:p>
        </p:txBody>
      </p:sp>
      <p:sp>
        <p:nvSpPr>
          <p:cNvPr id="328707" name="Rectangle 2"/>
          <p:cNvSpPr>
            <a:spLocks noGrp="1" noRot="1" noChangeAspect="1" noChangeArrowheads="1" noTextEdit="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191623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1A0F1638-4290-4C81-87C0-278638529610}" type="slidenum">
              <a:rPr lang="en-US" sz="1200"/>
              <a:pPr/>
              <a:t>16</a:t>
            </a:fld>
            <a:endParaRPr lang="en-US" sz="1200" dirty="0"/>
          </a:p>
        </p:txBody>
      </p:sp>
      <p:sp>
        <p:nvSpPr>
          <p:cNvPr id="195587" name="Rectangle 2"/>
          <p:cNvSpPr>
            <a:spLocks noGrp="1" noRot="1" noChangeAspect="1" noChangeArrowheads="1" noTextEdit="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35904645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50.35 The interaction of muscles and skeletons in movement</a:t>
            </a:r>
          </a:p>
          <a:p>
            <a:endParaRPr lang="en-US" dirty="0">
              <a:latin typeface="Arial"/>
            </a:endParaRPr>
          </a:p>
        </p:txBody>
      </p:sp>
    </p:spTree>
    <p:extLst>
      <p:ext uri="{BB962C8B-B14F-4D97-AF65-F5344CB8AC3E}">
        <p14:creationId xmlns:p14="http://schemas.microsoft.com/office/powerpoint/2010/main" val="124922125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AB5442B5-3592-4483-836F-F0744EF4D3B3}" type="slidenum">
              <a:rPr lang="en-US" sz="1200"/>
              <a:pPr/>
              <a:t>163</a:t>
            </a:fld>
            <a:endParaRPr lang="en-US" sz="1200" dirty="0"/>
          </a:p>
        </p:txBody>
      </p:sp>
      <p:sp>
        <p:nvSpPr>
          <p:cNvPr id="330755" name="Rectangle 2"/>
          <p:cNvSpPr>
            <a:spLocks noGrp="1" noRot="1" noChangeAspect="1" noChangeArrowheads="1" noTextEdit="1"/>
          </p:cNvSpPr>
          <p:nvPr>
            <p:ph type="sldImg"/>
          </p:nvPr>
        </p:nvSpPr>
        <p:spPr>
          <a:solidFill>
            <a:srgbClr val="FFFFFF"/>
          </a:solidFill>
          <a:ln/>
        </p:spPr>
      </p:sp>
      <p:sp>
        <p:nvSpPr>
          <p:cNvPr id="2365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52881247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F5985F3A-D7C7-4AFC-8340-D13EFA71C576}" type="slidenum">
              <a:rPr lang="en-US" sz="1200"/>
              <a:pPr/>
              <a:t>164</a:t>
            </a:fld>
            <a:endParaRPr lang="en-US" sz="1200" dirty="0"/>
          </a:p>
        </p:txBody>
      </p:sp>
      <p:sp>
        <p:nvSpPr>
          <p:cNvPr id="331779"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53817216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50.36 Crawling by peristalsis</a:t>
            </a:r>
          </a:p>
          <a:p>
            <a:endParaRPr lang="en-US" dirty="0">
              <a:latin typeface="Arial"/>
            </a:endParaRPr>
          </a:p>
        </p:txBody>
      </p:sp>
    </p:spTree>
    <p:extLst>
      <p:ext uri="{BB962C8B-B14F-4D97-AF65-F5344CB8AC3E}">
        <p14:creationId xmlns:p14="http://schemas.microsoft.com/office/powerpoint/2010/main" val="409101549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82C8A1B3-1C2A-4F77-A989-5FAF87D513EE}" type="slidenum">
              <a:rPr lang="en-US" sz="1200"/>
              <a:pPr/>
              <a:t>170</a:t>
            </a:fld>
            <a:endParaRPr lang="en-US" sz="1200" dirty="0"/>
          </a:p>
        </p:txBody>
      </p:sp>
      <p:sp>
        <p:nvSpPr>
          <p:cNvPr id="333827"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7914444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D48D4096-8A4E-4BA4-801E-468A8C5FADDD}" type="slidenum">
              <a:rPr lang="en-US" sz="1200"/>
              <a:pPr/>
              <a:t>171</a:t>
            </a:fld>
            <a:endParaRPr lang="en-US" sz="1200" dirty="0"/>
          </a:p>
        </p:txBody>
      </p:sp>
      <p:sp>
        <p:nvSpPr>
          <p:cNvPr id="334851" name="Rectangle 2"/>
          <p:cNvSpPr>
            <a:spLocks noGrp="1" noRot="1" noChangeAspect="1" noChangeArrowheads="1" noTextEdit="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0800738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50.37 Bones and joints of the human skeleton</a:t>
            </a:r>
          </a:p>
          <a:p>
            <a:endParaRPr lang="en-US" dirty="0">
              <a:latin typeface="Arial"/>
            </a:endParaRPr>
          </a:p>
        </p:txBody>
      </p:sp>
    </p:spTree>
    <p:extLst>
      <p:ext uri="{BB962C8B-B14F-4D97-AF65-F5344CB8AC3E}">
        <p14:creationId xmlns:p14="http://schemas.microsoft.com/office/powerpoint/2010/main" val="272290331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50.38 Types of joints</a:t>
            </a:r>
          </a:p>
          <a:p>
            <a:endParaRPr lang="en-US" dirty="0">
              <a:latin typeface="Arial"/>
            </a:endParaRPr>
          </a:p>
        </p:txBody>
      </p:sp>
    </p:spTree>
    <p:extLst>
      <p:ext uri="{BB962C8B-B14F-4D97-AF65-F5344CB8AC3E}">
        <p14:creationId xmlns:p14="http://schemas.microsoft.com/office/powerpoint/2010/main" val="133934231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A7F1A7B8-AB05-476D-8DB6-3FE4E28D3AD2}" type="slidenum">
              <a:rPr lang="en-US" sz="1200"/>
              <a:pPr/>
              <a:t>174</a:t>
            </a:fld>
            <a:endParaRPr lang="en-US" sz="1200" dirty="0"/>
          </a:p>
        </p:txBody>
      </p:sp>
      <p:sp>
        <p:nvSpPr>
          <p:cNvPr id="338947"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6590942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C9DF6E1D-C557-4823-A817-E7259F5B65B0}" type="slidenum">
              <a:rPr lang="en-US" sz="1200"/>
              <a:pPr/>
              <a:t>175</a:t>
            </a:fld>
            <a:endParaRPr lang="en-US" sz="1200" dirty="0"/>
          </a:p>
        </p:txBody>
      </p:sp>
      <p:sp>
        <p:nvSpPr>
          <p:cNvPr id="339971" name="Rectangle 2"/>
          <p:cNvSpPr>
            <a:spLocks noGrp="1" noRot="1" noChangeAspect="1" noChangeArrowheads="1" noTextEdit="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100002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50.5 Sensory receptors in human skin</a:t>
            </a:r>
          </a:p>
          <a:p>
            <a:endParaRPr lang="en-US" dirty="0">
              <a:latin typeface="Arial"/>
            </a:endParaRPr>
          </a:p>
        </p:txBody>
      </p:sp>
    </p:spTree>
    <p:extLst>
      <p:ext uri="{BB962C8B-B14F-4D97-AF65-F5344CB8AC3E}">
        <p14:creationId xmlns:p14="http://schemas.microsoft.com/office/powerpoint/2010/main" val="178621601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FF880A32-4324-4F00-81C0-755D07BDD84A}" type="slidenum">
              <a:rPr lang="en-US" sz="1200"/>
              <a:pPr/>
              <a:t>176</a:t>
            </a:fld>
            <a:endParaRPr lang="en-US" sz="1200" dirty="0"/>
          </a:p>
        </p:txBody>
      </p:sp>
      <p:sp>
        <p:nvSpPr>
          <p:cNvPr id="340995"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81803465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50.39 Energy-efficient locomotion on land</a:t>
            </a:r>
          </a:p>
          <a:p>
            <a:endParaRPr lang="en-US" dirty="0">
              <a:latin typeface="Arial"/>
            </a:endParaRPr>
          </a:p>
        </p:txBody>
      </p:sp>
    </p:spTree>
    <p:extLst>
      <p:ext uri="{BB962C8B-B14F-4D97-AF65-F5344CB8AC3E}">
        <p14:creationId xmlns:p14="http://schemas.microsoft.com/office/powerpoint/2010/main" val="81670163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B1535FE2-8541-4247-A535-D9BA796E25C3}" type="slidenum">
              <a:rPr lang="en-US" sz="1200"/>
              <a:pPr/>
              <a:t>178</a:t>
            </a:fld>
            <a:endParaRPr lang="en-US" sz="1200" dirty="0"/>
          </a:p>
        </p:txBody>
      </p:sp>
      <p:sp>
        <p:nvSpPr>
          <p:cNvPr id="338947"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2931165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EACFA142-E982-4858-B421-390B9051E3BB}" type="slidenum">
              <a:rPr lang="en-US" sz="1200"/>
              <a:pPr/>
              <a:t>179</a:t>
            </a:fld>
            <a:endParaRPr lang="en-US" sz="1200" dirty="0"/>
          </a:p>
        </p:txBody>
      </p:sp>
      <p:sp>
        <p:nvSpPr>
          <p:cNvPr id="343043" name="Rectangle 2"/>
          <p:cNvSpPr>
            <a:spLocks noGrp="1" noRot="1" noChangeAspect="1" noChangeArrowheads="1" noTextEdit="1"/>
          </p:cNvSpPr>
          <p:nvPr>
            <p:ph type="sldImg"/>
          </p:nvPr>
        </p:nvSpPr>
        <p:spPr>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404257584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75BEB034-54AB-4276-BD7D-378936E58107}" type="slidenum">
              <a:rPr lang="en-US" sz="1200"/>
              <a:pPr/>
              <a:t>180</a:t>
            </a:fld>
            <a:endParaRPr lang="en-US" sz="1200" dirty="0"/>
          </a:p>
        </p:txBody>
      </p:sp>
      <p:sp>
        <p:nvSpPr>
          <p:cNvPr id="344067" name="Rectangle 2"/>
          <p:cNvSpPr>
            <a:spLocks noGrp="1" noRot="1" noChangeAspect="1" noChangeArrowheads="1" noTextEdit="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7740428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50.UN01a Skills exercise: interpreting a graph with log scales (part 1)</a:t>
            </a:r>
          </a:p>
          <a:p>
            <a:endParaRPr lang="en-US" dirty="0">
              <a:latin typeface="Arial"/>
            </a:endParaRPr>
          </a:p>
        </p:txBody>
      </p:sp>
    </p:spTree>
    <p:extLst>
      <p:ext uri="{BB962C8B-B14F-4D97-AF65-F5344CB8AC3E}">
        <p14:creationId xmlns:p14="http://schemas.microsoft.com/office/powerpoint/2010/main" val="35050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50.UN01b Skills exercise: interpreting a graph with log scales (part 2)</a:t>
            </a:r>
          </a:p>
          <a:p>
            <a:endParaRPr lang="en-US" dirty="0">
              <a:latin typeface="Arial"/>
            </a:endParaRPr>
          </a:p>
        </p:txBody>
      </p:sp>
    </p:spTree>
    <p:extLst>
      <p:ext uri="{BB962C8B-B14F-4D97-AF65-F5344CB8AC3E}">
        <p14:creationId xmlns:p14="http://schemas.microsoft.com/office/powerpoint/2010/main" val="195008297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50.UN02 Summary of key concepts: muscle function</a:t>
            </a:r>
          </a:p>
          <a:p>
            <a:endParaRPr lang="en-US" dirty="0">
              <a:latin typeface="Arial"/>
            </a:endParaRPr>
          </a:p>
        </p:txBody>
      </p:sp>
    </p:spTree>
    <p:extLst>
      <p:ext uri="{BB962C8B-B14F-4D97-AF65-F5344CB8AC3E}">
        <p14:creationId xmlns:p14="http://schemas.microsoft.com/office/powerpoint/2010/main" val="176775446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50.UN03 Test your understanding, question 7 (rods and cones)</a:t>
            </a:r>
          </a:p>
          <a:p>
            <a:endParaRPr lang="en-US" dirty="0">
              <a:latin typeface="Arial"/>
            </a:endParaRPr>
          </a:p>
        </p:txBody>
      </p:sp>
    </p:spTree>
    <p:extLst>
      <p:ext uri="{BB962C8B-B14F-4D97-AF65-F5344CB8AC3E}">
        <p14:creationId xmlns:p14="http://schemas.microsoft.com/office/powerpoint/2010/main" val="16835542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50.UN04 Test your understanding, question 9 (energy storage in tendons)</a:t>
            </a:r>
          </a:p>
          <a:p>
            <a:endParaRPr lang="en-US" dirty="0">
              <a:latin typeface="Arial"/>
            </a:endParaRPr>
          </a:p>
        </p:txBody>
      </p:sp>
    </p:spTree>
    <p:extLst>
      <p:ext uri="{BB962C8B-B14F-4D97-AF65-F5344CB8AC3E}">
        <p14:creationId xmlns:p14="http://schemas.microsoft.com/office/powerpoint/2010/main" val="1284949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2BB3EF17-593F-4C00-A99A-474CEDD2D0FA}" type="slidenum">
              <a:rPr lang="en-US" sz="1200"/>
              <a:pPr/>
              <a:t>18</a:t>
            </a:fld>
            <a:endParaRPr lang="en-US" sz="1200" dirty="0"/>
          </a:p>
        </p:txBody>
      </p:sp>
      <p:sp>
        <p:nvSpPr>
          <p:cNvPr id="197635"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52386317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50.UN05 Test your understanding, question 11 (bloodhound)</a:t>
            </a:r>
          </a:p>
          <a:p>
            <a:endParaRPr lang="en-US" dirty="0">
              <a:latin typeface="Arial"/>
            </a:endParaRPr>
          </a:p>
        </p:txBody>
      </p:sp>
    </p:spTree>
    <p:extLst>
      <p:ext uri="{BB962C8B-B14F-4D97-AF65-F5344CB8AC3E}">
        <p14:creationId xmlns:p14="http://schemas.microsoft.com/office/powerpoint/2010/main" val="1673632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50.6 Chemoreceptors in an insect</a:t>
            </a:r>
          </a:p>
          <a:p>
            <a:endParaRPr lang="en-US" dirty="0">
              <a:latin typeface="Arial"/>
            </a:endParaRPr>
          </a:p>
        </p:txBody>
      </p:sp>
    </p:spTree>
    <p:extLst>
      <p:ext uri="{BB962C8B-B14F-4D97-AF65-F5344CB8AC3E}">
        <p14:creationId xmlns:p14="http://schemas.microsoft.com/office/powerpoint/2010/main" val="412323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CEBA9217-7CE7-4A9D-AF35-B41170DF37D7}" type="slidenum">
              <a:rPr lang="en-US" sz="1200"/>
              <a:pPr/>
              <a:t>2</a:t>
            </a:fld>
            <a:endParaRPr lang="en-US" sz="1200" dirty="0"/>
          </a:p>
        </p:txBody>
      </p:sp>
      <p:sp>
        <p:nvSpPr>
          <p:cNvPr id="179203" name="Rectangle 2"/>
          <p:cNvSpPr>
            <a:spLocks noGrp="1" noRot="1" noChangeAspect="1" noChangeArrowheads="1" noTextEdit="1"/>
          </p:cNvSpPr>
          <p:nvPr>
            <p:ph type="sldImg"/>
          </p:nvPr>
        </p:nvSpPr>
        <p:spPr>
          <a:solidFill>
            <a:srgbClr val="FFFFFF"/>
          </a:solidFill>
          <a:ln/>
        </p:spPr>
      </p:sp>
      <p:sp>
        <p:nvSpPr>
          <p:cNvPr id="17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593046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50.6a Chemoreceptors in an insect (part 1: male silkworm moth antennae, SEM)</a:t>
            </a:r>
          </a:p>
          <a:p>
            <a:endParaRPr lang="en-US" dirty="0">
              <a:latin typeface="Arial"/>
            </a:endParaRPr>
          </a:p>
        </p:txBody>
      </p:sp>
    </p:spTree>
    <p:extLst>
      <p:ext uri="{BB962C8B-B14F-4D97-AF65-F5344CB8AC3E}">
        <p14:creationId xmlns:p14="http://schemas.microsoft.com/office/powerpoint/2010/main" val="3482822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50.6b Chemoreceptors in an insect (part 2: male silkworm moth)</a:t>
            </a:r>
          </a:p>
          <a:p>
            <a:endParaRPr lang="en-US" dirty="0">
              <a:latin typeface="Arial"/>
            </a:endParaRPr>
          </a:p>
        </p:txBody>
      </p:sp>
    </p:spTree>
    <p:extLst>
      <p:ext uri="{BB962C8B-B14F-4D97-AF65-F5344CB8AC3E}">
        <p14:creationId xmlns:p14="http://schemas.microsoft.com/office/powerpoint/2010/main" val="1689991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C6E1EDB8-5FC3-4EC9-97F0-98EE0E601E00}" type="slidenum">
              <a:rPr lang="en-US" sz="1200"/>
              <a:pPr/>
              <a:t>22</a:t>
            </a:fld>
            <a:endParaRPr lang="en-US" sz="1200" dirty="0"/>
          </a:p>
        </p:txBody>
      </p:sp>
      <p:sp>
        <p:nvSpPr>
          <p:cNvPr id="201731"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720504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50.7 Examples of electromagnetic reception and thermoreception</a:t>
            </a:r>
          </a:p>
          <a:p>
            <a:endParaRPr lang="en-US" dirty="0">
              <a:latin typeface="Arial"/>
            </a:endParaRPr>
          </a:p>
        </p:txBody>
      </p:sp>
    </p:spTree>
    <p:extLst>
      <p:ext uri="{BB962C8B-B14F-4D97-AF65-F5344CB8AC3E}">
        <p14:creationId xmlns:p14="http://schemas.microsoft.com/office/powerpoint/2010/main" val="2991203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50.7a Examples of electromagnetic reception and thermoreception (part 1: beluga whales)</a:t>
            </a:r>
          </a:p>
          <a:p>
            <a:endParaRPr lang="en-US" dirty="0">
              <a:latin typeface="Arial"/>
            </a:endParaRPr>
          </a:p>
        </p:txBody>
      </p:sp>
    </p:spTree>
    <p:extLst>
      <p:ext uri="{BB962C8B-B14F-4D97-AF65-F5344CB8AC3E}">
        <p14:creationId xmlns:p14="http://schemas.microsoft.com/office/powerpoint/2010/main" val="1174599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50.7b Examples of electromagnetic reception and thermoreception (part 2: rattlesnake)</a:t>
            </a:r>
          </a:p>
          <a:p>
            <a:endParaRPr lang="en-US" dirty="0">
              <a:latin typeface="Arial"/>
            </a:endParaRPr>
          </a:p>
        </p:txBody>
      </p:sp>
    </p:spTree>
    <p:extLst>
      <p:ext uri="{BB962C8B-B14F-4D97-AF65-F5344CB8AC3E}">
        <p14:creationId xmlns:p14="http://schemas.microsoft.com/office/powerpoint/2010/main" val="3290683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AD156B11-E373-4502-9266-2597C447465A}" type="slidenum">
              <a:rPr lang="en-US" sz="1200"/>
              <a:pPr/>
              <a:t>26</a:t>
            </a:fld>
            <a:endParaRPr lang="en-US" sz="1200" dirty="0"/>
          </a:p>
        </p:txBody>
      </p:sp>
      <p:sp>
        <p:nvSpPr>
          <p:cNvPr id="205827" name="Rectangle 2"/>
          <p:cNvSpPr>
            <a:spLocks noGrp="1" noRot="1" noChangeAspect="1" noChangeArrowheads="1" noTextEdit="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928490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92BBCD63-A00E-49D2-A18C-2FD7E1CA4F07}" type="slidenum">
              <a:rPr lang="en-US" sz="1200"/>
              <a:pPr/>
              <a:t>27</a:t>
            </a:fld>
            <a:endParaRPr lang="en-US" sz="1200" dirty="0"/>
          </a:p>
        </p:txBody>
      </p:sp>
      <p:sp>
        <p:nvSpPr>
          <p:cNvPr id="206851"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346559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EF1FE5E5-1EDE-454D-BB09-5D0DF397587B}" type="slidenum">
              <a:rPr lang="en-US" sz="1200"/>
              <a:pPr/>
              <a:t>28</a:t>
            </a:fld>
            <a:endParaRPr lang="en-US" sz="1200" dirty="0"/>
          </a:p>
        </p:txBody>
      </p:sp>
      <p:sp>
        <p:nvSpPr>
          <p:cNvPr id="207875"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589094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F5636CDA-010D-41E8-94C4-F236C8B59198}" type="slidenum">
              <a:rPr lang="en-US" sz="1200"/>
              <a:pPr/>
              <a:t>29</a:t>
            </a:fld>
            <a:endParaRPr lang="en-US" sz="1200" dirty="0"/>
          </a:p>
        </p:txBody>
      </p:sp>
      <p:sp>
        <p:nvSpPr>
          <p:cNvPr id="208899"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23832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 Of what use is a star-shaped nose?</a:t>
            </a:r>
          </a:p>
          <a:p>
            <a:endParaRPr lang="en-US" dirty="0">
              <a:latin typeface="Arial"/>
            </a:endParaRPr>
          </a:p>
        </p:txBody>
      </p:sp>
    </p:spTree>
    <p:extLst>
      <p:ext uri="{BB962C8B-B14F-4D97-AF65-F5344CB8AC3E}">
        <p14:creationId xmlns:p14="http://schemas.microsoft.com/office/powerpoint/2010/main" val="2025573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50.8 The statocyst of an invertebrate</a:t>
            </a:r>
          </a:p>
          <a:p>
            <a:endParaRPr lang="en-US" dirty="0">
              <a:latin typeface="Arial"/>
            </a:endParaRPr>
          </a:p>
        </p:txBody>
      </p:sp>
    </p:spTree>
    <p:extLst>
      <p:ext uri="{BB962C8B-B14F-4D97-AF65-F5344CB8AC3E}">
        <p14:creationId xmlns:p14="http://schemas.microsoft.com/office/powerpoint/2010/main" val="1527808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2DEE0A79-44C2-472E-8D9B-4AE1F72F5500}" type="slidenum">
              <a:rPr lang="en-US" sz="1200"/>
              <a:pPr/>
              <a:t>31</a:t>
            </a:fld>
            <a:endParaRPr lang="en-US" sz="1200" dirty="0"/>
          </a:p>
        </p:txBody>
      </p:sp>
      <p:sp>
        <p:nvSpPr>
          <p:cNvPr id="210947"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613156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50.9 An insect’s “ear”—on its leg</a:t>
            </a:r>
          </a:p>
          <a:p>
            <a:endParaRPr lang="en-US" dirty="0">
              <a:latin typeface="Arial"/>
            </a:endParaRPr>
          </a:p>
        </p:txBody>
      </p:sp>
    </p:spTree>
    <p:extLst>
      <p:ext uri="{BB962C8B-B14F-4D97-AF65-F5344CB8AC3E}">
        <p14:creationId xmlns:p14="http://schemas.microsoft.com/office/powerpoint/2010/main" val="3929371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50.9a An insect’s “ear”—on its leg (part 1: SEM)</a:t>
            </a:r>
          </a:p>
          <a:p>
            <a:endParaRPr lang="en-US" dirty="0">
              <a:latin typeface="Arial"/>
            </a:endParaRPr>
          </a:p>
        </p:txBody>
      </p:sp>
    </p:spTree>
    <p:extLst>
      <p:ext uri="{BB962C8B-B14F-4D97-AF65-F5344CB8AC3E}">
        <p14:creationId xmlns:p14="http://schemas.microsoft.com/office/powerpoint/2010/main" val="2526908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D8DB8A24-F323-4E25-A4E6-A2E201398BF4}" type="slidenum">
              <a:rPr lang="en-US" sz="1200"/>
              <a:pPr/>
              <a:t>34</a:t>
            </a:fld>
            <a:endParaRPr lang="en-US" sz="1200" dirty="0"/>
          </a:p>
        </p:txBody>
      </p:sp>
      <p:sp>
        <p:nvSpPr>
          <p:cNvPr id="214019" name="Rectangle 2"/>
          <p:cNvSpPr>
            <a:spLocks noGrp="1" noRot="1" noChangeAspect="1" noChangeArrowheads="1" noTextEdit="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635839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50.10 Exploring the structure of the human ear</a:t>
            </a:r>
          </a:p>
          <a:p>
            <a:endParaRPr lang="en-US" dirty="0">
              <a:latin typeface="Arial"/>
            </a:endParaRPr>
          </a:p>
        </p:txBody>
      </p:sp>
    </p:spTree>
    <p:extLst>
      <p:ext uri="{BB962C8B-B14F-4D97-AF65-F5344CB8AC3E}">
        <p14:creationId xmlns:p14="http://schemas.microsoft.com/office/powerpoint/2010/main" val="2434088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50.10a Exploring the structure of the human ear (part 1: overview)</a:t>
            </a:r>
          </a:p>
          <a:p>
            <a:endParaRPr lang="en-US" dirty="0">
              <a:latin typeface="Arial"/>
            </a:endParaRPr>
          </a:p>
        </p:txBody>
      </p:sp>
    </p:spTree>
    <p:extLst>
      <p:ext uri="{BB962C8B-B14F-4D97-AF65-F5344CB8AC3E}">
        <p14:creationId xmlns:p14="http://schemas.microsoft.com/office/powerpoint/2010/main" val="1895870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50.10b Exploring the structure of the human ear (part 2: cochlea)</a:t>
            </a:r>
          </a:p>
          <a:p>
            <a:endParaRPr lang="en-US" dirty="0">
              <a:latin typeface="Arial"/>
            </a:endParaRPr>
          </a:p>
        </p:txBody>
      </p:sp>
    </p:spTree>
    <p:extLst>
      <p:ext uri="{BB962C8B-B14F-4D97-AF65-F5344CB8AC3E}">
        <p14:creationId xmlns:p14="http://schemas.microsoft.com/office/powerpoint/2010/main" val="3395817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50.10c Exploring the structure of the human ear (part 3: organ of Corti)</a:t>
            </a:r>
          </a:p>
          <a:p>
            <a:endParaRPr lang="en-US" dirty="0">
              <a:latin typeface="Arial"/>
            </a:endParaRPr>
          </a:p>
        </p:txBody>
      </p:sp>
    </p:spTree>
    <p:extLst>
      <p:ext uri="{BB962C8B-B14F-4D97-AF65-F5344CB8AC3E}">
        <p14:creationId xmlns:p14="http://schemas.microsoft.com/office/powerpoint/2010/main" val="2813174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50.10d Exploring the structure of the human ear (part 4: hair cell, SEM)</a:t>
            </a:r>
          </a:p>
          <a:p>
            <a:endParaRPr lang="en-US" dirty="0">
              <a:latin typeface="Arial"/>
            </a:endParaRPr>
          </a:p>
        </p:txBody>
      </p:sp>
    </p:spTree>
    <p:extLst>
      <p:ext uri="{BB962C8B-B14F-4D97-AF65-F5344CB8AC3E}">
        <p14:creationId xmlns:p14="http://schemas.microsoft.com/office/powerpoint/2010/main" val="3020215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59B1B714-8A38-48DA-8767-D154D07599B1}" type="slidenum">
              <a:rPr lang="en-US" sz="1200"/>
              <a:pPr/>
              <a:t>4</a:t>
            </a:fld>
            <a:endParaRPr lang="en-US" sz="1200" dirty="0"/>
          </a:p>
        </p:txBody>
      </p:sp>
      <p:sp>
        <p:nvSpPr>
          <p:cNvPr id="181251"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868651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F4E33448-EE25-4890-B7F7-536AB633FCF1}" type="slidenum">
              <a:rPr lang="en-US" sz="1200"/>
              <a:pPr/>
              <a:t>40</a:t>
            </a:fld>
            <a:endParaRPr lang="en-US" sz="1200" dirty="0"/>
          </a:p>
        </p:txBody>
      </p:sp>
      <p:sp>
        <p:nvSpPr>
          <p:cNvPr id="220163"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380944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7688B42B-2480-44B8-94BF-B6CB928CFAFA}" type="slidenum">
              <a:rPr lang="en-US" sz="1200"/>
              <a:pPr/>
              <a:t>41</a:t>
            </a:fld>
            <a:endParaRPr lang="en-US" sz="1200" dirty="0"/>
          </a:p>
        </p:txBody>
      </p:sp>
      <p:sp>
        <p:nvSpPr>
          <p:cNvPr id="221187"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700897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7688B42B-2480-44B8-94BF-B6CB928CFAFA}" type="slidenum">
              <a:rPr lang="en-US" sz="1200"/>
              <a:pPr/>
              <a:t>42</a:t>
            </a:fld>
            <a:endParaRPr lang="en-US" sz="1200" dirty="0"/>
          </a:p>
        </p:txBody>
      </p:sp>
      <p:sp>
        <p:nvSpPr>
          <p:cNvPr id="221187"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700897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50.11 Sensory reception by hair cells</a:t>
            </a:r>
          </a:p>
          <a:p>
            <a:endParaRPr lang="en-US" dirty="0">
              <a:latin typeface="Arial"/>
            </a:endParaRPr>
          </a:p>
        </p:txBody>
      </p:sp>
    </p:spTree>
    <p:extLst>
      <p:ext uri="{BB962C8B-B14F-4D97-AF65-F5344CB8AC3E}">
        <p14:creationId xmlns:p14="http://schemas.microsoft.com/office/powerpoint/2010/main" val="3634026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50.11a Sensory reception by hair cells (part 1: no bending)</a:t>
            </a:r>
          </a:p>
          <a:p>
            <a:endParaRPr lang="en-US" dirty="0">
              <a:latin typeface="Arial"/>
            </a:endParaRPr>
          </a:p>
        </p:txBody>
      </p:sp>
    </p:spTree>
    <p:extLst>
      <p:ext uri="{BB962C8B-B14F-4D97-AF65-F5344CB8AC3E}">
        <p14:creationId xmlns:p14="http://schemas.microsoft.com/office/powerpoint/2010/main" val="3074303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50.11b Sensory reception by hair cells (part 2: bending in one direction)</a:t>
            </a:r>
          </a:p>
          <a:p>
            <a:endParaRPr lang="en-US" dirty="0">
              <a:latin typeface="Arial"/>
            </a:endParaRPr>
          </a:p>
        </p:txBody>
      </p:sp>
    </p:spTree>
    <p:extLst>
      <p:ext uri="{BB962C8B-B14F-4D97-AF65-F5344CB8AC3E}">
        <p14:creationId xmlns:p14="http://schemas.microsoft.com/office/powerpoint/2010/main" val="39182604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50.11c Sensory reception by hair cells (part 3: bending in other direction)</a:t>
            </a:r>
          </a:p>
          <a:p>
            <a:endParaRPr lang="en-US" dirty="0">
              <a:latin typeface="Arial"/>
            </a:endParaRPr>
          </a:p>
        </p:txBody>
      </p:sp>
    </p:spTree>
    <p:extLst>
      <p:ext uri="{BB962C8B-B14F-4D97-AF65-F5344CB8AC3E}">
        <p14:creationId xmlns:p14="http://schemas.microsoft.com/office/powerpoint/2010/main" val="1196266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D6790622-2B17-4929-9ED6-9CCE1BBC47D9}" type="slidenum">
              <a:rPr lang="en-US" sz="1200"/>
              <a:pPr/>
              <a:t>47</a:t>
            </a:fld>
            <a:endParaRPr lang="en-US" sz="1200" dirty="0"/>
          </a:p>
        </p:txBody>
      </p:sp>
      <p:sp>
        <p:nvSpPr>
          <p:cNvPr id="226307"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639292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DF739E7E-99E8-4219-BF32-677D66A316F1}" type="slidenum">
              <a:rPr lang="en-US" sz="1200"/>
              <a:pPr/>
              <a:t>48</a:t>
            </a:fld>
            <a:endParaRPr lang="en-US" sz="1200" dirty="0"/>
          </a:p>
        </p:txBody>
      </p:sp>
      <p:sp>
        <p:nvSpPr>
          <p:cNvPr id="229379" name="Rectangle 2"/>
          <p:cNvSpPr>
            <a:spLocks noGrp="1" noRot="1" noChangeAspect="1" noChangeArrowheads="1" noTextEdit="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762947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50.12 Sensory transduction in the cochlea</a:t>
            </a:r>
          </a:p>
          <a:p>
            <a:endParaRPr lang="en-US" dirty="0">
              <a:latin typeface="Arial"/>
            </a:endParaRPr>
          </a:p>
        </p:txBody>
      </p:sp>
    </p:spTree>
    <p:extLst>
      <p:ext uri="{BB962C8B-B14F-4D97-AF65-F5344CB8AC3E}">
        <p14:creationId xmlns:p14="http://schemas.microsoft.com/office/powerpoint/2010/main" val="3068197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 A simple response pathway: foraging by a star-nosed mole</a:t>
            </a:r>
          </a:p>
          <a:p>
            <a:endParaRPr lang="en-US" dirty="0">
              <a:latin typeface="Arial"/>
            </a:endParaRPr>
          </a:p>
        </p:txBody>
      </p:sp>
    </p:spTree>
    <p:extLst>
      <p:ext uri="{BB962C8B-B14F-4D97-AF65-F5344CB8AC3E}">
        <p14:creationId xmlns:p14="http://schemas.microsoft.com/office/powerpoint/2010/main" val="29431334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50.12a Sensory transduction in the cochlea (part 1: art)</a:t>
            </a:r>
          </a:p>
          <a:p>
            <a:endParaRPr lang="en-US" dirty="0">
              <a:latin typeface="Arial"/>
            </a:endParaRPr>
          </a:p>
        </p:txBody>
      </p:sp>
    </p:spTree>
    <p:extLst>
      <p:ext uri="{BB962C8B-B14F-4D97-AF65-F5344CB8AC3E}">
        <p14:creationId xmlns:p14="http://schemas.microsoft.com/office/powerpoint/2010/main" val="857331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50.12b Sensory transduction in the cochlea (part 2: graph)</a:t>
            </a:r>
          </a:p>
          <a:p>
            <a:endParaRPr lang="en-US" dirty="0">
              <a:latin typeface="Arial"/>
            </a:endParaRPr>
          </a:p>
        </p:txBody>
      </p:sp>
    </p:spTree>
    <p:extLst>
      <p:ext uri="{BB962C8B-B14F-4D97-AF65-F5344CB8AC3E}">
        <p14:creationId xmlns:p14="http://schemas.microsoft.com/office/powerpoint/2010/main" val="16574909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FBFB0FEA-F992-4E75-9A2F-F94BEE41E57B}" type="slidenum">
              <a:rPr lang="en-US" sz="1200"/>
              <a:pPr/>
              <a:t>52</a:t>
            </a:fld>
            <a:endParaRPr lang="en-US" sz="1200" dirty="0"/>
          </a:p>
        </p:txBody>
      </p:sp>
      <p:sp>
        <p:nvSpPr>
          <p:cNvPr id="231427" name="Rectangle 2"/>
          <p:cNvSpPr>
            <a:spLocks noGrp="1" noRot="1" noChangeAspect="1" noChangeArrowheads="1" noTextEdit="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3395334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50.13 Organs of equilibrium in the inner ear</a:t>
            </a:r>
          </a:p>
          <a:p>
            <a:endParaRPr lang="en-US" dirty="0">
              <a:latin typeface="Arial"/>
            </a:endParaRPr>
          </a:p>
        </p:txBody>
      </p:sp>
    </p:spTree>
    <p:extLst>
      <p:ext uri="{BB962C8B-B14F-4D97-AF65-F5344CB8AC3E}">
        <p14:creationId xmlns:p14="http://schemas.microsoft.com/office/powerpoint/2010/main" val="3440493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98B4BD06-55A3-43DF-9192-6679FC68654F}" type="slidenum">
              <a:rPr lang="en-US" sz="1200"/>
              <a:pPr/>
              <a:t>54</a:t>
            </a:fld>
            <a:endParaRPr lang="en-US" sz="1200" dirty="0"/>
          </a:p>
        </p:txBody>
      </p:sp>
      <p:sp>
        <p:nvSpPr>
          <p:cNvPr id="233475" name="Rectangle 2"/>
          <p:cNvSpPr>
            <a:spLocks noGrp="1" noRot="1" noChangeAspect="1" noChangeArrowheads="1" noTextEdit="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82532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50.14 The lateral line system in a fish</a:t>
            </a:r>
          </a:p>
          <a:p>
            <a:endParaRPr lang="en-US" dirty="0">
              <a:latin typeface="Arial"/>
            </a:endParaRPr>
          </a:p>
        </p:txBody>
      </p:sp>
    </p:spTree>
    <p:extLst>
      <p:ext uri="{BB962C8B-B14F-4D97-AF65-F5344CB8AC3E}">
        <p14:creationId xmlns:p14="http://schemas.microsoft.com/office/powerpoint/2010/main" val="3468963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50.14a The lateral line system in a fish (part 1: fish body wall)</a:t>
            </a:r>
          </a:p>
          <a:p>
            <a:endParaRPr lang="en-US" dirty="0">
              <a:latin typeface="Arial"/>
            </a:endParaRPr>
          </a:p>
        </p:txBody>
      </p:sp>
    </p:spTree>
    <p:extLst>
      <p:ext uri="{BB962C8B-B14F-4D97-AF65-F5344CB8AC3E}">
        <p14:creationId xmlns:p14="http://schemas.microsoft.com/office/powerpoint/2010/main" val="4134691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50.14b The lateral line system in a fish (part 2: cupula)</a:t>
            </a:r>
          </a:p>
          <a:p>
            <a:endParaRPr lang="en-US" dirty="0">
              <a:latin typeface="Arial"/>
            </a:endParaRPr>
          </a:p>
        </p:txBody>
      </p:sp>
    </p:spTree>
    <p:extLst>
      <p:ext uri="{BB962C8B-B14F-4D97-AF65-F5344CB8AC3E}">
        <p14:creationId xmlns:p14="http://schemas.microsoft.com/office/powerpoint/2010/main" val="24151161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47C62EEB-0962-4C20-A35F-7728BC58A0FE}" type="slidenum">
              <a:rPr lang="en-US" sz="1200"/>
              <a:pPr/>
              <a:t>58</a:t>
            </a:fld>
            <a:endParaRPr lang="en-US" sz="1200" dirty="0"/>
          </a:p>
        </p:txBody>
      </p:sp>
      <p:sp>
        <p:nvSpPr>
          <p:cNvPr id="237571" name="Rectangle 2"/>
          <p:cNvSpPr>
            <a:spLocks noGrp="1" noRot="1" noChangeAspec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6657073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764AE96D-ED72-4D7F-AEFD-99D48D5FF2FA}" type="slidenum">
              <a:rPr lang="en-US" sz="1200"/>
              <a:pPr/>
              <a:t>59</a:t>
            </a:fld>
            <a:endParaRPr lang="en-US" sz="1200" dirty="0"/>
          </a:p>
        </p:txBody>
      </p:sp>
      <p:sp>
        <p:nvSpPr>
          <p:cNvPr id="238595" name="Rectangle 2"/>
          <p:cNvSpPr>
            <a:spLocks noGrp="1" noRot="1" noChangeAspect="1" noChangeArrowheads="1" noTextEdit="1"/>
          </p:cNvSpPr>
          <p:nvPr>
            <p:ph type="sldImg"/>
          </p:nvPr>
        </p:nvSpPr>
        <p:spPr>
          <a:solidFill>
            <a:srgbClr val="FFFFFF"/>
          </a:solidFill>
          <a:ln/>
        </p:spPr>
      </p:sp>
      <p:sp>
        <p:nvSpPr>
          <p:cNvPr id="1013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412266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9E6D0337-B687-4976-A28E-705C2538AB91}" type="slidenum">
              <a:rPr lang="en-US" sz="1200"/>
              <a:pPr/>
              <a:t>6</a:t>
            </a:fld>
            <a:endParaRPr lang="en-US" sz="1200" dirty="0"/>
          </a:p>
        </p:txBody>
      </p:sp>
      <p:sp>
        <p:nvSpPr>
          <p:cNvPr id="183299" name="Rectangle 2"/>
          <p:cNvSpPr>
            <a:spLocks noGrp="1" noRot="1" noChangeAspect="1" noChangeArrowheads="1" noTextEdit="1"/>
          </p:cNvSpPr>
          <p:nvPr>
            <p:ph type="sldImg"/>
          </p:nvPr>
        </p:nvSpPr>
        <p:spPr>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5227721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EAF40B15-34B1-4233-8E07-6C0BCF4D9812}" type="slidenum">
              <a:rPr lang="en-US" sz="1200"/>
              <a:pPr/>
              <a:t>60</a:t>
            </a:fld>
            <a:endParaRPr lang="en-US" sz="1200" dirty="0"/>
          </a:p>
        </p:txBody>
      </p:sp>
      <p:sp>
        <p:nvSpPr>
          <p:cNvPr id="239619" name="Rectangle 2"/>
          <p:cNvSpPr>
            <a:spLocks noGrp="1" noRot="1" noChangeAspect="1" noChangeArrowheads="1" noTextEdit="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9028821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50.15 Ocelli and orientation behavior of a planarian</a:t>
            </a:r>
          </a:p>
          <a:p>
            <a:endParaRPr lang="en-US" dirty="0">
              <a:latin typeface="Arial"/>
            </a:endParaRPr>
          </a:p>
        </p:txBody>
      </p:sp>
    </p:spTree>
    <p:extLst>
      <p:ext uri="{BB962C8B-B14F-4D97-AF65-F5344CB8AC3E}">
        <p14:creationId xmlns:p14="http://schemas.microsoft.com/office/powerpoint/2010/main" val="1240579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585761A9-5564-4169-894E-D02C7AFB23AF}" type="slidenum">
              <a:rPr lang="en-US" sz="1200"/>
              <a:pPr/>
              <a:t>62</a:t>
            </a:fld>
            <a:endParaRPr lang="en-US" sz="1200" dirty="0"/>
          </a:p>
        </p:txBody>
      </p:sp>
      <p:sp>
        <p:nvSpPr>
          <p:cNvPr id="241667" name="Rectangle 2"/>
          <p:cNvSpPr>
            <a:spLocks noGrp="1" noRot="1" noChangeAspect="1" noChangeArrowheads="1" noTextEdit="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8969459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50.16 Compound eyes</a:t>
            </a:r>
          </a:p>
          <a:p>
            <a:endParaRPr lang="en-US" dirty="0">
              <a:latin typeface="Arial"/>
            </a:endParaRPr>
          </a:p>
        </p:txBody>
      </p:sp>
    </p:spTree>
    <p:extLst>
      <p:ext uri="{BB962C8B-B14F-4D97-AF65-F5344CB8AC3E}">
        <p14:creationId xmlns:p14="http://schemas.microsoft.com/office/powerpoint/2010/main" val="8666088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50.16a Compound eyes (part 1: micrograph)</a:t>
            </a:r>
          </a:p>
          <a:p>
            <a:endParaRPr lang="en-US" dirty="0">
              <a:latin typeface="Arial"/>
            </a:endParaRPr>
          </a:p>
        </p:txBody>
      </p:sp>
    </p:spTree>
    <p:extLst>
      <p:ext uri="{BB962C8B-B14F-4D97-AF65-F5344CB8AC3E}">
        <p14:creationId xmlns:p14="http://schemas.microsoft.com/office/powerpoint/2010/main" val="22888961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D82FCABF-E9D2-469C-9D9E-CE2770058516}" type="slidenum">
              <a:rPr lang="en-US" sz="1200"/>
              <a:pPr/>
              <a:t>65</a:t>
            </a:fld>
            <a:endParaRPr lang="en-US" sz="1200" dirty="0"/>
          </a:p>
        </p:txBody>
      </p:sp>
      <p:sp>
        <p:nvSpPr>
          <p:cNvPr id="244739" name="Rectangle 2"/>
          <p:cNvSpPr>
            <a:spLocks noGrp="1" noRot="1" noChangeAspect="1" noChangeArrowheads="1" noTextEdit="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8162009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B06DDB1A-605C-4CAD-89E5-35AF7D4C2379}" type="slidenum">
              <a:rPr lang="en-US" sz="1200"/>
              <a:pPr/>
              <a:t>66</a:t>
            </a:fld>
            <a:endParaRPr lang="en-US" sz="1200" dirty="0"/>
          </a:p>
        </p:txBody>
      </p:sp>
      <p:sp>
        <p:nvSpPr>
          <p:cNvPr id="245763"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3304351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B06DDB1A-605C-4CAD-89E5-35AF7D4C2379}" type="slidenum">
              <a:rPr lang="en-US" sz="1200"/>
              <a:pPr/>
              <a:t>67</a:t>
            </a:fld>
            <a:endParaRPr lang="en-US" sz="1200" dirty="0"/>
          </a:p>
        </p:txBody>
      </p:sp>
      <p:sp>
        <p:nvSpPr>
          <p:cNvPr id="245763"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3304351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B06DDB1A-605C-4CAD-89E5-35AF7D4C2379}" type="slidenum">
              <a:rPr lang="en-US" sz="1200"/>
              <a:pPr/>
              <a:t>68</a:t>
            </a:fld>
            <a:endParaRPr lang="en-US" sz="1200" dirty="0"/>
          </a:p>
        </p:txBody>
      </p:sp>
      <p:sp>
        <p:nvSpPr>
          <p:cNvPr id="245763"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3304351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50.17a Exploring the structure of the human eye (part 1)</a:t>
            </a:r>
          </a:p>
          <a:p>
            <a:endParaRPr lang="en-US" dirty="0">
              <a:latin typeface="Arial"/>
            </a:endParaRPr>
          </a:p>
        </p:txBody>
      </p:sp>
    </p:spTree>
    <p:extLst>
      <p:ext uri="{BB962C8B-B14F-4D97-AF65-F5344CB8AC3E}">
        <p14:creationId xmlns:p14="http://schemas.microsoft.com/office/powerpoint/2010/main" val="2844709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28F787E0-D1FD-4D6B-B4E4-44B3ECCAA05A}" type="slidenum">
              <a:rPr lang="en-US" sz="1200"/>
              <a:pPr/>
              <a:t>7</a:t>
            </a:fld>
            <a:endParaRPr lang="en-US" sz="1200" dirty="0"/>
          </a:p>
        </p:txBody>
      </p:sp>
      <p:sp>
        <p:nvSpPr>
          <p:cNvPr id="184323"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9918085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50.17aa Exploring the structure of the human eye (part 1a: overview)</a:t>
            </a:r>
          </a:p>
          <a:p>
            <a:endParaRPr lang="en-US" dirty="0">
              <a:latin typeface="Arial"/>
            </a:endParaRPr>
          </a:p>
        </p:txBody>
      </p:sp>
    </p:spTree>
    <p:extLst>
      <p:ext uri="{BB962C8B-B14F-4D97-AF65-F5344CB8AC3E}">
        <p14:creationId xmlns:p14="http://schemas.microsoft.com/office/powerpoint/2010/main" val="28054210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50.17ab Exploring the structure of the human eye (part 1b: retina)</a:t>
            </a:r>
          </a:p>
          <a:p>
            <a:endParaRPr lang="en-US" dirty="0">
              <a:latin typeface="Arial"/>
            </a:endParaRPr>
          </a:p>
        </p:txBody>
      </p:sp>
    </p:spTree>
    <p:extLst>
      <p:ext uri="{BB962C8B-B14F-4D97-AF65-F5344CB8AC3E}">
        <p14:creationId xmlns:p14="http://schemas.microsoft.com/office/powerpoint/2010/main" val="5359343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B06DDB1A-605C-4CAD-89E5-35AF7D4C2379}" type="slidenum">
              <a:rPr lang="en-US" sz="1200"/>
              <a:pPr/>
              <a:t>72</a:t>
            </a:fld>
            <a:endParaRPr lang="en-US" sz="1200" dirty="0"/>
          </a:p>
        </p:txBody>
      </p:sp>
      <p:sp>
        <p:nvSpPr>
          <p:cNvPr id="245763"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3304351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B06DDB1A-605C-4CAD-89E5-35AF7D4C2379}" type="slidenum">
              <a:rPr lang="en-US" sz="1200"/>
              <a:pPr/>
              <a:t>73</a:t>
            </a:fld>
            <a:endParaRPr lang="en-US" sz="1200" dirty="0"/>
          </a:p>
        </p:txBody>
      </p:sp>
      <p:sp>
        <p:nvSpPr>
          <p:cNvPr id="245763"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330435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50.17b Exploring the structure of the human eye (part 2)</a:t>
            </a:r>
          </a:p>
          <a:p>
            <a:endParaRPr lang="en-US" dirty="0">
              <a:latin typeface="Arial"/>
            </a:endParaRPr>
          </a:p>
        </p:txBody>
      </p:sp>
    </p:spTree>
    <p:extLst>
      <p:ext uri="{BB962C8B-B14F-4D97-AF65-F5344CB8AC3E}">
        <p14:creationId xmlns:p14="http://schemas.microsoft.com/office/powerpoint/2010/main" val="26077487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50.17ba Exploring the structure of the human eye (part 2a: photoreceptor cells)</a:t>
            </a:r>
          </a:p>
          <a:p>
            <a:endParaRPr lang="en-US" dirty="0">
              <a:latin typeface="Arial"/>
            </a:endParaRPr>
          </a:p>
        </p:txBody>
      </p:sp>
    </p:spTree>
    <p:extLst>
      <p:ext uri="{BB962C8B-B14F-4D97-AF65-F5344CB8AC3E}">
        <p14:creationId xmlns:p14="http://schemas.microsoft.com/office/powerpoint/2010/main" val="38913765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50.17bb Exploring the structure of the human eye (part 2b: rhodopsin)</a:t>
            </a:r>
          </a:p>
          <a:p>
            <a:endParaRPr lang="en-US" dirty="0">
              <a:latin typeface="Arial"/>
            </a:endParaRPr>
          </a:p>
        </p:txBody>
      </p:sp>
    </p:spTree>
    <p:extLst>
      <p:ext uri="{BB962C8B-B14F-4D97-AF65-F5344CB8AC3E}">
        <p14:creationId xmlns:p14="http://schemas.microsoft.com/office/powerpoint/2010/main" val="21319986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50.17bc Exploring the structure of the human eye (part 2c: retinal isomers)</a:t>
            </a:r>
          </a:p>
          <a:p>
            <a:endParaRPr lang="en-US" dirty="0">
              <a:latin typeface="Arial"/>
            </a:endParaRPr>
          </a:p>
        </p:txBody>
      </p:sp>
    </p:spTree>
    <p:extLst>
      <p:ext uri="{BB962C8B-B14F-4D97-AF65-F5344CB8AC3E}">
        <p14:creationId xmlns:p14="http://schemas.microsoft.com/office/powerpoint/2010/main" val="10604388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50.17bd Exploring the structure of the human eye (part 2d: photoreceptor cells, SEM)</a:t>
            </a:r>
          </a:p>
          <a:p>
            <a:endParaRPr lang="en-US" dirty="0">
              <a:latin typeface="Arial"/>
            </a:endParaRPr>
          </a:p>
        </p:txBody>
      </p:sp>
    </p:spTree>
    <p:extLst>
      <p:ext uri="{BB962C8B-B14F-4D97-AF65-F5344CB8AC3E}">
        <p14:creationId xmlns:p14="http://schemas.microsoft.com/office/powerpoint/2010/main" val="34906519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297FD0F9-1003-4C01-B79E-739EE270BD09}" type="slidenum">
              <a:rPr lang="en-US" sz="1200"/>
              <a:pPr/>
              <a:t>79</a:t>
            </a:fld>
            <a:endParaRPr lang="en-US" sz="1200" dirty="0"/>
          </a:p>
        </p:txBody>
      </p:sp>
      <p:sp>
        <p:nvSpPr>
          <p:cNvPr id="254979" name="Rectangle 2"/>
          <p:cNvSpPr>
            <a:spLocks noGrp="1" noRot="1" noChangeAspect="1" noChangeArrowheads="1" noTextEdit="1"/>
          </p:cNvSpPr>
          <p:nvPr>
            <p:ph type="sldImg"/>
          </p:nvPr>
        </p:nvSpPr>
        <p:spPr>
          <a:solidFill>
            <a:srgbClr val="FFFFFF"/>
          </a:solidFill>
          <a:ln/>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107343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50.3 Categories of sensory receptors</a:t>
            </a:r>
          </a:p>
          <a:p>
            <a:endParaRPr lang="en-US" dirty="0">
              <a:latin typeface="Arial"/>
            </a:endParaRPr>
          </a:p>
        </p:txBody>
      </p:sp>
    </p:spTree>
    <p:extLst>
      <p:ext uri="{BB962C8B-B14F-4D97-AF65-F5344CB8AC3E}">
        <p14:creationId xmlns:p14="http://schemas.microsoft.com/office/powerpoint/2010/main" val="29667427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91C56EC6-B092-44A2-9AA0-8BA54DE28073}" type="slidenum">
              <a:rPr lang="en-US" sz="1200"/>
              <a:pPr/>
              <a:t>80</a:t>
            </a:fld>
            <a:endParaRPr lang="en-US" sz="1200" dirty="0"/>
          </a:p>
        </p:txBody>
      </p:sp>
      <p:sp>
        <p:nvSpPr>
          <p:cNvPr id="256003" name="Rectangle 2"/>
          <p:cNvSpPr>
            <a:spLocks noGrp="1" noRot="1" noChangeAspect="1" noChangeArrowheads="1" noTextEdit="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0796173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50.18 Response of a photoreceptor cell to light</a:t>
            </a:r>
          </a:p>
          <a:p>
            <a:endParaRPr lang="en-US" dirty="0">
              <a:latin typeface="Arial"/>
            </a:endParaRPr>
          </a:p>
        </p:txBody>
      </p:sp>
    </p:spTree>
    <p:extLst>
      <p:ext uri="{BB962C8B-B14F-4D97-AF65-F5344CB8AC3E}">
        <p14:creationId xmlns:p14="http://schemas.microsoft.com/office/powerpoint/2010/main" val="7179341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50.18a Response of a photoreceptor cell to light (part 1: dark)</a:t>
            </a:r>
          </a:p>
          <a:p>
            <a:endParaRPr lang="en-US" dirty="0">
              <a:latin typeface="Arial"/>
            </a:endParaRPr>
          </a:p>
        </p:txBody>
      </p:sp>
    </p:spTree>
    <p:extLst>
      <p:ext uri="{BB962C8B-B14F-4D97-AF65-F5344CB8AC3E}">
        <p14:creationId xmlns:p14="http://schemas.microsoft.com/office/powerpoint/2010/main" val="36935637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50.18b Response of a photoreceptor cell to light (part 2: light)</a:t>
            </a:r>
          </a:p>
          <a:p>
            <a:endParaRPr lang="en-US" dirty="0">
              <a:latin typeface="Arial"/>
            </a:endParaRPr>
          </a:p>
        </p:txBody>
      </p:sp>
    </p:spTree>
    <p:extLst>
      <p:ext uri="{BB962C8B-B14F-4D97-AF65-F5344CB8AC3E}">
        <p14:creationId xmlns:p14="http://schemas.microsoft.com/office/powerpoint/2010/main" val="40002926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50.18c Response of a photoreceptor cell to light (part 3: membrane potential)</a:t>
            </a:r>
          </a:p>
          <a:p>
            <a:endParaRPr lang="en-US" dirty="0">
              <a:latin typeface="Arial"/>
            </a:endParaRPr>
          </a:p>
        </p:txBody>
      </p:sp>
    </p:spTree>
    <p:extLst>
      <p:ext uri="{BB962C8B-B14F-4D97-AF65-F5344CB8AC3E}">
        <p14:creationId xmlns:p14="http://schemas.microsoft.com/office/powerpoint/2010/main" val="13028129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6A2894F8-87F0-445F-B1F2-398E271C0D9A}" type="slidenum">
              <a:rPr lang="en-US" sz="1200"/>
              <a:pPr/>
              <a:t>85</a:t>
            </a:fld>
            <a:endParaRPr lang="en-US" sz="1200" dirty="0"/>
          </a:p>
        </p:txBody>
      </p:sp>
      <p:sp>
        <p:nvSpPr>
          <p:cNvPr id="258051" name="Rectangle 2"/>
          <p:cNvSpPr>
            <a:spLocks noGrp="1" noRot="1" noChangeAspect="1" noChangeArrowheads="1" noTextEdit="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318859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6C91DA93-EC38-4F5D-B298-75C3AADFE4B6}" type="slidenum">
              <a:rPr lang="en-US" sz="1200"/>
              <a:pPr/>
              <a:t>86</a:t>
            </a:fld>
            <a:endParaRPr lang="en-US" sz="1200" dirty="0"/>
          </a:p>
        </p:txBody>
      </p:sp>
      <p:sp>
        <p:nvSpPr>
          <p:cNvPr id="259075" name="Rectangle 2"/>
          <p:cNvSpPr>
            <a:spLocks noGrp="1" noRot="1" noChangeAspect="1" noChangeArrowheads="1" noTextEdit="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4929899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50.19 Synaptic activity of rod cells in light and dark</a:t>
            </a:r>
          </a:p>
          <a:p>
            <a:endParaRPr lang="en-US" dirty="0">
              <a:latin typeface="Arial"/>
            </a:endParaRPr>
          </a:p>
        </p:txBody>
      </p:sp>
    </p:spTree>
    <p:extLst>
      <p:ext uri="{BB962C8B-B14F-4D97-AF65-F5344CB8AC3E}">
        <p14:creationId xmlns:p14="http://schemas.microsoft.com/office/powerpoint/2010/main" val="25051642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EC0F31DF-E335-4399-9573-4FD2371E1B55}" type="slidenum">
              <a:rPr lang="en-US" sz="1200"/>
              <a:pPr/>
              <a:t>88</a:t>
            </a:fld>
            <a:endParaRPr lang="en-US" sz="1200" dirty="0"/>
          </a:p>
        </p:txBody>
      </p:sp>
      <p:sp>
        <p:nvSpPr>
          <p:cNvPr id="261123" name="Rectangle 2"/>
          <p:cNvSpPr>
            <a:spLocks noGrp="1" noRot="1" noChangeAspect="1" noChangeArrowheads="1" noTextEdit="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4647025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F7C4BE48-63FA-4E10-99A4-5920F1A6CDED}" type="slidenum">
              <a:rPr lang="en-US" sz="1200"/>
              <a:pPr/>
              <a:t>89</a:t>
            </a:fld>
            <a:endParaRPr lang="en-US" sz="1200" dirty="0"/>
          </a:p>
        </p:txBody>
      </p:sp>
      <p:sp>
        <p:nvSpPr>
          <p:cNvPr id="262147" name="Rectangle 2"/>
          <p:cNvSpPr>
            <a:spLocks noGrp="1" noRot="1" noChangeAspect="1" noChangeArrowheads="1" noTextEdit="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87490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7A219E20-1DC8-44E0-9ACF-6C4F46AC81CA}" type="slidenum">
              <a:rPr lang="en-US" sz="1200"/>
              <a:pPr/>
              <a:t>9</a:t>
            </a:fld>
            <a:endParaRPr lang="en-US" sz="1200" dirty="0"/>
          </a:p>
        </p:txBody>
      </p:sp>
      <p:sp>
        <p:nvSpPr>
          <p:cNvPr id="185347"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2885215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4222A3A8-DE3D-432A-A893-3101F177FFBD}" type="slidenum">
              <a:rPr lang="en-US" sz="1200"/>
              <a:pPr/>
              <a:t>90</a:t>
            </a:fld>
            <a:endParaRPr lang="en-US" sz="1200" dirty="0"/>
          </a:p>
        </p:txBody>
      </p:sp>
      <p:sp>
        <p:nvSpPr>
          <p:cNvPr id="263171" name="Rectangle 2"/>
          <p:cNvSpPr>
            <a:spLocks noGrp="1" noRot="1" noChangeAspect="1" noChangeArrowheads="1" noTextEdit="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22177376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50.20 Neural pathways for vision</a:t>
            </a:r>
          </a:p>
          <a:p>
            <a:endParaRPr lang="en-US" dirty="0">
              <a:latin typeface="Arial"/>
            </a:endParaRPr>
          </a:p>
        </p:txBody>
      </p:sp>
    </p:spTree>
    <p:extLst>
      <p:ext uri="{BB962C8B-B14F-4D97-AF65-F5344CB8AC3E}">
        <p14:creationId xmlns:p14="http://schemas.microsoft.com/office/powerpoint/2010/main" val="601651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1B366C44-5B29-4084-B83F-5BF12BC9DE03}" type="slidenum">
              <a:rPr lang="en-US" sz="1200"/>
              <a:pPr/>
              <a:t>92</a:t>
            </a:fld>
            <a:endParaRPr lang="en-US" sz="1200" dirty="0"/>
          </a:p>
        </p:txBody>
      </p:sp>
      <p:sp>
        <p:nvSpPr>
          <p:cNvPr id="265219" name="Rectangle 2"/>
          <p:cNvSpPr>
            <a:spLocks noGrp="1" noRot="1" noChangeAspect="1" noChangeArrowheads="1" noTextEdit="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8923922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CD88271F-5015-4193-A809-83ADA29E34B3}" type="slidenum">
              <a:rPr lang="en-US" sz="1200"/>
              <a:pPr/>
              <a:t>93</a:t>
            </a:fld>
            <a:endParaRPr lang="en-US" sz="1200" dirty="0"/>
          </a:p>
        </p:txBody>
      </p:sp>
      <p:sp>
        <p:nvSpPr>
          <p:cNvPr id="266243" name="Rectangle 2"/>
          <p:cNvSpPr>
            <a:spLocks noGrp="1" noRot="1" noChangeAspect="1"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42651068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892F44C6-E738-4523-9BE1-379D13C48356}" type="slidenum">
              <a:rPr lang="en-US" sz="1200"/>
              <a:pPr/>
              <a:t>94</a:t>
            </a:fld>
            <a:endParaRPr lang="en-US" sz="1200" dirty="0"/>
          </a:p>
        </p:txBody>
      </p:sp>
      <p:sp>
        <p:nvSpPr>
          <p:cNvPr id="267267"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7283183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50.21 Gene therapy for vision</a:t>
            </a:r>
          </a:p>
          <a:p>
            <a:endParaRPr lang="en-US" dirty="0">
              <a:latin typeface="Arial"/>
            </a:endParaRPr>
          </a:p>
        </p:txBody>
      </p:sp>
    </p:spTree>
    <p:extLst>
      <p:ext uri="{BB962C8B-B14F-4D97-AF65-F5344CB8AC3E}">
        <p14:creationId xmlns:p14="http://schemas.microsoft.com/office/powerpoint/2010/main" val="10116795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69D8420C-1336-405B-BDA3-1C492C09E9D0}" type="slidenum">
              <a:rPr lang="en-US" sz="1200"/>
              <a:pPr/>
              <a:t>96</a:t>
            </a:fld>
            <a:endParaRPr lang="en-US" sz="1200" dirty="0"/>
          </a:p>
        </p:txBody>
      </p:sp>
      <p:sp>
        <p:nvSpPr>
          <p:cNvPr id="269315" name="Rectangle 2"/>
          <p:cNvSpPr>
            <a:spLocks noGrp="1" noRot="1" noChangeAspect="1" noChangeArrowheads="1" noTextEdit="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11845454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50.22 Focusing in the mammalian eye</a:t>
            </a:r>
          </a:p>
          <a:p>
            <a:endParaRPr lang="en-US" dirty="0">
              <a:latin typeface="Arial"/>
            </a:endParaRPr>
          </a:p>
        </p:txBody>
      </p:sp>
    </p:spTree>
    <p:extLst>
      <p:ext uri="{BB962C8B-B14F-4D97-AF65-F5344CB8AC3E}">
        <p14:creationId xmlns:p14="http://schemas.microsoft.com/office/powerpoint/2010/main" val="34657499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50.22a Focusing in the mammalian eye (part 1: near vision)</a:t>
            </a:r>
          </a:p>
          <a:p>
            <a:endParaRPr lang="en-US" dirty="0">
              <a:latin typeface="Arial"/>
            </a:endParaRPr>
          </a:p>
        </p:txBody>
      </p:sp>
    </p:spTree>
    <p:extLst>
      <p:ext uri="{BB962C8B-B14F-4D97-AF65-F5344CB8AC3E}">
        <p14:creationId xmlns:p14="http://schemas.microsoft.com/office/powerpoint/2010/main" val="38709007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50.22b Focusing in the mammalian eye (part 2: distance vision)</a:t>
            </a:r>
          </a:p>
          <a:p>
            <a:endParaRPr lang="en-US" dirty="0">
              <a:latin typeface="Arial"/>
            </a:endParaRPr>
          </a:p>
        </p:txBody>
      </p:sp>
    </p:spTree>
    <p:extLst>
      <p:ext uri="{BB962C8B-B14F-4D97-AF65-F5344CB8AC3E}">
        <p14:creationId xmlns:p14="http://schemas.microsoft.com/office/powerpoint/2010/main" val="3919049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591" t="-1" b="-1"/>
          <a:stretch/>
        </p:blipFill>
        <p:spPr>
          <a:xfrm>
            <a:off x="152400" y="152400"/>
            <a:ext cx="4495800" cy="6356360"/>
          </a:xfrm>
          <a:prstGeom prst="rect">
            <a:avLst/>
          </a:prstGeom>
        </p:spPr>
      </p:pic>
      <p:sp>
        <p:nvSpPr>
          <p:cNvPr id="13" name="TextBox 12"/>
          <p:cNvSpPr txBox="1"/>
          <p:nvPr/>
        </p:nvSpPr>
        <p:spPr>
          <a:xfrm>
            <a:off x="6827225" y="6019800"/>
            <a:ext cx="2164375" cy="738664"/>
          </a:xfrm>
          <a:prstGeom prst="rect">
            <a:avLst/>
          </a:prstGeom>
          <a:noFill/>
        </p:spPr>
        <p:txBody>
          <a:bodyPr wrap="none" rtlCol="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r>
              <a:rPr lang="en-US" sz="1400" dirty="0"/>
              <a:t>Lecture</a:t>
            </a:r>
            <a:r>
              <a:rPr lang="en-US" sz="1400" baseline="0" dirty="0"/>
              <a:t> Presentations by</a:t>
            </a:r>
            <a:br>
              <a:rPr lang="en-US" sz="1400" baseline="0" dirty="0"/>
            </a:br>
            <a:r>
              <a:rPr lang="en-US" sz="1400" baseline="0" dirty="0"/>
              <a:t>Nicole Tunbridge and</a:t>
            </a:r>
            <a:endParaRPr lang="en-US" sz="1400" dirty="0"/>
          </a:p>
          <a:p>
            <a:pPr algn="r"/>
            <a:r>
              <a:rPr lang="en-US" sz="1400" baseline="0" dirty="0"/>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000" b="1" dirty="0">
                <a:solidFill>
                  <a:srgbClr val="DF4A20"/>
                </a:solidFill>
                <a:effectLst>
                  <a:outerShdw blurRad="38100" dist="38100" dir="2700000" algn="tl">
                    <a:srgbClr val="000000">
                      <a:alpha val="43137"/>
                    </a:srgbClr>
                  </a:outerShdw>
                </a:effectLst>
              </a:rPr>
              <a:t>Chapter 50</a:t>
            </a:r>
            <a:r>
              <a:rPr lang="en-US" sz="3200" b="1" dirty="0">
                <a:solidFill>
                  <a:srgbClr val="DF4A20"/>
                </a:solidFill>
              </a:rPr>
              <a:t/>
            </a:r>
            <a:br>
              <a:rPr lang="en-US" sz="3200" b="1" dirty="0">
                <a:solidFill>
                  <a:srgbClr val="DF4A20"/>
                </a:solidFill>
              </a:rPr>
            </a:br>
            <a:r>
              <a:rPr lang="en-US" sz="3600" dirty="0"/>
              <a:t/>
            </a:r>
            <a:br>
              <a:rPr lang="en-US" sz="3600" dirty="0"/>
            </a:br>
            <a:r>
              <a:rPr lang="en-US" sz="4000" b="1" kern="1200" baseline="0" dirty="0">
                <a:solidFill>
                  <a:schemeClr val="tx1"/>
                </a:solidFill>
                <a:effectLst>
                  <a:outerShdw blurRad="38100" dist="38100" dir="2700000" algn="tl">
                    <a:srgbClr val="000000">
                      <a:alpha val="43137"/>
                    </a:srgbClr>
                  </a:outerShdw>
                </a:effectLst>
                <a:latin typeface="Arial" panose="020B0604020202020204" pitchFamily="34" charset="0"/>
                <a:ea typeface="ヒラギノ角ゴ Pro W3" charset="-128"/>
                <a:cs typeface="+mn-cs"/>
              </a:rPr>
              <a:t>Sensory and Motor Mechanisms</a:t>
            </a:r>
          </a:p>
        </p:txBody>
      </p:sp>
    </p:spTree>
    <p:extLst>
      <p:ext uri="{BB962C8B-B14F-4D97-AF65-F5344CB8AC3E}">
        <p14:creationId xmlns:p14="http://schemas.microsoft.com/office/powerpoint/2010/main" val="1808287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403173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33410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618264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 2017 Pearson Education, Inc.</a:t>
            </a:r>
          </a:p>
        </p:txBody>
      </p:sp>
    </p:spTree>
    <p:extLst>
      <p:ext uri="{BB962C8B-B14F-4D97-AF65-F5344CB8AC3E}">
        <p14:creationId xmlns:p14="http://schemas.microsoft.com/office/powerpoint/2010/main" val="2961939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prstGeom prst="rect">
            <a:avLst/>
          </a:prstGeom>
        </p:spPr>
        <p:txBody>
          <a:bodyPr/>
          <a:lstStyle>
            <a:lvl1pPr algn="l">
              <a:defRPr sz="3000" b="1">
                <a:latin typeface="Arial"/>
                <a:cs typeface="Aria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 2017 Pearson Education, Inc.</a:t>
            </a:r>
          </a:p>
        </p:txBody>
      </p:sp>
      <p:sp>
        <p:nvSpPr>
          <p:cNvPr id="5" name="Content Placeholder 4"/>
          <p:cNvSpPr>
            <a:spLocks noGrp="1"/>
          </p:cNvSpPr>
          <p:nvPr>
            <p:ph sz="quarter" idx="11"/>
          </p:nvPr>
        </p:nvSpPr>
        <p:spPr>
          <a:xfrm>
            <a:off x="1676400" y="1600200"/>
            <a:ext cx="6629400" cy="457200"/>
          </a:xfrm>
        </p:spPr>
        <p:txBody>
          <a:bodyPr/>
          <a:lstStyle/>
          <a:p>
            <a:pPr lvl="0"/>
            <a:r>
              <a:rPr lang="en-US" dirty="0"/>
              <a:t>Click to edit Master text styles</a:t>
            </a:r>
          </a:p>
        </p:txBody>
      </p:sp>
      <p:sp>
        <p:nvSpPr>
          <p:cNvPr id="7" name="Table Placeholder 6"/>
          <p:cNvSpPr>
            <a:spLocks noGrp="1"/>
          </p:cNvSpPr>
          <p:nvPr>
            <p:ph type="tbl" sz="quarter" idx="12"/>
          </p:nvPr>
        </p:nvSpPr>
        <p:spPr>
          <a:xfrm>
            <a:off x="1447800" y="2819400"/>
            <a:ext cx="5791200" cy="2057400"/>
          </a:xfrm>
        </p:spPr>
        <p:txBody>
          <a:bodyPr/>
          <a:lstStyle/>
          <a:p>
            <a:endParaRPr lang="en-US" dirty="0"/>
          </a:p>
        </p:txBody>
      </p:sp>
    </p:spTree>
    <p:extLst>
      <p:ext uri="{BB962C8B-B14F-4D97-AF65-F5344CB8AC3E}">
        <p14:creationId xmlns:p14="http://schemas.microsoft.com/office/powerpoint/2010/main" val="3799806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a:prstGeom prst="rect">
            <a:avLst/>
          </a:prstGeom>
        </p:spPr>
        <p:txBody>
          <a:bodyPr wrap="square">
            <a:noAutofit/>
          </a:bodyPr>
          <a:lstStyle>
            <a:lvl1pPr algn="l">
              <a:defRPr sz="3000" b="1">
                <a:latin typeface="Arial"/>
                <a:cs typeface="Arial"/>
              </a:defRPr>
            </a:lvl1pPr>
          </a:lstStyle>
          <a:p>
            <a:r>
              <a:rPr lang="en-US" dirty="0"/>
              <a:t>Click to edit Master title style</a:t>
            </a:r>
          </a:p>
        </p:txBody>
      </p:sp>
      <p:sp>
        <p:nvSpPr>
          <p:cNvPr id="5" name="Content Placeholder 4"/>
          <p:cNvSpPr>
            <a:spLocks noGrp="1"/>
          </p:cNvSpPr>
          <p:nvPr>
            <p:ph sz="quarter" idx="11" hasCustomPrompt="1"/>
          </p:nvPr>
        </p:nvSpPr>
        <p:spPr>
          <a:xfrm>
            <a:off x="507560" y="3213968"/>
            <a:ext cx="2204130" cy="90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lang="en-US" b="0" kern="1200" dirty="0" smtClean="0">
                <a:solidFill>
                  <a:srgbClr val="000000"/>
                </a:solidFill>
                <a:cs typeface="+mn-cs"/>
              </a:defRPr>
            </a:lvl1pPr>
          </a:lstStyle>
          <a:p>
            <a:pPr lvl="0">
              <a:lnSpc>
                <a:spcPts val="1420"/>
              </a:lnSpc>
              <a:spcBef>
                <a:spcPct val="0"/>
              </a:spcBef>
            </a:pPr>
            <a:r>
              <a:rPr lang="en-US" dirty="0"/>
              <a:t>Click to edit Master text styles</a:t>
            </a:r>
          </a:p>
        </p:txBody>
      </p:sp>
      <p:sp>
        <p:nvSpPr>
          <p:cNvPr id="6" name="Content Placeholder 4"/>
          <p:cNvSpPr>
            <a:spLocks noGrp="1"/>
          </p:cNvSpPr>
          <p:nvPr>
            <p:ph sz="quarter" idx="12" hasCustomPrompt="1"/>
          </p:nvPr>
        </p:nvSpPr>
        <p:spPr>
          <a:xfrm>
            <a:off x="3152675" y="3213968"/>
            <a:ext cx="2204130" cy="90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lang="en-US" b="0" kern="1200" dirty="0" smtClean="0">
                <a:solidFill>
                  <a:srgbClr val="000000"/>
                </a:solidFill>
                <a:cs typeface="+mn-cs"/>
              </a:defRPr>
            </a:lvl1pPr>
          </a:lstStyle>
          <a:p>
            <a:pPr lvl="0">
              <a:lnSpc>
                <a:spcPts val="1420"/>
              </a:lnSpc>
              <a:spcBef>
                <a:spcPct val="0"/>
              </a:spcBef>
            </a:pPr>
            <a:r>
              <a:rPr lang="en-US" dirty="0"/>
              <a:t>Click to edit Master text styles</a:t>
            </a:r>
          </a:p>
        </p:txBody>
      </p:sp>
      <p:sp>
        <p:nvSpPr>
          <p:cNvPr id="7" name="Content Placeholder 4"/>
          <p:cNvSpPr>
            <a:spLocks noGrp="1"/>
          </p:cNvSpPr>
          <p:nvPr>
            <p:ph sz="quarter" idx="13" hasCustomPrompt="1"/>
          </p:nvPr>
        </p:nvSpPr>
        <p:spPr>
          <a:xfrm>
            <a:off x="6477000" y="3213968"/>
            <a:ext cx="2204130" cy="90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lang="en-US" b="0" kern="1200" dirty="0" smtClean="0">
                <a:solidFill>
                  <a:srgbClr val="000000"/>
                </a:solidFill>
                <a:cs typeface="+mn-cs"/>
              </a:defRPr>
            </a:lvl1pPr>
          </a:lstStyle>
          <a:p>
            <a:pPr lvl="0">
              <a:lnSpc>
                <a:spcPts val="1420"/>
              </a:lnSpc>
              <a:spcBef>
                <a:spcPct val="0"/>
              </a:spcBef>
            </a:pPr>
            <a:r>
              <a:rPr lang="en-US" dirty="0"/>
              <a:t>Click to edit Master text styles</a:t>
            </a:r>
          </a:p>
        </p:txBody>
      </p:sp>
    </p:spTree>
    <p:extLst>
      <p:ext uri="{BB962C8B-B14F-4D97-AF65-F5344CB8AC3E}">
        <p14:creationId xmlns:p14="http://schemas.microsoft.com/office/powerpoint/2010/main" val="221196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prstGeom prst="rect">
            <a:avLst/>
          </a:prstGeom>
        </p:spPr>
        <p:txBody>
          <a:bodyPr wrap="square">
            <a:noAutofit/>
          </a:bodyPr>
          <a:lstStyle>
            <a:lvl1pPr algn="l">
              <a:defRPr sz="3000" b="1">
                <a:latin typeface="Arial"/>
                <a:cs typeface="Arial"/>
              </a:defRPr>
            </a:lvl1pPr>
          </a:lstStyle>
          <a:p>
            <a:r>
              <a:rPr lang="en-US" dirty="0"/>
              <a:t>Click to edit Master title style</a:t>
            </a:r>
          </a:p>
        </p:txBody>
      </p:sp>
      <p:sp>
        <p:nvSpPr>
          <p:cNvPr id="3" name="Footer Placeholder 2"/>
          <p:cNvSpPr>
            <a:spLocks noGrp="1"/>
          </p:cNvSpPr>
          <p:nvPr>
            <p:ph type="ftr" sz="quarter" idx="10"/>
          </p:nvPr>
        </p:nvSpPr>
        <p:spPr>
          <a:xfrm>
            <a:off x="66575" y="6573095"/>
            <a:ext cx="3086100" cy="232932"/>
          </a:xfrm>
        </p:spPr>
        <p:txBody>
          <a:bodyPr wrap="square">
            <a:noAutofit/>
          </a:bodyPr>
          <a:lstStyle/>
          <a:p>
            <a:r>
              <a:rPr lang="en-US" dirty="0"/>
              <a:t>© 2017 Pearson Education, Inc.</a:t>
            </a:r>
          </a:p>
        </p:txBody>
      </p:sp>
      <p:sp>
        <p:nvSpPr>
          <p:cNvPr id="5" name="Content Placeholder 4"/>
          <p:cNvSpPr>
            <a:spLocks noGrp="1"/>
          </p:cNvSpPr>
          <p:nvPr>
            <p:ph sz="quarter" idx="11" hasCustomPrompt="1"/>
          </p:nvPr>
        </p:nvSpPr>
        <p:spPr>
          <a:xfrm>
            <a:off x="2365466" y="3264548"/>
            <a:ext cx="4413068" cy="12312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lang="en-US" sz="2400" b="0" kern="1200" dirty="0" smtClean="0">
                <a:solidFill>
                  <a:srgbClr val="000000"/>
                </a:solidFill>
                <a:cs typeface="+mn-cs"/>
              </a:defRPr>
            </a:lvl1pPr>
          </a:lstStyle>
          <a:p>
            <a:pPr lvl="0">
              <a:lnSpc>
                <a:spcPts val="2600"/>
              </a:lnSpc>
              <a:spcBef>
                <a:spcPct val="0"/>
              </a:spcBef>
            </a:pPr>
            <a:r>
              <a:rPr lang="en-US" dirty="0"/>
              <a:t>Click to edit Master text styles</a:t>
            </a:r>
          </a:p>
        </p:txBody>
      </p:sp>
    </p:spTree>
    <p:extLst>
      <p:ext uri="{BB962C8B-B14F-4D97-AF65-F5344CB8AC3E}">
        <p14:creationId xmlns:p14="http://schemas.microsoft.com/office/powerpoint/2010/main" val="2107394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a:prstGeom prst="rect">
            <a:avLst/>
          </a:prstGeom>
        </p:spPr>
        <p:txBody>
          <a:bodyPr wrap="square">
            <a:noAutofit/>
          </a:bodyPr>
          <a:lstStyle>
            <a:lvl1pPr marL="0" indent="0" algn="l">
              <a:defRPr sz="3000" b="1">
                <a:latin typeface="Arial"/>
                <a:cs typeface="Arial"/>
              </a:defRPr>
            </a:lvl1pPr>
          </a:lstStyle>
          <a:p>
            <a:r>
              <a:rPr lang="en-US" dirty="0"/>
              <a:t>Click to edit Master title style</a:t>
            </a:r>
          </a:p>
        </p:txBody>
      </p:sp>
      <p:sp>
        <p:nvSpPr>
          <p:cNvPr id="3" name="Footer Placeholder 2"/>
          <p:cNvSpPr>
            <a:spLocks noGrp="1"/>
          </p:cNvSpPr>
          <p:nvPr>
            <p:ph type="ftr" sz="quarter" idx="10"/>
          </p:nvPr>
        </p:nvSpPr>
        <p:spPr/>
        <p:txBody>
          <a:bodyPr wrap="square">
            <a:noAutofit/>
          </a:bodyPr>
          <a:lstStyle/>
          <a:p>
            <a:r>
              <a:rPr lang="en-US" dirty="0"/>
              <a:t>© 2017 Pearson Education, Inc.</a:t>
            </a:r>
          </a:p>
        </p:txBody>
      </p:sp>
      <p:sp>
        <p:nvSpPr>
          <p:cNvPr id="5" name="Content Placeholder 4"/>
          <p:cNvSpPr>
            <a:spLocks noGrp="1"/>
          </p:cNvSpPr>
          <p:nvPr>
            <p:ph sz="quarter" idx="11" hasCustomPrompt="1"/>
          </p:nvPr>
        </p:nvSpPr>
        <p:spPr>
          <a:xfrm>
            <a:off x="838200" y="1981200"/>
            <a:ext cx="4413068" cy="838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lang="en-US" sz="2400" b="0" kern="1200" dirty="0" smtClean="0">
                <a:solidFill>
                  <a:srgbClr val="000000"/>
                </a:solidFill>
                <a:cs typeface="+mn-cs"/>
              </a:defRPr>
            </a:lvl1pPr>
          </a:lstStyle>
          <a:p>
            <a:pPr lvl="0">
              <a:lnSpc>
                <a:spcPts val="2600"/>
              </a:lnSpc>
              <a:spcBef>
                <a:spcPct val="0"/>
              </a:spcBef>
            </a:pPr>
            <a:r>
              <a:rPr lang="en-US" dirty="0"/>
              <a:t>Click to edit Master text styles</a:t>
            </a:r>
          </a:p>
        </p:txBody>
      </p:sp>
      <p:sp>
        <p:nvSpPr>
          <p:cNvPr id="6" name="Content Placeholder 4"/>
          <p:cNvSpPr>
            <a:spLocks noGrp="1"/>
          </p:cNvSpPr>
          <p:nvPr>
            <p:ph sz="quarter" idx="12" hasCustomPrompt="1"/>
          </p:nvPr>
        </p:nvSpPr>
        <p:spPr>
          <a:xfrm>
            <a:off x="1219200" y="5257800"/>
            <a:ext cx="4413068" cy="990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lang="en-US" sz="2400" b="0" kern="1200" dirty="0" smtClean="0">
                <a:solidFill>
                  <a:srgbClr val="000000"/>
                </a:solidFill>
                <a:cs typeface="+mn-cs"/>
              </a:defRPr>
            </a:lvl1pPr>
          </a:lstStyle>
          <a:p>
            <a:pPr lvl="0">
              <a:lnSpc>
                <a:spcPts val="2600"/>
              </a:lnSpc>
              <a:spcBef>
                <a:spcPct val="0"/>
              </a:spcBef>
            </a:pPr>
            <a:r>
              <a:rPr lang="en-US" dirty="0"/>
              <a:t>Click to edit Master text styles</a:t>
            </a:r>
          </a:p>
        </p:txBody>
      </p:sp>
    </p:spTree>
    <p:extLst>
      <p:ext uri="{BB962C8B-B14F-4D97-AF65-F5344CB8AC3E}">
        <p14:creationId xmlns:p14="http://schemas.microsoft.com/office/powerpoint/2010/main" val="14752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a:prstGeom prst="rect">
            <a:avLst/>
          </a:prstGeom>
        </p:spPr>
        <p:txBody>
          <a:bodyPr/>
          <a:lstStyle>
            <a:lvl1pPr algn="l">
              <a:defRPr sz="3000" b="1">
                <a:latin typeface="Arial"/>
                <a:cs typeface="Aria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 2017 Pearson Education, Inc.</a:t>
            </a:r>
          </a:p>
        </p:txBody>
      </p:sp>
    </p:spTree>
    <p:extLst>
      <p:ext uri="{BB962C8B-B14F-4D97-AF65-F5344CB8AC3E}">
        <p14:creationId xmlns:p14="http://schemas.microsoft.com/office/powerpoint/2010/main" val="420112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591" t="-1" b="-1"/>
          <a:stretch/>
        </p:blipFill>
        <p:spPr>
          <a:xfrm>
            <a:off x="152400" y="152400"/>
            <a:ext cx="4495800" cy="6356360"/>
          </a:xfrm>
          <a:prstGeom prst="rect">
            <a:avLst/>
          </a:prstGeom>
        </p:spPr>
      </p:pic>
      <p:sp>
        <p:nvSpPr>
          <p:cNvPr id="2" name="Title 1"/>
          <p:cNvSpPr>
            <a:spLocks noGrp="1"/>
          </p:cNvSpPr>
          <p:nvPr>
            <p:ph type="title"/>
          </p:nvPr>
        </p:nvSpPr>
        <p:spPr>
          <a:xfrm>
            <a:off x="5334000" y="533400"/>
            <a:ext cx="3124200" cy="800219"/>
          </a:xfrm>
        </p:spPr>
        <p:txBody>
          <a:bodyPr/>
          <a:lstStyle>
            <a:lvl1pPr indent="0" algn="ctr">
              <a:lnSpc>
                <a:spcPct val="100000"/>
              </a:lnSpc>
              <a:defRPr lang="en-US" sz="4000" b="1" kern="1200" dirty="0">
                <a:solidFill>
                  <a:schemeClr val="tx1"/>
                </a:solidFill>
                <a:effectLst>
                  <a:outerShdw blurRad="38100" dist="38100" dir="2700000" algn="tl">
                    <a:srgbClr val="000000">
                      <a:alpha val="43137"/>
                    </a:srgbClr>
                  </a:outerShdw>
                </a:effectLst>
                <a:latin typeface="Arial" panose="020B0604020202020204" pitchFamily="34" charset="0"/>
                <a:ea typeface="ヒラギノ角ゴ Pro W3" charset="-128"/>
                <a:cs typeface="+mn-cs"/>
              </a:defRPr>
            </a:lvl1pPr>
          </a:lstStyle>
          <a:p>
            <a:r>
              <a:rPr lang="en-US" dirty="0"/>
              <a:t>Click</a:t>
            </a:r>
          </a:p>
        </p:txBody>
      </p:sp>
      <p:sp>
        <p:nvSpPr>
          <p:cNvPr id="5" name="Content Placeholder 4"/>
          <p:cNvSpPr>
            <a:spLocks noGrp="1"/>
          </p:cNvSpPr>
          <p:nvPr>
            <p:ph sz="quarter" idx="10"/>
          </p:nvPr>
        </p:nvSpPr>
        <p:spPr>
          <a:xfrm>
            <a:off x="5074625" y="4507323"/>
            <a:ext cx="3505200" cy="1360077"/>
          </a:xfrm>
        </p:spPr>
        <p:txBody>
          <a:bodyPr/>
          <a:lstStyle>
            <a:lvl1pPr marL="0" indent="0" algn="ctr">
              <a:spcBef>
                <a:spcPts val="0"/>
              </a:spcBef>
              <a:spcAft>
                <a:spcPts val="0"/>
              </a:spcAft>
              <a:buNone/>
              <a:defRPr lang="en-US" sz="4000" b="1" kern="1200" baseline="0" dirty="0">
                <a:solidFill>
                  <a:schemeClr val="tx1"/>
                </a:solidFill>
                <a:effectLst>
                  <a:outerShdw blurRad="38100" dist="38100" dir="2700000" algn="tl">
                    <a:srgbClr val="000000">
                      <a:alpha val="43137"/>
                    </a:srgbClr>
                  </a:outerShdw>
                </a:effectLst>
                <a:latin typeface="Arial" panose="020B0604020202020204" pitchFamily="34" charset="0"/>
                <a:ea typeface="ヒラギノ角ゴ Pro W3" charset="-128"/>
                <a:cs typeface="+mn-cs"/>
              </a:defRPr>
            </a:lvl1pPr>
          </a:lstStyle>
          <a:p>
            <a:pPr lvl="0"/>
            <a:r>
              <a:rPr lang="en-US" dirty="0"/>
              <a:t>Click to edit</a:t>
            </a:r>
          </a:p>
        </p:txBody>
      </p:sp>
      <p:sp>
        <p:nvSpPr>
          <p:cNvPr id="9" name="Content Placeholder 8"/>
          <p:cNvSpPr>
            <a:spLocks noGrp="1"/>
          </p:cNvSpPr>
          <p:nvPr>
            <p:ph sz="quarter" idx="11"/>
          </p:nvPr>
        </p:nvSpPr>
        <p:spPr>
          <a:xfrm>
            <a:off x="4152900" y="6189835"/>
            <a:ext cx="2743200" cy="565160"/>
          </a:xfrm>
        </p:spPr>
        <p:txBody>
          <a:bodyPr/>
          <a:lstStyle>
            <a:lvl1pPr marL="0" indent="0" algn="r" rtl="0" eaLnBrk="0" fontAlgn="base" hangingPunct="0">
              <a:spcBef>
                <a:spcPct val="0"/>
              </a:spcBef>
              <a:spcAft>
                <a:spcPct val="0"/>
              </a:spcAft>
              <a:buNone/>
              <a:defRPr lang="en-US" sz="1400" kern="1200" dirty="0" smtClean="0">
                <a:solidFill>
                  <a:schemeClr val="tx1"/>
                </a:solidFill>
                <a:latin typeface="Arial" panose="020B0604020202020204" pitchFamily="34" charset="0"/>
                <a:ea typeface="ヒラギノ角ゴ Pro W3" charset="-128"/>
                <a:cs typeface="+mn-cs"/>
              </a:defRPr>
            </a:lvl1pPr>
            <a:lvl2pPr marL="457200" indent="0" algn="r" rtl="0" eaLnBrk="0" fontAlgn="base" hangingPunct="0">
              <a:spcBef>
                <a:spcPct val="0"/>
              </a:spcBef>
              <a:spcAft>
                <a:spcPct val="0"/>
              </a:spcAft>
              <a:buNone/>
              <a:defRPr lang="en-US" sz="1400" kern="1200" dirty="0" smtClean="0">
                <a:solidFill>
                  <a:schemeClr val="tx1"/>
                </a:solidFill>
                <a:latin typeface="Arial" panose="020B0604020202020204" pitchFamily="34" charset="0"/>
                <a:ea typeface="ヒラギノ角ゴ Pro W3" charset="-128"/>
                <a:cs typeface="+mn-cs"/>
              </a:defRPr>
            </a:lvl2pPr>
            <a:lvl3pPr marL="914400" indent="0" algn="r" rtl="0" eaLnBrk="0" fontAlgn="base" hangingPunct="0">
              <a:spcBef>
                <a:spcPct val="0"/>
              </a:spcBef>
              <a:spcAft>
                <a:spcPct val="0"/>
              </a:spcAft>
              <a:buNone/>
              <a:defRPr lang="en-US" sz="1400" kern="1200" dirty="0" smtClean="0">
                <a:solidFill>
                  <a:schemeClr val="tx1"/>
                </a:solidFill>
                <a:latin typeface="Arial" panose="020B0604020202020204" pitchFamily="34" charset="0"/>
                <a:ea typeface="ヒラギノ角ゴ Pro W3" charset="-128"/>
                <a:cs typeface="+mn-cs"/>
              </a:defRPr>
            </a:lvl3pPr>
            <a:lvl4pPr marL="1371600" indent="0" algn="r" rtl="0" eaLnBrk="0" fontAlgn="base" hangingPunct="0">
              <a:spcBef>
                <a:spcPct val="0"/>
              </a:spcBef>
              <a:spcAft>
                <a:spcPct val="0"/>
              </a:spcAft>
              <a:buNone/>
              <a:defRPr lang="en-US" sz="1400" kern="1200" dirty="0" smtClean="0">
                <a:solidFill>
                  <a:schemeClr val="tx1"/>
                </a:solidFill>
                <a:latin typeface="Arial" panose="020B0604020202020204" pitchFamily="34" charset="0"/>
                <a:ea typeface="ヒラギノ角ゴ Pro W3" charset="-128"/>
                <a:cs typeface="+mn-cs"/>
              </a:defRPr>
            </a:lvl4pPr>
            <a:lvl5pPr marL="1828800" indent="0" algn="r" rtl="0" eaLnBrk="0" fontAlgn="base" hangingPunct="0">
              <a:spcBef>
                <a:spcPct val="0"/>
              </a:spcBef>
              <a:spcAft>
                <a:spcPct val="0"/>
              </a:spcAft>
              <a:buNone/>
              <a:defRPr lang="en-US" sz="1400" kern="1200" dirty="0">
                <a:solidFill>
                  <a:schemeClr val="tx1"/>
                </a:solidFill>
                <a:latin typeface="Arial" panose="020B0604020202020204" pitchFamily="34" charset="0"/>
                <a:ea typeface="ヒラギノ角ゴ Pro W3" charset="-128"/>
                <a:cs typeface="+mn-cs"/>
              </a:defRPr>
            </a:lvl5pPr>
          </a:lstStyle>
          <a:p>
            <a:pPr lvl="0"/>
            <a:r>
              <a:rPr lang="en-US" dirty="0"/>
              <a:t>Click to edit Master text styles</a:t>
            </a:r>
          </a:p>
        </p:txBody>
      </p:sp>
      <p:sp>
        <p:nvSpPr>
          <p:cNvPr id="11" name="Content Placeholder 10"/>
          <p:cNvSpPr>
            <a:spLocks noGrp="1"/>
          </p:cNvSpPr>
          <p:nvPr>
            <p:ph sz="quarter" idx="12"/>
          </p:nvPr>
        </p:nvSpPr>
        <p:spPr>
          <a:xfrm>
            <a:off x="98913" y="5838835"/>
            <a:ext cx="3886200" cy="304800"/>
          </a:xfrm>
        </p:spPr>
        <p:txBody>
          <a:bodyPr anchor="ctr"/>
          <a:lstStyle>
            <a:lvl1pPr marL="0" indent="0">
              <a:buNone/>
              <a:defRPr lang="en-US" sz="900" kern="1200" dirty="0">
                <a:solidFill>
                  <a:schemeClr val="tx1"/>
                </a:solidFill>
                <a:latin typeface="Arial" panose="020B0604020202020204" pitchFamily="34" charset="0"/>
                <a:ea typeface="ヒラギノ角ゴ Pro W3" charset="-128"/>
                <a:cs typeface="+mn-cs"/>
              </a:defRPr>
            </a:lvl1pPr>
          </a:lstStyle>
          <a:p>
            <a:pPr lvl="0"/>
            <a:r>
              <a:rPr lang="en-US" dirty="0"/>
              <a:t>Click to edit Master</a:t>
            </a:r>
          </a:p>
        </p:txBody>
      </p:sp>
    </p:spTree>
    <p:extLst>
      <p:ext uri="{BB962C8B-B14F-4D97-AF65-F5344CB8AC3E}">
        <p14:creationId xmlns:p14="http://schemas.microsoft.com/office/powerpoint/2010/main" val="1307608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2910807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105032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851232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No Title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52400" y="1272910"/>
            <a:ext cx="8839199" cy="784490"/>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
        <p:nvSpPr>
          <p:cNvPr id="6" name="Content Placeholder 2"/>
          <p:cNvSpPr>
            <a:spLocks noGrp="1"/>
          </p:cNvSpPr>
          <p:nvPr>
            <p:ph idx="10"/>
          </p:nvPr>
        </p:nvSpPr>
        <p:spPr>
          <a:xfrm>
            <a:off x="152400" y="2133600"/>
            <a:ext cx="8839199" cy="442824"/>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7" name="Content Placeholder 2"/>
          <p:cNvSpPr>
            <a:spLocks noGrp="1"/>
          </p:cNvSpPr>
          <p:nvPr>
            <p:ph idx="11"/>
          </p:nvPr>
        </p:nvSpPr>
        <p:spPr>
          <a:xfrm>
            <a:off x="152400" y="2667000"/>
            <a:ext cx="8839199" cy="442824"/>
          </a:xfrm>
        </p:spPr>
        <p:txBody>
          <a:bodyPr/>
          <a:lstStyle>
            <a:lvl1pPr marL="0" indent="0">
              <a:buClr>
                <a:srgbClr val="DF4A20"/>
              </a:buClr>
              <a:buNone/>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8" name="Content Placeholder 2"/>
          <p:cNvSpPr>
            <a:spLocks noGrp="1"/>
          </p:cNvSpPr>
          <p:nvPr>
            <p:ph idx="12"/>
          </p:nvPr>
        </p:nvSpPr>
        <p:spPr>
          <a:xfrm>
            <a:off x="152400" y="3214776"/>
            <a:ext cx="8839199" cy="442824"/>
          </a:xfrm>
        </p:spPr>
        <p:txBody>
          <a:bodyPr/>
          <a:lstStyle>
            <a:lvl1pPr marL="0" indent="0">
              <a:buClr>
                <a:srgbClr val="DF4A20"/>
              </a:buClr>
              <a:buNone/>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9" name="Content Placeholder 2"/>
          <p:cNvSpPr>
            <a:spLocks noGrp="1"/>
          </p:cNvSpPr>
          <p:nvPr>
            <p:ph idx="13"/>
          </p:nvPr>
        </p:nvSpPr>
        <p:spPr>
          <a:xfrm>
            <a:off x="152400" y="3748176"/>
            <a:ext cx="8839199" cy="442824"/>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10" name="Content Placeholder 2"/>
          <p:cNvSpPr>
            <a:spLocks noGrp="1"/>
          </p:cNvSpPr>
          <p:nvPr>
            <p:ph idx="14"/>
          </p:nvPr>
        </p:nvSpPr>
        <p:spPr>
          <a:xfrm>
            <a:off x="152400" y="4281576"/>
            <a:ext cx="8839199" cy="442824"/>
          </a:xfrm>
        </p:spPr>
        <p:txBody>
          <a:bodyPr/>
          <a:lstStyle>
            <a:lvl1pPr marL="0" indent="0">
              <a:buClr>
                <a:srgbClr val="DF4A20"/>
              </a:buClr>
              <a:buNone/>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11" name="Content Placeholder 2"/>
          <p:cNvSpPr>
            <a:spLocks noGrp="1"/>
          </p:cNvSpPr>
          <p:nvPr>
            <p:ph idx="15"/>
          </p:nvPr>
        </p:nvSpPr>
        <p:spPr>
          <a:xfrm>
            <a:off x="152400" y="4814976"/>
            <a:ext cx="8839199" cy="442824"/>
          </a:xfrm>
        </p:spPr>
        <p:txBody>
          <a:bodyPr/>
          <a:lstStyle>
            <a:lvl1pPr marL="0" indent="0">
              <a:buClr>
                <a:srgbClr val="DF4A20"/>
              </a:buClr>
              <a:buNone/>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12" name="Content Placeholder 2"/>
          <p:cNvSpPr>
            <a:spLocks noGrp="1"/>
          </p:cNvSpPr>
          <p:nvPr>
            <p:ph idx="16"/>
          </p:nvPr>
        </p:nvSpPr>
        <p:spPr>
          <a:xfrm>
            <a:off x="152400" y="5410200"/>
            <a:ext cx="8839199" cy="442824"/>
          </a:xfrm>
        </p:spPr>
        <p:txBody>
          <a:bodyPr/>
          <a:lstStyle>
            <a:lvl1pPr marL="0" indent="0">
              <a:buClr>
                <a:srgbClr val="DF4A20"/>
              </a:buClr>
              <a:buNone/>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13" name="Content Placeholder 12"/>
          <p:cNvSpPr>
            <a:spLocks noGrp="1"/>
          </p:cNvSpPr>
          <p:nvPr>
            <p:ph sz="quarter" idx="17"/>
          </p:nvPr>
        </p:nvSpPr>
        <p:spPr>
          <a:xfrm>
            <a:off x="152400" y="5853113"/>
            <a:ext cx="5181600" cy="547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244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o 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213225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No 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p>
        </p:txBody>
      </p:sp>
      <p:sp>
        <p:nvSpPr>
          <p:cNvPr id="3" name="Content Placeholder 2"/>
          <p:cNvSpPr>
            <a:spLocks noGrp="1"/>
          </p:cNvSpPr>
          <p:nvPr>
            <p:ph idx="1" hasCustomPrompt="1"/>
          </p:nvPr>
        </p:nvSpPr>
        <p:spPr>
          <a:xfrm>
            <a:off x="152400" y="1272910"/>
            <a:ext cx="8839199" cy="1165490"/>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
        <p:nvSpPr>
          <p:cNvPr id="6" name="Content Placeholder 2"/>
          <p:cNvSpPr>
            <a:spLocks noGrp="1"/>
          </p:cNvSpPr>
          <p:nvPr>
            <p:ph idx="10" hasCustomPrompt="1"/>
          </p:nvPr>
        </p:nvSpPr>
        <p:spPr>
          <a:xfrm>
            <a:off x="152400" y="2514600"/>
            <a:ext cx="8839199" cy="1165490"/>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7" name="Content Placeholder 2"/>
          <p:cNvSpPr>
            <a:spLocks noGrp="1"/>
          </p:cNvSpPr>
          <p:nvPr>
            <p:ph idx="11" hasCustomPrompt="1"/>
          </p:nvPr>
        </p:nvSpPr>
        <p:spPr>
          <a:xfrm>
            <a:off x="152401" y="3733800"/>
            <a:ext cx="8839199" cy="1165490"/>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8" name="Content Placeholder 2"/>
          <p:cNvSpPr>
            <a:spLocks noGrp="1"/>
          </p:cNvSpPr>
          <p:nvPr>
            <p:ph idx="12" hasCustomPrompt="1"/>
          </p:nvPr>
        </p:nvSpPr>
        <p:spPr>
          <a:xfrm>
            <a:off x="152400" y="4953000"/>
            <a:ext cx="8839199" cy="1165490"/>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9" name="Content Placeholder 8"/>
          <p:cNvSpPr>
            <a:spLocks noGrp="1"/>
          </p:cNvSpPr>
          <p:nvPr>
            <p:ph sz="quarter" idx="13"/>
          </p:nvPr>
        </p:nvSpPr>
        <p:spPr>
          <a:xfrm>
            <a:off x="66675" y="5638800"/>
            <a:ext cx="8848725" cy="609600"/>
          </a:xfrm>
        </p:spPr>
        <p:txBody>
          <a:bodyPr/>
          <a:lstStyle/>
          <a:p>
            <a:pPr lvl="0"/>
            <a:r>
              <a:rPr lang="en-US" dirty="0"/>
              <a:t>Edit Master text styles</a:t>
            </a:r>
          </a:p>
        </p:txBody>
      </p:sp>
    </p:spTree>
    <p:extLst>
      <p:ext uri="{BB962C8B-B14F-4D97-AF65-F5344CB8AC3E}">
        <p14:creationId xmlns:p14="http://schemas.microsoft.com/office/powerpoint/2010/main" val="936331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3618105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13716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80" tIns="91440" rIns="228600" bIns="91440" numCol="1" anchor="t" anchorCtr="0" compatLnSpc="1">
            <a:prstTxWarp prst="textNoShape">
              <a:avLst/>
            </a:prstTxWarp>
            <a:spAutoFit/>
          </a:bodyPr>
          <a:lstStyle/>
          <a:p>
            <a:pPr lvl="0"/>
            <a:r>
              <a:rPr lang="en-US" dirty="0"/>
              <a:t>Click to edit Master title style</a:t>
            </a:r>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
        <p:nvSpPr>
          <p:cNvPr id="6" name="Content Placeholder 10"/>
          <p:cNvSpPr txBox="1">
            <a:spLocks/>
          </p:cNvSpPr>
          <p:nvPr userDrawn="1"/>
        </p:nvSpPr>
        <p:spPr>
          <a:xfrm>
            <a:off x="65864" y="6624638"/>
            <a:ext cx="1812941" cy="156411"/>
          </a:xfrm>
          <a:prstGeom prst="rect">
            <a:avLst/>
          </a:prstGeom>
        </p:spPr>
        <p:txBody>
          <a:bodyPr anchor="ctr"/>
          <a:lstStyle>
            <a:lvl1pPr marL="0" indent="0" algn="l" rtl="0" eaLnBrk="1" fontAlgn="base" hangingPunct="1">
              <a:spcBef>
                <a:spcPts val="600"/>
              </a:spcBef>
              <a:spcAft>
                <a:spcPts val="600"/>
              </a:spcAft>
              <a:buClr>
                <a:srgbClr val="DF4A20"/>
              </a:buClr>
              <a:buFont typeface="Wingdings" charset="2"/>
              <a:buNone/>
              <a:defRPr lang="en-US" sz="900" kern="1200" dirty="0">
                <a:solidFill>
                  <a:schemeClr val="tx1"/>
                </a:solidFill>
                <a:latin typeface="Arial" panose="020B0604020202020204" pitchFamily="34" charset="0"/>
                <a:ea typeface="ヒラギノ角ゴ Pro W3" charset="-128"/>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r>
              <a:rPr lang="en-US" dirty="0"/>
              <a:t>© 2017 Pearson Education, Inc.</a:t>
            </a:r>
          </a:p>
        </p:txBody>
      </p:sp>
    </p:spTree>
    <p:extLst>
      <p:ext uri="{BB962C8B-B14F-4D97-AF65-F5344CB8AC3E}">
        <p14:creationId xmlns:p14="http://schemas.microsoft.com/office/powerpoint/2010/main" val="3933218824"/>
      </p:ext>
    </p:extLst>
  </p:cSld>
  <p:clrMap bg1="lt1" tx1="dk1" bg2="lt2" tx2="dk2" accent1="accent1" accent2="accent2" accent3="accent3" accent4="accent4" accent5="accent5" accent6="accent6" hlink="hlink" folHlink="folHlink"/>
  <p:sldLayoutIdLst>
    <p:sldLayoutId id="2147483901" r:id="rId1"/>
    <p:sldLayoutId id="2147483912" r:id="rId2"/>
    <p:sldLayoutId id="2147483902" r:id="rId3"/>
    <p:sldLayoutId id="2147483908" r:id="rId4"/>
    <p:sldLayoutId id="2147483907" r:id="rId5"/>
    <p:sldLayoutId id="2147483918" r:id="rId6"/>
    <p:sldLayoutId id="2147483914" r:id="rId7"/>
    <p:sldLayoutId id="2147483920" r:id="rId8"/>
    <p:sldLayoutId id="2147483903" r:id="rId9"/>
    <p:sldLayoutId id="2147483904" r:id="rId10"/>
    <p:sldLayoutId id="2147483909" r:id="rId11"/>
  </p:sldLayoutIdLst>
  <p:hf sldNum="0" hdr="0" dt="0"/>
  <p:txStyles>
    <p:titleStyle>
      <a:lvl1pPr marL="0" indent="-450850" algn="l" rtl="0" eaLnBrk="1" fontAlgn="base" hangingPunct="1">
        <a:lnSpc>
          <a:spcPct val="90000"/>
        </a:lnSpc>
        <a:spcBef>
          <a:spcPct val="0"/>
        </a:spcBef>
        <a:spcAft>
          <a:spcPct val="0"/>
        </a:spcAft>
        <a:defRPr sz="3000" b="1">
          <a:solidFill>
            <a:schemeClr val="tx1"/>
          </a:solidFill>
          <a:latin typeface="Arial"/>
          <a:ea typeface="Arial" panose="020B0604020202020204" pitchFamily="34"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a:solidFill>
            <a:schemeClr val="tx1"/>
          </a:solidFill>
          <a:latin typeface="Arial" charset="0"/>
          <a:ea typeface="Arial" panose="020B0604020202020204" pitchFamily="34" charset="0"/>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a:t>Click to edit Master text styles</a:t>
            </a:r>
          </a:p>
        </p:txBody>
      </p:sp>
      <p:sp>
        <p:nvSpPr>
          <p:cNvPr id="5" name="Footer Placeholder 2"/>
          <p:cNvSpPr>
            <a:spLocks noGrp="1"/>
          </p:cNvSpPr>
          <p:nvPr>
            <p:ph type="ftr" sz="quarter" idx="3"/>
          </p:nvPr>
        </p:nvSpPr>
        <p:spPr>
          <a:xfrm>
            <a:off x="66575" y="6579204"/>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
        <p:nvSpPr>
          <p:cNvPr id="6" name="Content Placeholder 10"/>
          <p:cNvSpPr txBox="1">
            <a:spLocks/>
          </p:cNvSpPr>
          <p:nvPr userDrawn="1"/>
        </p:nvSpPr>
        <p:spPr>
          <a:xfrm>
            <a:off x="65864" y="6617495"/>
            <a:ext cx="1812941" cy="156411"/>
          </a:xfrm>
          <a:prstGeom prst="rect">
            <a:avLst/>
          </a:prstGeom>
        </p:spPr>
        <p:txBody>
          <a:bodyPr anchor="ctr"/>
          <a:lstStyle>
            <a:lvl1pPr marL="0" indent="0" algn="l" rtl="0" eaLnBrk="1" fontAlgn="base" hangingPunct="1">
              <a:spcBef>
                <a:spcPts val="600"/>
              </a:spcBef>
              <a:spcAft>
                <a:spcPts val="600"/>
              </a:spcAft>
              <a:buClr>
                <a:srgbClr val="DF4A20"/>
              </a:buClr>
              <a:buFont typeface="Wingdings" charset="2"/>
              <a:buNone/>
              <a:defRPr lang="en-US" sz="900" kern="1200" dirty="0">
                <a:solidFill>
                  <a:schemeClr val="tx1"/>
                </a:solidFill>
                <a:latin typeface="Arial" panose="020B0604020202020204" pitchFamily="34" charset="0"/>
                <a:ea typeface="ヒラギノ角ゴ Pro W3" charset="-128"/>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r>
              <a:rPr lang="en-US" dirty="0"/>
              <a:t>© 2017 Pearson Education, Inc.</a:t>
            </a:r>
          </a:p>
        </p:txBody>
      </p:sp>
    </p:spTree>
    <p:extLst>
      <p:ext uri="{BB962C8B-B14F-4D97-AF65-F5344CB8AC3E}">
        <p14:creationId xmlns:p14="http://schemas.microsoft.com/office/powerpoint/2010/main" val="130376245"/>
      </p:ext>
    </p:extLst>
  </p:cSld>
  <p:clrMap bg1="lt1" tx1="dk1" bg2="lt2" tx2="dk2" accent1="accent1" accent2="accent2" accent3="accent3" accent4="accent4" accent5="accent5" accent6="accent6" hlink="hlink" folHlink="folHlink"/>
  <p:sldLayoutIdLst>
    <p:sldLayoutId id="2147483906" r:id="rId1"/>
  </p:sldLayoutIdLst>
  <p:hf sldNum="0" hdr="0" dt="0"/>
  <p:txStyles>
    <p:titleStyle>
      <a:lvl1pPr algn="ctr" rtl="0" eaLnBrk="1" fontAlgn="base" hangingPunct="1">
        <a:spcBef>
          <a:spcPct val="0"/>
        </a:spcBef>
        <a:spcAft>
          <a:spcPct val="0"/>
        </a:spcAft>
        <a:defRPr sz="4400">
          <a:solidFill>
            <a:schemeClr val="tx2"/>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Times" pitchFamily="84" charset="0"/>
        </a:defRPr>
      </a:lvl6pPr>
      <a:lvl7pPr marL="914400" algn="ctr" rtl="0" eaLnBrk="1" fontAlgn="base" hangingPunct="1">
        <a:spcBef>
          <a:spcPct val="0"/>
        </a:spcBef>
        <a:spcAft>
          <a:spcPct val="0"/>
        </a:spcAft>
        <a:defRPr sz="4400">
          <a:solidFill>
            <a:schemeClr val="tx2"/>
          </a:solidFill>
          <a:latin typeface="Times" pitchFamily="84" charset="0"/>
        </a:defRPr>
      </a:lvl7pPr>
      <a:lvl8pPr marL="1371600" algn="ctr" rtl="0" eaLnBrk="1" fontAlgn="base" hangingPunct="1">
        <a:spcBef>
          <a:spcPct val="0"/>
        </a:spcBef>
        <a:spcAft>
          <a:spcPct val="0"/>
        </a:spcAft>
        <a:defRPr sz="4400">
          <a:solidFill>
            <a:schemeClr val="tx2"/>
          </a:solidFill>
          <a:latin typeface="Times" pitchFamily="84" charset="0"/>
        </a:defRPr>
      </a:lvl8pPr>
      <a:lvl9pPr marL="1828800" algn="ctr" rtl="0" eaLnBrk="1" fontAlgn="base" hangingPunct="1">
        <a:spcBef>
          <a:spcPct val="0"/>
        </a:spcBef>
        <a:spcAft>
          <a:spcPct val="0"/>
        </a:spcAft>
        <a:defRPr sz="4400">
          <a:solidFill>
            <a:schemeClr val="tx2"/>
          </a:solidFill>
          <a:latin typeface="Times" pitchFamily="84" charset="0"/>
        </a:defRPr>
      </a:lvl9pPr>
    </p:titleStyle>
    <p:bodyStyle>
      <a:lvl1pPr marL="0" indent="0" algn="l" rtl="0" eaLnBrk="1" fontAlgn="base" hangingPunct="1">
        <a:spcBef>
          <a:spcPct val="20000"/>
        </a:spcBef>
        <a:spcAft>
          <a:spcPct val="0"/>
        </a:spcAft>
        <a:buNone/>
        <a:defRPr sz="1200">
          <a:solidFill>
            <a:schemeClr val="tx1"/>
          </a:solidFill>
          <a:latin typeface="Arial"/>
          <a:ea typeface="ＭＳ Ｐゴシック" charset="0"/>
          <a:cs typeface="Arial"/>
        </a:defRPr>
      </a:lvl1pPr>
      <a:lvl2pPr marL="457200" indent="0" algn="l" rtl="0" eaLnBrk="1" fontAlgn="base" hangingPunct="1">
        <a:spcBef>
          <a:spcPct val="20000"/>
        </a:spcBef>
        <a:spcAft>
          <a:spcPct val="0"/>
        </a:spcAft>
        <a:buNone/>
        <a:defRPr sz="1200">
          <a:solidFill>
            <a:schemeClr val="tx1"/>
          </a:solidFill>
          <a:latin typeface="Arial"/>
          <a:ea typeface="ＭＳ Ｐゴシック" charset="-128"/>
          <a:cs typeface="Arial"/>
        </a:defRPr>
      </a:lvl2pPr>
      <a:lvl3pPr marL="914400" indent="0" algn="l" rtl="0" eaLnBrk="1" fontAlgn="base" hangingPunct="1">
        <a:spcBef>
          <a:spcPct val="20000"/>
        </a:spcBef>
        <a:spcAft>
          <a:spcPct val="0"/>
        </a:spcAft>
        <a:buNone/>
        <a:defRPr sz="1200">
          <a:solidFill>
            <a:schemeClr val="tx1"/>
          </a:solidFill>
          <a:latin typeface="Arial"/>
          <a:ea typeface="ＭＳ Ｐゴシック" charset="-128"/>
          <a:cs typeface="Arial"/>
        </a:defRPr>
      </a:lvl3pPr>
      <a:lvl4pPr marL="1371600" indent="0" algn="l" rtl="0" eaLnBrk="1" fontAlgn="base" hangingPunct="1">
        <a:spcBef>
          <a:spcPct val="20000"/>
        </a:spcBef>
        <a:spcAft>
          <a:spcPct val="0"/>
        </a:spcAft>
        <a:buNone/>
        <a:defRPr sz="1200">
          <a:solidFill>
            <a:schemeClr val="tx1"/>
          </a:solidFill>
          <a:latin typeface="Arial"/>
          <a:ea typeface="ＭＳ Ｐゴシック" charset="-128"/>
          <a:cs typeface="Arial"/>
        </a:defRPr>
      </a:lvl4pPr>
      <a:lvl5pPr marL="1828800" indent="0" algn="l" rtl="0" eaLnBrk="1" fontAlgn="base" hangingPunct="1">
        <a:spcBef>
          <a:spcPct val="20000"/>
        </a:spcBef>
        <a:spcAft>
          <a:spcPct val="0"/>
        </a:spcAft>
        <a:buNone/>
        <a:defRPr sz="1200">
          <a:solidFill>
            <a:schemeClr val="tx1"/>
          </a:solidFill>
          <a:latin typeface="Arial"/>
          <a:ea typeface="ＭＳ Ｐゴシック" charset="-128"/>
          <a:cs typeface="Arial"/>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a:t>Click to edit Master text styles</a:t>
            </a:r>
          </a:p>
        </p:txBody>
      </p:sp>
      <p:sp>
        <p:nvSpPr>
          <p:cNvPr id="6"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
        <p:nvSpPr>
          <p:cNvPr id="7" name="Content Placeholder 10"/>
          <p:cNvSpPr txBox="1">
            <a:spLocks/>
          </p:cNvSpPr>
          <p:nvPr userDrawn="1"/>
        </p:nvSpPr>
        <p:spPr>
          <a:xfrm>
            <a:off x="65864" y="6624638"/>
            <a:ext cx="1812941" cy="156411"/>
          </a:xfrm>
          <a:prstGeom prst="rect">
            <a:avLst/>
          </a:prstGeom>
        </p:spPr>
        <p:txBody>
          <a:bodyPr anchor="ctr"/>
          <a:lstStyle>
            <a:lvl1pPr marL="0" indent="0" algn="l" rtl="0" eaLnBrk="1" fontAlgn="base" hangingPunct="1">
              <a:spcBef>
                <a:spcPts val="600"/>
              </a:spcBef>
              <a:spcAft>
                <a:spcPts val="600"/>
              </a:spcAft>
              <a:buClr>
                <a:srgbClr val="DF4A20"/>
              </a:buClr>
              <a:buFont typeface="Wingdings" charset="2"/>
              <a:buNone/>
              <a:defRPr lang="en-US" sz="900" kern="1200" dirty="0">
                <a:solidFill>
                  <a:schemeClr val="tx1"/>
                </a:solidFill>
                <a:latin typeface="Arial" panose="020B0604020202020204" pitchFamily="34" charset="0"/>
                <a:ea typeface="ヒラギノ角ゴ Pro W3" charset="-128"/>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r>
              <a:rPr lang="en-US" dirty="0"/>
              <a:t>© 2017 Pearson Education, Inc.</a:t>
            </a:r>
          </a:p>
        </p:txBody>
      </p:sp>
    </p:spTree>
  </p:cSld>
  <p:clrMap bg1="lt1" tx1="dk1" bg2="lt2" tx2="dk2" accent1="accent1" accent2="accent2" accent3="accent3" accent4="accent4" accent5="accent5" accent6="accent6" hlink="hlink" folHlink="folHlink"/>
  <p:sldLayoutIdLst>
    <p:sldLayoutId id="2147483911" r:id="rId1"/>
    <p:sldLayoutId id="2147483919" r:id="rId2"/>
    <p:sldLayoutId id="2147483917" r:id="rId3"/>
    <p:sldLayoutId id="2147483916" r:id="rId4"/>
    <p:sldLayoutId id="2147483915" r:id="rId5"/>
    <p:sldLayoutId id="2147483913" r:id="rId6"/>
  </p:sldLayoutIdLst>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62.pn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3.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5.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4.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5.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4.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1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5.xml"/><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7.xml"/><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8.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9.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1.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4.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6.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3.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55.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8.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0.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3.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3.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04.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5.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6.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7.xml"/><Relationship Id="rId1" Type="http://schemas.openxmlformats.org/officeDocument/2006/relationships/slideLayout" Target="../slideLayouts/slideLayout15.xml"/><Relationship Id="rId5" Type="http://schemas.openxmlformats.org/officeDocument/2006/relationships/image" Target="../media/image110.png"/><Relationship Id="rId4" Type="http://schemas.openxmlformats.org/officeDocument/2006/relationships/image" Target="../media/image109.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71.xml"/><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5.xml"/><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76.xml"/><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7.xml"/><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8.xml"/><Relationship Id="rId1" Type="http://schemas.openxmlformats.org/officeDocument/2006/relationships/slideLayout" Target="../slideLayouts/slideLayout1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8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61404" y="1475310"/>
            <a:ext cx="3213100" cy="1051322"/>
          </a:xfrm>
        </p:spPr>
        <p:txBody>
          <a:bodyPr wrap="square">
            <a:noAutofit/>
          </a:bodyPr>
          <a:lstStyle/>
          <a:p>
            <a:r>
              <a:rPr lang="en-US" dirty="0"/>
              <a:t>Chapter 50</a:t>
            </a:r>
          </a:p>
        </p:txBody>
      </p:sp>
      <p:sp>
        <p:nvSpPr>
          <p:cNvPr id="4" name="Content Placeholder 3"/>
          <p:cNvSpPr>
            <a:spLocks noGrp="1"/>
          </p:cNvSpPr>
          <p:nvPr>
            <p:ph sz="quarter" idx="10"/>
          </p:nvPr>
        </p:nvSpPr>
        <p:spPr>
          <a:xfrm>
            <a:off x="5248275" y="2710937"/>
            <a:ext cx="3505200" cy="1937263"/>
          </a:xfrm>
        </p:spPr>
        <p:txBody>
          <a:bodyPr/>
          <a:lstStyle/>
          <a:p>
            <a:r>
              <a:rPr lang="en-US" dirty="0"/>
              <a:t>Sensory and Motor Mechanisms</a:t>
            </a:r>
          </a:p>
        </p:txBody>
      </p:sp>
      <p:sp>
        <p:nvSpPr>
          <p:cNvPr id="5" name="Content Placeholder 4"/>
          <p:cNvSpPr>
            <a:spLocks noGrp="1"/>
          </p:cNvSpPr>
          <p:nvPr>
            <p:ph sz="quarter" idx="11"/>
          </p:nvPr>
        </p:nvSpPr>
        <p:spPr>
          <a:xfrm>
            <a:off x="6781800" y="6065280"/>
            <a:ext cx="2255203" cy="621676"/>
          </a:xfrm>
        </p:spPr>
        <p:txBody>
          <a:bodyPr/>
          <a:lstStyle/>
          <a:p>
            <a:pPr>
              <a:buClrTx/>
              <a:defRPr/>
            </a:pPr>
            <a:r>
              <a:rPr lang="en-US" dirty="0"/>
              <a:t>Lecture Presentations by Nicole Tunbridge and Kathleen Fitzpatrick</a:t>
            </a:r>
          </a:p>
        </p:txBody>
      </p:sp>
      <p:sp>
        <p:nvSpPr>
          <p:cNvPr id="6" name="Content Placeholder 5"/>
          <p:cNvSpPr>
            <a:spLocks noGrp="1"/>
          </p:cNvSpPr>
          <p:nvPr>
            <p:ph sz="quarter" idx="12"/>
          </p:nvPr>
        </p:nvSpPr>
        <p:spPr>
          <a:xfrm>
            <a:off x="92866" y="6608025"/>
            <a:ext cx="1812941" cy="129265"/>
          </a:xfrm>
        </p:spPr>
        <p:txBody>
          <a:bodyPr/>
          <a:lstStyle/>
          <a:p>
            <a:r>
              <a:rPr lang="en-US" dirty="0"/>
              <a:t>© 2017 Pearson Education, Inc.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noAutofit/>
          </a:bodyPr>
          <a:lstStyle/>
          <a:p>
            <a:r>
              <a:rPr lang="en-US" dirty="0"/>
              <a:t>Transmission</a:t>
            </a:r>
          </a:p>
        </p:txBody>
      </p:sp>
      <p:sp>
        <p:nvSpPr>
          <p:cNvPr id="32770" name="Rectangle 3"/>
          <p:cNvSpPr>
            <a:spLocks noGrp="1" noChangeArrowheads="1"/>
          </p:cNvSpPr>
          <p:nvPr>
            <p:ph idx="1"/>
          </p:nvPr>
        </p:nvSpPr>
        <p:spPr>
          <a:xfrm>
            <a:off x="152400" y="1272910"/>
            <a:ext cx="8839199" cy="4442090"/>
          </a:xfrm>
        </p:spPr>
        <p:txBody>
          <a:bodyPr>
            <a:noAutofit/>
          </a:bodyPr>
          <a:lstStyle/>
          <a:p>
            <a:r>
              <a:rPr lang="en-US" dirty="0"/>
              <a:t>Sensory information travels through the nervous system as action potentials</a:t>
            </a:r>
          </a:p>
          <a:p>
            <a:r>
              <a:rPr lang="en-US" dirty="0"/>
              <a:t>Sensory receptors may be neurons or non-neuronal receptors</a:t>
            </a:r>
          </a:p>
          <a:p>
            <a:r>
              <a:rPr lang="en-US" dirty="0"/>
              <a:t>The size of a receptor potential increases with the intensity of the stimulus</a:t>
            </a:r>
          </a:p>
          <a:p>
            <a:r>
              <a:rPr lang="en-US" dirty="0"/>
              <a:t>In sensory neurons that spontaneously generate action potentials at a low rate, a stimulus changes how often an action potential is produced</a:t>
            </a:r>
          </a:p>
        </p:txBody>
      </p:sp>
    </p:spTree>
    <p:extLst>
      <p:ext uri="{BB962C8B-B14F-4D97-AF65-F5344CB8AC3E}">
        <p14:creationId xmlns:p14="http://schemas.microsoft.com/office/powerpoint/2010/main" val="33961510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title"/>
          </p:nvPr>
        </p:nvSpPr>
        <p:spPr/>
        <p:txBody>
          <a:bodyPr/>
          <a:lstStyle/>
          <a:p>
            <a:r>
              <a:rPr lang="en-US" dirty="0"/>
              <a:t>Animation: Near and Distance Vision</a:t>
            </a:r>
          </a:p>
        </p:txBody>
      </p:sp>
      <p:pic>
        <p:nvPicPr>
          <p:cNvPr id="2" name="50_Lecture_Presentation_1" descr="Animation illustrating the behavior of lens while viewing a nearby and a distant object.">
            <a:hlinkClick r:id="" action="ppaction://media"/>
          </p:cNvPr>
          <p:cNvPicPr preferRelativeResize="0">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514600" y="1906524"/>
            <a:ext cx="4114800" cy="3044952"/>
          </a:xfrm>
          <a:prstGeom prst="rect">
            <a:avLst/>
          </a:prstGeom>
        </p:spPr>
      </p:pic>
    </p:spTree>
    <p:extLst>
      <p:ext uri="{BB962C8B-B14F-4D97-AF65-F5344CB8AC3E}">
        <p14:creationId xmlns:p14="http://schemas.microsoft.com/office/powerpoint/2010/main" val="3854417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0" y="0"/>
            <a:ext cx="9144000" cy="1107996"/>
          </a:xfrm>
        </p:spPr>
        <p:txBody>
          <a:bodyPr/>
          <a:lstStyle/>
          <a:p>
            <a:r>
              <a:rPr lang="en-US" dirty="0"/>
              <a:t>Concept 50.4: The senses of taste and smell rely on similar sets of sensory receptors</a:t>
            </a:r>
          </a:p>
        </p:txBody>
      </p:sp>
      <p:sp>
        <p:nvSpPr>
          <p:cNvPr id="149506" name="Rectangle 3"/>
          <p:cNvSpPr>
            <a:spLocks noGrp="1" noChangeArrowheads="1"/>
          </p:cNvSpPr>
          <p:nvPr>
            <p:ph idx="1"/>
          </p:nvPr>
        </p:nvSpPr>
        <p:spPr>
          <a:xfrm>
            <a:off x="152400" y="1272910"/>
            <a:ext cx="8839199" cy="4442090"/>
          </a:xfrm>
        </p:spPr>
        <p:txBody>
          <a:bodyPr/>
          <a:lstStyle/>
          <a:p>
            <a:r>
              <a:rPr lang="en-US" dirty="0"/>
              <a:t>In terrestrial animals</a:t>
            </a:r>
          </a:p>
          <a:p>
            <a:pPr lvl="1"/>
            <a:r>
              <a:rPr lang="en-US" b="1" dirty="0"/>
              <a:t>Gustation</a:t>
            </a:r>
            <a:r>
              <a:rPr lang="en-US" dirty="0"/>
              <a:t> (taste) is dependent on the detection of chemicals called </a:t>
            </a:r>
            <a:r>
              <a:rPr lang="en-US" b="1" dirty="0"/>
              <a:t>tastants</a:t>
            </a:r>
          </a:p>
          <a:p>
            <a:pPr lvl="1"/>
            <a:r>
              <a:rPr lang="en-US" b="1" dirty="0"/>
              <a:t>Olfaction</a:t>
            </a:r>
            <a:r>
              <a:rPr lang="en-US" dirty="0"/>
              <a:t> (smell) is dependent on the detection of </a:t>
            </a:r>
            <a:r>
              <a:rPr lang="en-US" b="1" dirty="0"/>
              <a:t>odorant</a:t>
            </a:r>
            <a:r>
              <a:rPr lang="en-US" dirty="0"/>
              <a:t> molecules</a:t>
            </a:r>
          </a:p>
          <a:p>
            <a:r>
              <a:rPr lang="en-US" dirty="0"/>
              <a:t>In aquatic animals there is no distinction between taste and smell</a:t>
            </a:r>
          </a:p>
          <a:p>
            <a:r>
              <a:rPr lang="en-US" dirty="0"/>
              <a:t>Taste receptors of insects are in sensory hairs located on feet and in mouthparts</a:t>
            </a:r>
          </a:p>
        </p:txBody>
      </p:sp>
    </p:spTree>
    <p:extLst>
      <p:ext uri="{BB962C8B-B14F-4D97-AF65-F5344CB8AC3E}">
        <p14:creationId xmlns:p14="http://schemas.microsoft.com/office/powerpoint/2010/main" val="29263037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0" y="0"/>
            <a:ext cx="9144000" cy="646331"/>
          </a:xfrm>
        </p:spPr>
        <p:txBody>
          <a:bodyPr/>
          <a:lstStyle/>
          <a:p>
            <a:r>
              <a:rPr lang="en-US" dirty="0"/>
              <a:t>Taste in Mammals</a:t>
            </a:r>
          </a:p>
        </p:txBody>
      </p:sp>
      <p:sp>
        <p:nvSpPr>
          <p:cNvPr id="151554" name="Rectangle 3"/>
          <p:cNvSpPr>
            <a:spLocks noGrp="1" noChangeArrowheads="1"/>
          </p:cNvSpPr>
          <p:nvPr>
            <p:ph idx="1"/>
          </p:nvPr>
        </p:nvSpPr>
        <p:spPr>
          <a:xfrm>
            <a:off x="152400" y="1272910"/>
            <a:ext cx="8839199" cy="3908690"/>
          </a:xfrm>
        </p:spPr>
        <p:txBody>
          <a:bodyPr/>
          <a:lstStyle/>
          <a:p>
            <a:r>
              <a:rPr lang="en-US" dirty="0"/>
              <a:t>In humans and other mammals, there are five taste perceptions: sweet, sour, salty, bitter, and umami (elicited by glutamate)</a:t>
            </a:r>
          </a:p>
          <a:p>
            <a:r>
              <a:rPr lang="en-US" dirty="0"/>
              <a:t>Researchers have identified receptors for all five tastes</a:t>
            </a:r>
          </a:p>
          <a:p>
            <a:r>
              <a:rPr lang="en-US" dirty="0"/>
              <a:t>Experiments show that an individual taste cell expresses one receptor type and detects one of the five tastes</a:t>
            </a:r>
          </a:p>
        </p:txBody>
      </p:sp>
    </p:spTree>
    <p:extLst>
      <p:ext uri="{BB962C8B-B14F-4D97-AF65-F5344CB8AC3E}">
        <p14:creationId xmlns:p14="http://schemas.microsoft.com/office/powerpoint/2010/main" val="4573494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533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50.23 Inquiry: How do Mammals Detect Different Tastes?</a:t>
            </a:r>
          </a:p>
        </p:txBody>
      </p:sp>
      <p:sp>
        <p:nvSpPr>
          <p:cNvPr id="2" name="Content Placeholder 1"/>
          <p:cNvSpPr>
            <a:spLocks noGrp="1"/>
          </p:cNvSpPr>
          <p:nvPr>
            <p:ph sz="quarter" idx="11"/>
          </p:nvPr>
        </p:nvSpPr>
        <p:spPr>
          <a:xfrm>
            <a:off x="327916" y="620260"/>
            <a:ext cx="1112484" cy="333425"/>
          </a:xfrm>
          <a:noFill/>
        </p:spPr>
        <p:txBody>
          <a:bodyPr vert="horz" wrap="square" lIns="0" tIns="0" rIns="0" bIns="0">
            <a:noAutofit/>
          </a:bodyPr>
          <a:lstStyle/>
          <a:p>
            <a:pPr fontAlgn="auto">
              <a:lnSpc>
                <a:spcPts val="2600"/>
              </a:lnSpc>
              <a:spcBef>
                <a:spcPts val="0"/>
              </a:spcBef>
              <a:spcAft>
                <a:spcPts val="0"/>
              </a:spcAft>
            </a:pPr>
            <a:r>
              <a:rPr lang="en-US" b="1" dirty="0">
                <a:solidFill>
                  <a:srgbClr val="B45C26"/>
                </a:solidFill>
              </a:rPr>
              <a:t>Results</a:t>
            </a:r>
          </a:p>
        </p:txBody>
      </p:sp>
      <p:pic>
        <p:nvPicPr>
          <p:cNvPr id="6" name="Picture 5" descr="A graph is shown. On the x-axis is the concentration of PBDG (units of millimolar on a log scale). On the Y axis is the relative consumption (units of percent). Three data sets are shown, one for PBDG receptor expression in cells for sweet taste, one for No PBDG receptor gene, and one for PBDG receptor expression in cells for bitter taste.&#10;All three data sets start at 50% relative consumption when the concentration if PBDG is at 0.1 millimolar. The data set for No PBDG receptor gene remains at about 50% for the entire graph. When the PBDG receptor is expressed in cells for sweet taste, relative consumption increases to 55% at a concentration of 0.3 millimolar, 70% at 1 millimolar, 80% at 3 millimolar and 85% at 10 millimolar. When the PBDG receptor is expressed in cells for bitter taste, relative consumption decreases to 40% at a concentration of 0.3 millimolar, 25% at 1 millimolar, 20% at 3 millimolar and 18% at 10 millimolar."/>
          <p:cNvPicPr>
            <a:picLocks noChangeAspect="1"/>
          </p:cNvPicPr>
          <p:nvPr/>
        </p:nvPicPr>
        <p:blipFill>
          <a:blip r:embed="rId3"/>
          <a:stretch>
            <a:fillRect/>
          </a:stretch>
        </p:blipFill>
        <p:spPr>
          <a:xfrm>
            <a:off x="329371" y="1043386"/>
            <a:ext cx="8514286" cy="4390476"/>
          </a:xfrm>
          <a:prstGeom prst="rect">
            <a:avLst/>
          </a:prstGeom>
        </p:spPr>
      </p:pic>
      <p:sp>
        <p:nvSpPr>
          <p:cNvPr id="4" name="Content Placeholder 3"/>
          <p:cNvSpPr>
            <a:spLocks noGrp="1"/>
          </p:cNvSpPr>
          <p:nvPr>
            <p:ph sz="quarter" idx="12"/>
          </p:nvPr>
        </p:nvSpPr>
        <p:spPr>
          <a:xfrm>
            <a:off x="334159" y="5678733"/>
            <a:ext cx="7428316" cy="5386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nSpc>
                <a:spcPts val="2100"/>
              </a:lnSpc>
              <a:spcBef>
                <a:spcPct val="0"/>
              </a:spcBef>
            </a:pPr>
            <a:r>
              <a:rPr lang="en-US" sz="1900" b="1" dirty="0"/>
              <a:t>Data from K. L. Mueller et al., The receptors and coding logic for bitter taste, </a:t>
            </a:r>
            <a:r>
              <a:rPr lang="en-US" sz="1900" b="1" i="1" dirty="0"/>
              <a:t>Nature</a:t>
            </a:r>
            <a:r>
              <a:rPr lang="en-US" sz="1900" b="1" dirty="0"/>
              <a:t> 434:225–229 (2005).</a:t>
            </a:r>
          </a:p>
        </p:txBody>
      </p:sp>
    </p:spTree>
    <p:extLst>
      <p:ext uri="{BB962C8B-B14F-4D97-AF65-F5344CB8AC3E}">
        <p14:creationId xmlns:p14="http://schemas.microsoft.com/office/powerpoint/2010/main" val="24085577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Taste in Mammals, Continued</a:t>
            </a:r>
          </a:p>
        </p:txBody>
      </p:sp>
      <p:sp>
        <p:nvSpPr>
          <p:cNvPr id="155649" name="Rectangle 2"/>
          <p:cNvSpPr>
            <a:spLocks noGrp="1" noChangeArrowheads="1"/>
          </p:cNvSpPr>
          <p:nvPr>
            <p:ph idx="1"/>
          </p:nvPr>
        </p:nvSpPr>
        <p:spPr>
          <a:xfrm>
            <a:off x="152400" y="1272910"/>
            <a:ext cx="8839199" cy="3451490"/>
          </a:xfrm>
        </p:spPr>
        <p:txBody>
          <a:bodyPr/>
          <a:lstStyle/>
          <a:p>
            <a:r>
              <a:rPr lang="en-US" dirty="0"/>
              <a:t>Receptor cells for taste in mammals are modified epithelial cells organized into </a:t>
            </a:r>
            <a:r>
              <a:rPr lang="en-US" b="1" dirty="0"/>
              <a:t>taste buds</a:t>
            </a:r>
            <a:r>
              <a:rPr lang="en-US" dirty="0"/>
              <a:t>, located in several areas of the tongue and mouth</a:t>
            </a:r>
          </a:p>
          <a:p>
            <a:r>
              <a:rPr lang="en-US" dirty="0"/>
              <a:t>Most taste buds are associated with projections called papillae</a:t>
            </a:r>
          </a:p>
          <a:p>
            <a:r>
              <a:rPr lang="en-US" dirty="0"/>
              <a:t>Any region with taste buds can detect any of the five types of taste</a:t>
            </a:r>
          </a:p>
        </p:txBody>
      </p:sp>
    </p:spTree>
    <p:extLst>
      <p:ext uri="{BB962C8B-B14F-4D97-AF65-F5344CB8AC3E}">
        <p14:creationId xmlns:p14="http://schemas.microsoft.com/office/powerpoint/2010/main" val="32358053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45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50.24 Human Taste Receptors</a:t>
            </a:r>
          </a:p>
        </p:txBody>
      </p:sp>
      <p:pic>
        <p:nvPicPr>
          <p:cNvPr id="7" name="Picture 6" descr="a) A diagram shows the surface of a tongue. It is a broad, flat muscle with a smooth appearance at the front, and a bumpier appearance at the back. Small dots on the smooth portion, and a row of raised spots near the back, are labeled papillae. One of these are highlighted and shown in an expanded view.&#10;In the cross section of the tongue, a papilla is shown. It is formed by a crevice extending into the tongue, with a row of cells on the side. One of the cells is highlighted and shown in part B of the figure.&#10;b) The side of a papilla is shown. A small pore, labeled a taste pore, opens to the side. In the fluid outside the pore are food molecules which can enter the pore. Inside the tongue is a bundle of sensory receptor cells, each with a binding site near the taste pore. They are shaded to show if they are for sweet, salty, sour, bitter or umami. Each sensory receptor cell has a sensory neuron extending into the tongue and out of the diagram. Each receptor cells has a nucleus. There are two sweet receptors, two salty, two sour, one bitter and one umami. The second salty and sour receptor cells are near the bottom of the bundle, not reaching the surface like the other cells."/>
          <p:cNvPicPr>
            <a:picLocks noChangeAspect="1"/>
          </p:cNvPicPr>
          <p:nvPr/>
        </p:nvPicPr>
        <p:blipFill>
          <a:blip r:embed="rId3"/>
          <a:stretch>
            <a:fillRect/>
          </a:stretch>
        </p:blipFill>
        <p:spPr>
          <a:xfrm>
            <a:off x="1950481" y="464630"/>
            <a:ext cx="5243036" cy="6310884"/>
          </a:xfrm>
          <a:prstGeom prst="rect">
            <a:avLst/>
          </a:prstGeom>
        </p:spPr>
      </p:pic>
    </p:spTree>
    <p:extLst>
      <p:ext uri="{BB962C8B-B14F-4D97-AF65-F5344CB8AC3E}">
        <p14:creationId xmlns:p14="http://schemas.microsoft.com/office/powerpoint/2010/main" val="15638839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072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50.24a Human Taste Receptors (Part 1: Tongue and Papilla)</a:t>
            </a:r>
          </a:p>
        </p:txBody>
      </p:sp>
      <p:sp>
        <p:nvSpPr>
          <p:cNvPr id="14" name="Content Placeholder 13"/>
          <p:cNvSpPr>
            <a:spLocks noGrp="1"/>
          </p:cNvSpPr>
          <p:nvPr>
            <p:ph sz="quarter" idx="11"/>
          </p:nvPr>
        </p:nvSpPr>
        <p:spPr>
          <a:xfrm>
            <a:off x="1449674" y="5259992"/>
            <a:ext cx="2117567" cy="3334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55600" indent="-355600">
              <a:lnSpc>
                <a:spcPts val="2600"/>
              </a:lnSpc>
              <a:spcBef>
                <a:spcPct val="0"/>
              </a:spcBef>
              <a:buFont typeface="+mj-lt"/>
              <a:buAutoNum type="alphaLcParenR"/>
            </a:pPr>
            <a:r>
              <a:rPr lang="en-US" b="1" dirty="0"/>
              <a:t>The tongue</a:t>
            </a:r>
          </a:p>
        </p:txBody>
      </p:sp>
      <p:pic>
        <p:nvPicPr>
          <p:cNvPr id="15" name="Picture 14" descr="A diagram shows the surface of a tongue. It is a broad, flat muscle with a smooth appearance at the front, and a bumpier appearance at the back. Small dots on the smooth portion, and a row of raised spots near the back, are labeled papillae. One of these are highlighted and shown in an expanded view.&#10;In the cross section of the tongue, a papilla is shown. It is formed by a crevice extending into the tongue, with a row of cells on the side. One of the cells is highlighted and shown in part B of the figure."/>
          <p:cNvPicPr>
            <a:picLocks noChangeAspect="1"/>
          </p:cNvPicPr>
          <p:nvPr/>
        </p:nvPicPr>
        <p:blipFill>
          <a:blip r:embed="rId3"/>
          <a:stretch>
            <a:fillRect/>
          </a:stretch>
        </p:blipFill>
        <p:spPr>
          <a:xfrm>
            <a:off x="1300343" y="1216009"/>
            <a:ext cx="6514286" cy="3828571"/>
          </a:xfrm>
          <a:prstGeom prst="rect">
            <a:avLst/>
          </a:prstGeom>
        </p:spPr>
      </p:pic>
    </p:spTree>
    <p:extLst>
      <p:ext uri="{BB962C8B-B14F-4D97-AF65-F5344CB8AC3E}">
        <p14:creationId xmlns:p14="http://schemas.microsoft.com/office/powerpoint/2010/main" val="16182337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45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500" dirty="0">
                <a:solidFill>
                  <a:schemeClr val="tx1"/>
                </a:solidFill>
                <a:ea typeface="Arial" panose="020B0604020202020204" pitchFamily="34" charset="0"/>
              </a:rPr>
              <a:t>Figure 50.24b Human Taste Receptors (Part 2: Taste Bud)</a:t>
            </a:r>
          </a:p>
        </p:txBody>
      </p:sp>
      <p:sp>
        <p:nvSpPr>
          <p:cNvPr id="20" name="Content Placeholder 19"/>
          <p:cNvSpPr>
            <a:spLocks noGrp="1"/>
          </p:cNvSpPr>
          <p:nvPr>
            <p:ph sz="quarter" idx="11"/>
          </p:nvPr>
        </p:nvSpPr>
        <p:spPr>
          <a:xfrm>
            <a:off x="525014" y="5920578"/>
            <a:ext cx="2130007" cy="3334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55600" indent="-355600">
              <a:lnSpc>
                <a:spcPts val="2600"/>
              </a:lnSpc>
              <a:spcBef>
                <a:spcPct val="0"/>
              </a:spcBef>
              <a:buFont typeface="+mj-lt"/>
              <a:buAutoNum type="alphaLcParenR" startAt="2"/>
            </a:pPr>
            <a:r>
              <a:rPr lang="en-US" b="1" dirty="0"/>
              <a:t>A taste bud</a:t>
            </a:r>
          </a:p>
        </p:txBody>
      </p:sp>
      <p:pic>
        <p:nvPicPr>
          <p:cNvPr id="21" name="Picture 20" descr="The side of a papilla is shown. A small pore, labeled a taste pore, opens to the side. In the fluid outside the pore are food molecules which can enter the pore. Inside the tongue is a bundle of sensory receptor cells, each with a binding site near the taste pore. They are shaded to show if they are for sweet, salty, sour, bitter or umami. Each sensory receptor cell has a sensory neuron extending into the tongue and out of the diagram. Each receptor cells has a nucleus. There are two sweet receptors, two salty, two sour, one bitter and one umami. The second salty and sour receptor cells are near the bottom of the bundle, not reaching the surface like the other cells."/>
          <p:cNvPicPr>
            <a:picLocks noChangeAspect="1"/>
          </p:cNvPicPr>
          <p:nvPr/>
        </p:nvPicPr>
        <p:blipFill>
          <a:blip r:embed="rId3"/>
          <a:stretch>
            <a:fillRect/>
          </a:stretch>
        </p:blipFill>
        <p:spPr>
          <a:xfrm>
            <a:off x="386923" y="580218"/>
            <a:ext cx="8342857" cy="5171429"/>
          </a:xfrm>
          <a:prstGeom prst="rect">
            <a:avLst/>
          </a:prstGeom>
        </p:spPr>
      </p:pic>
    </p:spTree>
    <p:extLst>
      <p:ext uri="{BB962C8B-B14F-4D97-AF65-F5344CB8AC3E}">
        <p14:creationId xmlns:p14="http://schemas.microsoft.com/office/powerpoint/2010/main" val="41982845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Taste in Mammals, Continued-1</a:t>
            </a:r>
          </a:p>
        </p:txBody>
      </p:sp>
      <p:sp>
        <p:nvSpPr>
          <p:cNvPr id="159745" name="Rectangle 2"/>
          <p:cNvSpPr>
            <a:spLocks noGrp="1" noChangeArrowheads="1"/>
          </p:cNvSpPr>
          <p:nvPr>
            <p:ph idx="1"/>
          </p:nvPr>
        </p:nvSpPr>
        <p:spPr>
          <a:xfrm>
            <a:off x="152400" y="1272910"/>
            <a:ext cx="8839199" cy="3375290"/>
          </a:xfrm>
        </p:spPr>
        <p:txBody>
          <a:bodyPr>
            <a:noAutofit/>
          </a:bodyPr>
          <a:lstStyle/>
          <a:p>
            <a:r>
              <a:rPr lang="en-US" dirty="0"/>
              <a:t>Taste receptors are of three types</a:t>
            </a:r>
          </a:p>
          <a:p>
            <a:pPr lvl="1"/>
            <a:r>
              <a:rPr lang="en-US" dirty="0"/>
              <a:t>The sensations of sweet, umami, and bitter require specific G protein-coupled receptors (GPCRs)</a:t>
            </a:r>
          </a:p>
          <a:p>
            <a:pPr lvl="1"/>
            <a:r>
              <a:rPr lang="en-US" dirty="0"/>
              <a:t>The receptor for sour belongs to the TRP family and is similar to the capsaicin and other thermoreceptor proteins</a:t>
            </a:r>
          </a:p>
          <a:p>
            <a:pPr lvl="1"/>
            <a:r>
              <a:rPr lang="en-US" dirty="0"/>
              <a:t>The taste receptor for salt is a sodium channel</a:t>
            </a:r>
          </a:p>
        </p:txBody>
      </p:sp>
    </p:spTree>
    <p:extLst>
      <p:ext uri="{BB962C8B-B14F-4D97-AF65-F5344CB8AC3E}">
        <p14:creationId xmlns:p14="http://schemas.microsoft.com/office/powerpoint/2010/main" val="21098340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title"/>
          </p:nvPr>
        </p:nvSpPr>
        <p:spPr/>
        <p:txBody>
          <a:bodyPr>
            <a:noAutofit/>
          </a:bodyPr>
          <a:lstStyle/>
          <a:p>
            <a:r>
              <a:rPr lang="en-US" dirty="0"/>
              <a:t>Smell in Humans</a:t>
            </a:r>
          </a:p>
        </p:txBody>
      </p:sp>
      <p:sp>
        <p:nvSpPr>
          <p:cNvPr id="161794" name="Rectangle 3"/>
          <p:cNvSpPr>
            <a:spLocks noGrp="1" noChangeArrowheads="1"/>
          </p:cNvSpPr>
          <p:nvPr>
            <p:ph idx="1"/>
          </p:nvPr>
        </p:nvSpPr>
        <p:spPr>
          <a:xfrm>
            <a:off x="152400" y="1272910"/>
            <a:ext cx="8839199" cy="4518290"/>
          </a:xfrm>
        </p:spPr>
        <p:txBody>
          <a:bodyPr>
            <a:noAutofit/>
          </a:bodyPr>
          <a:lstStyle/>
          <a:p>
            <a:r>
              <a:rPr lang="en-US" dirty="0"/>
              <a:t>Olfactory receptor cells are neurons that line the upper portion of the nasal cavity</a:t>
            </a:r>
          </a:p>
          <a:p>
            <a:r>
              <a:rPr lang="en-US" dirty="0"/>
              <a:t>Binding of odorant molecules to receptors triggers a signal transduction pathway, generating action potentials</a:t>
            </a:r>
          </a:p>
          <a:p>
            <a:r>
              <a:rPr lang="en-US" dirty="0"/>
              <a:t>Mammals can distinguish thousands of different odors</a:t>
            </a:r>
          </a:p>
          <a:p>
            <a:r>
              <a:rPr lang="en-US" dirty="0"/>
              <a:t>Although receptors and brain pathways for taste and smell are independent, the two senses do interact</a:t>
            </a:r>
          </a:p>
        </p:txBody>
      </p:sp>
    </p:spTree>
    <p:extLst>
      <p:ext uri="{BB962C8B-B14F-4D97-AF65-F5344CB8AC3E}">
        <p14:creationId xmlns:p14="http://schemas.microsoft.com/office/powerpoint/2010/main" val="3019778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4424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50.4 Coding of Stimulus Intensity by a Single Sensory Receptor</a:t>
            </a:r>
          </a:p>
        </p:txBody>
      </p:sp>
      <p:pic>
        <p:nvPicPr>
          <p:cNvPr id="2" name="Picture 1" descr="A diagram shows a sensory receptor cell with gentle pressure and more pressure.&#10;Under gentle pressure, a single arrow shows a signal passing along the axon. A diagram shows regular, well spaces peaks demonstrating the low frequency of action potentials per receptor.&#10;Under more pressure, three arrows show a signal passing along the axon. A diagram shows many tightly packed high frequency action potentials per receptor."/>
          <p:cNvPicPr>
            <a:picLocks noChangeAspect="1"/>
          </p:cNvPicPr>
          <p:nvPr/>
        </p:nvPicPr>
        <p:blipFill>
          <a:blip r:embed="rId3"/>
          <a:stretch>
            <a:fillRect/>
          </a:stretch>
        </p:blipFill>
        <p:spPr>
          <a:xfrm>
            <a:off x="304160" y="844241"/>
            <a:ext cx="8562975" cy="5114925"/>
          </a:xfrm>
          <a:prstGeom prst="rect">
            <a:avLst/>
          </a:prstGeom>
        </p:spPr>
      </p:pic>
    </p:spTree>
    <p:extLst>
      <p:ext uri="{BB962C8B-B14F-4D97-AF65-F5344CB8AC3E}">
        <p14:creationId xmlns:p14="http://schemas.microsoft.com/office/powerpoint/2010/main" val="17102232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50.25 Smell in Humans</a:t>
            </a:r>
          </a:p>
        </p:txBody>
      </p:sp>
      <p:pic>
        <p:nvPicPr>
          <p:cNvPr id="2" name="Picture 1" descr="A diagram shows a cross section of a nose and nasal cavity. The nasal cavity is a space inside the nose, beyond the nostrils. From the top of the nasal cavity, small cilia are shown extending downwards. A cloud of small molecules, labeled odorants, are shown entering the nostril and into the nasal cavity, reaching the cilia. The cilia are highlighted, and shown in an expanded view.&#10;The cilia extend into the nasal cavity in a layer of mucus. The cilia are the branching end of olfactory receptor cells, which are embedded in a layer of epithelial cells that make up the surface of the nasal cavity. The other side of the olfactory receptor cells bundle together and pass through a layer of bone through small gaps. These axons lead to the olfactory bulb of the brain. In the brain are the cell bodies of neuron, which are connected to olfactory receptor cells through synapses. A signal passes from olfactory receptor cells to the olfactory bulb of the brain, and the action potential passes through the neurons through the brain.&#10;The ends of two different cilia are shown in an expanded view. Both have chemoreceptors of different odorants in the cell membrane. One cilia has receptors with a triangular binding site, and the other has a round binding site. Round and triangular odorants are shown binding to the appropriate, shape specific binding site."/>
          <p:cNvPicPr>
            <a:picLocks noChangeAspect="1"/>
          </p:cNvPicPr>
          <p:nvPr/>
        </p:nvPicPr>
        <p:blipFill>
          <a:blip r:embed="rId3"/>
          <a:stretch>
            <a:fillRect/>
          </a:stretch>
        </p:blipFill>
        <p:spPr>
          <a:xfrm>
            <a:off x="381524" y="1219476"/>
            <a:ext cx="8380952" cy="4419048"/>
          </a:xfrm>
          <a:prstGeom prst="rect">
            <a:avLst/>
          </a:prstGeom>
        </p:spPr>
      </p:pic>
    </p:spTree>
    <p:extLst>
      <p:ext uri="{BB962C8B-B14F-4D97-AF65-F5344CB8AC3E}">
        <p14:creationId xmlns:p14="http://schemas.microsoft.com/office/powerpoint/2010/main" val="21105330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8328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50.25a Smell in Humans (Part 1: Nasal Cavity)</a:t>
            </a:r>
          </a:p>
        </p:txBody>
      </p:sp>
      <p:pic>
        <p:nvPicPr>
          <p:cNvPr id="3" name="Picture 2" descr="A diagram shows a cross section of a nose and nasal cavity. The nasal cavity is a space inside the nose, beyond the nostrils. From the top of the nasal cavity, small cilia are shown extending downwards. A cloud of small molecules, labeled odorants, are shown entering the nostril and into the nasal cavity, reaching the cilia."/>
          <p:cNvPicPr>
            <a:picLocks noChangeAspect="1"/>
          </p:cNvPicPr>
          <p:nvPr/>
        </p:nvPicPr>
        <p:blipFill>
          <a:blip r:embed="rId3"/>
          <a:stretch>
            <a:fillRect/>
          </a:stretch>
        </p:blipFill>
        <p:spPr>
          <a:xfrm>
            <a:off x="1169818" y="465317"/>
            <a:ext cx="6804364" cy="6136079"/>
          </a:xfrm>
          <a:prstGeom prst="rect">
            <a:avLst/>
          </a:prstGeom>
        </p:spPr>
      </p:pic>
    </p:spTree>
    <p:extLst>
      <p:ext uri="{BB962C8B-B14F-4D97-AF65-F5344CB8AC3E}">
        <p14:creationId xmlns:p14="http://schemas.microsoft.com/office/powerpoint/2010/main" val="36700550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533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50.25b Smell in Humans (Part 2: Olfactory Receptor Cells)</a:t>
            </a:r>
          </a:p>
        </p:txBody>
      </p:sp>
      <p:pic>
        <p:nvPicPr>
          <p:cNvPr id="6" name="Picture 5" descr="Cilia are shown branching from the end of olfactory receptor cells, which are embedded in a layer of epithelial cells that make up the surface of the nasal cavity. The other side of the olfactory receptor cells bundle together and pass through a layer of bone through small gaps. These axons lead to the olfactory bulb of the brain. In the brain are the cell bodies of neuron, which are connected to olfactory receptor cells through synapses. A signal passes from olfactory receptor cells to the olfactory bulb of the brain, and the action potential passes through the neurons through the brain."/>
          <p:cNvPicPr>
            <a:picLocks noChangeAspect="1"/>
          </p:cNvPicPr>
          <p:nvPr/>
        </p:nvPicPr>
        <p:blipFill>
          <a:blip r:embed="rId3"/>
          <a:stretch>
            <a:fillRect/>
          </a:stretch>
        </p:blipFill>
        <p:spPr>
          <a:xfrm>
            <a:off x="998684" y="461487"/>
            <a:ext cx="7146630" cy="6150872"/>
          </a:xfrm>
          <a:prstGeom prst="rect">
            <a:avLst/>
          </a:prstGeom>
        </p:spPr>
      </p:pic>
    </p:spTree>
    <p:extLst>
      <p:ext uri="{BB962C8B-B14F-4D97-AF65-F5344CB8AC3E}">
        <p14:creationId xmlns:p14="http://schemas.microsoft.com/office/powerpoint/2010/main" val="40764839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7056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500" dirty="0">
                <a:solidFill>
                  <a:schemeClr val="tx1"/>
                </a:solidFill>
                <a:ea typeface="Arial" panose="020B0604020202020204" pitchFamily="34" charset="0"/>
              </a:rPr>
              <a:t>Figure 50.25c Smell in Humans (Part 3: </a:t>
            </a:r>
            <a:r>
              <a:rPr lang="en-US" sz="2400" dirty="0">
                <a:solidFill>
                  <a:schemeClr val="tx1"/>
                </a:solidFill>
                <a:ea typeface="Arial" panose="020B0604020202020204" pitchFamily="34" charset="0"/>
              </a:rPr>
              <a:t>Chemoreceptors</a:t>
            </a:r>
            <a:r>
              <a:rPr lang="en-US" sz="2500" dirty="0">
                <a:solidFill>
                  <a:schemeClr val="tx1"/>
                </a:solidFill>
                <a:ea typeface="Arial" panose="020B0604020202020204" pitchFamily="34" charset="0"/>
              </a:rPr>
              <a:t>)</a:t>
            </a:r>
          </a:p>
        </p:txBody>
      </p:sp>
      <p:pic>
        <p:nvPicPr>
          <p:cNvPr id="2" name="Picture 1" descr="The ends of two different cilia are shown in an expanded view. Both have chemoreceptors of different odorants in the cell membrane. One cilia has receptors with a triangular binding site, and the other has a round binding site. Round and triangular odorants are shown binding to the appropriate, shape specific binding site."/>
          <p:cNvPicPr>
            <a:picLocks noChangeAspect="1"/>
          </p:cNvPicPr>
          <p:nvPr/>
        </p:nvPicPr>
        <p:blipFill>
          <a:blip r:embed="rId3"/>
          <a:stretch>
            <a:fillRect/>
          </a:stretch>
        </p:blipFill>
        <p:spPr>
          <a:xfrm>
            <a:off x="319087" y="509587"/>
            <a:ext cx="8505825" cy="5838825"/>
          </a:xfrm>
          <a:prstGeom prst="rect">
            <a:avLst/>
          </a:prstGeom>
        </p:spPr>
      </p:pic>
    </p:spTree>
    <p:extLst>
      <p:ext uri="{BB962C8B-B14F-4D97-AF65-F5344CB8AC3E}">
        <p14:creationId xmlns:p14="http://schemas.microsoft.com/office/powerpoint/2010/main" val="31642872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0" y="0"/>
            <a:ext cx="9144000" cy="1569660"/>
          </a:xfrm>
        </p:spPr>
        <p:txBody>
          <a:bodyPr>
            <a:noAutofit/>
          </a:bodyPr>
          <a:lstStyle/>
          <a:p>
            <a:r>
              <a:rPr lang="en-US" dirty="0"/>
              <a:t>Concept 50.5: The physical interaction of protein filaments is required for muscle function</a:t>
            </a:r>
          </a:p>
        </p:txBody>
      </p:sp>
      <p:sp>
        <p:nvSpPr>
          <p:cNvPr id="165890" name="Rectangle 3"/>
          <p:cNvSpPr>
            <a:spLocks noGrp="1" noChangeArrowheads="1"/>
          </p:cNvSpPr>
          <p:nvPr>
            <p:ph idx="1"/>
          </p:nvPr>
        </p:nvSpPr>
        <p:spPr>
          <a:xfrm>
            <a:off x="152400" y="1752600"/>
            <a:ext cx="8839199" cy="2514600"/>
          </a:xfrm>
        </p:spPr>
        <p:txBody>
          <a:bodyPr>
            <a:noAutofit/>
          </a:bodyPr>
          <a:lstStyle/>
          <a:p>
            <a:r>
              <a:rPr lang="en-US" dirty="0"/>
              <a:t>Muscle activity is a response to input from the nervous system</a:t>
            </a:r>
          </a:p>
          <a:p>
            <a:r>
              <a:rPr lang="en-US" dirty="0"/>
              <a:t>Muscle cell contraction relies on the interaction between </a:t>
            </a:r>
            <a:r>
              <a:rPr lang="en-US" b="1" dirty="0"/>
              <a:t>thin filaments</a:t>
            </a:r>
            <a:r>
              <a:rPr lang="en-US" dirty="0"/>
              <a:t>, composed mainly of actin, and </a:t>
            </a:r>
            <a:r>
              <a:rPr lang="en-US" b="1" dirty="0"/>
              <a:t>thick filaments</a:t>
            </a:r>
            <a:r>
              <a:rPr lang="en-US" dirty="0"/>
              <a:t>, staggered arrays of myosin</a:t>
            </a:r>
          </a:p>
        </p:txBody>
      </p:sp>
    </p:spTree>
    <p:extLst>
      <p:ext uri="{BB962C8B-B14F-4D97-AF65-F5344CB8AC3E}">
        <p14:creationId xmlns:p14="http://schemas.microsoft.com/office/powerpoint/2010/main" val="313417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p:txBody>
          <a:bodyPr>
            <a:noAutofit/>
          </a:bodyPr>
          <a:lstStyle/>
          <a:p>
            <a:r>
              <a:rPr lang="en-US" dirty="0"/>
              <a:t>Vertebrate Skeletal Muscle</a:t>
            </a:r>
          </a:p>
        </p:txBody>
      </p:sp>
      <p:sp>
        <p:nvSpPr>
          <p:cNvPr id="167938" name="Rectangle 3"/>
          <p:cNvSpPr>
            <a:spLocks noGrp="1" noChangeArrowheads="1"/>
          </p:cNvSpPr>
          <p:nvPr>
            <p:ph idx="1"/>
          </p:nvPr>
        </p:nvSpPr>
        <p:spPr>
          <a:xfrm>
            <a:off x="152400" y="1272910"/>
            <a:ext cx="8839199" cy="3832490"/>
          </a:xfrm>
        </p:spPr>
        <p:txBody>
          <a:bodyPr>
            <a:noAutofit/>
          </a:bodyPr>
          <a:lstStyle/>
          <a:p>
            <a:r>
              <a:rPr lang="en-US" dirty="0"/>
              <a:t>Vertebrate </a:t>
            </a:r>
            <a:r>
              <a:rPr lang="en-US" b="1" dirty="0"/>
              <a:t>skeletal muscle </a:t>
            </a:r>
            <a:r>
              <a:rPr lang="en-US" dirty="0"/>
              <a:t>moves</a:t>
            </a:r>
            <a:r>
              <a:rPr lang="en-US" b="1" dirty="0"/>
              <a:t> </a:t>
            </a:r>
            <a:r>
              <a:rPr lang="en-US" dirty="0"/>
              <a:t>bones and the body and</a:t>
            </a:r>
            <a:r>
              <a:rPr lang="en-US" b="1" dirty="0"/>
              <a:t> </a:t>
            </a:r>
            <a:r>
              <a:rPr lang="en-US" dirty="0"/>
              <a:t>is characterized by a hierarchy of smaller and smaller units</a:t>
            </a:r>
          </a:p>
          <a:p>
            <a:r>
              <a:rPr lang="en-US" dirty="0"/>
              <a:t>A skeletal muscle consists of a bundle of long fibers, each a single cell, running along the length of the muscle</a:t>
            </a:r>
          </a:p>
          <a:p>
            <a:r>
              <a:rPr lang="en-US" dirty="0"/>
              <a:t>Each muscle fiber is itself a bundle of smaller </a:t>
            </a:r>
            <a:r>
              <a:rPr lang="en-US" b="1" dirty="0"/>
              <a:t>myofibrils </a:t>
            </a:r>
            <a:r>
              <a:rPr lang="en-US" dirty="0"/>
              <a:t>arranged longitudinally</a:t>
            </a:r>
          </a:p>
        </p:txBody>
      </p:sp>
    </p:spTree>
    <p:extLst>
      <p:ext uri="{BB962C8B-B14F-4D97-AF65-F5344CB8AC3E}">
        <p14:creationId xmlns:p14="http://schemas.microsoft.com/office/powerpoint/2010/main" val="11598858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Vertebrate Skeletal Muscle, Continued</a:t>
            </a:r>
          </a:p>
        </p:txBody>
      </p:sp>
      <p:sp>
        <p:nvSpPr>
          <p:cNvPr id="169985" name="Rectangle 2"/>
          <p:cNvSpPr>
            <a:spLocks noGrp="1" noChangeArrowheads="1"/>
          </p:cNvSpPr>
          <p:nvPr>
            <p:ph idx="1"/>
          </p:nvPr>
        </p:nvSpPr>
        <p:spPr>
          <a:xfrm>
            <a:off x="152400" y="1272910"/>
            <a:ext cx="8839199" cy="2765690"/>
          </a:xfrm>
        </p:spPr>
        <p:txBody>
          <a:bodyPr>
            <a:noAutofit/>
          </a:bodyPr>
          <a:lstStyle/>
          <a:p>
            <a:r>
              <a:rPr lang="en-US" dirty="0"/>
              <a:t>Skeletal muscle is also called striated muscle because the regular arrangement of myofilaments creates a pattern of light and dark bands</a:t>
            </a:r>
          </a:p>
          <a:p>
            <a:r>
              <a:rPr lang="en-US" dirty="0"/>
              <a:t>The functional unit of a muscle is called a </a:t>
            </a:r>
            <a:r>
              <a:rPr lang="en-US" b="1" dirty="0"/>
              <a:t>sarcomere</a:t>
            </a:r>
            <a:r>
              <a:rPr lang="en-US" dirty="0"/>
              <a:t> and is bordered by Z lines, where thin filaments attach</a:t>
            </a:r>
          </a:p>
        </p:txBody>
      </p:sp>
    </p:spTree>
    <p:extLst>
      <p:ext uri="{BB962C8B-B14F-4D97-AF65-F5344CB8AC3E}">
        <p14:creationId xmlns:p14="http://schemas.microsoft.com/office/powerpoint/2010/main" val="13200482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5875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50.26 The Structure of Skeletal Muscle</a:t>
            </a:r>
          </a:p>
        </p:txBody>
      </p:sp>
      <p:pic>
        <p:nvPicPr>
          <p:cNvPr id="44" name="Picture 43" descr="A diagram shows a flexing arm. The muscle of the bicep (front of the upper arm) and triceps (back of the upper arm) are shown. The muscle is made of many bundles of muscle fibers, and one is shown in a close up view. The bundle of muscle fibers shows a single muscle fiber (cell) extended outward, with many labeled nuclei. Inside the plasma membrane is a bundle of myofibrils. Each myofibril has a repeating pattern of dense lines parallel to the direction of the strand, with two types of dividing lines. One has a gap with only a few lines and the other has a perpendicular line, labeled a Z line. The space between Z lines (which has one gap) is called a sarcomere. A TEM and a diagram show an expanded view of a sarcomere.&#10;The z lines are perpendicular to the direction of the myofibril. A small space is shown on both sides and then a cluster of very tightly packed lines parallel to the direction of the myofibril (perpendicular to the Z line). In the middle of the sarcomere is a small section with a gap.&#10;In the diagram, the Z line is shown with perpendicular strands, thin filaments (actin). These extend from the Z line in either direction to a gap in the middle of the sarcomere, the M line. Between the thin filaments (actin) is a thick filament (myosin). The thick filament has small lobes extending from either side making contact with the thin filament on either side of the thick filament. There is a space between the Z line and the ends of the thick filaments, and the thick filament pass beyond through the M line in the middle of the sarcomere, so each thick filament is in contact with the thin filaments connected to the Z line on both sides of the sarcomere."/>
          <p:cNvPicPr>
            <a:picLocks noChangeAspect="1"/>
          </p:cNvPicPr>
          <p:nvPr/>
        </p:nvPicPr>
        <p:blipFill>
          <a:blip r:embed="rId3"/>
          <a:stretch>
            <a:fillRect/>
          </a:stretch>
        </p:blipFill>
        <p:spPr>
          <a:xfrm>
            <a:off x="2804982" y="432679"/>
            <a:ext cx="3534037" cy="6369733"/>
          </a:xfrm>
          <a:prstGeom prst="rect">
            <a:avLst/>
          </a:prstGeom>
          <a:noFill/>
          <a:ln>
            <a:noFill/>
          </a:ln>
        </p:spPr>
      </p:pic>
    </p:spTree>
    <p:extLst>
      <p:ext uri="{BB962C8B-B14F-4D97-AF65-F5344CB8AC3E}">
        <p14:creationId xmlns:p14="http://schemas.microsoft.com/office/powerpoint/2010/main" val="15234424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76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50.26a The Structure of Skeletal Muscle (Part 1: Muscle Fibers)</a:t>
            </a:r>
          </a:p>
        </p:txBody>
      </p:sp>
      <p:pic>
        <p:nvPicPr>
          <p:cNvPr id="23" name="Picture 22" descr="A diagram shows a flexing arm. The muscle of the bicep (front of the upper arm) and triceps (back of the upper arm) are shown. The muscle is made of many bundles of muscle fibers, and one is shown in a close up view. The bundle of muscle fibers shows a single muscle fiber (cell) extended outward, with many labeled nuclei. Inside the plasma membrane is a bundle of myofibrils. Each myofibril has a repeating pattern of dense lines parallel to the direction of the strand, with two types of dividing lines. One has a gap with only a few lines and the other has a perpendicular line, labeled a Z line. The space between Z lines (which has one gap) is called a sarcomere."/>
          <p:cNvPicPr>
            <a:picLocks noChangeAspect="1"/>
          </p:cNvPicPr>
          <p:nvPr/>
        </p:nvPicPr>
        <p:blipFill>
          <a:blip r:embed="rId3"/>
          <a:stretch>
            <a:fillRect/>
          </a:stretch>
        </p:blipFill>
        <p:spPr>
          <a:xfrm>
            <a:off x="1822000" y="475516"/>
            <a:ext cx="5500001" cy="6317144"/>
          </a:xfrm>
          <a:prstGeom prst="rect">
            <a:avLst/>
          </a:prstGeom>
          <a:noFill/>
          <a:ln>
            <a:noFill/>
          </a:ln>
        </p:spPr>
      </p:pic>
    </p:spTree>
    <p:extLst>
      <p:ext uri="{BB962C8B-B14F-4D97-AF65-F5344CB8AC3E}">
        <p14:creationId xmlns:p14="http://schemas.microsoft.com/office/powerpoint/2010/main" val="34850214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838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50.26b The Structure of Skeletal Muscle (Part 2: Sarcomere)</a:t>
            </a:r>
          </a:p>
        </p:txBody>
      </p:sp>
      <p:pic>
        <p:nvPicPr>
          <p:cNvPr id="32" name="Picture 31" descr="A TEM and a diagram show an expanded view of a sarcomere.&#10;The z lines are perpendicular to the direction of the myofibril. A small space is shown on both sides and then a cluster of very tightly packed lines parallel to the direction of the myofibril (perpendicular to the Z line). In the middle of the sarcomere is a small section with a gap. The tightly packed lines are roughly 1mm across and the space between the z line and the tightly packed lines is about 0.25mm.&#10;In the diagram, the Z line is shown with perpendicular strands, thin filaments (actin). These extend from the Z line in either direction to a gap in the middle of the sarcomere, the M line. Between the thin filaments (actin) is a thick filament (myosin). The thick filament has small lobes extending from either side making contact with the thin filament on either side of the thick filament. There is a space between the Z line and the ends of the thick filaments, and the thick filament pass beyond through the M line in the middle of the sarcomere, so each thick filament is in contact with the thin filaments connected to the Z line on both sides of the sarcomere."/>
          <p:cNvPicPr>
            <a:picLocks noChangeAspect="1"/>
          </p:cNvPicPr>
          <p:nvPr/>
        </p:nvPicPr>
        <p:blipFill>
          <a:blip r:embed="rId3"/>
          <a:stretch>
            <a:fillRect/>
          </a:stretch>
        </p:blipFill>
        <p:spPr>
          <a:xfrm>
            <a:off x="1684136" y="777251"/>
            <a:ext cx="5775728" cy="5843450"/>
          </a:xfrm>
          <a:prstGeom prst="rect">
            <a:avLst/>
          </a:prstGeom>
          <a:noFill/>
          <a:ln>
            <a:noFill/>
          </a:ln>
        </p:spPr>
      </p:pic>
    </p:spTree>
    <p:extLst>
      <p:ext uri="{BB962C8B-B14F-4D97-AF65-F5344CB8AC3E}">
        <p14:creationId xmlns:p14="http://schemas.microsoft.com/office/powerpoint/2010/main" val="3177969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0000"/>
                </a:solidFill>
              </a:rPr>
              <a:t>Transmission, Continued</a:t>
            </a:r>
            <a:endParaRPr lang="en-US" sz="2500" dirty="0"/>
          </a:p>
        </p:txBody>
      </p:sp>
      <p:sp>
        <p:nvSpPr>
          <p:cNvPr id="36865" name="Rectangle 2"/>
          <p:cNvSpPr>
            <a:spLocks noGrp="1" noChangeArrowheads="1"/>
          </p:cNvSpPr>
          <p:nvPr>
            <p:ph idx="1"/>
          </p:nvPr>
        </p:nvSpPr>
        <p:spPr/>
        <p:txBody>
          <a:bodyPr/>
          <a:lstStyle/>
          <a:p>
            <a:r>
              <a:rPr lang="en-US" dirty="0"/>
              <a:t>Processing of sensory information can occur before, during, and after transmission of action potentials to the central nervous system (CNS)</a:t>
            </a:r>
          </a:p>
          <a:p>
            <a:r>
              <a:rPr lang="en-US" dirty="0"/>
              <a:t>Integration often begins as soon as the information is received</a:t>
            </a:r>
          </a:p>
        </p:txBody>
      </p:sp>
    </p:spTree>
    <p:extLst>
      <p:ext uri="{BB962C8B-B14F-4D97-AF65-F5344CB8AC3E}">
        <p14:creationId xmlns:p14="http://schemas.microsoft.com/office/powerpoint/2010/main" val="37332761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50.26c The Structure of Skeletal Muscle (Part 3: Sarcomere, TEM)</a:t>
            </a:r>
          </a:p>
        </p:txBody>
      </p:sp>
      <p:pic>
        <p:nvPicPr>
          <p:cNvPr id="2" name="Picture 1" descr="A TEM and a diagram show an expanded view of a sarcomere.&#10;The z lines are perpendicular to the direction of the myofibril. A small space is shown on both sides and then a cluster of very tightly packed lines parallel to the direction of the myofibril (perpendicular to the Z line). In the middle of the sarcomere is a small section with a gap. The tightly packed lines are roughly 1mm across and the space between the z line and the tightly packed lines is about 0.25mm."/>
          <p:cNvPicPr>
            <a:picLocks noChangeAspect="1"/>
          </p:cNvPicPr>
          <p:nvPr/>
        </p:nvPicPr>
        <p:blipFill>
          <a:blip r:embed="rId3"/>
          <a:stretch>
            <a:fillRect/>
          </a:stretch>
        </p:blipFill>
        <p:spPr>
          <a:xfrm>
            <a:off x="2060890" y="2245019"/>
            <a:ext cx="5047619" cy="2352381"/>
          </a:xfrm>
          <a:prstGeom prst="rect">
            <a:avLst/>
          </a:prstGeom>
        </p:spPr>
      </p:pic>
    </p:spTree>
    <p:extLst>
      <p:ext uri="{BB962C8B-B14F-4D97-AF65-F5344CB8AC3E}">
        <p14:creationId xmlns:p14="http://schemas.microsoft.com/office/powerpoint/2010/main" val="38818916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a:xfrm>
            <a:off x="0" y="0"/>
            <a:ext cx="9144000" cy="1107996"/>
          </a:xfrm>
        </p:spPr>
        <p:txBody>
          <a:bodyPr/>
          <a:lstStyle/>
          <a:p>
            <a:r>
              <a:rPr lang="en-US" i="1" dirty="0"/>
              <a:t>The Sliding-Filament Model of Muscle Contraction</a:t>
            </a:r>
            <a:endParaRPr lang="en-US" dirty="0"/>
          </a:p>
        </p:txBody>
      </p:sp>
      <p:sp>
        <p:nvSpPr>
          <p:cNvPr id="174082" name="Rectangle 3"/>
          <p:cNvSpPr>
            <a:spLocks noGrp="1" noChangeArrowheads="1"/>
          </p:cNvSpPr>
          <p:nvPr>
            <p:ph idx="1"/>
          </p:nvPr>
        </p:nvSpPr>
        <p:spPr>
          <a:xfrm>
            <a:off x="152400" y="1272910"/>
            <a:ext cx="8839199" cy="1546490"/>
          </a:xfrm>
        </p:spPr>
        <p:txBody>
          <a:bodyPr/>
          <a:lstStyle/>
          <a:p>
            <a:r>
              <a:rPr lang="en-US" dirty="0"/>
              <a:t>According to the </a:t>
            </a:r>
            <a:r>
              <a:rPr lang="en-US" b="1" dirty="0"/>
              <a:t>sliding-filament model</a:t>
            </a:r>
            <a:r>
              <a:rPr lang="en-US" dirty="0"/>
              <a:t>, thin and thick filaments ratchet past each other longitudinally, powered by the myosin molecules</a:t>
            </a:r>
          </a:p>
        </p:txBody>
      </p:sp>
    </p:spTree>
    <p:extLst>
      <p:ext uri="{BB962C8B-B14F-4D97-AF65-F5344CB8AC3E}">
        <p14:creationId xmlns:p14="http://schemas.microsoft.com/office/powerpoint/2010/main" val="4192682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1"/>
            <a:ext cx="9144000" cy="9525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500" dirty="0">
                <a:solidFill>
                  <a:schemeClr val="tx1"/>
                </a:solidFill>
                <a:ea typeface="Arial" panose="020B0604020202020204" pitchFamily="34" charset="0"/>
              </a:rPr>
              <a:t>Figure 50.27 The Sliding-filament Model of Muscle Contraction</a:t>
            </a:r>
          </a:p>
        </p:txBody>
      </p:sp>
      <p:pic>
        <p:nvPicPr>
          <p:cNvPr id="3" name="Picture 2" descr="A diagram and TEM show the sarcomere for a relaxed muscle, contracting muscle and a fully contracted muscle.&#10;In the diagram for the relaxed muscle between the Z line on either side of the sarcomere and the thick filaments, there is a space. The space between the thin filaments at the M line is also shown. These gaps between Z line and filaments can be seen in the TEM.&#10;In the diagram for the contracting muscle, the length of the sarcomere has decreased. There is less space between the thin filaments, as the Z lines have been brought closer together. The thick filaments are unmoved. The z lines are closer to the ends of the thick filaments. In the TEM, the gaps are visibly smaller, and the Z lines are closer to the closely spaced lines of the thick filaments&#10;Fully contracted muscle. The thin filaments from either side of the sarcomere over lap at their ends in the middle of the sarcomere, there is no M line space. The spaces at the sides between the Z line and the thick filaments is virtually non-existent. The contracted sarcomere is much shorter. In the TEM, the light space in the previous micrographs at the M line is now darker, showing the overlapped filaments. There are no spaces between the filaments and the Z lines."/>
          <p:cNvPicPr>
            <a:picLocks noChangeAspect="1"/>
          </p:cNvPicPr>
          <p:nvPr/>
        </p:nvPicPr>
        <p:blipFill>
          <a:blip r:embed="rId3"/>
          <a:stretch>
            <a:fillRect/>
          </a:stretch>
        </p:blipFill>
        <p:spPr>
          <a:xfrm>
            <a:off x="304800" y="952500"/>
            <a:ext cx="8534400" cy="4953000"/>
          </a:xfrm>
          <a:prstGeom prst="rect">
            <a:avLst/>
          </a:prstGeom>
        </p:spPr>
      </p:pic>
    </p:spTree>
    <p:extLst>
      <p:ext uri="{BB962C8B-B14F-4D97-AF65-F5344CB8AC3E}">
        <p14:creationId xmlns:p14="http://schemas.microsoft.com/office/powerpoint/2010/main" val="29609997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5696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50.27a The Sliding-filament Model of Muscle Contraction (Part 1: Relaxed Muscle, TEM)</a:t>
            </a:r>
          </a:p>
        </p:txBody>
      </p:sp>
      <p:pic>
        <p:nvPicPr>
          <p:cNvPr id="14" name="Picture 13" descr="TEM showing sarcomere for a relaxed myofibril. These gaps between Z line and filaments can be seen in the TEM. The total space on either side of the Z line is about 0.5 micrometers."/>
          <p:cNvPicPr>
            <a:picLocks noChangeAspect="1"/>
          </p:cNvPicPr>
          <p:nvPr/>
        </p:nvPicPr>
        <p:blipFill>
          <a:blip r:embed="rId3"/>
          <a:stretch>
            <a:fillRect/>
          </a:stretch>
        </p:blipFill>
        <p:spPr>
          <a:xfrm>
            <a:off x="2512590" y="2481942"/>
            <a:ext cx="4133333" cy="1895238"/>
          </a:xfrm>
          <a:prstGeom prst="rect">
            <a:avLst/>
          </a:prstGeom>
        </p:spPr>
      </p:pic>
    </p:spTree>
    <p:extLst>
      <p:ext uri="{BB962C8B-B14F-4D97-AF65-F5344CB8AC3E}">
        <p14:creationId xmlns:p14="http://schemas.microsoft.com/office/powerpoint/2010/main" val="40168047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5696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50.27b The Sliding-filament Model of Muscle Contraction (Part 2: Contracting Muscle, TEM)</a:t>
            </a:r>
          </a:p>
        </p:txBody>
      </p:sp>
      <p:pic>
        <p:nvPicPr>
          <p:cNvPr id="2" name="Picture 1" descr="TEM showing sarcomere for a contracting myofibril. These gaps between Z line and filaments can be seen in the TEM. The total space on either side of the Z line is a bit less than 0.5 micrometers."/>
          <p:cNvPicPr>
            <a:picLocks noChangeAspect="1"/>
          </p:cNvPicPr>
          <p:nvPr/>
        </p:nvPicPr>
        <p:blipFill>
          <a:blip r:embed="rId3"/>
          <a:stretch>
            <a:fillRect/>
          </a:stretch>
        </p:blipFill>
        <p:spPr>
          <a:xfrm>
            <a:off x="2510095" y="2767095"/>
            <a:ext cx="4123809" cy="1323810"/>
          </a:xfrm>
          <a:prstGeom prst="rect">
            <a:avLst/>
          </a:prstGeom>
        </p:spPr>
      </p:pic>
    </p:spTree>
    <p:extLst>
      <p:ext uri="{BB962C8B-B14F-4D97-AF65-F5344CB8AC3E}">
        <p14:creationId xmlns:p14="http://schemas.microsoft.com/office/powerpoint/2010/main" val="34788458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5696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50.27c The Sliding-filament Model of Muscle Contraction (Part 3: Fully Contracted Muscle, TEM)</a:t>
            </a:r>
          </a:p>
        </p:txBody>
      </p:sp>
      <p:pic>
        <p:nvPicPr>
          <p:cNvPr id="2" name="Picture 1" descr="TEM showing sarcomere for a fully contracted myofibril. There are no gaps between Z line and filaments. The total space between the Z line and the M line is about 0.5 micrometers."/>
          <p:cNvPicPr>
            <a:picLocks noChangeAspect="1"/>
          </p:cNvPicPr>
          <p:nvPr/>
        </p:nvPicPr>
        <p:blipFill>
          <a:blip r:embed="rId3"/>
          <a:stretch>
            <a:fillRect/>
          </a:stretch>
        </p:blipFill>
        <p:spPr>
          <a:xfrm>
            <a:off x="2936400" y="2438400"/>
            <a:ext cx="3285714" cy="1971429"/>
          </a:xfrm>
          <a:prstGeom prst="rect">
            <a:avLst/>
          </a:prstGeom>
        </p:spPr>
      </p:pic>
    </p:spTree>
    <p:extLst>
      <p:ext uri="{BB962C8B-B14F-4D97-AF65-F5344CB8AC3E}">
        <p14:creationId xmlns:p14="http://schemas.microsoft.com/office/powerpoint/2010/main" val="8133194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noAutofit/>
          </a:bodyPr>
          <a:lstStyle/>
          <a:p>
            <a:r>
              <a:rPr lang="en-US" i="1" dirty="0"/>
              <a:t>The Sliding-Filament Model of Muscle Contraction</a:t>
            </a:r>
            <a:r>
              <a:rPr lang="en-US" dirty="0"/>
              <a:t>, Continued</a:t>
            </a:r>
          </a:p>
        </p:txBody>
      </p:sp>
      <p:sp>
        <p:nvSpPr>
          <p:cNvPr id="178177" name="Rectangle 2"/>
          <p:cNvSpPr>
            <a:spLocks noGrp="1" noChangeArrowheads="1"/>
          </p:cNvSpPr>
          <p:nvPr>
            <p:ph idx="1"/>
          </p:nvPr>
        </p:nvSpPr>
        <p:spPr>
          <a:xfrm>
            <a:off x="152400" y="1272910"/>
            <a:ext cx="8839199" cy="3451490"/>
          </a:xfrm>
        </p:spPr>
        <p:txBody>
          <a:bodyPr>
            <a:noAutofit/>
          </a:bodyPr>
          <a:lstStyle/>
          <a:p>
            <a:r>
              <a:rPr lang="en-US" dirty="0"/>
              <a:t>Each myosin has a long “tail” region and a globular “head” region</a:t>
            </a:r>
          </a:p>
          <a:p>
            <a:r>
              <a:rPr lang="en-US" dirty="0"/>
              <a:t>The </a:t>
            </a:r>
            <a:r>
              <a:rPr lang="en-US" altLang="ja-JP" dirty="0"/>
              <a:t>head of a myosin molecule binds to an actin filament, forming a cross-bridge and pulling the thin filament toward the center of the sarcomere</a:t>
            </a:r>
          </a:p>
          <a:p>
            <a:r>
              <a:rPr lang="en-US" dirty="0"/>
              <a:t>Muscle contraction requires repeated cycles of this binding and release</a:t>
            </a:r>
          </a:p>
        </p:txBody>
      </p:sp>
    </p:spTree>
    <p:extLst>
      <p:ext uri="{BB962C8B-B14F-4D97-AF65-F5344CB8AC3E}">
        <p14:creationId xmlns:p14="http://schemas.microsoft.com/office/powerpoint/2010/main" val="31471789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noAutofit/>
          </a:bodyPr>
          <a:lstStyle/>
          <a:p>
            <a:r>
              <a:rPr lang="en-US" i="1" dirty="0"/>
              <a:t>The Sliding-Filament Model of Muscle Contraction</a:t>
            </a:r>
            <a:r>
              <a:rPr lang="en-US" dirty="0"/>
              <a:t>, Continued-1</a:t>
            </a:r>
          </a:p>
        </p:txBody>
      </p:sp>
      <p:sp>
        <p:nvSpPr>
          <p:cNvPr id="180225" name="Rectangle 2"/>
          <p:cNvSpPr>
            <a:spLocks noGrp="1" noChangeArrowheads="1"/>
          </p:cNvSpPr>
          <p:nvPr>
            <p:ph idx="1"/>
          </p:nvPr>
        </p:nvSpPr>
        <p:spPr>
          <a:xfrm>
            <a:off x="152400" y="1272910"/>
            <a:ext cx="8839199" cy="3908690"/>
          </a:xfrm>
        </p:spPr>
        <p:txBody>
          <a:bodyPr>
            <a:noAutofit/>
          </a:bodyPr>
          <a:lstStyle/>
          <a:p>
            <a:r>
              <a:rPr lang="en-US" dirty="0"/>
              <a:t>Glycolysis and aerobic respiration generate the ATP needed to sustain muscle contraction </a:t>
            </a:r>
          </a:p>
          <a:p>
            <a:r>
              <a:rPr lang="en-US" dirty="0"/>
              <a:t>During intense muscle activity, oxygen becomes limiting and ATP is generated instead by lactic acid fermentation</a:t>
            </a:r>
          </a:p>
          <a:p>
            <a:r>
              <a:rPr lang="en-US" dirty="0"/>
              <a:t>This activity generates less activity per glucose than glycolysis and can sustain contraction for only about 1 minute</a:t>
            </a:r>
          </a:p>
        </p:txBody>
      </p:sp>
    </p:spTree>
    <p:extLst>
      <p:ext uri="{BB962C8B-B14F-4D97-AF65-F5344CB8AC3E}">
        <p14:creationId xmlns:p14="http://schemas.microsoft.com/office/powerpoint/2010/main" val="28326542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93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400" dirty="0">
                <a:solidFill>
                  <a:schemeClr val="tx1"/>
                </a:solidFill>
                <a:ea typeface="Arial" panose="020B0604020202020204" pitchFamily="34" charset="0"/>
              </a:rPr>
              <a:t>Figure 50.28_1 Myosin-actin Interactions Underlying Muscle Fiber Contraction (Step 1)</a:t>
            </a:r>
          </a:p>
        </p:txBody>
      </p:sp>
      <p:pic>
        <p:nvPicPr>
          <p:cNvPr id="2" name="Picture 1" descr="1) A diagram shows a thick filament with a lobe labeled myosin head (Low energy configuration). It is bent so that it angles away from the thin filament above it. ATP is shown bound to the myosin head."/>
          <p:cNvPicPr>
            <a:picLocks noChangeAspect="1"/>
          </p:cNvPicPr>
          <p:nvPr/>
        </p:nvPicPr>
        <p:blipFill>
          <a:blip r:embed="rId3"/>
          <a:stretch>
            <a:fillRect/>
          </a:stretch>
        </p:blipFill>
        <p:spPr>
          <a:xfrm>
            <a:off x="3318354" y="838200"/>
            <a:ext cx="3819048" cy="1628571"/>
          </a:xfrm>
          <a:prstGeom prst="rect">
            <a:avLst/>
          </a:prstGeom>
        </p:spPr>
      </p:pic>
    </p:spTree>
    <p:extLst>
      <p:ext uri="{BB962C8B-B14F-4D97-AF65-F5344CB8AC3E}">
        <p14:creationId xmlns:p14="http://schemas.microsoft.com/office/powerpoint/2010/main" val="8895577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93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400" dirty="0">
                <a:solidFill>
                  <a:schemeClr val="tx1"/>
                </a:solidFill>
                <a:ea typeface="Arial" panose="020B0604020202020204" pitchFamily="34" charset="0"/>
              </a:rPr>
              <a:t>Figure 50.28_2 Myosin-actin Interactions Underlying Muscle Fiber Contraction (Step 2)</a:t>
            </a:r>
          </a:p>
        </p:txBody>
      </p:sp>
      <p:pic>
        <p:nvPicPr>
          <p:cNvPr id="2" name="Picture 1" descr="1) A diagram shows a thick filament with a lobe labeled myosin head (Low energy configuration). It is bent so that it angles away from the thin filament above it. ATP is shown bound to the myosin head.&#10;2) The myosin head is pointed upwards (high energy configuration), and ATP has been split into ADP and inorganic phosphate. The actin fibers (two fibers in a helix) are myosin binding sites."/>
          <p:cNvPicPr>
            <a:picLocks noChangeAspect="1"/>
          </p:cNvPicPr>
          <p:nvPr/>
        </p:nvPicPr>
        <p:blipFill>
          <a:blip r:embed="rId3"/>
          <a:stretch>
            <a:fillRect/>
          </a:stretch>
        </p:blipFill>
        <p:spPr>
          <a:xfrm>
            <a:off x="3324921" y="834819"/>
            <a:ext cx="5514286" cy="3838095"/>
          </a:xfrm>
          <a:prstGeom prst="rect">
            <a:avLst/>
          </a:prstGeom>
        </p:spPr>
      </p:pic>
    </p:spTree>
    <p:extLst>
      <p:ext uri="{BB962C8B-B14F-4D97-AF65-F5344CB8AC3E}">
        <p14:creationId xmlns:p14="http://schemas.microsoft.com/office/powerpoint/2010/main" val="1758422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noAutofit/>
          </a:bodyPr>
          <a:lstStyle/>
          <a:p>
            <a:r>
              <a:rPr lang="en-US" dirty="0"/>
              <a:t>Perception</a:t>
            </a:r>
          </a:p>
        </p:txBody>
      </p:sp>
      <p:sp>
        <p:nvSpPr>
          <p:cNvPr id="40962" name="Rectangle 3"/>
          <p:cNvSpPr>
            <a:spLocks noGrp="1" noChangeArrowheads="1"/>
          </p:cNvSpPr>
          <p:nvPr>
            <p:ph idx="1"/>
          </p:nvPr>
        </p:nvSpPr>
        <p:spPr>
          <a:xfrm>
            <a:off x="152400" y="1272910"/>
            <a:ext cx="8839199" cy="3070490"/>
          </a:xfrm>
        </p:spPr>
        <p:txBody>
          <a:bodyPr>
            <a:noAutofit/>
          </a:bodyPr>
          <a:lstStyle/>
          <a:p>
            <a:r>
              <a:rPr lang="en-US" b="1" dirty="0"/>
              <a:t>Perceptions </a:t>
            </a:r>
            <a:r>
              <a:rPr lang="en-US" dirty="0"/>
              <a:t>are the brain</a:t>
            </a:r>
            <a:r>
              <a:rPr lang="ja-JP" altLang="en-US" dirty="0"/>
              <a:t>’</a:t>
            </a:r>
            <a:r>
              <a:rPr lang="en-US" altLang="ja-JP" dirty="0"/>
              <a:t>s construction of stimuli</a:t>
            </a:r>
          </a:p>
          <a:p>
            <a:r>
              <a:rPr lang="en-US" dirty="0"/>
              <a:t>Stimuli from different sensory receptors travel as action potentials along dedicated neural pathways</a:t>
            </a:r>
          </a:p>
          <a:p>
            <a:r>
              <a:rPr lang="en-US" dirty="0"/>
              <a:t>The brain distinguishes stimuli from different receptors based on the path by which the action potentials arrive</a:t>
            </a:r>
          </a:p>
        </p:txBody>
      </p:sp>
    </p:spTree>
    <p:extLst>
      <p:ext uri="{BB962C8B-B14F-4D97-AF65-F5344CB8AC3E}">
        <p14:creationId xmlns:p14="http://schemas.microsoft.com/office/powerpoint/2010/main" val="38531442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93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400" dirty="0">
                <a:solidFill>
                  <a:schemeClr val="tx1"/>
                </a:solidFill>
                <a:ea typeface="Arial" panose="020B0604020202020204" pitchFamily="34" charset="0"/>
              </a:rPr>
              <a:t>Figure 50.28_3 Myosin-actin Interactions Underlying Muscle Fiber Contraction (Step 3)</a:t>
            </a:r>
          </a:p>
        </p:txBody>
      </p:sp>
      <p:pic>
        <p:nvPicPr>
          <p:cNvPr id="2" name="Picture 1" descr="1) A diagram shows a thick filament with a lobe labeled myosin head (Low energy configuration). It is bent so that it angles away from the thin filament above it. ATP is shown bound to the myosin head.&#10;2) The myosin head is pointed upwards (high energy configuration), and ATP has been split into ADP and inorganic phosphate. The actin fibers (two fibers in a helix) are myosin binding sites.&#10;3) The myosin head moves up, and binds to a myosin binding site on the actin filament. The myosin head and section of myosin filament that extends from the thick filament to the thin filament is a cross bridge."/>
          <p:cNvPicPr>
            <a:picLocks noChangeAspect="1"/>
          </p:cNvPicPr>
          <p:nvPr/>
        </p:nvPicPr>
        <p:blipFill>
          <a:blip r:embed="rId3"/>
          <a:stretch>
            <a:fillRect/>
          </a:stretch>
        </p:blipFill>
        <p:spPr>
          <a:xfrm>
            <a:off x="3317449" y="814714"/>
            <a:ext cx="5523809" cy="5228571"/>
          </a:xfrm>
          <a:prstGeom prst="rect">
            <a:avLst/>
          </a:prstGeom>
        </p:spPr>
      </p:pic>
    </p:spTree>
    <p:extLst>
      <p:ext uri="{BB962C8B-B14F-4D97-AF65-F5344CB8AC3E}">
        <p14:creationId xmlns:p14="http://schemas.microsoft.com/office/powerpoint/2010/main" val="30150503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93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400" dirty="0">
                <a:solidFill>
                  <a:schemeClr val="tx1"/>
                </a:solidFill>
                <a:ea typeface="Arial" panose="020B0604020202020204" pitchFamily="34" charset="0"/>
              </a:rPr>
              <a:t>Figure 50.28_4 Myosin-actin Interactions Underlying Muscle Fiber Contraction (Step 4)</a:t>
            </a:r>
          </a:p>
        </p:txBody>
      </p:sp>
      <p:pic>
        <p:nvPicPr>
          <p:cNvPr id="2" name="Picture 1" descr="1) A diagram shows a thick filament with a lobe labeled myosin head (Low energy configuration). It is bent so that it angles away from the thin filament above it. ATP is shown bound to the myosin head.&#10;2) The myosin head is pointed upwards (high energy configuration), and ATP has been split into ADP and inorganic phosphate. The actin fibers (two fibers in a helix) are myosin binding sites.&#10;3) The myosin head moves up, and binds to a myosin binding site on the actin filament. The myosin head and section of myosin filament that extends from the thick filament to the thin filament is a cross bridge. &#10;4) ADP and inorganic phosphate are no longer bound to the myosin head. Due to the loss of energy, the myosin head returns to the bent, low energy configuration, but is still attached to the myosin binding site of the actin filament. The bending of the myosin head results in the thin filament moving toward the center of the sarcomere."/>
          <p:cNvPicPr>
            <a:picLocks noChangeAspect="1"/>
          </p:cNvPicPr>
          <p:nvPr/>
        </p:nvPicPr>
        <p:blipFill>
          <a:blip r:embed="rId3"/>
          <a:stretch>
            <a:fillRect/>
          </a:stretch>
        </p:blipFill>
        <p:spPr>
          <a:xfrm>
            <a:off x="310095" y="809952"/>
            <a:ext cx="8523809" cy="5238095"/>
          </a:xfrm>
          <a:prstGeom prst="rect">
            <a:avLst/>
          </a:prstGeom>
        </p:spPr>
      </p:pic>
    </p:spTree>
    <p:extLst>
      <p:ext uri="{BB962C8B-B14F-4D97-AF65-F5344CB8AC3E}">
        <p14:creationId xmlns:p14="http://schemas.microsoft.com/office/powerpoint/2010/main" val="1843207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93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400" dirty="0">
                <a:solidFill>
                  <a:schemeClr val="tx1"/>
                </a:solidFill>
                <a:ea typeface="Arial" panose="020B0604020202020204" pitchFamily="34" charset="0"/>
              </a:rPr>
              <a:t>Figure 50.28_5 Myosin-actin Interactions Underlying Muscle Fiber Contraction (Step 5)</a:t>
            </a:r>
          </a:p>
        </p:txBody>
      </p:sp>
      <p:pic>
        <p:nvPicPr>
          <p:cNvPr id="23" name="Picture 22" descr="1) A diagram shows a thick filament with a lobe labeled myosin head (Low energy configuration). It is bent so that it angles away from the thin filament above it. ATP is shown bound to the myosin head.&#10;2) The myosin head is pointed upwards (high energy configuration), and ATP has been split into ADP and inorganic phosphate. The actin fibers (two fibers in a helix) are myosin binding sites.&#10;3) The myosin head moves up, and binds to a myosin binding site on the actin filament. The myosin head and section of myosin filament that extends from the thick filament to the thin filament is a cross bridge. &#10;4) ADP and inorganic phosphate are no longer bound to the myosin head. Due to the loss of energy, the myosin head returns to the bent, low energy configuration, but is still attached to the myosin binding site of the actin filament. The bending of the myosin head results in the thin filament moving toward the center of the sarcomere.&#10;5) ATP enters and binds to the myosin head. The head releases from the thin filament, and the cycle begins again."/>
          <p:cNvPicPr>
            <a:picLocks noChangeAspect="1"/>
          </p:cNvPicPr>
          <p:nvPr/>
        </p:nvPicPr>
        <p:blipFill>
          <a:blip r:embed="rId3"/>
          <a:stretch>
            <a:fillRect/>
          </a:stretch>
        </p:blipFill>
        <p:spPr>
          <a:xfrm>
            <a:off x="310095" y="805190"/>
            <a:ext cx="8523809" cy="5247619"/>
          </a:xfrm>
          <a:prstGeom prst="rect">
            <a:avLst/>
          </a:prstGeom>
        </p:spPr>
      </p:pic>
    </p:spTree>
    <p:extLst>
      <p:ext uri="{BB962C8B-B14F-4D97-AF65-F5344CB8AC3E}">
        <p14:creationId xmlns:p14="http://schemas.microsoft.com/office/powerpoint/2010/main" val="15795363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0164"/>
          </a:xfrm>
        </p:spPr>
        <p:txBody>
          <a:bodyPr>
            <a:noAutofit/>
          </a:bodyPr>
          <a:lstStyle/>
          <a:p>
            <a:r>
              <a:rPr lang="en-US" dirty="0"/>
              <a:t>BioFlix Animation: Muscle Contraction</a:t>
            </a:r>
          </a:p>
        </p:txBody>
      </p:sp>
      <p:pic>
        <p:nvPicPr>
          <p:cNvPr id="4" name="MuscleContraction" descr="Video explaining muscle structure and roles of calcium and ATP in muscle contra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63339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Video: Myosin-actin Interaction</a:t>
            </a:r>
          </a:p>
        </p:txBody>
      </p:sp>
      <p:pic>
        <p:nvPicPr>
          <p:cNvPr id="4" name="50_28MyosinAndActin" descr="Video explaining Myosin, actin and cell move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1733" y="914400"/>
            <a:ext cx="8500533" cy="4781550"/>
          </a:xfrm>
          <a:prstGeom prst="rect">
            <a:avLst/>
          </a:prstGeom>
        </p:spPr>
      </p:pic>
    </p:spTree>
    <p:extLst>
      <p:ext uri="{BB962C8B-B14F-4D97-AF65-F5344CB8AC3E}">
        <p14:creationId xmlns:p14="http://schemas.microsoft.com/office/powerpoint/2010/main" val="2649228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xfrm>
            <a:off x="0" y="0"/>
            <a:ext cx="9144000" cy="646331"/>
          </a:xfrm>
        </p:spPr>
        <p:txBody>
          <a:bodyPr>
            <a:noAutofit/>
          </a:bodyPr>
          <a:lstStyle/>
          <a:p>
            <a:r>
              <a:rPr lang="en-US" i="1" dirty="0"/>
              <a:t>The Role of Calcium and Regulatory Proteins</a:t>
            </a:r>
            <a:endParaRPr lang="en-US" dirty="0"/>
          </a:p>
        </p:txBody>
      </p:sp>
      <p:sp>
        <p:nvSpPr>
          <p:cNvPr id="184322" name="Rectangle 3"/>
          <p:cNvSpPr>
            <a:spLocks noGrp="1" noChangeArrowheads="1"/>
          </p:cNvSpPr>
          <p:nvPr>
            <p:ph idx="1"/>
          </p:nvPr>
        </p:nvSpPr>
        <p:spPr>
          <a:xfrm>
            <a:off x="152400" y="1272910"/>
            <a:ext cx="8839199" cy="2384690"/>
          </a:xfrm>
        </p:spPr>
        <p:txBody>
          <a:bodyPr>
            <a:noAutofit/>
          </a:bodyPr>
          <a:lstStyle/>
          <a:p>
            <a:r>
              <a:rPr lang="en-US" dirty="0"/>
              <a:t>The</a:t>
            </a:r>
            <a:r>
              <a:rPr lang="en-US" b="1" dirty="0"/>
              <a:t> </a:t>
            </a:r>
            <a:r>
              <a:rPr lang="en-US" dirty="0"/>
              <a:t>regulatory protein </a:t>
            </a:r>
            <a:r>
              <a:rPr lang="en-US" b="1" dirty="0"/>
              <a:t>tropomyosin</a:t>
            </a:r>
            <a:r>
              <a:rPr lang="en-US" dirty="0"/>
              <a:t> and the </a:t>
            </a:r>
            <a:r>
              <a:rPr lang="en-US" b="1" dirty="0"/>
              <a:t>troponin complex</a:t>
            </a:r>
            <a:r>
              <a:rPr lang="en-US" dirty="0"/>
              <a:t>, a set of additional proteins, bind to actin strands on thin filaments when a muscle fiber is at rest</a:t>
            </a:r>
          </a:p>
          <a:p>
            <a:r>
              <a:rPr lang="en-US" dirty="0"/>
              <a:t>This prevents actin and myosin from interacting</a:t>
            </a:r>
          </a:p>
        </p:txBody>
      </p:sp>
    </p:spTree>
    <p:extLst>
      <p:ext uri="{BB962C8B-B14F-4D97-AF65-F5344CB8AC3E}">
        <p14:creationId xmlns:p14="http://schemas.microsoft.com/office/powerpoint/2010/main" val="7845973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0" y="0"/>
            <a:ext cx="9144000" cy="1107996"/>
          </a:xfrm>
        </p:spPr>
        <p:txBody>
          <a:bodyPr>
            <a:noAutofit/>
          </a:bodyPr>
          <a:lstStyle/>
          <a:p>
            <a:pPr>
              <a:lnSpc>
                <a:spcPct val="100000"/>
              </a:lnSpc>
            </a:pPr>
            <a:r>
              <a:rPr lang="en-US" i="1" dirty="0"/>
              <a:t>The Role of Calcium and Regulatory Proteins</a:t>
            </a:r>
            <a:r>
              <a:rPr lang="en-US" dirty="0"/>
              <a:t>, Continued</a:t>
            </a:r>
          </a:p>
        </p:txBody>
      </p:sp>
      <p:sp>
        <p:nvSpPr>
          <p:cNvPr id="186369" name="Rectangle 2"/>
          <p:cNvSpPr>
            <a:spLocks noGrp="1" noChangeArrowheads="1"/>
          </p:cNvSpPr>
          <p:nvPr>
            <p:ph idx="1"/>
          </p:nvPr>
        </p:nvSpPr>
        <p:spPr>
          <a:xfrm>
            <a:off x="152400" y="1272910"/>
            <a:ext cx="8839199" cy="949504"/>
          </a:xfrm>
        </p:spPr>
        <p:txBody>
          <a:bodyPr>
            <a:noAutofit/>
          </a:bodyPr>
          <a:lstStyle/>
          <a:p>
            <a:r>
              <a:rPr lang="en-US" dirty="0">
                <a:latin typeface="Arial" panose="020B0604020202020204" pitchFamily="34" charset="0"/>
                <a:cs typeface="Arial" panose="020B0604020202020204" pitchFamily="34" charset="0"/>
              </a:rPr>
              <a:t>For a muscle fiber to contract, myosin-binding sites must be exposed</a:t>
            </a:r>
          </a:p>
        </p:txBody>
      </p:sp>
      <p:sp>
        <p:nvSpPr>
          <p:cNvPr id="23" name="Content Placeholder 22"/>
          <p:cNvSpPr>
            <a:spLocks noGrp="1"/>
          </p:cNvSpPr>
          <p:nvPr>
            <p:ph idx="10"/>
          </p:nvPr>
        </p:nvSpPr>
        <p:spPr>
          <a:xfrm>
            <a:off x="160022" y="2281893"/>
            <a:ext cx="5326378" cy="442824"/>
          </a:xfrm>
        </p:spPr>
        <p:txBody>
          <a:bodyPr>
            <a:noAutofit/>
          </a:bodyPr>
          <a:lstStyle/>
          <a:p>
            <a:r>
              <a:rPr lang="en-US" dirty="0"/>
              <a:t>This occurs when calcium ions</a:t>
            </a:r>
          </a:p>
        </p:txBody>
      </p:sp>
      <p:pic>
        <p:nvPicPr>
          <p:cNvPr id="30" name="Picture 29" descr="(Ca superscript 2+)"/>
          <p:cNvPicPr>
            <a:picLocks noChangeAspect="1"/>
          </p:cNvPicPr>
          <p:nvPr/>
        </p:nvPicPr>
        <p:blipFill>
          <a:blip r:embed="rId3"/>
          <a:stretch>
            <a:fillRect/>
          </a:stretch>
        </p:blipFill>
        <p:spPr>
          <a:xfrm>
            <a:off x="5419848" y="2303703"/>
            <a:ext cx="980952" cy="438095"/>
          </a:xfrm>
          <a:prstGeom prst="rect">
            <a:avLst/>
          </a:prstGeom>
        </p:spPr>
      </p:pic>
      <p:sp>
        <p:nvSpPr>
          <p:cNvPr id="24" name="Content Placeholder 23"/>
          <p:cNvSpPr>
            <a:spLocks noGrp="1"/>
          </p:cNvSpPr>
          <p:nvPr>
            <p:ph idx="11"/>
          </p:nvPr>
        </p:nvSpPr>
        <p:spPr>
          <a:xfrm>
            <a:off x="6492081" y="2280532"/>
            <a:ext cx="1923667" cy="442824"/>
          </a:xfrm>
        </p:spPr>
        <p:txBody>
          <a:bodyPr>
            <a:noAutofit/>
          </a:bodyPr>
          <a:lstStyle/>
          <a:p>
            <a:r>
              <a:rPr lang="en-US" dirty="0"/>
              <a:t>bind to the</a:t>
            </a:r>
          </a:p>
        </p:txBody>
      </p:sp>
      <p:sp>
        <p:nvSpPr>
          <p:cNvPr id="25" name="Content Placeholder 24"/>
          <p:cNvSpPr>
            <a:spLocks noGrp="1"/>
          </p:cNvSpPr>
          <p:nvPr>
            <p:ph idx="12"/>
          </p:nvPr>
        </p:nvSpPr>
        <p:spPr>
          <a:xfrm>
            <a:off x="499976" y="2705100"/>
            <a:ext cx="8339224" cy="784490"/>
          </a:xfrm>
        </p:spPr>
        <p:txBody>
          <a:bodyPr>
            <a:noAutofit/>
          </a:bodyPr>
          <a:lstStyle/>
          <a:p>
            <a:r>
              <a:rPr lang="en-US" dirty="0"/>
              <a:t>troponin complex and expose the myosin-binding sites</a:t>
            </a:r>
          </a:p>
        </p:txBody>
      </p:sp>
      <p:sp>
        <p:nvSpPr>
          <p:cNvPr id="26" name="Content Placeholder 25"/>
          <p:cNvSpPr>
            <a:spLocks noGrp="1"/>
          </p:cNvSpPr>
          <p:nvPr>
            <p:ph idx="13"/>
          </p:nvPr>
        </p:nvSpPr>
        <p:spPr>
          <a:xfrm>
            <a:off x="152400" y="3711655"/>
            <a:ext cx="7688580" cy="442824"/>
          </a:xfrm>
        </p:spPr>
        <p:txBody>
          <a:bodyPr>
            <a:noAutofit/>
          </a:bodyPr>
          <a:lstStyle/>
          <a:p>
            <a:r>
              <a:rPr lang="en-US" dirty="0"/>
              <a:t>Contraction occurs when the concentration of</a:t>
            </a:r>
          </a:p>
        </p:txBody>
      </p:sp>
      <p:pic>
        <p:nvPicPr>
          <p:cNvPr id="31" name="Picture 30" descr="Ca superscript 2+"/>
          <p:cNvPicPr>
            <a:picLocks noChangeAspect="1"/>
          </p:cNvPicPr>
          <p:nvPr/>
        </p:nvPicPr>
        <p:blipFill>
          <a:blip r:embed="rId4"/>
          <a:stretch>
            <a:fillRect/>
          </a:stretch>
        </p:blipFill>
        <p:spPr>
          <a:xfrm>
            <a:off x="7734300" y="3744952"/>
            <a:ext cx="752381" cy="380952"/>
          </a:xfrm>
          <a:prstGeom prst="rect">
            <a:avLst/>
          </a:prstGeom>
        </p:spPr>
      </p:pic>
      <p:sp>
        <p:nvSpPr>
          <p:cNvPr id="27" name="Content Placeholder 26"/>
          <p:cNvSpPr>
            <a:spLocks noGrp="1"/>
          </p:cNvSpPr>
          <p:nvPr>
            <p:ph idx="14"/>
          </p:nvPr>
        </p:nvSpPr>
        <p:spPr>
          <a:xfrm>
            <a:off x="8570573" y="3712367"/>
            <a:ext cx="418645" cy="442824"/>
          </a:xfrm>
        </p:spPr>
        <p:txBody>
          <a:bodyPr>
            <a:noAutofit/>
          </a:bodyPr>
          <a:lstStyle/>
          <a:p>
            <a:r>
              <a:rPr lang="en-US" dirty="0"/>
              <a:t>is</a:t>
            </a:r>
          </a:p>
        </p:txBody>
      </p:sp>
      <p:sp>
        <p:nvSpPr>
          <p:cNvPr id="28" name="Content Placeholder 27"/>
          <p:cNvSpPr>
            <a:spLocks noGrp="1"/>
          </p:cNvSpPr>
          <p:nvPr>
            <p:ph idx="15"/>
          </p:nvPr>
        </p:nvSpPr>
        <p:spPr>
          <a:xfrm>
            <a:off x="500742" y="4140067"/>
            <a:ext cx="7347858" cy="471488"/>
          </a:xfrm>
        </p:spPr>
        <p:txBody>
          <a:bodyPr>
            <a:noAutofit/>
          </a:bodyPr>
          <a:lstStyle/>
          <a:p>
            <a:r>
              <a:rPr lang="en-US" dirty="0"/>
              <a:t>high; muscle fiber contraction stops when the</a:t>
            </a:r>
          </a:p>
        </p:txBody>
      </p:sp>
      <p:sp>
        <p:nvSpPr>
          <p:cNvPr id="14" name="Content Placeholder 12"/>
          <p:cNvSpPr>
            <a:spLocks noGrp="1"/>
          </p:cNvSpPr>
          <p:nvPr>
            <p:ph sz="quarter" idx="17"/>
          </p:nvPr>
        </p:nvSpPr>
        <p:spPr>
          <a:xfrm>
            <a:off x="499976" y="4577723"/>
            <a:ext cx="2819400" cy="563694"/>
          </a:xfrm>
        </p:spPr>
        <p:txBody>
          <a:bodyPr/>
          <a:lstStyle/>
          <a:p>
            <a:pPr marL="0" lvl="0" indent="0">
              <a:buNone/>
            </a:pPr>
            <a:r>
              <a:rPr lang="en-US" dirty="0">
                <a:solidFill>
                  <a:srgbClr val="000000"/>
                </a:solidFill>
              </a:rPr>
              <a:t>concentration of</a:t>
            </a:r>
            <a:endParaRPr lang="en-US" dirty="0"/>
          </a:p>
        </p:txBody>
      </p:sp>
      <p:pic>
        <p:nvPicPr>
          <p:cNvPr id="32" name="Picture 31" descr="Ca superscript 2+"/>
          <p:cNvPicPr>
            <a:picLocks noChangeAspect="1"/>
          </p:cNvPicPr>
          <p:nvPr/>
        </p:nvPicPr>
        <p:blipFill>
          <a:blip r:embed="rId5"/>
          <a:stretch>
            <a:fillRect/>
          </a:stretch>
        </p:blipFill>
        <p:spPr>
          <a:xfrm>
            <a:off x="3140867" y="4611554"/>
            <a:ext cx="723810" cy="333333"/>
          </a:xfrm>
          <a:prstGeom prst="rect">
            <a:avLst/>
          </a:prstGeom>
        </p:spPr>
      </p:pic>
      <p:sp>
        <p:nvSpPr>
          <p:cNvPr id="29" name="Content Placeholder 28"/>
          <p:cNvSpPr>
            <a:spLocks noGrp="1"/>
          </p:cNvSpPr>
          <p:nvPr>
            <p:ph idx="16"/>
          </p:nvPr>
        </p:nvSpPr>
        <p:spPr>
          <a:xfrm>
            <a:off x="3957640" y="4567723"/>
            <a:ext cx="1085861" cy="442824"/>
          </a:xfrm>
        </p:spPr>
        <p:txBody>
          <a:bodyPr>
            <a:noAutofit/>
          </a:bodyPr>
          <a:lstStyle/>
          <a:p>
            <a:r>
              <a:rPr lang="en-US" dirty="0"/>
              <a:t>is low</a:t>
            </a:r>
          </a:p>
        </p:txBody>
      </p:sp>
    </p:spTree>
    <p:extLst>
      <p:ext uri="{BB962C8B-B14F-4D97-AF65-F5344CB8AC3E}">
        <p14:creationId xmlns:p14="http://schemas.microsoft.com/office/powerpoint/2010/main" val="24633880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607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50.29 The Role of Regulatory Proteins and Calcium in Muscle Fiber Contraction</a:t>
            </a:r>
          </a:p>
        </p:txBody>
      </p:sp>
      <p:sp>
        <p:nvSpPr>
          <p:cNvPr id="19" name="Content Placeholder 18"/>
          <p:cNvSpPr>
            <a:spLocks noGrp="1"/>
          </p:cNvSpPr>
          <p:nvPr>
            <p:ph sz="quarter" idx="11"/>
          </p:nvPr>
        </p:nvSpPr>
        <p:spPr>
          <a:xfrm>
            <a:off x="1612708" y="2640614"/>
            <a:ext cx="5373266" cy="2564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258763" indent="-258763">
              <a:lnSpc>
                <a:spcPts val="2000"/>
              </a:lnSpc>
              <a:spcBef>
                <a:spcPct val="0"/>
              </a:spcBef>
              <a:buFont typeface="+mj-lt"/>
              <a:buAutoNum type="alphaLcParenR"/>
            </a:pPr>
            <a:r>
              <a:rPr lang="en-US" sz="1800" b="1" dirty="0"/>
              <a:t>Myosin-binding sites blocked by tropomyosin</a:t>
            </a:r>
          </a:p>
        </p:txBody>
      </p:sp>
      <p:pic>
        <p:nvPicPr>
          <p:cNvPr id="21" name="Picture 20" descr="A diagram shows the helix of actin, each molecule of which has a binding site. Around the actin filaments, in line with the binding sites (covering them) are two thin strands of tropomyosin. Along the tropomyosin are three proteins labeled troponin complex. The middle of the complex has two labeled Ca superscript 2+ binding sites. Calcium ions enter the diagram and an arrow points to part B."/>
          <p:cNvPicPr>
            <a:picLocks noChangeAspect="1"/>
          </p:cNvPicPr>
          <p:nvPr/>
        </p:nvPicPr>
        <p:blipFill>
          <a:blip r:embed="rId3"/>
          <a:stretch>
            <a:fillRect/>
          </a:stretch>
        </p:blipFill>
        <p:spPr>
          <a:xfrm>
            <a:off x="1516306" y="773699"/>
            <a:ext cx="6142857" cy="1819048"/>
          </a:xfrm>
          <a:prstGeom prst="rect">
            <a:avLst/>
          </a:prstGeom>
        </p:spPr>
      </p:pic>
      <p:sp>
        <p:nvSpPr>
          <p:cNvPr id="20" name="Content Placeholder 19"/>
          <p:cNvSpPr>
            <a:spLocks noGrp="1"/>
          </p:cNvSpPr>
          <p:nvPr>
            <p:ph sz="quarter" idx="12"/>
          </p:nvPr>
        </p:nvSpPr>
        <p:spPr>
          <a:xfrm>
            <a:off x="1612715" y="5828317"/>
            <a:ext cx="3654847" cy="2564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273050" indent="-273050">
              <a:lnSpc>
                <a:spcPts val="2000"/>
              </a:lnSpc>
              <a:spcBef>
                <a:spcPct val="0"/>
              </a:spcBef>
              <a:buFont typeface="+mj-lt"/>
              <a:buAutoNum type="alphaLcParenR" startAt="2"/>
            </a:pPr>
            <a:r>
              <a:rPr lang="en-US" sz="1800" b="1" dirty="0"/>
              <a:t>Myosin-binding sites exposed</a:t>
            </a:r>
          </a:p>
        </p:txBody>
      </p:sp>
      <p:pic>
        <p:nvPicPr>
          <p:cNvPr id="22" name="Picture 21" descr="A diagram shows the helix of actin, each molecule of which has a binding site. Around the actin filaments, shifted away from the binding sites (no longer covering them) are two thin strands of tropomyosin. Along the tropomyosin are three proteins, a troponin complex. The middle of the complex has two labeled Ca superscript 2+ binding sites, with calcium ions bound to them."/>
          <p:cNvPicPr>
            <a:picLocks noChangeAspect="1"/>
          </p:cNvPicPr>
          <p:nvPr/>
        </p:nvPicPr>
        <p:blipFill>
          <a:blip r:embed="rId4"/>
          <a:stretch>
            <a:fillRect/>
          </a:stretch>
        </p:blipFill>
        <p:spPr>
          <a:xfrm>
            <a:off x="1524609" y="3069325"/>
            <a:ext cx="6123809" cy="2647619"/>
          </a:xfrm>
          <a:prstGeom prst="rect">
            <a:avLst/>
          </a:prstGeom>
        </p:spPr>
      </p:pic>
    </p:spTree>
    <p:extLst>
      <p:ext uri="{BB962C8B-B14F-4D97-AF65-F5344CB8AC3E}">
        <p14:creationId xmlns:p14="http://schemas.microsoft.com/office/powerpoint/2010/main" val="40160863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noAutofit/>
          </a:bodyPr>
          <a:lstStyle/>
          <a:p>
            <a:r>
              <a:rPr lang="en-US" i="1" dirty="0"/>
              <a:t>The Role of Calcium and Regulatory Proteins</a:t>
            </a:r>
            <a:r>
              <a:rPr lang="en-US" dirty="0"/>
              <a:t>, Continued-1</a:t>
            </a:r>
          </a:p>
        </p:txBody>
      </p:sp>
      <p:sp>
        <p:nvSpPr>
          <p:cNvPr id="190465" name="Rectangle 2"/>
          <p:cNvSpPr>
            <a:spLocks noGrp="1" noChangeArrowheads="1"/>
          </p:cNvSpPr>
          <p:nvPr>
            <p:ph idx="1"/>
          </p:nvPr>
        </p:nvSpPr>
        <p:spPr>
          <a:xfrm>
            <a:off x="152400" y="1272910"/>
            <a:ext cx="8839199" cy="3527690"/>
          </a:xfrm>
        </p:spPr>
        <p:txBody>
          <a:bodyPr>
            <a:noAutofit/>
          </a:bodyPr>
          <a:lstStyle/>
          <a:p>
            <a:r>
              <a:rPr lang="en-US" dirty="0"/>
              <a:t>The stimulus leading to contraction of a muscle fiber is an action potential in a motor neuron that makes a synapse with the muscle fiber</a:t>
            </a:r>
          </a:p>
          <a:p>
            <a:r>
              <a:rPr lang="en-US" dirty="0"/>
              <a:t>The synaptic terminal of the motor neuron releases the neurotransmitter acetylcholine</a:t>
            </a:r>
          </a:p>
          <a:p>
            <a:r>
              <a:rPr lang="en-US" dirty="0"/>
              <a:t>Acetylcholine depolarizes the muscle, causing it to produce an action potential</a:t>
            </a:r>
          </a:p>
        </p:txBody>
      </p:sp>
    </p:spTree>
    <p:extLst>
      <p:ext uri="{BB962C8B-B14F-4D97-AF65-F5344CB8AC3E}">
        <p14:creationId xmlns:p14="http://schemas.microsoft.com/office/powerpoint/2010/main" val="19967196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17415"/>
          </a:xfrm>
        </p:spPr>
        <p:txBody>
          <a:bodyPr>
            <a:noAutofit/>
          </a:bodyPr>
          <a:lstStyle/>
          <a:p>
            <a:r>
              <a:rPr lang="en-US" i="1" dirty="0"/>
              <a:t>The Role of Calcium and Regulatory Proteins</a:t>
            </a:r>
            <a:r>
              <a:rPr lang="en-US" dirty="0"/>
              <a:t>, Continued-2</a:t>
            </a:r>
          </a:p>
        </p:txBody>
      </p:sp>
      <p:sp>
        <p:nvSpPr>
          <p:cNvPr id="192513" name="Rectangle 2"/>
          <p:cNvSpPr>
            <a:spLocks noGrp="1" noChangeArrowheads="1"/>
          </p:cNvSpPr>
          <p:nvPr>
            <p:ph idx="1"/>
          </p:nvPr>
        </p:nvSpPr>
        <p:spPr>
          <a:xfrm>
            <a:off x="152400" y="1272909"/>
            <a:ext cx="8839199" cy="1958089"/>
          </a:xfrm>
        </p:spPr>
        <p:txBody>
          <a:bodyPr>
            <a:noAutofit/>
          </a:bodyPr>
          <a:lstStyle/>
          <a:p>
            <a:r>
              <a:rPr lang="en-US" dirty="0">
                <a:latin typeface="Arial" panose="020B0604020202020204" pitchFamily="34" charset="0"/>
                <a:cs typeface="Arial" panose="020B0604020202020204" pitchFamily="34" charset="0"/>
              </a:rPr>
              <a:t>Action potentials travel to the interior of the muscle fiber along </a:t>
            </a:r>
            <a:r>
              <a:rPr lang="en-US" b="1" dirty="0">
                <a:latin typeface="Arial" panose="020B0604020202020204" pitchFamily="34" charset="0"/>
                <a:cs typeface="Arial" panose="020B0604020202020204" pitchFamily="34" charset="0"/>
              </a:rPr>
              <a:t>transverse (T) tubules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action potential along T tubules causes the </a:t>
            </a:r>
            <a:r>
              <a:rPr lang="en-US" b="1" dirty="0">
                <a:latin typeface="Arial" panose="020B0604020202020204" pitchFamily="34" charset="0"/>
                <a:cs typeface="Arial" panose="020B0604020202020204" pitchFamily="34" charset="0"/>
              </a:rPr>
              <a:t>sarcoplasmic reticulum (SR)</a:t>
            </a:r>
            <a:r>
              <a:rPr lang="en-US" dirty="0">
                <a:latin typeface="Arial" panose="020B0604020202020204" pitchFamily="34" charset="0"/>
                <a:cs typeface="Arial" panose="020B0604020202020204" pitchFamily="34" charset="0"/>
              </a:rPr>
              <a:t> to release</a:t>
            </a:r>
          </a:p>
        </p:txBody>
      </p:sp>
      <p:pic>
        <p:nvPicPr>
          <p:cNvPr id="6" name="Picture 5" descr="Ca superscript 2+"/>
          <p:cNvPicPr>
            <a:picLocks noChangeAspect="1"/>
          </p:cNvPicPr>
          <p:nvPr/>
        </p:nvPicPr>
        <p:blipFill>
          <a:blip r:embed="rId3"/>
          <a:stretch>
            <a:fillRect/>
          </a:stretch>
        </p:blipFill>
        <p:spPr>
          <a:xfrm>
            <a:off x="7072086" y="2742171"/>
            <a:ext cx="742857" cy="333333"/>
          </a:xfrm>
          <a:prstGeom prst="rect">
            <a:avLst/>
          </a:prstGeom>
        </p:spPr>
      </p:pic>
      <p:sp>
        <p:nvSpPr>
          <p:cNvPr id="2" name="Content Placeholder 1"/>
          <p:cNvSpPr>
            <a:spLocks noGrp="1"/>
          </p:cNvSpPr>
          <p:nvPr>
            <p:ph idx="10"/>
          </p:nvPr>
        </p:nvSpPr>
        <p:spPr>
          <a:xfrm>
            <a:off x="152399" y="3286125"/>
            <a:ext cx="1103051" cy="371360"/>
          </a:xfrm>
        </p:spPr>
        <p:txBody>
          <a:bodyPr/>
          <a:lstStyle/>
          <a:p>
            <a:r>
              <a:rPr lang="en-US" dirty="0">
                <a:latin typeface="Arial" panose="020B0604020202020204" pitchFamily="34" charset="0"/>
                <a:cs typeface="Arial" panose="020B0604020202020204" pitchFamily="34" charset="0"/>
              </a:rPr>
              <a:t>The</a:t>
            </a:r>
            <a:endParaRPr lang="en-US" dirty="0"/>
          </a:p>
        </p:txBody>
      </p:sp>
      <p:pic>
        <p:nvPicPr>
          <p:cNvPr id="7" name="Picture 6" descr="Ca superscript 2+"/>
          <p:cNvPicPr>
            <a:picLocks noChangeAspect="1"/>
          </p:cNvPicPr>
          <p:nvPr/>
        </p:nvPicPr>
        <p:blipFill>
          <a:blip r:embed="rId4"/>
          <a:stretch>
            <a:fillRect/>
          </a:stretch>
        </p:blipFill>
        <p:spPr>
          <a:xfrm>
            <a:off x="1214789" y="3336192"/>
            <a:ext cx="733333" cy="323810"/>
          </a:xfrm>
          <a:prstGeom prst="rect">
            <a:avLst/>
          </a:prstGeom>
        </p:spPr>
      </p:pic>
      <p:sp>
        <p:nvSpPr>
          <p:cNvPr id="4" name="Content Placeholder 3"/>
          <p:cNvSpPr>
            <a:spLocks noGrp="1"/>
          </p:cNvSpPr>
          <p:nvPr>
            <p:ph idx="11"/>
          </p:nvPr>
        </p:nvSpPr>
        <p:spPr>
          <a:xfrm>
            <a:off x="2036264" y="3286124"/>
            <a:ext cx="6950573" cy="449346"/>
          </a:xfrm>
        </p:spPr>
        <p:txBody>
          <a:bodyPr/>
          <a:lstStyle/>
          <a:p>
            <a:pPr marL="0" indent="0">
              <a:buNone/>
            </a:pPr>
            <a:r>
              <a:rPr lang="en-US" dirty="0">
                <a:latin typeface="Arial" panose="020B0604020202020204" pitchFamily="34" charset="0"/>
                <a:cs typeface="Arial" panose="020B0604020202020204" pitchFamily="34" charset="0"/>
              </a:rPr>
              <a:t>binds to the troponin complex, initiating the</a:t>
            </a:r>
            <a:endParaRPr lang="en-US" dirty="0"/>
          </a:p>
        </p:txBody>
      </p:sp>
      <p:sp>
        <p:nvSpPr>
          <p:cNvPr id="5" name="Content Placeholder 4"/>
          <p:cNvSpPr>
            <a:spLocks noGrp="1"/>
          </p:cNvSpPr>
          <p:nvPr>
            <p:ph idx="12"/>
          </p:nvPr>
        </p:nvSpPr>
        <p:spPr>
          <a:xfrm>
            <a:off x="498158" y="3712610"/>
            <a:ext cx="3923417" cy="408496"/>
          </a:xfrm>
        </p:spPr>
        <p:txBody>
          <a:bodyPr/>
          <a:lstStyle/>
          <a:p>
            <a:pPr marL="0" indent="0">
              <a:buNone/>
            </a:pPr>
            <a:r>
              <a:rPr lang="en-US" dirty="0">
                <a:latin typeface="Arial" panose="020B0604020202020204" pitchFamily="34" charset="0"/>
                <a:cs typeface="Arial" panose="020B0604020202020204" pitchFamily="34" charset="0"/>
              </a:rPr>
              <a:t>muscle fiber contraction</a:t>
            </a:r>
            <a:endParaRPr lang="en-US" dirty="0"/>
          </a:p>
        </p:txBody>
      </p:sp>
    </p:spTree>
    <p:extLst>
      <p:ext uri="{BB962C8B-B14F-4D97-AF65-F5344CB8AC3E}">
        <p14:creationId xmlns:p14="http://schemas.microsoft.com/office/powerpoint/2010/main" val="250193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noAutofit/>
          </a:bodyPr>
          <a:lstStyle/>
          <a:p>
            <a:r>
              <a:rPr lang="en-US" dirty="0"/>
              <a:t>Amplification and Adaptation</a:t>
            </a:r>
          </a:p>
        </p:txBody>
      </p:sp>
      <p:sp>
        <p:nvSpPr>
          <p:cNvPr id="43010" name="Rectangle 3"/>
          <p:cNvSpPr>
            <a:spLocks noGrp="1" noChangeArrowheads="1"/>
          </p:cNvSpPr>
          <p:nvPr>
            <p:ph idx="1"/>
          </p:nvPr>
        </p:nvSpPr>
        <p:spPr>
          <a:xfrm>
            <a:off x="152400" y="1272910"/>
            <a:ext cx="8839199" cy="2156090"/>
          </a:xfrm>
        </p:spPr>
        <p:txBody>
          <a:bodyPr>
            <a:noAutofit/>
          </a:bodyPr>
          <a:lstStyle/>
          <a:p>
            <a:r>
              <a:rPr lang="en-US" b="1" dirty="0"/>
              <a:t>Amplification </a:t>
            </a:r>
            <a:r>
              <a:rPr lang="en-US" dirty="0"/>
              <a:t>is the strengthening of a sensory signal during transduction</a:t>
            </a:r>
          </a:p>
          <a:p>
            <a:r>
              <a:rPr lang="en-US" b="1" dirty="0"/>
              <a:t>Sensory adaptation </a:t>
            </a:r>
            <a:r>
              <a:rPr lang="en-US" dirty="0"/>
              <a:t>is a decrease in responsiveness to continued stimulation</a:t>
            </a:r>
          </a:p>
        </p:txBody>
      </p:sp>
    </p:spTree>
    <p:extLst>
      <p:ext uri="{BB962C8B-B14F-4D97-AF65-F5344CB8AC3E}">
        <p14:creationId xmlns:p14="http://schemas.microsoft.com/office/powerpoint/2010/main" val="42414029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90600"/>
          </a:xfrm>
        </p:spPr>
        <p:txBody>
          <a:bodyPr>
            <a:noAutofit/>
          </a:bodyPr>
          <a:lstStyle/>
          <a:p>
            <a:r>
              <a:rPr lang="en-US" i="1" dirty="0"/>
              <a:t>The Role of Calcium and Regulatory Proteins</a:t>
            </a:r>
            <a:r>
              <a:rPr lang="en-US" dirty="0"/>
              <a:t>, Continued-3</a:t>
            </a:r>
          </a:p>
        </p:txBody>
      </p:sp>
      <p:sp>
        <p:nvSpPr>
          <p:cNvPr id="194561" name="Rectangle 2"/>
          <p:cNvSpPr>
            <a:spLocks noGrp="1" noChangeArrowheads="1"/>
          </p:cNvSpPr>
          <p:nvPr>
            <p:ph idx="1"/>
          </p:nvPr>
        </p:nvSpPr>
        <p:spPr>
          <a:xfrm>
            <a:off x="152400" y="1268104"/>
            <a:ext cx="8839199" cy="965525"/>
          </a:xfrm>
        </p:spPr>
        <p:txBody>
          <a:bodyPr>
            <a:noAutofit/>
          </a:bodyPr>
          <a:lstStyle/>
          <a:p>
            <a:r>
              <a:rPr lang="en-US" dirty="0"/>
              <a:t>When motor neuron input stops, the muscle cell relaxes</a:t>
            </a:r>
          </a:p>
        </p:txBody>
      </p:sp>
      <p:sp>
        <p:nvSpPr>
          <p:cNvPr id="8" name="Content Placeholder 8"/>
          <p:cNvSpPr>
            <a:spLocks noGrp="1"/>
          </p:cNvSpPr>
          <p:nvPr>
            <p:ph sz="quarter" idx="13"/>
          </p:nvPr>
        </p:nvSpPr>
        <p:spPr>
          <a:xfrm>
            <a:off x="152399" y="2272693"/>
            <a:ext cx="6019801" cy="439221"/>
          </a:xfrm>
        </p:spPr>
        <p:txBody>
          <a:bodyPr/>
          <a:lstStyle/>
          <a:p>
            <a:pPr lvl="0"/>
            <a:r>
              <a:rPr lang="en-US" dirty="0">
                <a:solidFill>
                  <a:srgbClr val="000000"/>
                </a:solidFill>
              </a:rPr>
              <a:t>Transport proteins in the SR pump</a:t>
            </a:r>
          </a:p>
        </p:txBody>
      </p:sp>
      <p:pic>
        <p:nvPicPr>
          <p:cNvPr id="6" name="Picture 5" descr="Ca superscript 2+"/>
          <p:cNvPicPr>
            <a:picLocks noChangeAspect="1"/>
          </p:cNvPicPr>
          <p:nvPr/>
        </p:nvPicPr>
        <p:blipFill>
          <a:blip r:embed="rId3"/>
          <a:stretch>
            <a:fillRect/>
          </a:stretch>
        </p:blipFill>
        <p:spPr>
          <a:xfrm>
            <a:off x="6039893" y="2321815"/>
            <a:ext cx="761905" cy="342857"/>
          </a:xfrm>
          <a:prstGeom prst="rect">
            <a:avLst/>
          </a:prstGeom>
        </p:spPr>
      </p:pic>
      <p:sp>
        <p:nvSpPr>
          <p:cNvPr id="2" name="Content Placeholder 1"/>
          <p:cNvSpPr>
            <a:spLocks noGrp="1"/>
          </p:cNvSpPr>
          <p:nvPr>
            <p:ph idx="10"/>
          </p:nvPr>
        </p:nvSpPr>
        <p:spPr>
          <a:xfrm>
            <a:off x="6864350" y="2279664"/>
            <a:ext cx="1631126" cy="371360"/>
          </a:xfrm>
        </p:spPr>
        <p:txBody>
          <a:bodyPr/>
          <a:lstStyle/>
          <a:p>
            <a:pPr marL="0" indent="0">
              <a:buNone/>
            </a:pPr>
            <a:r>
              <a:rPr lang="en-US" dirty="0"/>
              <a:t>out of the</a:t>
            </a:r>
          </a:p>
        </p:txBody>
      </p:sp>
      <p:sp>
        <p:nvSpPr>
          <p:cNvPr id="4" name="Content Placeholder 3"/>
          <p:cNvSpPr>
            <a:spLocks noGrp="1"/>
          </p:cNvSpPr>
          <p:nvPr>
            <p:ph idx="11"/>
          </p:nvPr>
        </p:nvSpPr>
        <p:spPr>
          <a:xfrm>
            <a:off x="500742" y="2708214"/>
            <a:ext cx="1313890" cy="449346"/>
          </a:xfrm>
        </p:spPr>
        <p:txBody>
          <a:bodyPr/>
          <a:lstStyle/>
          <a:p>
            <a:pPr marL="0" indent="0">
              <a:buNone/>
            </a:pPr>
            <a:r>
              <a:rPr lang="en-US" dirty="0"/>
              <a:t>cytosol</a:t>
            </a:r>
          </a:p>
        </p:txBody>
      </p:sp>
      <p:sp>
        <p:nvSpPr>
          <p:cNvPr id="5" name="Content Placeholder 4"/>
          <p:cNvSpPr>
            <a:spLocks noGrp="1"/>
          </p:cNvSpPr>
          <p:nvPr>
            <p:ph idx="12"/>
          </p:nvPr>
        </p:nvSpPr>
        <p:spPr>
          <a:xfrm>
            <a:off x="152399" y="3291981"/>
            <a:ext cx="8839199" cy="875650"/>
          </a:xfrm>
        </p:spPr>
        <p:txBody>
          <a:bodyPr/>
          <a:lstStyle/>
          <a:p>
            <a:r>
              <a:rPr lang="en-US" dirty="0"/>
              <a:t>Regulatory proteins bound to thin filaments shift back to their starting positions</a:t>
            </a:r>
          </a:p>
        </p:txBody>
      </p:sp>
    </p:spTree>
    <p:extLst>
      <p:ext uri="{BB962C8B-B14F-4D97-AF65-F5344CB8AC3E}">
        <p14:creationId xmlns:p14="http://schemas.microsoft.com/office/powerpoint/2010/main" val="36019480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42696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700" dirty="0">
                <a:solidFill>
                  <a:schemeClr val="tx1"/>
                </a:solidFill>
                <a:ea typeface="Arial" panose="020B0604020202020204" pitchFamily="34" charset="0"/>
              </a:rPr>
              <a:t>Figure 50.30 The Roles of the Sarcoplasmic Reticulum and T Tubules in Muscle Fiber Contraction</a:t>
            </a:r>
          </a:p>
        </p:txBody>
      </p:sp>
      <p:pic>
        <p:nvPicPr>
          <p:cNvPr id="28" name="Picture 27" descr="A diagram shows a section of muscle fibre of skeletal muscle tissue.&#10;The short cylindrical section, has many myofibril bundles inside. The entire muscle fiber is covered in a layer, the plasma membrane. Rings of T tubules are shown in a vertical line along the surface of the plasma membrane. On the surface of the plasma membrane, between the rings of T tubules, an axon of the motor neuron reaches the synaptic terminal. A signal passes from the synaptic terminal, along the membrane and into the T tubules.&#10;The T tubules extend into the muscle and are in line with the Z lines of the sarcomeres of the myofibrils. The myofibrils are covered in a mesh-like organelle, the sarcoplasmic reticulum (SR). The signal passing through the T tubules reaches the SR, and the SR releases Ca superscript 2+ into the sarcomeres. Between the myofibrils, inside the bundle of nerve fibers, are mitochondria."/>
          <p:cNvPicPr>
            <a:picLocks noChangeAspect="1"/>
          </p:cNvPicPr>
          <p:nvPr/>
        </p:nvPicPr>
        <p:blipFill>
          <a:blip r:embed="rId3"/>
          <a:stretch>
            <a:fillRect/>
          </a:stretch>
        </p:blipFill>
        <p:spPr>
          <a:xfrm>
            <a:off x="1148190" y="983541"/>
            <a:ext cx="6847619" cy="4895238"/>
          </a:xfrm>
          <a:prstGeom prst="rect">
            <a:avLst/>
          </a:prstGeom>
        </p:spPr>
      </p:pic>
    </p:spTree>
    <p:extLst>
      <p:ext uri="{BB962C8B-B14F-4D97-AF65-F5344CB8AC3E}">
        <p14:creationId xmlns:p14="http://schemas.microsoft.com/office/powerpoint/2010/main" val="8219600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noAutofit/>
          </a:bodyPr>
          <a:lstStyle/>
          <a:p>
            <a:r>
              <a:rPr lang="en-US" i="1" dirty="0"/>
              <a:t>The Role of Calcium and Regulatory Proteins</a:t>
            </a:r>
            <a:r>
              <a:rPr lang="en-US" dirty="0"/>
              <a:t>, Continued-4</a:t>
            </a:r>
          </a:p>
        </p:txBody>
      </p:sp>
      <p:sp>
        <p:nvSpPr>
          <p:cNvPr id="198657" name="Rectangle 2"/>
          <p:cNvSpPr>
            <a:spLocks noGrp="1" noChangeArrowheads="1"/>
          </p:cNvSpPr>
          <p:nvPr>
            <p:ph idx="1"/>
          </p:nvPr>
        </p:nvSpPr>
        <p:spPr>
          <a:xfrm>
            <a:off x="152400" y="1272910"/>
            <a:ext cx="8839199" cy="2841890"/>
          </a:xfrm>
        </p:spPr>
        <p:txBody>
          <a:bodyPr>
            <a:noAutofit/>
          </a:bodyPr>
          <a:lstStyle/>
          <a:p>
            <a:r>
              <a:rPr lang="en-US" dirty="0"/>
              <a:t>Amyotrophic lateral sclerosis (ALS), formerly called Lou Gehrig</a:t>
            </a:r>
            <a:r>
              <a:rPr lang="ja-JP" altLang="en-US" dirty="0"/>
              <a:t>’</a:t>
            </a:r>
            <a:r>
              <a:rPr lang="en-US" altLang="ja-JP" dirty="0"/>
              <a:t>s disease, interferes with the excitation of skeletal muscle fibers; this disease is usually fatal</a:t>
            </a:r>
          </a:p>
          <a:p>
            <a:r>
              <a:rPr lang="en-US" dirty="0"/>
              <a:t>Myasthenia gravis is an autoimmune disease that attacks acetylcholine receptors on muscle fibers; treatments exist for this disease</a:t>
            </a:r>
          </a:p>
        </p:txBody>
      </p:sp>
    </p:spTree>
    <p:extLst>
      <p:ext uri="{BB962C8B-B14F-4D97-AF65-F5344CB8AC3E}">
        <p14:creationId xmlns:p14="http://schemas.microsoft.com/office/powerpoint/2010/main" val="2366262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5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50.31 Summary of Contraction in a Skeletal Muscle Fiber</a:t>
            </a:r>
          </a:p>
        </p:txBody>
      </p:sp>
      <p:pic>
        <p:nvPicPr>
          <p:cNvPr id="9" name="Picture 8" descr="A diagram shows a cross section of a skeletal muscle, as well as the process of movement in the sarcomere.&#10;1) Vesicles from the synaptic terminal of the motor neuron release ACh into the synaptic cleft between the synaptic terminal of the motor neuron and the plasma membrane of the skeletal muscle cell. In the plasma membrane of the muscle cell are transmembrane protein receptors.&#10;2) When ACh binds to the receptors in the plasma membrane, a signal passes through the cytoplasm of the cell to a T tubule. The T tubule is a tube formed by the plasma membrane and extends into the skeletal muscle. The signal enters the T tubule, and passes through it to the sarcoplasmic reticulum (SR).&#10;3) The SR is a thin, membrane bound organ that is wrapped around the filaments of the muscle fibre's myofibrils. The inner surface of the SR has transmembrane protein channels, and inside the SR are Ca superscript 2+ ions. The calcium channels are open, allowing Ca superscript 2+ to flood into the middle of the muscle to the filaments.&#10;4) Ca superscript 2+ moves to the thin filament and binds to the troponin, exposing the binding sites on the surface. The myosin head of the thick filament binds, and the thin filament is moved to the left.&#10;5) The myosin head releases, from the actin.&#10;6) Calcium releases from the Troponin. ATP and Ca superscript 2+ bind to a transmembrane protein in the inner membrane of the SR. This pumps Ca superscript 2+ ions back into the SR.&#10;7) The tropomyosin, with no calcium present, shifts and covers the myosin binding sites. The thin filament has moved back to the right, in its relaxed position."/>
          <p:cNvPicPr>
            <a:picLocks noChangeAspect="1"/>
          </p:cNvPicPr>
          <p:nvPr/>
        </p:nvPicPr>
        <p:blipFill>
          <a:blip r:embed="rId3"/>
          <a:stretch>
            <a:fillRect/>
          </a:stretch>
        </p:blipFill>
        <p:spPr>
          <a:xfrm>
            <a:off x="601361" y="467616"/>
            <a:ext cx="7941277" cy="6131357"/>
          </a:xfrm>
          <a:prstGeom prst="rect">
            <a:avLst/>
          </a:prstGeom>
        </p:spPr>
      </p:pic>
    </p:spTree>
    <p:extLst>
      <p:ext uri="{BB962C8B-B14F-4D97-AF65-F5344CB8AC3E}">
        <p14:creationId xmlns:p14="http://schemas.microsoft.com/office/powerpoint/2010/main" val="35122535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0" y="0"/>
            <a:ext cx="9144000" cy="646331"/>
          </a:xfrm>
        </p:spPr>
        <p:txBody>
          <a:bodyPr>
            <a:noAutofit/>
          </a:bodyPr>
          <a:lstStyle/>
          <a:p>
            <a:r>
              <a:rPr lang="en-US" i="1" dirty="0"/>
              <a:t>Nervous Control of Muscle Tension</a:t>
            </a:r>
            <a:endParaRPr lang="en-US" dirty="0"/>
          </a:p>
        </p:txBody>
      </p:sp>
      <p:sp>
        <p:nvSpPr>
          <p:cNvPr id="200706" name="Rectangle 3"/>
          <p:cNvSpPr>
            <a:spLocks noGrp="1" noChangeArrowheads="1"/>
          </p:cNvSpPr>
          <p:nvPr>
            <p:ph idx="1"/>
          </p:nvPr>
        </p:nvSpPr>
        <p:spPr>
          <a:xfrm>
            <a:off x="152400" y="1272910"/>
            <a:ext cx="8839199" cy="3451490"/>
          </a:xfrm>
        </p:spPr>
        <p:txBody>
          <a:bodyPr>
            <a:noAutofit/>
          </a:bodyPr>
          <a:lstStyle/>
          <a:p>
            <a:r>
              <a:rPr lang="en-US" dirty="0"/>
              <a:t>Contraction of a whole muscle is graded; the extent and strength of its contraction can be voluntarily altered</a:t>
            </a:r>
          </a:p>
          <a:p>
            <a:r>
              <a:rPr lang="en-US" dirty="0"/>
              <a:t>There are two basic mechanisms by which the nervous system produces graded contractions</a:t>
            </a:r>
          </a:p>
          <a:p>
            <a:pPr lvl="1"/>
            <a:r>
              <a:rPr lang="en-US" dirty="0"/>
              <a:t>Varying the number of fibers that contract</a:t>
            </a:r>
          </a:p>
          <a:p>
            <a:pPr lvl="1"/>
            <a:r>
              <a:rPr lang="en-US" dirty="0"/>
              <a:t>Varying the rate at which fibers are stimulated</a:t>
            </a:r>
          </a:p>
        </p:txBody>
      </p:sp>
    </p:spTree>
    <p:extLst>
      <p:ext uri="{BB962C8B-B14F-4D97-AF65-F5344CB8AC3E}">
        <p14:creationId xmlns:p14="http://schemas.microsoft.com/office/powerpoint/2010/main" val="3881912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Nervous Control of Muscle Tension</a:t>
            </a:r>
            <a:r>
              <a:rPr lang="en-US" dirty="0"/>
              <a:t>, Continued</a:t>
            </a:r>
          </a:p>
        </p:txBody>
      </p:sp>
      <p:sp>
        <p:nvSpPr>
          <p:cNvPr id="202753" name="Rectangle 2"/>
          <p:cNvSpPr>
            <a:spLocks noGrp="1" noChangeArrowheads="1"/>
          </p:cNvSpPr>
          <p:nvPr>
            <p:ph idx="1"/>
          </p:nvPr>
        </p:nvSpPr>
        <p:spPr>
          <a:xfrm>
            <a:off x="152400" y="1272910"/>
            <a:ext cx="8839199" cy="2537090"/>
          </a:xfrm>
        </p:spPr>
        <p:txBody>
          <a:bodyPr>
            <a:noAutofit/>
          </a:bodyPr>
          <a:lstStyle/>
          <a:p>
            <a:r>
              <a:rPr lang="en-US" dirty="0"/>
              <a:t>In vertebrates, each motor neuron may synapse with multiple muscle fibers, although each fiber is controlled by only one motor neuron</a:t>
            </a:r>
          </a:p>
          <a:p>
            <a:r>
              <a:rPr lang="en-US" dirty="0"/>
              <a:t>A </a:t>
            </a:r>
            <a:r>
              <a:rPr lang="en-US" b="1" dirty="0"/>
              <a:t>motor unit </a:t>
            </a:r>
            <a:r>
              <a:rPr lang="en-US" dirty="0"/>
              <a:t>consists of a single motor neuron and all the muscle fibers it controls</a:t>
            </a:r>
          </a:p>
        </p:txBody>
      </p:sp>
    </p:spTree>
    <p:extLst>
      <p:ext uri="{BB962C8B-B14F-4D97-AF65-F5344CB8AC3E}">
        <p14:creationId xmlns:p14="http://schemas.microsoft.com/office/powerpoint/2010/main" val="40694407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5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500" dirty="0">
                <a:solidFill>
                  <a:schemeClr val="tx1"/>
                </a:solidFill>
                <a:ea typeface="Arial" panose="020B0604020202020204" pitchFamily="34" charset="0"/>
              </a:rPr>
              <a:t>Figure 50.32 Motor Units in a Vertebrate Skeletal Muscle</a:t>
            </a:r>
          </a:p>
        </p:txBody>
      </p:sp>
      <p:pic>
        <p:nvPicPr>
          <p:cNvPr id="26" name="Picture 25" descr="A diagram shows a cross section of the spinal cord. In the middle of the spinal cord, there is a section of gray matter that is roughly shaped like a capital H. From one of the ends, two motor neuron cells bodies are attached, and the nerve passes through a tube. The two motor neurons, labeled motor unit 1 and 2, each have their own motor neuron axons, and extend to the muscle fibers of a muscle. The motor neuron axons end with the synaptic terminals on the surface of muscle fibers.&#10;The muscle fibers are shown bundled together, and bundles of these bundles together are collected into a single muscle. The end of the muscle is connected the end of a bone through the tendon, a white section of tissue anchored to the skeletal muscle."/>
          <p:cNvPicPr>
            <a:picLocks noChangeAspect="1"/>
          </p:cNvPicPr>
          <p:nvPr/>
        </p:nvPicPr>
        <p:blipFill>
          <a:blip r:embed="rId3"/>
          <a:stretch>
            <a:fillRect/>
          </a:stretch>
        </p:blipFill>
        <p:spPr>
          <a:xfrm>
            <a:off x="1901090" y="489592"/>
            <a:ext cx="5341820" cy="6233851"/>
          </a:xfrm>
          <a:prstGeom prst="rect">
            <a:avLst/>
          </a:prstGeom>
        </p:spPr>
      </p:pic>
    </p:spTree>
    <p:extLst>
      <p:ext uri="{BB962C8B-B14F-4D97-AF65-F5344CB8AC3E}">
        <p14:creationId xmlns:p14="http://schemas.microsoft.com/office/powerpoint/2010/main" val="913994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85800"/>
          </a:xfrm>
        </p:spPr>
        <p:txBody>
          <a:bodyPr rIns="91440">
            <a:noAutofit/>
          </a:bodyPr>
          <a:lstStyle/>
          <a:p>
            <a:r>
              <a:rPr lang="en-US" i="1" dirty="0"/>
              <a:t>Nervous Control of Muscle Tension</a:t>
            </a:r>
            <a:r>
              <a:rPr lang="en-US" dirty="0"/>
              <a:t>, Continued-1</a:t>
            </a:r>
          </a:p>
        </p:txBody>
      </p:sp>
      <p:sp>
        <p:nvSpPr>
          <p:cNvPr id="206849" name="Rectangle 2"/>
          <p:cNvSpPr>
            <a:spLocks noGrp="1" noChangeArrowheads="1"/>
          </p:cNvSpPr>
          <p:nvPr>
            <p:ph idx="1"/>
          </p:nvPr>
        </p:nvSpPr>
        <p:spPr>
          <a:xfrm>
            <a:off x="152400" y="1272910"/>
            <a:ext cx="8839199" cy="4061090"/>
          </a:xfrm>
        </p:spPr>
        <p:txBody>
          <a:bodyPr>
            <a:noAutofit/>
          </a:bodyPr>
          <a:lstStyle/>
          <a:p>
            <a:r>
              <a:rPr lang="en-US" dirty="0"/>
              <a:t>Recruitment is the process by which more and more motor neurons are activated</a:t>
            </a:r>
          </a:p>
          <a:p>
            <a:r>
              <a:rPr lang="en-US" dirty="0"/>
              <a:t>As recruitment proceeds, the force developed by a muscle increases</a:t>
            </a:r>
          </a:p>
          <a:p>
            <a:r>
              <a:rPr lang="en-US" dirty="0"/>
              <a:t>A twitch results from a single action potential in a motor neuron</a:t>
            </a:r>
          </a:p>
          <a:p>
            <a:r>
              <a:rPr lang="en-US" dirty="0"/>
              <a:t>More rapidly delivered action potentials produce a graded contraction through summation</a:t>
            </a:r>
          </a:p>
        </p:txBody>
      </p:sp>
    </p:spTree>
    <p:extLst>
      <p:ext uri="{BB962C8B-B14F-4D97-AF65-F5344CB8AC3E}">
        <p14:creationId xmlns:p14="http://schemas.microsoft.com/office/powerpoint/2010/main" val="19513896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53267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700" dirty="0">
                <a:solidFill>
                  <a:schemeClr val="tx1"/>
                </a:solidFill>
                <a:ea typeface="Arial" panose="020B0604020202020204" pitchFamily="34" charset="0"/>
              </a:rPr>
              <a:t>Figure 50.33 Summation of Twitches</a:t>
            </a:r>
          </a:p>
        </p:txBody>
      </p:sp>
      <p:pic>
        <p:nvPicPr>
          <p:cNvPr id="3" name="Picture 2" descr="A graph is shown. On the X-axis is time (unit less) and on the Y-axis is Tension (unit less).&#10;A single action potential at some time results in a small increase in tension, followed by a decrease (a bell curve shape). This is labeled Single Twitch.&#10;A pair of action potentials results in an increase in tension and a second increase in tension, followed by a decrease. This is the summation of two twitches, and is higher than the single twitch.&#10;A series of action potentials at high frequency results in a steadily increasing tension until the tension levels off at a high level. This is labeled tetanus."/>
          <p:cNvPicPr>
            <a:picLocks noChangeAspect="1"/>
          </p:cNvPicPr>
          <p:nvPr/>
        </p:nvPicPr>
        <p:blipFill>
          <a:blip r:embed="rId3"/>
          <a:stretch>
            <a:fillRect/>
          </a:stretch>
        </p:blipFill>
        <p:spPr>
          <a:xfrm>
            <a:off x="300571" y="532673"/>
            <a:ext cx="8542857" cy="5780952"/>
          </a:xfrm>
          <a:prstGeom prst="rect">
            <a:avLst/>
          </a:prstGeom>
        </p:spPr>
      </p:pic>
    </p:spTree>
    <p:extLst>
      <p:ext uri="{BB962C8B-B14F-4D97-AF65-F5344CB8AC3E}">
        <p14:creationId xmlns:p14="http://schemas.microsoft.com/office/powerpoint/2010/main" val="342243157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09600"/>
          </a:xfrm>
        </p:spPr>
        <p:txBody>
          <a:bodyPr rIns="91440">
            <a:noAutofit/>
          </a:bodyPr>
          <a:lstStyle/>
          <a:p>
            <a:r>
              <a:rPr lang="en-US" i="1" dirty="0"/>
              <a:t>Nervous Control of Muscle Tension</a:t>
            </a:r>
            <a:r>
              <a:rPr lang="en-US" dirty="0"/>
              <a:t>, Continued-2</a:t>
            </a:r>
          </a:p>
        </p:txBody>
      </p:sp>
      <p:sp>
        <p:nvSpPr>
          <p:cNvPr id="210945" name="Rectangle 2"/>
          <p:cNvSpPr>
            <a:spLocks noGrp="1" noChangeArrowheads="1"/>
          </p:cNvSpPr>
          <p:nvPr>
            <p:ph idx="1"/>
          </p:nvPr>
        </p:nvSpPr>
        <p:spPr>
          <a:xfrm>
            <a:off x="152400" y="1272910"/>
            <a:ext cx="8839199" cy="2079890"/>
          </a:xfrm>
        </p:spPr>
        <p:txBody>
          <a:bodyPr>
            <a:noAutofit/>
          </a:bodyPr>
          <a:lstStyle/>
          <a:p>
            <a:r>
              <a:rPr lang="en-US" b="1" dirty="0"/>
              <a:t>Tetanus </a:t>
            </a:r>
            <a:r>
              <a:rPr lang="en-US" dirty="0"/>
              <a:t>is a state of smooth and sustained contraction produced when the rate of stimulation is so high that muscle fibers cannot relax between stimuli</a:t>
            </a:r>
          </a:p>
        </p:txBody>
      </p:sp>
    </p:spTree>
    <p:extLst>
      <p:ext uri="{BB962C8B-B14F-4D97-AF65-F5344CB8AC3E}">
        <p14:creationId xmlns:p14="http://schemas.microsoft.com/office/powerpoint/2010/main" val="1032225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noAutofit/>
          </a:bodyPr>
          <a:lstStyle/>
          <a:p>
            <a:r>
              <a:rPr lang="en-US" dirty="0"/>
              <a:t>Types of Sensory Receptors</a:t>
            </a:r>
          </a:p>
        </p:txBody>
      </p:sp>
      <p:sp>
        <p:nvSpPr>
          <p:cNvPr id="45058" name="Rectangle 3"/>
          <p:cNvSpPr>
            <a:spLocks noGrp="1" noChangeArrowheads="1"/>
          </p:cNvSpPr>
          <p:nvPr>
            <p:ph idx="1"/>
          </p:nvPr>
        </p:nvSpPr>
        <p:spPr>
          <a:xfrm>
            <a:off x="152400" y="1272910"/>
            <a:ext cx="8839199" cy="3756290"/>
          </a:xfrm>
        </p:spPr>
        <p:txBody>
          <a:bodyPr>
            <a:noAutofit/>
          </a:bodyPr>
          <a:lstStyle/>
          <a:p>
            <a:r>
              <a:rPr lang="en-US" dirty="0"/>
              <a:t>Based on energy transduced, sensory receptors fall into five categories</a:t>
            </a:r>
          </a:p>
          <a:p>
            <a:pPr lvl="1"/>
            <a:r>
              <a:rPr lang="en-US" dirty="0"/>
              <a:t>Mechanoreceptors</a:t>
            </a:r>
          </a:p>
          <a:p>
            <a:pPr lvl="1"/>
            <a:r>
              <a:rPr lang="en-US" dirty="0"/>
              <a:t>Chemoreceptors</a:t>
            </a:r>
          </a:p>
          <a:p>
            <a:pPr lvl="1"/>
            <a:r>
              <a:rPr lang="en-US" dirty="0"/>
              <a:t>Electromagnetic receptors</a:t>
            </a:r>
          </a:p>
          <a:p>
            <a:pPr lvl="1"/>
            <a:r>
              <a:rPr lang="en-US" dirty="0"/>
              <a:t>Thermoreceptors</a:t>
            </a:r>
          </a:p>
          <a:p>
            <a:pPr lvl="1"/>
            <a:r>
              <a:rPr lang="en-US" dirty="0"/>
              <a:t>Pain receptors</a:t>
            </a:r>
          </a:p>
        </p:txBody>
      </p:sp>
    </p:spTree>
    <p:extLst>
      <p:ext uri="{BB962C8B-B14F-4D97-AF65-F5344CB8AC3E}">
        <p14:creationId xmlns:p14="http://schemas.microsoft.com/office/powerpoint/2010/main" val="385661124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p:nvPr>
        </p:nvSpPr>
        <p:spPr>
          <a:xfrm>
            <a:off x="0" y="0"/>
            <a:ext cx="9144000" cy="646331"/>
          </a:xfrm>
        </p:spPr>
        <p:txBody>
          <a:bodyPr>
            <a:noAutofit/>
          </a:bodyPr>
          <a:lstStyle/>
          <a:p>
            <a:r>
              <a:rPr lang="en-US" i="1" dirty="0"/>
              <a:t>Types of Skeletal Muscle Fibers</a:t>
            </a:r>
            <a:endParaRPr lang="en-US" dirty="0"/>
          </a:p>
        </p:txBody>
      </p:sp>
      <p:sp>
        <p:nvSpPr>
          <p:cNvPr id="212994" name="Rectangle 3"/>
          <p:cNvSpPr>
            <a:spLocks noGrp="1" noChangeArrowheads="1"/>
          </p:cNvSpPr>
          <p:nvPr>
            <p:ph idx="1"/>
          </p:nvPr>
        </p:nvSpPr>
        <p:spPr>
          <a:xfrm>
            <a:off x="152400" y="1272910"/>
            <a:ext cx="8839199" cy="2384690"/>
          </a:xfrm>
        </p:spPr>
        <p:txBody>
          <a:bodyPr>
            <a:noAutofit/>
          </a:bodyPr>
          <a:lstStyle/>
          <a:p>
            <a:r>
              <a:rPr lang="en-US" dirty="0"/>
              <a:t>There are several distinct types of skeletal muscles, each of which is adapted to a particular function</a:t>
            </a:r>
          </a:p>
          <a:p>
            <a:r>
              <a:rPr lang="en-US" dirty="0"/>
              <a:t>They are classified by the source of ATP powering the muscle activity or by the speed of muscle contraction</a:t>
            </a:r>
          </a:p>
        </p:txBody>
      </p:sp>
    </p:spTree>
    <p:extLst>
      <p:ext uri="{BB962C8B-B14F-4D97-AF65-F5344CB8AC3E}">
        <p14:creationId xmlns:p14="http://schemas.microsoft.com/office/powerpoint/2010/main" val="21757915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i="1" dirty="0">
                <a:solidFill>
                  <a:schemeClr val="tx1"/>
                </a:solidFill>
                <a:ea typeface="Arial" panose="020B0604020202020204" pitchFamily="34" charset="0"/>
              </a:rPr>
              <a:t>Types of Skeletal Muscle Fibers</a:t>
            </a:r>
            <a:r>
              <a:rPr lang="en-US" dirty="0">
                <a:solidFill>
                  <a:schemeClr val="tx1"/>
                </a:solidFill>
                <a:ea typeface="Arial" panose="020B0604020202020204" pitchFamily="34" charset="0"/>
              </a:rPr>
              <a:t>, Continued</a:t>
            </a:r>
            <a:endParaRPr lang="en-US" i="1" dirty="0">
              <a:solidFill>
                <a:schemeClr val="tx1"/>
              </a:solidFill>
              <a:ea typeface="Arial" panose="020B0604020202020204" pitchFamily="34" charset="0"/>
            </a:endParaRPr>
          </a:p>
        </p:txBody>
      </p:sp>
      <p:sp>
        <p:nvSpPr>
          <p:cNvPr id="2" name="Content Placeholder 1"/>
          <p:cNvSpPr>
            <a:spLocks noGrp="1"/>
          </p:cNvSpPr>
          <p:nvPr>
            <p:ph sz="quarter" idx="11"/>
          </p:nvPr>
        </p:nvSpPr>
        <p:spPr>
          <a:xfrm>
            <a:off x="417014" y="749705"/>
            <a:ext cx="6491021" cy="553212"/>
          </a:xfrm>
        </p:spPr>
        <p:txBody>
          <a:bodyPr anchor="ctr">
            <a:noAutofit/>
          </a:bodyPr>
          <a:lstStyle/>
          <a:p>
            <a:pPr>
              <a:spcBef>
                <a:spcPts val="0"/>
              </a:spcBef>
            </a:pPr>
            <a:r>
              <a:rPr lang="en-US" sz="2120" b="1" dirty="0"/>
              <a:t>Table 50.1 Types of Skeletal Muscle Fibers</a:t>
            </a:r>
          </a:p>
        </p:txBody>
      </p:sp>
      <p:graphicFrame>
        <p:nvGraphicFramePr>
          <p:cNvPr id="7" name="Table Placeholder 6"/>
          <p:cNvGraphicFramePr>
            <a:graphicFrameLocks noGrp="1"/>
          </p:cNvGraphicFramePr>
          <p:nvPr>
            <p:ph type="tbl" sz="quarter" idx="12"/>
            <p:extLst>
              <p:ext uri="{D42A27DB-BD31-4B8C-83A1-F6EECF244321}">
                <p14:modId xmlns:p14="http://schemas.microsoft.com/office/powerpoint/2010/main" val="3762580798"/>
              </p:ext>
            </p:extLst>
          </p:nvPr>
        </p:nvGraphicFramePr>
        <p:xfrm>
          <a:off x="372768" y="1403355"/>
          <a:ext cx="8428284" cy="4769716"/>
        </p:xfrm>
        <a:graphic>
          <a:graphicData uri="http://schemas.openxmlformats.org/drawingml/2006/table">
            <a:tbl>
              <a:tblPr firstRow="1" bandRow="1">
                <a:tableStyleId>{F5AB1C69-6EDB-4FF4-983F-18BD219EF322}</a:tableStyleId>
              </a:tblPr>
              <a:tblGrid>
                <a:gridCol w="1913232">
                  <a:extLst>
                    <a:ext uri="{9D8B030D-6E8A-4147-A177-3AD203B41FA5}">
                      <a16:colId xmlns:a16="http://schemas.microsoft.com/office/drawing/2014/main" xmlns="" val="20000"/>
                    </a:ext>
                  </a:extLst>
                </a:gridCol>
                <a:gridCol w="2300910">
                  <a:extLst>
                    <a:ext uri="{9D8B030D-6E8A-4147-A177-3AD203B41FA5}">
                      <a16:colId xmlns:a16="http://schemas.microsoft.com/office/drawing/2014/main" xmlns="" val="20001"/>
                    </a:ext>
                  </a:extLst>
                </a:gridCol>
                <a:gridCol w="2107071">
                  <a:extLst>
                    <a:ext uri="{9D8B030D-6E8A-4147-A177-3AD203B41FA5}">
                      <a16:colId xmlns:a16="http://schemas.microsoft.com/office/drawing/2014/main" xmlns="" val="20002"/>
                    </a:ext>
                  </a:extLst>
                </a:gridCol>
                <a:gridCol w="2107071">
                  <a:extLst>
                    <a:ext uri="{9D8B030D-6E8A-4147-A177-3AD203B41FA5}">
                      <a16:colId xmlns:a16="http://schemas.microsoft.com/office/drawing/2014/main" xmlns="" val="20003"/>
                    </a:ext>
                  </a:extLst>
                </a:gridCol>
              </a:tblGrid>
              <a:tr h="854885">
                <a:tc>
                  <a:txBody>
                    <a:bodyPr/>
                    <a:lstStyle/>
                    <a:p>
                      <a:endParaRPr lang="en-US" sz="2120" dirty="0">
                        <a:solidFill>
                          <a:sysClr val="windowText" lastClr="000000"/>
                        </a:solidFill>
                        <a:latin typeface="Arial" panose="020B0604020202020204" pitchFamily="34" charset="0"/>
                        <a:cs typeface="Arial" panose="020B0604020202020204" pitchFamily="34" charset="0"/>
                      </a:endParaRPr>
                    </a:p>
                  </a:txBody>
                  <a:tcPr marL="219456" marT="73152"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Slow Oxidative</a:t>
                      </a:r>
                    </a:p>
                  </a:txBody>
                  <a:tcPr marL="219456" marT="73152"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Fast Oxidative</a:t>
                      </a:r>
                    </a:p>
                  </a:txBody>
                  <a:tcPr marL="219456" marT="73152"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Fast Glycolytic</a:t>
                      </a:r>
                    </a:p>
                  </a:txBody>
                  <a:tcPr marL="219456" marT="73152"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854885">
                <a:tc>
                  <a:txBody>
                    <a:bodyPr/>
                    <a:lstStyle/>
                    <a:p>
                      <a:r>
                        <a:rPr lang="en-US" sz="2120" dirty="0">
                          <a:solidFill>
                            <a:sysClr val="windowText" lastClr="000000"/>
                          </a:solidFill>
                          <a:latin typeface="Arial" panose="020B0604020202020204" pitchFamily="34" charset="0"/>
                          <a:cs typeface="Arial" panose="020B0604020202020204" pitchFamily="34" charset="0"/>
                        </a:rPr>
                        <a:t>Contraction</a:t>
                      </a:r>
                      <a:r>
                        <a:rPr lang="en-US" sz="2120" baseline="0" dirty="0">
                          <a:solidFill>
                            <a:sysClr val="windowText" lastClr="000000"/>
                          </a:solidFill>
                          <a:latin typeface="Arial" panose="020B0604020202020204" pitchFamily="34" charset="0"/>
                          <a:cs typeface="Arial" panose="020B0604020202020204" pitchFamily="34" charset="0"/>
                        </a:rPr>
                        <a:t> speed</a:t>
                      </a:r>
                      <a:endParaRPr lang="en-US" sz="2120" dirty="0">
                        <a:solidFill>
                          <a:sysClr val="windowText" lastClr="000000"/>
                        </a:solidFill>
                        <a:latin typeface="Arial" panose="020B0604020202020204" pitchFamily="34" charset="0"/>
                        <a:cs typeface="Arial" panose="020B0604020202020204" pitchFamily="34" charset="0"/>
                      </a:endParaRP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Slow</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Fast</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Fast</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854885">
                <a:tc>
                  <a:txBody>
                    <a:bodyPr/>
                    <a:lstStyle/>
                    <a:p>
                      <a:r>
                        <a:rPr lang="en-US" sz="2120" dirty="0">
                          <a:solidFill>
                            <a:sysClr val="windowText" lastClr="000000"/>
                          </a:solidFill>
                          <a:latin typeface="Arial" panose="020B0604020202020204" pitchFamily="34" charset="0"/>
                          <a:cs typeface="Arial" panose="020B0604020202020204" pitchFamily="34" charset="0"/>
                        </a:rPr>
                        <a:t>Major ATP source</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Aerobic respiration</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Aerobic respiration</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Glycolysis</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854885">
                <a:tc>
                  <a:txBody>
                    <a:bodyPr/>
                    <a:lstStyle/>
                    <a:p>
                      <a:r>
                        <a:rPr lang="en-US" sz="2120" dirty="0">
                          <a:solidFill>
                            <a:sysClr val="windowText" lastClr="000000"/>
                          </a:solidFill>
                          <a:latin typeface="Arial" panose="020B0604020202020204" pitchFamily="34" charset="0"/>
                          <a:cs typeface="Arial" panose="020B0604020202020204" pitchFamily="34" charset="0"/>
                        </a:rPr>
                        <a:t>Rate of fatigue</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Slow</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Intermediate</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Fast</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495291">
                <a:tc>
                  <a:txBody>
                    <a:bodyPr/>
                    <a:lstStyle/>
                    <a:p>
                      <a:r>
                        <a:rPr lang="en-US" sz="2120" dirty="0">
                          <a:solidFill>
                            <a:sysClr val="windowText" lastClr="000000"/>
                          </a:solidFill>
                          <a:latin typeface="Arial" panose="020B0604020202020204" pitchFamily="34" charset="0"/>
                          <a:cs typeface="Arial" panose="020B0604020202020204" pitchFamily="34" charset="0"/>
                        </a:rPr>
                        <a:t>Mitochondria</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Many</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Many</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Few</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854885">
                <a:tc>
                  <a:txBody>
                    <a:bodyPr/>
                    <a:lstStyle/>
                    <a:p>
                      <a:r>
                        <a:rPr lang="en-US" sz="2120" dirty="0">
                          <a:solidFill>
                            <a:sysClr val="windowText" lastClr="000000"/>
                          </a:solidFill>
                          <a:latin typeface="Arial" panose="020B0604020202020204" pitchFamily="34" charset="0"/>
                          <a:cs typeface="Arial" panose="020B0604020202020204" pitchFamily="34" charset="0"/>
                        </a:rPr>
                        <a:t>Myoglobin content</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High (red muscle)</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High (red muscle)</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20" dirty="0">
                          <a:solidFill>
                            <a:sysClr val="windowText" lastClr="000000"/>
                          </a:solidFill>
                          <a:latin typeface="Arial" panose="020B0604020202020204" pitchFamily="34" charset="0"/>
                          <a:cs typeface="Arial" panose="020B0604020202020204" pitchFamily="34" charset="0"/>
                        </a:rPr>
                        <a:t>Low (white</a:t>
                      </a:r>
                      <a:r>
                        <a:rPr lang="en-US" sz="2120" baseline="0" dirty="0">
                          <a:solidFill>
                            <a:sysClr val="windowText" lastClr="000000"/>
                          </a:solidFill>
                          <a:latin typeface="Arial" panose="020B0604020202020204" pitchFamily="34" charset="0"/>
                          <a:cs typeface="Arial" panose="020B0604020202020204" pitchFamily="34" charset="0"/>
                        </a:rPr>
                        <a:t> </a:t>
                      </a:r>
                      <a:r>
                        <a:rPr lang="en-US" sz="2120" dirty="0">
                          <a:solidFill>
                            <a:sysClr val="windowText" lastClr="000000"/>
                          </a:solidFill>
                          <a:latin typeface="Arial" panose="020B0604020202020204" pitchFamily="34" charset="0"/>
                          <a:cs typeface="Arial" panose="020B0604020202020204" pitchFamily="34" charset="0"/>
                        </a:rPr>
                        <a:t>muscle)</a:t>
                      </a:r>
                    </a:p>
                  </a:txBody>
                  <a:tcPr marL="219456" marT="45267" marB="4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395900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Types of Skeletal Muscle Fibers</a:t>
            </a:r>
            <a:r>
              <a:rPr lang="en-US" dirty="0"/>
              <a:t>, Continued-1</a:t>
            </a:r>
          </a:p>
        </p:txBody>
      </p:sp>
      <p:sp>
        <p:nvSpPr>
          <p:cNvPr id="217090" name="Rectangle 2"/>
          <p:cNvSpPr>
            <a:spLocks noGrp="1" noChangeArrowheads="1"/>
          </p:cNvSpPr>
          <p:nvPr>
            <p:ph idx="1"/>
          </p:nvPr>
        </p:nvSpPr>
        <p:spPr>
          <a:xfrm>
            <a:off x="152400" y="1272910"/>
            <a:ext cx="8839199" cy="3603890"/>
          </a:xfrm>
        </p:spPr>
        <p:txBody>
          <a:bodyPr>
            <a:noAutofit/>
          </a:bodyPr>
          <a:lstStyle/>
          <a:p>
            <a:pPr marL="0" indent="0">
              <a:buNone/>
            </a:pPr>
            <a:r>
              <a:rPr lang="en-US" b="1" dirty="0"/>
              <a:t>Oxidative and Glycolytic Fibers</a:t>
            </a:r>
            <a:r>
              <a:rPr lang="en-US" dirty="0"/>
              <a:t> </a:t>
            </a:r>
          </a:p>
          <a:p>
            <a:r>
              <a:rPr lang="en-US" dirty="0"/>
              <a:t>Oxidative fibers rely mostly on aerobic respiration to generate ATP</a:t>
            </a:r>
          </a:p>
          <a:p>
            <a:r>
              <a:rPr lang="en-US" dirty="0"/>
              <a:t>These fibers have many mitochondria, a rich blood supply, and a large amount of </a:t>
            </a:r>
            <a:r>
              <a:rPr lang="en-US" b="1" dirty="0"/>
              <a:t>myoglobin</a:t>
            </a:r>
          </a:p>
          <a:p>
            <a:r>
              <a:rPr lang="en-US" dirty="0"/>
              <a:t>Myoglobin is a protein that binds oxygen more tightly than hemoglobin does</a:t>
            </a:r>
          </a:p>
        </p:txBody>
      </p:sp>
    </p:spTree>
    <p:extLst>
      <p:ext uri="{BB962C8B-B14F-4D97-AF65-F5344CB8AC3E}">
        <p14:creationId xmlns:p14="http://schemas.microsoft.com/office/powerpoint/2010/main" val="6151090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Types of Skeletal Muscle Fibers</a:t>
            </a:r>
            <a:r>
              <a:rPr lang="en-US" dirty="0"/>
              <a:t>, Continued-2</a:t>
            </a:r>
          </a:p>
        </p:txBody>
      </p:sp>
      <p:sp>
        <p:nvSpPr>
          <p:cNvPr id="219137" name="Rectangle 2"/>
          <p:cNvSpPr>
            <a:spLocks noGrp="1" noChangeArrowheads="1"/>
          </p:cNvSpPr>
          <p:nvPr>
            <p:ph idx="1"/>
          </p:nvPr>
        </p:nvSpPr>
        <p:spPr>
          <a:xfrm>
            <a:off x="152400" y="1272910"/>
            <a:ext cx="8839199" cy="4137290"/>
          </a:xfrm>
        </p:spPr>
        <p:txBody>
          <a:bodyPr>
            <a:noAutofit/>
          </a:bodyPr>
          <a:lstStyle/>
          <a:p>
            <a:r>
              <a:rPr lang="en-US" dirty="0"/>
              <a:t>Glycolytic fibers use glycolysis as their primary source of ATP</a:t>
            </a:r>
          </a:p>
          <a:p>
            <a:r>
              <a:rPr lang="en-US" dirty="0"/>
              <a:t>Glycolytic fibers have less myoglobin and a larger diameter than oxidative fibers </a:t>
            </a:r>
          </a:p>
          <a:p>
            <a:r>
              <a:rPr lang="en-US" dirty="0"/>
              <a:t>They also tire more easily</a:t>
            </a:r>
          </a:p>
          <a:p>
            <a:r>
              <a:rPr lang="en-US" dirty="0"/>
              <a:t>In poultry and fish, light meat is composed of glycolytic fibers, while dark meat is composed of oxidative fibers</a:t>
            </a:r>
          </a:p>
        </p:txBody>
      </p:sp>
    </p:spTree>
    <p:extLst>
      <p:ext uri="{BB962C8B-B14F-4D97-AF65-F5344CB8AC3E}">
        <p14:creationId xmlns:p14="http://schemas.microsoft.com/office/powerpoint/2010/main" val="24681545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Types of Skeletal Muscle Fibers</a:t>
            </a:r>
            <a:r>
              <a:rPr lang="en-US" dirty="0"/>
              <a:t>, Continued-3</a:t>
            </a:r>
          </a:p>
        </p:txBody>
      </p:sp>
      <p:sp>
        <p:nvSpPr>
          <p:cNvPr id="221186" name="Rectangle 2"/>
          <p:cNvSpPr>
            <a:spLocks noGrp="1" noChangeArrowheads="1"/>
          </p:cNvSpPr>
          <p:nvPr>
            <p:ph idx="1"/>
          </p:nvPr>
        </p:nvSpPr>
        <p:spPr>
          <a:xfrm>
            <a:off x="152400" y="1272910"/>
            <a:ext cx="8839199" cy="2384690"/>
          </a:xfrm>
        </p:spPr>
        <p:txBody>
          <a:bodyPr>
            <a:noAutofit/>
          </a:bodyPr>
          <a:lstStyle/>
          <a:p>
            <a:pPr marL="0" indent="0">
              <a:buNone/>
            </a:pPr>
            <a:r>
              <a:rPr lang="en-US" b="1" dirty="0"/>
              <a:t>Fast-Twitch and Slow-Twitch Fibers</a:t>
            </a:r>
          </a:p>
          <a:p>
            <a:r>
              <a:rPr lang="en-US" b="1" dirty="0"/>
              <a:t>Fast-twitch fibers</a:t>
            </a:r>
            <a:r>
              <a:rPr lang="en-US" dirty="0"/>
              <a:t> enable brief, rapid, powerful contractions</a:t>
            </a:r>
          </a:p>
          <a:p>
            <a:r>
              <a:rPr lang="en-US" dirty="0"/>
              <a:t>Fast-twitch fibers can be either glycolytic or oxidative</a:t>
            </a:r>
          </a:p>
        </p:txBody>
      </p:sp>
    </p:spTree>
    <p:extLst>
      <p:ext uri="{BB962C8B-B14F-4D97-AF65-F5344CB8AC3E}">
        <p14:creationId xmlns:p14="http://schemas.microsoft.com/office/powerpoint/2010/main" val="40393827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Types of Skeletal Muscle Fibers</a:t>
            </a:r>
            <a:r>
              <a:rPr lang="en-US" dirty="0"/>
              <a:t>, Continued-4</a:t>
            </a:r>
          </a:p>
        </p:txBody>
      </p:sp>
      <p:sp>
        <p:nvSpPr>
          <p:cNvPr id="221186" name="Rectangle 2"/>
          <p:cNvSpPr>
            <a:spLocks noGrp="1" noChangeArrowheads="1"/>
          </p:cNvSpPr>
          <p:nvPr>
            <p:ph idx="1"/>
          </p:nvPr>
        </p:nvSpPr>
        <p:spPr>
          <a:xfrm>
            <a:off x="152400" y="1272909"/>
            <a:ext cx="8839199" cy="1457721"/>
          </a:xfrm>
        </p:spPr>
        <p:txBody>
          <a:bodyPr>
            <a:noAutofit/>
          </a:bodyPr>
          <a:lstStyle/>
          <a:p>
            <a:r>
              <a:rPr lang="en-US" b="1" dirty="0">
                <a:latin typeface="Arial" panose="020B0604020202020204" pitchFamily="34" charset="0"/>
                <a:cs typeface="Arial" panose="020B0604020202020204" pitchFamily="34" charset="0"/>
              </a:rPr>
              <a:t>Slow-twitch fibers</a:t>
            </a:r>
            <a:r>
              <a:rPr lang="en-US" dirty="0">
                <a:latin typeface="Arial" panose="020B0604020202020204" pitchFamily="34" charset="0"/>
                <a:cs typeface="Arial" panose="020B0604020202020204" pitchFamily="34" charset="0"/>
              </a:rPr>
              <a:t> contract more slowly but sustain longer contractions</a:t>
            </a:r>
          </a:p>
          <a:p>
            <a:r>
              <a:rPr lang="en-US" dirty="0">
                <a:latin typeface="Arial" panose="020B0604020202020204" pitchFamily="34" charset="0"/>
                <a:cs typeface="Arial" panose="020B0604020202020204" pitchFamily="34" charset="0"/>
              </a:rPr>
              <a:t>Slow fibers have less sarcoplasmic reticulum than</a:t>
            </a:r>
          </a:p>
        </p:txBody>
      </p:sp>
      <p:sp>
        <p:nvSpPr>
          <p:cNvPr id="7" name="Content Placeholder 8"/>
          <p:cNvSpPr>
            <a:spLocks noGrp="1"/>
          </p:cNvSpPr>
          <p:nvPr>
            <p:ph sz="quarter" idx="13"/>
          </p:nvPr>
        </p:nvSpPr>
        <p:spPr>
          <a:xfrm>
            <a:off x="505639" y="2700339"/>
            <a:ext cx="3456761" cy="449345"/>
          </a:xfrm>
        </p:spPr>
        <p:txBody>
          <a:bodyPr/>
          <a:lstStyle/>
          <a:p>
            <a:pPr marL="0" lvl="0" indent="0">
              <a:buNone/>
            </a:pPr>
            <a:r>
              <a:rPr lang="en-US" dirty="0">
                <a:solidFill>
                  <a:srgbClr val="000000"/>
                </a:solidFill>
                <a:latin typeface="Arial" panose="020B0604020202020204" pitchFamily="34" charset="0"/>
                <a:cs typeface="Arial" panose="020B0604020202020204" pitchFamily="34" charset="0"/>
              </a:rPr>
              <a:t>fast fibers and pump</a:t>
            </a:r>
            <a:endParaRPr lang="en-US" dirty="0"/>
          </a:p>
        </p:txBody>
      </p:sp>
      <p:pic>
        <p:nvPicPr>
          <p:cNvPr id="6" name="Picture 5" descr="Ca superscript 2+"/>
          <p:cNvPicPr>
            <a:picLocks noChangeAspect="1"/>
          </p:cNvPicPr>
          <p:nvPr/>
        </p:nvPicPr>
        <p:blipFill>
          <a:blip r:embed="rId3"/>
          <a:stretch>
            <a:fillRect/>
          </a:stretch>
        </p:blipFill>
        <p:spPr>
          <a:xfrm>
            <a:off x="3829142" y="2730630"/>
            <a:ext cx="742857" cy="361905"/>
          </a:xfrm>
          <a:prstGeom prst="rect">
            <a:avLst/>
          </a:prstGeom>
        </p:spPr>
      </p:pic>
      <p:sp>
        <p:nvSpPr>
          <p:cNvPr id="2" name="Content Placeholder 1"/>
          <p:cNvSpPr>
            <a:spLocks noGrp="1"/>
          </p:cNvSpPr>
          <p:nvPr>
            <p:ph idx="10"/>
          </p:nvPr>
        </p:nvSpPr>
        <p:spPr>
          <a:xfrm>
            <a:off x="4614984" y="2700339"/>
            <a:ext cx="2033467" cy="449346"/>
          </a:xfrm>
        </p:spPr>
        <p:txBody>
          <a:bodyPr/>
          <a:lstStyle/>
          <a:p>
            <a:pPr marL="0" indent="0">
              <a:buNone/>
            </a:pPr>
            <a:r>
              <a:rPr lang="en-US" dirty="0">
                <a:latin typeface="Arial" panose="020B0604020202020204" pitchFamily="34" charset="0"/>
                <a:cs typeface="Arial" panose="020B0604020202020204" pitchFamily="34" charset="0"/>
              </a:rPr>
              <a:t>more slowly</a:t>
            </a:r>
            <a:endParaRPr lang="en-US" dirty="0"/>
          </a:p>
        </p:txBody>
      </p:sp>
      <p:sp>
        <p:nvSpPr>
          <p:cNvPr id="4" name="Content Placeholder 3"/>
          <p:cNvSpPr>
            <a:spLocks noGrp="1"/>
          </p:cNvSpPr>
          <p:nvPr>
            <p:ph idx="11"/>
          </p:nvPr>
        </p:nvSpPr>
        <p:spPr>
          <a:xfrm>
            <a:off x="152287" y="3285757"/>
            <a:ext cx="5859737" cy="408496"/>
          </a:xfrm>
        </p:spPr>
        <p:txBody>
          <a:bodyPr/>
          <a:lstStyle/>
          <a:p>
            <a:r>
              <a:rPr lang="en-US" dirty="0">
                <a:latin typeface="Arial" panose="020B0604020202020204" pitchFamily="34" charset="0"/>
                <a:cs typeface="Arial" panose="020B0604020202020204" pitchFamily="34" charset="0"/>
              </a:rPr>
              <a:t>All slow-twitch fibers are oxidative</a:t>
            </a:r>
          </a:p>
        </p:txBody>
      </p:sp>
    </p:spTree>
    <p:extLst>
      <p:ext uri="{BB962C8B-B14F-4D97-AF65-F5344CB8AC3E}">
        <p14:creationId xmlns:p14="http://schemas.microsoft.com/office/powerpoint/2010/main" val="29788331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Types of Skeletal Muscle Fibers</a:t>
            </a:r>
            <a:r>
              <a:rPr lang="en-US" dirty="0"/>
              <a:t>, Continued-5</a:t>
            </a:r>
          </a:p>
        </p:txBody>
      </p:sp>
      <p:sp>
        <p:nvSpPr>
          <p:cNvPr id="223233" name="Rectangle 2"/>
          <p:cNvSpPr>
            <a:spLocks noGrp="1" noChangeArrowheads="1"/>
          </p:cNvSpPr>
          <p:nvPr>
            <p:ph idx="1"/>
          </p:nvPr>
        </p:nvSpPr>
        <p:spPr/>
        <p:txBody>
          <a:bodyPr>
            <a:noAutofit/>
          </a:bodyPr>
          <a:lstStyle/>
          <a:p>
            <a:r>
              <a:rPr lang="en-US" dirty="0"/>
              <a:t>Most skeletal muscles contain both slow-twitch and fast-twitch fibers in varying ratios</a:t>
            </a:r>
          </a:p>
          <a:p>
            <a:r>
              <a:rPr lang="en-US" dirty="0"/>
              <a:t>Some vertebrates have muscles that twitch at rates much faster than human muscles</a:t>
            </a:r>
          </a:p>
          <a:p>
            <a:r>
              <a:rPr lang="en-US" dirty="0"/>
              <a:t>In producing its characteristic mating call, the male toadfish can contract and relax certain muscles more than 200 times per second</a:t>
            </a:r>
          </a:p>
        </p:txBody>
      </p:sp>
    </p:spTree>
    <p:extLst>
      <p:ext uri="{BB962C8B-B14F-4D97-AF65-F5344CB8AC3E}">
        <p14:creationId xmlns:p14="http://schemas.microsoft.com/office/powerpoint/2010/main" val="10891541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50.34 Specialization of Skeletal Muscles</a:t>
            </a:r>
          </a:p>
        </p:txBody>
      </p:sp>
      <p:pic>
        <p:nvPicPr>
          <p:cNvPr id="2" name="Picture 1" descr="A photograph shows a close-up of a face of a fish. Visible is a wide mouth, a row of extending appendages around the chin, the around the eyes and the f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064" y="966216"/>
            <a:ext cx="6595872" cy="4925568"/>
          </a:xfrm>
          <a:prstGeom prst="rect">
            <a:avLst/>
          </a:prstGeom>
        </p:spPr>
      </p:pic>
    </p:spTree>
    <p:extLst>
      <p:ext uri="{BB962C8B-B14F-4D97-AF65-F5344CB8AC3E}">
        <p14:creationId xmlns:p14="http://schemas.microsoft.com/office/powerpoint/2010/main" val="17473409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title"/>
          </p:nvPr>
        </p:nvSpPr>
        <p:spPr/>
        <p:txBody>
          <a:bodyPr>
            <a:noAutofit/>
          </a:bodyPr>
          <a:lstStyle/>
          <a:p>
            <a:r>
              <a:rPr lang="en-US" dirty="0"/>
              <a:t>Other Types of Muscle</a:t>
            </a:r>
          </a:p>
        </p:txBody>
      </p:sp>
      <p:sp>
        <p:nvSpPr>
          <p:cNvPr id="227330" name="Rectangle 3"/>
          <p:cNvSpPr>
            <a:spLocks noGrp="1" noChangeArrowheads="1"/>
          </p:cNvSpPr>
          <p:nvPr>
            <p:ph idx="1"/>
          </p:nvPr>
        </p:nvSpPr>
        <p:spPr>
          <a:xfrm>
            <a:off x="152400" y="1272910"/>
            <a:ext cx="8839199" cy="3451490"/>
          </a:xfrm>
        </p:spPr>
        <p:txBody>
          <a:bodyPr>
            <a:noAutofit/>
          </a:bodyPr>
          <a:lstStyle/>
          <a:p>
            <a:r>
              <a:rPr lang="en-US" dirty="0"/>
              <a:t>In addition to skeletal muscle, vertebrates have cardiac muscle and smooth muscle</a:t>
            </a:r>
          </a:p>
          <a:p>
            <a:r>
              <a:rPr lang="en-US" b="1" dirty="0"/>
              <a:t>Cardiac muscle</a:t>
            </a:r>
            <a:r>
              <a:rPr lang="en-US" dirty="0"/>
              <a:t>, found only in the heart, consists of striated cells electrically connected by intercalated disks</a:t>
            </a:r>
          </a:p>
          <a:p>
            <a:r>
              <a:rPr lang="en-US" dirty="0"/>
              <a:t>Cardiac muscle can generate action potentials without neural input</a:t>
            </a:r>
          </a:p>
        </p:txBody>
      </p:sp>
    </p:spTree>
    <p:extLst>
      <p:ext uri="{BB962C8B-B14F-4D97-AF65-F5344CB8AC3E}">
        <p14:creationId xmlns:p14="http://schemas.microsoft.com/office/powerpoint/2010/main" val="210635014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Other Types of Muscle, Continued</a:t>
            </a:r>
          </a:p>
        </p:txBody>
      </p:sp>
      <p:sp>
        <p:nvSpPr>
          <p:cNvPr id="229377" name="Rectangle 2"/>
          <p:cNvSpPr>
            <a:spLocks noGrp="1" noChangeArrowheads="1"/>
          </p:cNvSpPr>
          <p:nvPr>
            <p:ph idx="1"/>
          </p:nvPr>
        </p:nvSpPr>
        <p:spPr>
          <a:xfrm>
            <a:off x="152400" y="1272910"/>
            <a:ext cx="8839199" cy="3451490"/>
          </a:xfrm>
        </p:spPr>
        <p:txBody>
          <a:bodyPr>
            <a:noAutofit/>
          </a:bodyPr>
          <a:lstStyle/>
          <a:p>
            <a:r>
              <a:rPr lang="en-US" b="1" dirty="0"/>
              <a:t>Smooth muscle</a:t>
            </a:r>
            <a:r>
              <a:rPr lang="en-US" dirty="0"/>
              <a:t> is found mainly in walls of hollow organs such as those of the circulatory, digestive, and reproductive systems</a:t>
            </a:r>
          </a:p>
          <a:p>
            <a:r>
              <a:rPr lang="en-US" dirty="0"/>
              <a:t>Contractions are relatively slow and may be initiated by the muscles themselves</a:t>
            </a:r>
          </a:p>
          <a:p>
            <a:r>
              <a:rPr lang="en-US" dirty="0"/>
              <a:t>Contractions may also be caused by stimulation from neurons in the autonomic nervous system</a:t>
            </a:r>
          </a:p>
        </p:txBody>
      </p:sp>
    </p:spTree>
    <p:extLst>
      <p:ext uri="{BB962C8B-B14F-4D97-AF65-F5344CB8AC3E}">
        <p14:creationId xmlns:p14="http://schemas.microsoft.com/office/powerpoint/2010/main" val="363528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noAutofit/>
          </a:bodyPr>
          <a:lstStyle/>
          <a:p>
            <a:r>
              <a:rPr lang="en-US" i="1" dirty="0"/>
              <a:t>Mechanoreceptors</a:t>
            </a:r>
            <a:endParaRPr lang="en-US" dirty="0"/>
          </a:p>
        </p:txBody>
      </p:sp>
      <p:sp>
        <p:nvSpPr>
          <p:cNvPr id="47106" name="Rectangle 3"/>
          <p:cNvSpPr>
            <a:spLocks noGrp="1" noChangeArrowheads="1"/>
          </p:cNvSpPr>
          <p:nvPr>
            <p:ph idx="1"/>
          </p:nvPr>
        </p:nvSpPr>
        <p:spPr>
          <a:xfrm>
            <a:off x="152400" y="1272910"/>
            <a:ext cx="8839199" cy="3756290"/>
          </a:xfrm>
        </p:spPr>
        <p:txBody>
          <a:bodyPr>
            <a:noAutofit/>
          </a:bodyPr>
          <a:lstStyle/>
          <a:p>
            <a:r>
              <a:rPr lang="en-US" b="1" dirty="0"/>
              <a:t>Mechanoreceptors</a:t>
            </a:r>
            <a:r>
              <a:rPr lang="en-US" dirty="0"/>
              <a:t> sense physical deformation caused by forms of mechanical energy</a:t>
            </a:r>
          </a:p>
          <a:p>
            <a:r>
              <a:rPr lang="en-US" dirty="0"/>
              <a:t>They typically consist of ion channels linked to structures that end outside the cell, such as “hairs” (cilia)</a:t>
            </a:r>
          </a:p>
          <a:p>
            <a:r>
              <a:rPr lang="en-US" dirty="0"/>
              <a:t>The mammalian sense of touch relies on mechanoreceptors that are dendrites of sensory neurons</a:t>
            </a:r>
          </a:p>
        </p:txBody>
      </p:sp>
    </p:spTree>
    <p:extLst>
      <p:ext uri="{BB962C8B-B14F-4D97-AF65-F5344CB8AC3E}">
        <p14:creationId xmlns:p14="http://schemas.microsoft.com/office/powerpoint/2010/main" val="26202906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Other Types of Muscle, Continued-1</a:t>
            </a:r>
          </a:p>
        </p:txBody>
      </p:sp>
      <p:sp>
        <p:nvSpPr>
          <p:cNvPr id="229377" name="Rectangle 2"/>
          <p:cNvSpPr>
            <a:spLocks noGrp="1" noChangeArrowheads="1"/>
          </p:cNvSpPr>
          <p:nvPr>
            <p:ph idx="1"/>
          </p:nvPr>
        </p:nvSpPr>
        <p:spPr>
          <a:xfrm>
            <a:off x="152400" y="1272910"/>
            <a:ext cx="8839199" cy="1901058"/>
          </a:xfrm>
        </p:spPr>
        <p:txBody>
          <a:bodyPr>
            <a:noAutofit/>
          </a:bodyPr>
          <a:lstStyle/>
          <a:p>
            <a:r>
              <a:rPr lang="en-US" dirty="0">
                <a:latin typeface="Arial" panose="020B0604020202020204" pitchFamily="34" charset="0"/>
                <a:cs typeface="Arial" panose="020B0604020202020204" pitchFamily="34" charset="0"/>
              </a:rPr>
              <a:t>Smooth muscle lacks striations because the actin and myosin are not regularly arrayed</a:t>
            </a:r>
          </a:p>
          <a:p>
            <a:r>
              <a:rPr lang="en-US" dirty="0">
                <a:latin typeface="Arial" panose="020B0604020202020204" pitchFamily="34" charset="0"/>
                <a:cs typeface="Arial" panose="020B0604020202020204" pitchFamily="34" charset="0"/>
              </a:rPr>
              <a:t>Calcium ions enter the cytosol through the plasma membrane; smooth muscle contraction is regulated</a:t>
            </a:r>
          </a:p>
        </p:txBody>
      </p:sp>
      <p:sp>
        <p:nvSpPr>
          <p:cNvPr id="7" name="Content Placeholder 8"/>
          <p:cNvSpPr>
            <a:spLocks noGrp="1"/>
          </p:cNvSpPr>
          <p:nvPr>
            <p:ph sz="quarter" idx="13"/>
          </p:nvPr>
        </p:nvSpPr>
        <p:spPr>
          <a:xfrm>
            <a:off x="497806" y="3143960"/>
            <a:ext cx="619125" cy="503802"/>
          </a:xfrm>
        </p:spPr>
        <p:txBody>
          <a:bodyPr/>
          <a:lstStyle/>
          <a:p>
            <a:pPr marL="0" lvl="0" indent="0">
              <a:buNone/>
            </a:pPr>
            <a:r>
              <a:rPr lang="en-US" dirty="0">
                <a:solidFill>
                  <a:srgbClr val="000000"/>
                </a:solidFill>
                <a:latin typeface="Arial" panose="020B0604020202020204" pitchFamily="34" charset="0"/>
                <a:cs typeface="Arial" panose="020B0604020202020204" pitchFamily="34" charset="0"/>
              </a:rPr>
              <a:t>by</a:t>
            </a:r>
            <a:endParaRPr lang="en-US" dirty="0"/>
          </a:p>
        </p:txBody>
      </p:sp>
      <p:pic>
        <p:nvPicPr>
          <p:cNvPr id="6" name="Picture 5" descr="Ca superscript 2+"/>
          <p:cNvPicPr>
            <a:picLocks noChangeAspect="1"/>
          </p:cNvPicPr>
          <p:nvPr/>
        </p:nvPicPr>
        <p:blipFill>
          <a:blip r:embed="rId3"/>
          <a:stretch>
            <a:fillRect/>
          </a:stretch>
        </p:blipFill>
        <p:spPr>
          <a:xfrm>
            <a:off x="977209" y="3173968"/>
            <a:ext cx="819048" cy="380952"/>
          </a:xfrm>
          <a:prstGeom prst="rect">
            <a:avLst/>
          </a:prstGeom>
        </p:spPr>
      </p:pic>
      <p:sp>
        <p:nvSpPr>
          <p:cNvPr id="2" name="Content Placeholder 1"/>
          <p:cNvSpPr>
            <a:spLocks noGrp="1"/>
          </p:cNvSpPr>
          <p:nvPr>
            <p:ph idx="10"/>
          </p:nvPr>
        </p:nvSpPr>
        <p:spPr>
          <a:xfrm>
            <a:off x="1897857" y="3133724"/>
            <a:ext cx="4891184" cy="408496"/>
          </a:xfrm>
        </p:spPr>
        <p:txBody>
          <a:bodyPr/>
          <a:lstStyle/>
          <a:p>
            <a:pPr marL="0" indent="0">
              <a:buNone/>
            </a:pPr>
            <a:r>
              <a:rPr lang="en-US" dirty="0">
                <a:latin typeface="Arial" panose="020B0604020202020204" pitchFamily="34" charset="0"/>
                <a:cs typeface="Arial" panose="020B0604020202020204" pitchFamily="34" charset="0"/>
              </a:rPr>
              <a:t>but the mechanism is different</a:t>
            </a:r>
            <a:endParaRPr lang="en-US" dirty="0"/>
          </a:p>
        </p:txBody>
      </p:sp>
    </p:spTree>
    <p:extLst>
      <p:ext uri="{BB962C8B-B14F-4D97-AF65-F5344CB8AC3E}">
        <p14:creationId xmlns:p14="http://schemas.microsoft.com/office/powerpoint/2010/main" val="16899476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ChangeArrowheads="1"/>
          </p:cNvSpPr>
          <p:nvPr>
            <p:ph type="title"/>
          </p:nvPr>
        </p:nvSpPr>
        <p:spPr>
          <a:xfrm>
            <a:off x="0" y="0"/>
            <a:ext cx="9144000" cy="1107996"/>
          </a:xfrm>
        </p:spPr>
        <p:txBody>
          <a:bodyPr>
            <a:noAutofit/>
          </a:bodyPr>
          <a:lstStyle/>
          <a:p>
            <a:r>
              <a:rPr lang="en-US" dirty="0"/>
              <a:t>Concept 50.6: Skeletal systems transform muscle contraction into locomotion</a:t>
            </a:r>
          </a:p>
        </p:txBody>
      </p:sp>
      <p:sp>
        <p:nvSpPr>
          <p:cNvPr id="231426" name="Rectangle 3"/>
          <p:cNvSpPr>
            <a:spLocks noGrp="1" noChangeArrowheads="1"/>
          </p:cNvSpPr>
          <p:nvPr>
            <p:ph idx="1"/>
          </p:nvPr>
        </p:nvSpPr>
        <p:spPr>
          <a:xfrm>
            <a:off x="152400" y="1272910"/>
            <a:ext cx="8839199" cy="3908690"/>
          </a:xfrm>
        </p:spPr>
        <p:txBody>
          <a:bodyPr>
            <a:noAutofit/>
          </a:bodyPr>
          <a:lstStyle/>
          <a:p>
            <a:r>
              <a:rPr lang="en-US" dirty="0"/>
              <a:t>The skeleton provides a rigid structure to which muscles attach</a:t>
            </a:r>
          </a:p>
          <a:p>
            <a:r>
              <a:rPr lang="en-US" dirty="0"/>
              <a:t>Skeletal muscles are attached in antagonistic pairs, the actions of which are coordinated by the nervous system</a:t>
            </a:r>
          </a:p>
          <a:p>
            <a:r>
              <a:rPr lang="en-US" dirty="0"/>
              <a:t>The paired muscles work cooperatively</a:t>
            </a:r>
          </a:p>
          <a:p>
            <a:r>
              <a:rPr lang="en-US" dirty="0"/>
              <a:t>Skeletons function in support, protection, and movement</a:t>
            </a:r>
          </a:p>
        </p:txBody>
      </p:sp>
    </p:spTree>
    <p:extLst>
      <p:ext uri="{BB962C8B-B14F-4D97-AF65-F5344CB8AC3E}">
        <p14:creationId xmlns:p14="http://schemas.microsoft.com/office/powerpoint/2010/main" val="376349509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5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100" dirty="0">
                <a:solidFill>
                  <a:schemeClr val="tx1"/>
                </a:solidFill>
                <a:ea typeface="Arial" panose="020B0604020202020204" pitchFamily="34" charset="0"/>
              </a:rPr>
              <a:t>Figure 50.35 The Interaction of Muscles and Skeletons in Movement</a:t>
            </a:r>
          </a:p>
        </p:txBody>
      </p:sp>
      <p:pic>
        <p:nvPicPr>
          <p:cNvPr id="27" name="Picture 26" descr="A table and diagram compares the flexion and extension of the human forearm (internal skeleton) and a grasshopper tibia (external skeleton). The muscles are shaded to show which is contracting and which is relaxing.&#10;In the human arm diagrams, the bicep (upper arm, front) and triceps (upper arm, back) are shown. Passing between them from shoulder to elbow is a bone. &#10;The forearm is shown moving up, bringing the hand nearer to the shoulder and bending the elbow. The biceps is contracting, and has shortened in length and bulged in the middle. The triceps is relaxing, and is elongated and narrow.&#10;The forearm moves down, straightening the arm. The triceps is contracting, shortening the length and bulging in the middle. The biceps is relaxing, elongated and narrow.&#10;In the grasshopper tibia, the leg is shown. In the middle of the leg are two muscles, the extensor muscles. On either side of the extensor muscles, adjacent to the exoskeleton, are the flexor muscles. At the joint between the upper and lower portion of the limb (analogous to the knee), the muscles are joined to a different part of the lower leg. The leg is shaped in an upward point, with the knee at the top. The extensor muscle is attached to the top of the lower leg above the joint, while the flexor is attached slightly lower, lower than the joint.&#10;The flexor muscle contracts and bulges, while the extensor muscle elongates and narrows. This pulls the lower leg closer to the upper leg.&#10;The extensor muscle contracts, and bulges while the flexor muscle relaxes. This causes the lower leg to swing out and away from the upper leg."/>
          <p:cNvPicPr>
            <a:picLocks noChangeAspect="1"/>
          </p:cNvPicPr>
          <p:nvPr/>
        </p:nvPicPr>
        <p:blipFill>
          <a:blip r:embed="rId3"/>
          <a:stretch>
            <a:fillRect/>
          </a:stretch>
        </p:blipFill>
        <p:spPr>
          <a:xfrm>
            <a:off x="1661917" y="429168"/>
            <a:ext cx="5820164" cy="6167332"/>
          </a:xfrm>
          <a:prstGeom prst="rect">
            <a:avLst/>
          </a:prstGeom>
        </p:spPr>
      </p:pic>
    </p:spTree>
    <p:extLst>
      <p:ext uri="{BB962C8B-B14F-4D97-AF65-F5344CB8AC3E}">
        <p14:creationId xmlns:p14="http://schemas.microsoft.com/office/powerpoint/2010/main" val="207639074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p:txBody>
          <a:bodyPr>
            <a:noAutofit/>
          </a:bodyPr>
          <a:lstStyle/>
          <a:p>
            <a:r>
              <a:rPr lang="en-US" dirty="0"/>
              <a:t>Types of Skeletal Systems</a:t>
            </a:r>
          </a:p>
        </p:txBody>
      </p:sp>
      <p:sp>
        <p:nvSpPr>
          <p:cNvPr id="235522" name="Rectangle 3"/>
          <p:cNvSpPr>
            <a:spLocks noGrp="1" noChangeArrowheads="1"/>
          </p:cNvSpPr>
          <p:nvPr>
            <p:ph idx="1"/>
          </p:nvPr>
        </p:nvSpPr>
        <p:spPr>
          <a:xfrm>
            <a:off x="152400" y="1272910"/>
            <a:ext cx="8839199" cy="2460890"/>
          </a:xfrm>
        </p:spPr>
        <p:txBody>
          <a:bodyPr>
            <a:noAutofit/>
          </a:bodyPr>
          <a:lstStyle/>
          <a:p>
            <a:r>
              <a:rPr lang="en-US" dirty="0"/>
              <a:t>The three main types of skeletons are </a:t>
            </a:r>
          </a:p>
          <a:p>
            <a:pPr lvl="1"/>
            <a:r>
              <a:rPr lang="en-US" dirty="0"/>
              <a:t>Exoskeletons (external hard parts)</a:t>
            </a:r>
          </a:p>
          <a:p>
            <a:pPr lvl="1"/>
            <a:r>
              <a:rPr lang="en-US" dirty="0"/>
              <a:t>Endoskeletons (internal hard parts)</a:t>
            </a:r>
          </a:p>
          <a:p>
            <a:pPr lvl="1"/>
            <a:r>
              <a:rPr lang="en-US" dirty="0"/>
              <a:t>Hydrostatic skeletons (fluid-based support)</a:t>
            </a:r>
          </a:p>
        </p:txBody>
      </p:sp>
    </p:spTree>
    <p:extLst>
      <p:ext uri="{BB962C8B-B14F-4D97-AF65-F5344CB8AC3E}">
        <p14:creationId xmlns:p14="http://schemas.microsoft.com/office/powerpoint/2010/main" val="320593907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noChangeArrowheads="1"/>
          </p:cNvSpPr>
          <p:nvPr>
            <p:ph type="title"/>
          </p:nvPr>
        </p:nvSpPr>
        <p:spPr/>
        <p:txBody>
          <a:bodyPr>
            <a:noAutofit/>
          </a:bodyPr>
          <a:lstStyle/>
          <a:p>
            <a:r>
              <a:rPr lang="en-US" i="1" dirty="0"/>
              <a:t>Hydrostatic Skeletons</a:t>
            </a:r>
            <a:endParaRPr lang="en-US" dirty="0"/>
          </a:p>
        </p:txBody>
      </p:sp>
      <p:sp>
        <p:nvSpPr>
          <p:cNvPr id="237570" name="Rectangle 3"/>
          <p:cNvSpPr>
            <a:spLocks noGrp="1" noChangeArrowheads="1"/>
          </p:cNvSpPr>
          <p:nvPr>
            <p:ph idx="1"/>
          </p:nvPr>
        </p:nvSpPr>
        <p:spPr>
          <a:xfrm>
            <a:off x="152400" y="1272910"/>
            <a:ext cx="8839199" cy="3832490"/>
          </a:xfrm>
        </p:spPr>
        <p:txBody>
          <a:bodyPr>
            <a:noAutofit/>
          </a:bodyPr>
          <a:lstStyle/>
          <a:p>
            <a:r>
              <a:rPr lang="en-US" dirty="0"/>
              <a:t>A </a:t>
            </a:r>
            <a:r>
              <a:rPr lang="en-US" b="1" dirty="0"/>
              <a:t>hydrostatic skeleton </a:t>
            </a:r>
            <a:r>
              <a:rPr lang="en-US" dirty="0"/>
              <a:t>consists of fluid held under pressure in a closed body compartment</a:t>
            </a:r>
          </a:p>
          <a:p>
            <a:r>
              <a:rPr lang="en-US" dirty="0"/>
              <a:t>This is the main type of skeleton in most cnidarians, flatworms, nematodes, and annelids</a:t>
            </a:r>
          </a:p>
          <a:p>
            <a:r>
              <a:rPr lang="en-US" dirty="0"/>
              <a:t>Annelids use their hydrostatic skeleton for </a:t>
            </a:r>
            <a:r>
              <a:rPr lang="en-US" b="1" dirty="0"/>
              <a:t>peristalsis</a:t>
            </a:r>
            <a:r>
              <a:rPr lang="en-US" dirty="0"/>
              <a:t>, a type of movement produced by rhythmic waves of muscle contractions from front to back</a:t>
            </a:r>
          </a:p>
        </p:txBody>
      </p:sp>
    </p:spTree>
    <p:extLst>
      <p:ext uri="{BB962C8B-B14F-4D97-AF65-F5344CB8AC3E}">
        <p14:creationId xmlns:p14="http://schemas.microsoft.com/office/powerpoint/2010/main" val="275142782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5875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50.36 Crawling by Peristalsis</a:t>
            </a:r>
          </a:p>
        </p:txBody>
      </p:sp>
      <p:pic>
        <p:nvPicPr>
          <p:cNvPr id="2" name="Picture 1" descr="A diagram shows the process of movement by a worm. Two diagrams show different states of a muscle. The muscles are shown on a tube, with bands of circular muscle and long, thin longitudinal muscle that runs parallel to the body. When the longitudinal muscles relax (extend) the circular muscles contract. This results in a long, thin segment in the body of a worm. When the circular muscles are relaxed and the longitudinal muscles contract, the segment is thicker and shorter.&#10;A series of diagrams shows a worm moving. On the bottom are small hair like projections, bristles, which are in contact with the ground.&#10;1) The head end is shortened and thicker, followed by a narrow, long section, and a thick, shortened section near the tail. The section in the middle, that is elongated, is not in contact with the ground. The sections that are thicker and shorter are in contact with the ground. An arrow shows forward movement.&#10;b) The middle segments shorten and get thicker, coming in contact with the ground. The head end gets thinner and elongates, stretching forward. &#10;3) The middle section thins and elongates again, while the head end shortens and gets thicker, coming in contact with the ground."/>
          <p:cNvPicPr>
            <a:picLocks noChangeAspect="1"/>
          </p:cNvPicPr>
          <p:nvPr/>
        </p:nvPicPr>
        <p:blipFill>
          <a:blip r:embed="rId3"/>
          <a:stretch>
            <a:fillRect/>
          </a:stretch>
        </p:blipFill>
        <p:spPr>
          <a:xfrm>
            <a:off x="1726309" y="561975"/>
            <a:ext cx="5691382" cy="5999515"/>
          </a:xfrm>
          <a:prstGeom prst="rect">
            <a:avLst/>
          </a:prstGeom>
        </p:spPr>
      </p:pic>
    </p:spTree>
    <p:extLst>
      <p:ext uri="{BB962C8B-B14F-4D97-AF65-F5344CB8AC3E}">
        <p14:creationId xmlns:p14="http://schemas.microsoft.com/office/powerpoint/2010/main" val="205708437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Video: Earthworm Locomotion</a:t>
            </a:r>
          </a:p>
        </p:txBody>
      </p:sp>
      <p:pic>
        <p:nvPicPr>
          <p:cNvPr id="3" name="50_35EarthwormLocomot_SV" descr="Video showing how an earthworm mo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95600" y="2286000"/>
            <a:ext cx="3352800" cy="2286000"/>
          </a:xfrm>
          <a:prstGeom prst="rect">
            <a:avLst/>
          </a:prstGeom>
        </p:spPr>
      </p:pic>
    </p:spTree>
    <p:extLst>
      <p:ext uri="{BB962C8B-B14F-4D97-AF65-F5344CB8AC3E}">
        <p14:creationId xmlns:p14="http://schemas.microsoft.com/office/powerpoint/2010/main" val="4007015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Echinoderm Tube Feet</a:t>
            </a:r>
          </a:p>
        </p:txBody>
      </p:sp>
      <p:pic>
        <p:nvPicPr>
          <p:cNvPr id="4" name="50_35EchinodermTubeFeet_SV" descr="Video showing how a sea star mo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95600" y="2286000"/>
            <a:ext cx="3352800" cy="2286000"/>
          </a:xfrm>
          <a:prstGeom prst="rect">
            <a:avLst/>
          </a:prstGeom>
        </p:spPr>
      </p:pic>
    </p:spTree>
    <p:extLst>
      <p:ext uri="{BB962C8B-B14F-4D97-AF65-F5344CB8AC3E}">
        <p14:creationId xmlns:p14="http://schemas.microsoft.com/office/powerpoint/2010/main" val="126471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Jelly Swimming</a:t>
            </a:r>
          </a:p>
        </p:txBody>
      </p:sp>
      <p:pic>
        <p:nvPicPr>
          <p:cNvPr id="4" name="50_35JellySwimming_SV" descr="Video showing how a jelly fish swim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95600" y="2286000"/>
            <a:ext cx="3352800" cy="2286000"/>
          </a:xfrm>
          <a:prstGeom prst="rect">
            <a:avLst/>
          </a:prstGeom>
        </p:spPr>
      </p:pic>
    </p:spTree>
    <p:extLst>
      <p:ext uri="{BB962C8B-B14F-4D97-AF65-F5344CB8AC3E}">
        <p14:creationId xmlns:p14="http://schemas.microsoft.com/office/powerpoint/2010/main" val="1380304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Thimble Jellies</a:t>
            </a:r>
          </a:p>
        </p:txBody>
      </p:sp>
      <p:pic>
        <p:nvPicPr>
          <p:cNvPr id="4" name="50_35ThimbleJellies_SV" descr="Video showing a mass of thimble jellies swimm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95600" y="2286000"/>
            <a:ext cx="3352800" cy="2286000"/>
          </a:xfrm>
          <a:prstGeom prst="rect">
            <a:avLst/>
          </a:prstGeom>
        </p:spPr>
      </p:pic>
    </p:spTree>
    <p:extLst>
      <p:ext uri="{BB962C8B-B14F-4D97-AF65-F5344CB8AC3E}">
        <p14:creationId xmlns:p14="http://schemas.microsoft.com/office/powerpoint/2010/main" val="4023598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700" dirty="0">
                <a:solidFill>
                  <a:schemeClr val="tx1"/>
                </a:solidFill>
                <a:ea typeface="Arial" panose="020B0604020202020204" pitchFamily="34" charset="0"/>
              </a:rPr>
              <a:t>Figure 50.5 Sensory Receptors in Human Skin</a:t>
            </a:r>
          </a:p>
        </p:txBody>
      </p:sp>
      <p:pic>
        <p:nvPicPr>
          <p:cNvPr id="31" name="Picture 30" descr="A diagram shows the layers of human skin and their sensory receptors. The top layer of skin, the epidermis, has a thin layer of elongated cells on the outer surface, and densely packed rounded cells below that. Below the epidermis is the thicker dermis with connective tissue, and below the dermis is the hypodermis. Hairs pass through from the hypodermis, through the dermis and epidermis and above the skin. Nerves pass through the hypodermis, with branches of axons extending upwards. Branches that reach to the epidermis, between the elongated cells of the outer layer and rounded cells of the inner layer, detect temperature or noxious stimuli. Lobes at the end of neurons, which have branching structures inside them, in the dermis are shown near the top and bottom of the dermis layer. At the top, these cells detect gentle pressure, vibration and temperature. At the bottom, they detect strong pressure. Branches that wrap around the base of cells that house the hair follicle detect hair movement."/>
          <p:cNvPicPr>
            <a:picLocks noChangeAspect="1"/>
          </p:cNvPicPr>
          <p:nvPr/>
        </p:nvPicPr>
        <p:blipFill>
          <a:blip r:embed="rId3"/>
          <a:stretch>
            <a:fillRect/>
          </a:stretch>
        </p:blipFill>
        <p:spPr>
          <a:xfrm>
            <a:off x="1461170" y="553024"/>
            <a:ext cx="6221660" cy="6070650"/>
          </a:xfrm>
          <a:prstGeom prst="rect">
            <a:avLst/>
          </a:prstGeom>
        </p:spPr>
      </p:pic>
    </p:spTree>
    <p:extLst>
      <p:ext uri="{BB962C8B-B14F-4D97-AF65-F5344CB8AC3E}">
        <p14:creationId xmlns:p14="http://schemas.microsoft.com/office/powerpoint/2010/main" val="24970846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ChangeArrowheads="1"/>
          </p:cNvSpPr>
          <p:nvPr>
            <p:ph type="title"/>
          </p:nvPr>
        </p:nvSpPr>
        <p:spPr/>
        <p:txBody>
          <a:bodyPr>
            <a:noAutofit/>
          </a:bodyPr>
          <a:lstStyle/>
          <a:p>
            <a:r>
              <a:rPr lang="en-US" i="1" dirty="0"/>
              <a:t>Exoskeletons</a:t>
            </a:r>
            <a:endParaRPr lang="en-US" dirty="0"/>
          </a:p>
        </p:txBody>
      </p:sp>
      <p:sp>
        <p:nvSpPr>
          <p:cNvPr id="241666" name="Rectangle 3"/>
          <p:cNvSpPr>
            <a:spLocks noGrp="1" noChangeArrowheads="1"/>
          </p:cNvSpPr>
          <p:nvPr>
            <p:ph idx="1"/>
          </p:nvPr>
        </p:nvSpPr>
        <p:spPr>
          <a:xfrm>
            <a:off x="152400" y="1272910"/>
            <a:ext cx="8839199" cy="3984890"/>
          </a:xfrm>
        </p:spPr>
        <p:txBody>
          <a:bodyPr>
            <a:noAutofit/>
          </a:bodyPr>
          <a:lstStyle/>
          <a:p>
            <a:r>
              <a:rPr lang="en-US" dirty="0"/>
              <a:t>An </a:t>
            </a:r>
            <a:r>
              <a:rPr lang="en-US" b="1" dirty="0"/>
              <a:t>exoskeleton </a:t>
            </a:r>
            <a:r>
              <a:rPr lang="en-US" dirty="0"/>
              <a:t>is a hard covering deposited on the surface of an animal</a:t>
            </a:r>
          </a:p>
          <a:p>
            <a:r>
              <a:rPr lang="en-US" dirty="0"/>
              <a:t>Exoskeletons are found in most molluscs and arthropods</a:t>
            </a:r>
          </a:p>
          <a:p>
            <a:r>
              <a:rPr lang="en-US" dirty="0"/>
              <a:t>Arthropods have a jointed exoskeleton called a cuticle, which can be both strong and flexible</a:t>
            </a:r>
          </a:p>
          <a:p>
            <a:r>
              <a:rPr lang="en-US" dirty="0"/>
              <a:t>The polysaccharide </a:t>
            </a:r>
            <a:r>
              <a:rPr lang="en-US" b="1" dirty="0"/>
              <a:t>chitin </a:t>
            </a:r>
            <a:r>
              <a:rPr lang="en-US" dirty="0"/>
              <a:t>is often found in the arthropod cuticle</a:t>
            </a:r>
          </a:p>
        </p:txBody>
      </p:sp>
    </p:spTree>
    <p:extLst>
      <p:ext uri="{BB962C8B-B14F-4D97-AF65-F5344CB8AC3E}">
        <p14:creationId xmlns:p14="http://schemas.microsoft.com/office/powerpoint/2010/main" val="85309540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p:txBody>
          <a:bodyPr>
            <a:noAutofit/>
          </a:bodyPr>
          <a:lstStyle/>
          <a:p>
            <a:r>
              <a:rPr lang="en-US" i="1" dirty="0"/>
              <a:t>Endoskeletons</a:t>
            </a:r>
            <a:endParaRPr lang="en-US" dirty="0"/>
          </a:p>
        </p:txBody>
      </p:sp>
      <p:sp>
        <p:nvSpPr>
          <p:cNvPr id="243714" name="Rectangle 3"/>
          <p:cNvSpPr>
            <a:spLocks noGrp="1" noChangeArrowheads="1"/>
          </p:cNvSpPr>
          <p:nvPr>
            <p:ph idx="1"/>
          </p:nvPr>
        </p:nvSpPr>
        <p:spPr>
          <a:xfrm>
            <a:off x="152400" y="1272910"/>
            <a:ext cx="8839199" cy="4442090"/>
          </a:xfrm>
        </p:spPr>
        <p:txBody>
          <a:bodyPr>
            <a:noAutofit/>
          </a:bodyPr>
          <a:lstStyle/>
          <a:p>
            <a:r>
              <a:rPr lang="en-US" dirty="0"/>
              <a:t>An </a:t>
            </a:r>
            <a:r>
              <a:rPr lang="en-US" b="1" dirty="0"/>
              <a:t>endoskeleton </a:t>
            </a:r>
            <a:r>
              <a:rPr lang="en-US" dirty="0"/>
              <a:t>consists of a hard internal skeleton buried in soft tissue </a:t>
            </a:r>
          </a:p>
          <a:p>
            <a:r>
              <a:rPr lang="en-US" dirty="0"/>
              <a:t>Endoskeletons are found in organisms ranging from sponges to mammals</a:t>
            </a:r>
          </a:p>
          <a:p>
            <a:r>
              <a:rPr lang="en-US" dirty="0"/>
              <a:t>Vertebrate endoskeletons consist of cartilage, bone, or a combination of these</a:t>
            </a:r>
          </a:p>
          <a:p>
            <a:r>
              <a:rPr lang="en-US" dirty="0"/>
              <a:t>A mammalian skeleton has more than 200 bones, some fused together, others connected at joints by ligaments</a:t>
            </a:r>
          </a:p>
        </p:txBody>
      </p:sp>
    </p:spTree>
    <p:extLst>
      <p:ext uri="{BB962C8B-B14F-4D97-AF65-F5344CB8AC3E}">
        <p14:creationId xmlns:p14="http://schemas.microsoft.com/office/powerpoint/2010/main" val="3521550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533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600" dirty="0">
                <a:solidFill>
                  <a:schemeClr val="tx1"/>
                </a:solidFill>
                <a:ea typeface="Arial" panose="020B0604020202020204" pitchFamily="34" charset="0"/>
              </a:rPr>
              <a:t>Figure 50.37 Bones and Joints of the Human Skeleton</a:t>
            </a:r>
          </a:p>
        </p:txBody>
      </p:sp>
      <p:pic>
        <p:nvPicPr>
          <p:cNvPr id="2" name="Picture 1" descr="A diagram shows a human skeleton, with labels for the bones. Examples of types of joints are also labeled.&#10;In the head is the skull. Extending from the head and through the back is the spine, which is made up of small, disk like sections, the vertebrae. The vertebrae get thicker as they move away from the skull. Each disk is named a vertebra. &#10;Attached to the spine is the ribcage. It has ribs which extend from the spine at the back, around the side to the front of the torso, where they meet at a thin, plate-like section, the sternum. The ribs only extend halfway through the torso. The lower ribs extend lower on the side, and then angle upwards to connect to the sternum. At the top of the torso, extending to either side is the shoulder girdle, which has a clavicle (a long, thinner bone that extends from the front of the body to the shoulder, and the scapula, a broad bone in line with the back. The shoulder meets at a ball and socket joint with the upper arm.&#10;The upper arm is a single, long bone, the humerus. The elbow, which has a hinge joint, connects the humerus to the two bones of the forearm, the radius and ulna. When the palm faces forward, the radius is furthest from the body, and the ulna is closest. These bones also have a pivot joint, allow them to twist in the arm. The parallel ulna and radius meet the wrist, a section of small bones, the carpals. From the wrist and through the palm, there are long, thin bones, the metacarpals. Each metacarpal extends to a finger, which is a series of three bones (fingers) and two bones (thumb) called phalanges. The phalanges are shorted than the metacarpals, and decrease in length the further from the hand they are.&#10;At the bottom of the spin is the pelvic girdle. It has two broad, elongated sections on the left and right side, which narrows near the groin. A circular space is shown in the middle of the pelvic girdle. Two small loops of bone extend downwards.&#10;From either side of the pelvic girdle, a long, thick bone extends through the upper legs, the femur. A small, circular disk shaped bone, the patella, covers the knee. Below the knee are two bones that make up the lower leg. The bone on the inside of the diagram, thicker and broader on top than the other bone, is the tibia. The bone on the outside of the diagram (to the right of the tibia in the right leg, and to the left of the tibia in the left leg) is the fibula. The tibia and fibula meet the ankle which is made up of small bones, the tarsals. From the tarsals, there are many long thin bones that extend through the foot, the metatarsals. Each metatarsal extends to a toe, which has small, narrow bones, phalanges."/>
          <p:cNvPicPr>
            <a:picLocks noChangeAspect="1"/>
          </p:cNvPicPr>
          <p:nvPr/>
        </p:nvPicPr>
        <p:blipFill>
          <a:blip r:embed="rId3"/>
          <a:stretch>
            <a:fillRect/>
          </a:stretch>
        </p:blipFill>
        <p:spPr>
          <a:xfrm>
            <a:off x="1582582" y="495187"/>
            <a:ext cx="5978836" cy="6111020"/>
          </a:xfrm>
          <a:prstGeom prst="rect">
            <a:avLst/>
          </a:prstGeom>
        </p:spPr>
      </p:pic>
    </p:spTree>
    <p:extLst>
      <p:ext uri="{BB962C8B-B14F-4D97-AF65-F5344CB8AC3E}">
        <p14:creationId xmlns:p14="http://schemas.microsoft.com/office/powerpoint/2010/main" val="125821520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50.38 Types of Joints</a:t>
            </a:r>
          </a:p>
        </p:txBody>
      </p:sp>
      <p:sp>
        <p:nvSpPr>
          <p:cNvPr id="2" name="Content Placeholder 1"/>
          <p:cNvSpPr>
            <a:spLocks noGrp="1"/>
          </p:cNvSpPr>
          <p:nvPr>
            <p:ph sz="quarter" idx="11"/>
          </p:nvPr>
        </p:nvSpPr>
        <p:spPr>
          <a:xfrm>
            <a:off x="324075" y="2277337"/>
            <a:ext cx="2269852"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nSpc>
                <a:spcPts val="1820"/>
              </a:lnSpc>
              <a:spcBef>
                <a:spcPct val="0"/>
              </a:spcBef>
            </a:pPr>
            <a:r>
              <a:rPr lang="en-US" sz="1800" b="1" dirty="0"/>
              <a:t>Ball-and-socket joint</a:t>
            </a:r>
          </a:p>
        </p:txBody>
      </p:sp>
      <p:pic>
        <p:nvPicPr>
          <p:cNvPr id="7" name="Picture 6" descr="A diagram shows the types of joints and their examples.&#10;The head of the humerus (upper arm) and the scapula (back of the shoulder) are shown. The head of the humerus (with a rounded protrusion) fits into an indentation in the side of the scapula. In another diagram, there is a ball shape that fits into an indented socket. The ball is attached to a rod that bends at 90 degree (analogous to the upper arm and shoulder). Arrows show that this type of joint can move forward, backwards, in, out and rotate."/>
          <p:cNvPicPr>
            <a:picLocks noChangeAspect="1"/>
          </p:cNvPicPr>
          <p:nvPr/>
        </p:nvPicPr>
        <p:blipFill>
          <a:blip r:embed="rId3"/>
          <a:stretch>
            <a:fillRect/>
          </a:stretch>
        </p:blipFill>
        <p:spPr>
          <a:xfrm>
            <a:off x="307807" y="2592971"/>
            <a:ext cx="2971429" cy="2009524"/>
          </a:xfrm>
          <a:prstGeom prst="rect">
            <a:avLst/>
          </a:prstGeom>
        </p:spPr>
      </p:pic>
      <p:sp>
        <p:nvSpPr>
          <p:cNvPr id="3" name="Content Placeholder 2"/>
          <p:cNvSpPr>
            <a:spLocks noGrp="1"/>
          </p:cNvSpPr>
          <p:nvPr>
            <p:ph sz="quarter" idx="12"/>
          </p:nvPr>
        </p:nvSpPr>
        <p:spPr>
          <a:xfrm>
            <a:off x="3473669" y="2237576"/>
            <a:ext cx="1192634" cy="2564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nSpc>
                <a:spcPts val="2000"/>
              </a:lnSpc>
              <a:spcBef>
                <a:spcPct val="0"/>
              </a:spcBef>
            </a:pPr>
            <a:r>
              <a:rPr lang="en-US" sz="1800" b="1" dirty="0"/>
              <a:t>Hinge joint</a:t>
            </a:r>
          </a:p>
        </p:txBody>
      </p:sp>
      <p:pic>
        <p:nvPicPr>
          <p:cNvPr id="8" name="Picture 7" descr="The bottom of the humerus and the ulna are shown, at the elbow. In another diagram, a cylindrical shape that is perpendicular to a rod fits into a ridge of a canal that is perpendicular to another rod. This allows movement in on axis, forward and backwards."/>
          <p:cNvPicPr>
            <a:picLocks noChangeAspect="1"/>
          </p:cNvPicPr>
          <p:nvPr/>
        </p:nvPicPr>
        <p:blipFill>
          <a:blip r:embed="rId4"/>
          <a:stretch>
            <a:fillRect/>
          </a:stretch>
        </p:blipFill>
        <p:spPr>
          <a:xfrm>
            <a:off x="3454440" y="2565569"/>
            <a:ext cx="2780952" cy="1980952"/>
          </a:xfrm>
          <a:prstGeom prst="rect">
            <a:avLst/>
          </a:prstGeom>
        </p:spPr>
      </p:pic>
      <p:sp>
        <p:nvSpPr>
          <p:cNvPr id="6" name="Content Placeholder 5"/>
          <p:cNvSpPr>
            <a:spLocks noGrp="1"/>
          </p:cNvSpPr>
          <p:nvPr>
            <p:ph sz="quarter" idx="13"/>
          </p:nvPr>
        </p:nvSpPr>
        <p:spPr>
          <a:xfrm>
            <a:off x="6462931" y="2251638"/>
            <a:ext cx="1115690" cy="2564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nSpc>
                <a:spcPts val="2000"/>
              </a:lnSpc>
              <a:spcBef>
                <a:spcPct val="0"/>
              </a:spcBef>
            </a:pPr>
            <a:r>
              <a:rPr lang="en-US" sz="1800" b="1" dirty="0"/>
              <a:t>Pivot joint</a:t>
            </a:r>
          </a:p>
        </p:txBody>
      </p:sp>
      <p:pic>
        <p:nvPicPr>
          <p:cNvPr id="9" name="Picture 8" descr="The ulna and radius are shown as an example. At the elbow, they meet and extend parallel to one another. In another diagram, two rods are shown. The top of one rod is circular, and the top of the other has an indentation where the first rod can fit. The first rod is able to rotate in the joint."/>
          <p:cNvPicPr>
            <a:picLocks noChangeAspect="1"/>
          </p:cNvPicPr>
          <p:nvPr/>
        </p:nvPicPr>
        <p:blipFill>
          <a:blip r:embed="rId5"/>
          <a:stretch>
            <a:fillRect/>
          </a:stretch>
        </p:blipFill>
        <p:spPr>
          <a:xfrm>
            <a:off x="6334350" y="2556045"/>
            <a:ext cx="2495238" cy="2000000"/>
          </a:xfrm>
          <a:prstGeom prst="rect">
            <a:avLst/>
          </a:prstGeom>
        </p:spPr>
      </p:pic>
    </p:spTree>
    <p:extLst>
      <p:ext uri="{BB962C8B-B14F-4D97-AF65-F5344CB8AC3E}">
        <p14:creationId xmlns:p14="http://schemas.microsoft.com/office/powerpoint/2010/main" val="33238847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Endoskeletons</a:t>
            </a:r>
            <a:r>
              <a:rPr lang="en-US" dirty="0"/>
              <a:t>, Continued</a:t>
            </a:r>
          </a:p>
        </p:txBody>
      </p:sp>
      <p:sp>
        <p:nvSpPr>
          <p:cNvPr id="249857" name="Rectangle 2"/>
          <p:cNvSpPr>
            <a:spLocks noGrp="1" noChangeArrowheads="1"/>
          </p:cNvSpPr>
          <p:nvPr>
            <p:ph idx="1"/>
          </p:nvPr>
        </p:nvSpPr>
        <p:spPr>
          <a:xfrm>
            <a:off x="152400" y="1272910"/>
            <a:ext cx="8839199" cy="2460890"/>
          </a:xfrm>
        </p:spPr>
        <p:txBody>
          <a:bodyPr>
            <a:noAutofit/>
          </a:bodyPr>
          <a:lstStyle/>
          <a:p>
            <a:r>
              <a:rPr lang="en-US" dirty="0"/>
              <a:t>The skeletons of small and large animals have different proportions </a:t>
            </a:r>
          </a:p>
          <a:p>
            <a:r>
              <a:rPr lang="en-US" dirty="0"/>
              <a:t>In mammals and birds, the position of legs relative to the body is very important in determining how much weight the legs can bear</a:t>
            </a:r>
          </a:p>
        </p:txBody>
      </p:sp>
    </p:spTree>
    <p:extLst>
      <p:ext uri="{BB962C8B-B14F-4D97-AF65-F5344CB8AC3E}">
        <p14:creationId xmlns:p14="http://schemas.microsoft.com/office/powerpoint/2010/main" val="22250835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title"/>
          </p:nvPr>
        </p:nvSpPr>
        <p:spPr/>
        <p:txBody>
          <a:bodyPr>
            <a:noAutofit/>
          </a:bodyPr>
          <a:lstStyle/>
          <a:p>
            <a:r>
              <a:rPr lang="en-US" dirty="0"/>
              <a:t>Types of Locomotion</a:t>
            </a:r>
          </a:p>
        </p:txBody>
      </p:sp>
      <p:sp>
        <p:nvSpPr>
          <p:cNvPr id="251906" name="Rectangle 3"/>
          <p:cNvSpPr>
            <a:spLocks noGrp="1" noChangeArrowheads="1"/>
          </p:cNvSpPr>
          <p:nvPr>
            <p:ph idx="1"/>
          </p:nvPr>
        </p:nvSpPr>
        <p:spPr>
          <a:xfrm>
            <a:off x="152400" y="1272910"/>
            <a:ext cx="8839199" cy="2156090"/>
          </a:xfrm>
        </p:spPr>
        <p:txBody>
          <a:bodyPr>
            <a:noAutofit/>
          </a:bodyPr>
          <a:lstStyle/>
          <a:p>
            <a:r>
              <a:rPr lang="en-US" dirty="0"/>
              <a:t>Most animals are capable of </a:t>
            </a:r>
            <a:r>
              <a:rPr lang="en-US" b="1" dirty="0"/>
              <a:t>locomotion</a:t>
            </a:r>
            <a:r>
              <a:rPr lang="en-US" dirty="0"/>
              <a:t>, active travel from place to place</a:t>
            </a:r>
          </a:p>
          <a:p>
            <a:r>
              <a:rPr lang="en-US" dirty="0"/>
              <a:t>In locomotion, energy is expended to overcome friction and gravity</a:t>
            </a:r>
          </a:p>
        </p:txBody>
      </p:sp>
    </p:spTree>
    <p:extLst>
      <p:ext uri="{BB962C8B-B14F-4D97-AF65-F5344CB8AC3E}">
        <p14:creationId xmlns:p14="http://schemas.microsoft.com/office/powerpoint/2010/main" val="8864340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p:txBody>
          <a:bodyPr>
            <a:noAutofit/>
          </a:bodyPr>
          <a:lstStyle/>
          <a:p>
            <a:r>
              <a:rPr lang="en-US" i="1" dirty="0"/>
              <a:t>Locomotion on Land</a:t>
            </a:r>
            <a:endParaRPr lang="en-US" dirty="0"/>
          </a:p>
        </p:txBody>
      </p:sp>
      <p:sp>
        <p:nvSpPr>
          <p:cNvPr id="253954" name="Rectangle 3"/>
          <p:cNvSpPr>
            <a:spLocks noGrp="1" noChangeArrowheads="1"/>
          </p:cNvSpPr>
          <p:nvPr>
            <p:ph idx="1"/>
          </p:nvPr>
        </p:nvSpPr>
        <p:spPr>
          <a:xfrm>
            <a:off x="152400" y="1272910"/>
            <a:ext cx="8839199" cy="2384690"/>
          </a:xfrm>
        </p:spPr>
        <p:txBody>
          <a:bodyPr>
            <a:noAutofit/>
          </a:bodyPr>
          <a:lstStyle/>
          <a:p>
            <a:r>
              <a:rPr lang="en-US" dirty="0"/>
              <a:t>Walking, running, hopping, or crawling on land requires an animal to support itself and move against gravity</a:t>
            </a:r>
          </a:p>
          <a:p>
            <a:r>
              <a:rPr lang="en-US" dirty="0"/>
              <a:t>Diverse adaptations for locomotion on land have evolved in vertebrates</a:t>
            </a:r>
          </a:p>
        </p:txBody>
      </p:sp>
    </p:spTree>
    <p:extLst>
      <p:ext uri="{BB962C8B-B14F-4D97-AF65-F5344CB8AC3E}">
        <p14:creationId xmlns:p14="http://schemas.microsoft.com/office/powerpoint/2010/main" val="17966730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072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50.39 Energy-efficient Locomotion on Land</a:t>
            </a:r>
          </a:p>
        </p:txBody>
      </p:sp>
      <p:pic>
        <p:nvPicPr>
          <p:cNvPr id="2" name="Picture 1" descr="A photograph shows three kangaroos hopping along a flat section of la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993648"/>
            <a:ext cx="8546592" cy="4870704"/>
          </a:xfrm>
          <a:prstGeom prst="rect">
            <a:avLst/>
          </a:prstGeom>
        </p:spPr>
      </p:pic>
    </p:spTree>
    <p:extLst>
      <p:ext uri="{BB962C8B-B14F-4D97-AF65-F5344CB8AC3E}">
        <p14:creationId xmlns:p14="http://schemas.microsoft.com/office/powerpoint/2010/main" val="11547115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i="1" dirty="0"/>
              <a:t>Locomotion on Land</a:t>
            </a:r>
            <a:r>
              <a:rPr lang="en-US" dirty="0"/>
              <a:t>, Continued</a:t>
            </a:r>
          </a:p>
        </p:txBody>
      </p:sp>
      <p:sp>
        <p:nvSpPr>
          <p:cNvPr id="258049" name="Rectangle 2"/>
          <p:cNvSpPr>
            <a:spLocks noGrp="1" noChangeArrowheads="1"/>
          </p:cNvSpPr>
          <p:nvPr>
            <p:ph idx="1"/>
          </p:nvPr>
        </p:nvSpPr>
        <p:spPr>
          <a:xfrm>
            <a:off x="152400" y="1272910"/>
            <a:ext cx="8839199" cy="3070490"/>
          </a:xfrm>
        </p:spPr>
        <p:txBody>
          <a:bodyPr>
            <a:noAutofit/>
          </a:bodyPr>
          <a:lstStyle/>
          <a:p>
            <a:r>
              <a:rPr lang="en-US" dirty="0"/>
              <a:t>Air poses relatively little resistance for land locomotion</a:t>
            </a:r>
          </a:p>
          <a:p>
            <a:r>
              <a:rPr lang="en-US" dirty="0"/>
              <a:t>Maintaining balance is a prerequisite to walking, running, or hopping</a:t>
            </a:r>
          </a:p>
          <a:p>
            <a:r>
              <a:rPr lang="en-US" dirty="0"/>
              <a:t>Crawling poses a different challenge; a crawling animal must exert energy to overcome friction</a:t>
            </a:r>
          </a:p>
        </p:txBody>
      </p:sp>
    </p:spTree>
    <p:extLst>
      <p:ext uri="{BB962C8B-B14F-4D97-AF65-F5344CB8AC3E}">
        <p14:creationId xmlns:p14="http://schemas.microsoft.com/office/powerpoint/2010/main" val="100682045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title"/>
          </p:nvPr>
        </p:nvSpPr>
        <p:spPr/>
        <p:txBody>
          <a:bodyPr>
            <a:noAutofit/>
          </a:bodyPr>
          <a:lstStyle/>
          <a:p>
            <a:r>
              <a:rPr lang="en-US" i="1" dirty="0"/>
              <a:t>Swimming</a:t>
            </a:r>
            <a:endParaRPr lang="en-US" dirty="0"/>
          </a:p>
        </p:txBody>
      </p:sp>
      <p:sp>
        <p:nvSpPr>
          <p:cNvPr id="260098" name="Rectangle 3"/>
          <p:cNvSpPr>
            <a:spLocks noGrp="1" noChangeArrowheads="1"/>
          </p:cNvSpPr>
          <p:nvPr>
            <p:ph idx="1"/>
          </p:nvPr>
        </p:nvSpPr>
        <p:spPr>
          <a:xfrm>
            <a:off x="152400" y="1272910"/>
            <a:ext cx="8839199" cy="4137290"/>
          </a:xfrm>
        </p:spPr>
        <p:txBody>
          <a:bodyPr>
            <a:noAutofit/>
          </a:bodyPr>
          <a:lstStyle/>
          <a:p>
            <a:r>
              <a:rPr lang="en-US" dirty="0"/>
              <a:t>In water, friction is a bigger problem than gravity</a:t>
            </a:r>
          </a:p>
          <a:p>
            <a:r>
              <a:rPr lang="en-US" dirty="0"/>
              <a:t>Fast swimmers usually have a sleek, torpedo-like shape to minimize friction</a:t>
            </a:r>
          </a:p>
          <a:p>
            <a:r>
              <a:rPr lang="en-US" dirty="0"/>
              <a:t>Animals swim in diverse ways</a:t>
            </a:r>
          </a:p>
          <a:p>
            <a:pPr lvl="1"/>
            <a:r>
              <a:rPr lang="en-US" dirty="0"/>
              <a:t>Paddling with their legs as oars</a:t>
            </a:r>
          </a:p>
          <a:p>
            <a:pPr lvl="1"/>
            <a:r>
              <a:rPr lang="en-US" dirty="0"/>
              <a:t>Jet propulsion</a:t>
            </a:r>
          </a:p>
          <a:p>
            <a:pPr lvl="1"/>
            <a:r>
              <a:rPr lang="en-US" dirty="0"/>
              <a:t>Undulating their body and tail from side to side or up and down</a:t>
            </a:r>
          </a:p>
        </p:txBody>
      </p:sp>
    </p:spTree>
    <p:extLst>
      <p:ext uri="{BB962C8B-B14F-4D97-AF65-F5344CB8AC3E}">
        <p14:creationId xmlns:p14="http://schemas.microsoft.com/office/powerpoint/2010/main" val="3581609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0" y="0"/>
            <a:ext cx="9144000" cy="646331"/>
          </a:xfrm>
        </p:spPr>
        <p:txBody>
          <a:bodyPr>
            <a:noAutofit/>
          </a:bodyPr>
          <a:lstStyle/>
          <a:p>
            <a:r>
              <a:rPr lang="en-US" i="1" dirty="0"/>
              <a:t>Chemoreceptors</a:t>
            </a:r>
            <a:endParaRPr lang="en-US" dirty="0"/>
          </a:p>
        </p:txBody>
      </p:sp>
      <p:sp>
        <p:nvSpPr>
          <p:cNvPr id="51202" name="Rectangle 3"/>
          <p:cNvSpPr>
            <a:spLocks noGrp="1" noChangeArrowheads="1"/>
          </p:cNvSpPr>
          <p:nvPr>
            <p:ph idx="1"/>
          </p:nvPr>
        </p:nvSpPr>
        <p:spPr>
          <a:xfrm>
            <a:off x="152400" y="1272910"/>
            <a:ext cx="8839199" cy="4442090"/>
          </a:xfrm>
        </p:spPr>
        <p:txBody>
          <a:bodyPr>
            <a:noAutofit/>
          </a:bodyPr>
          <a:lstStyle/>
          <a:p>
            <a:r>
              <a:rPr lang="en-US" dirty="0"/>
              <a:t>Some </a:t>
            </a:r>
            <a:r>
              <a:rPr lang="en-US" b="1" dirty="0"/>
              <a:t>chemoreceptors</a:t>
            </a:r>
            <a:r>
              <a:rPr lang="en-US" dirty="0"/>
              <a:t> transmit information about the total solute concentration of a solution</a:t>
            </a:r>
          </a:p>
          <a:p>
            <a:r>
              <a:rPr lang="en-US" dirty="0"/>
              <a:t>Other chemoreceptors respond to individual kinds of molecules</a:t>
            </a:r>
          </a:p>
          <a:p>
            <a:r>
              <a:rPr lang="en-US" dirty="0"/>
              <a:t>When a stimulus molecule binds to a chemoreceptor, the chemoreceptor becomes more or less permeable to ions </a:t>
            </a:r>
          </a:p>
          <a:p>
            <a:r>
              <a:rPr lang="en-US" dirty="0"/>
              <a:t>The antennae of the male silkworm moth have very sensitive specific chemoreceptors</a:t>
            </a:r>
          </a:p>
        </p:txBody>
      </p:sp>
    </p:spTree>
    <p:extLst>
      <p:ext uri="{BB962C8B-B14F-4D97-AF65-F5344CB8AC3E}">
        <p14:creationId xmlns:p14="http://schemas.microsoft.com/office/powerpoint/2010/main" val="244978669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p:txBody>
          <a:bodyPr>
            <a:noAutofit/>
          </a:bodyPr>
          <a:lstStyle/>
          <a:p>
            <a:r>
              <a:rPr lang="en-US" i="1" dirty="0"/>
              <a:t>Flying</a:t>
            </a:r>
            <a:endParaRPr lang="en-US" dirty="0"/>
          </a:p>
        </p:txBody>
      </p:sp>
      <p:sp>
        <p:nvSpPr>
          <p:cNvPr id="262146" name="Rectangle 3"/>
          <p:cNvSpPr>
            <a:spLocks noGrp="1" noChangeArrowheads="1"/>
          </p:cNvSpPr>
          <p:nvPr>
            <p:ph idx="1"/>
          </p:nvPr>
        </p:nvSpPr>
        <p:spPr>
          <a:xfrm>
            <a:off x="152400" y="1272910"/>
            <a:ext cx="8839199" cy="3146690"/>
          </a:xfrm>
        </p:spPr>
        <p:txBody>
          <a:bodyPr>
            <a:noAutofit/>
          </a:bodyPr>
          <a:lstStyle/>
          <a:p>
            <a:r>
              <a:rPr lang="en-US" dirty="0"/>
              <a:t>Active flight requires that wings develop enough lift to overcome the downward force of gravity</a:t>
            </a:r>
          </a:p>
          <a:p>
            <a:r>
              <a:rPr lang="en-US" dirty="0"/>
              <a:t>Many flying animals have adaptations that reduce body mass</a:t>
            </a:r>
          </a:p>
          <a:p>
            <a:pPr lvl="1"/>
            <a:r>
              <a:rPr lang="en-US" dirty="0"/>
              <a:t>For example, birds have no urinary bladder or teeth and have relatively large bones with air-filled regions</a:t>
            </a:r>
          </a:p>
        </p:txBody>
      </p:sp>
    </p:spTree>
    <p:extLst>
      <p:ext uri="{BB962C8B-B14F-4D97-AF65-F5344CB8AC3E}">
        <p14:creationId xmlns:p14="http://schemas.microsoft.com/office/powerpoint/2010/main" val="28917352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93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50.UN01a Skills Exercise: Interpreting a Graph with Log Scales (Part 1)</a:t>
            </a:r>
          </a:p>
        </p:txBody>
      </p:sp>
      <p:sp>
        <p:nvSpPr>
          <p:cNvPr id="23" name="Content Placeholder 22"/>
          <p:cNvSpPr>
            <a:spLocks noGrp="1"/>
          </p:cNvSpPr>
          <p:nvPr>
            <p:ph sz="quarter" idx="11"/>
          </p:nvPr>
        </p:nvSpPr>
        <p:spPr>
          <a:xfrm>
            <a:off x="473314" y="825198"/>
            <a:ext cx="3747821" cy="3206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nSpc>
                <a:spcPts val="2500"/>
              </a:lnSpc>
              <a:spcBef>
                <a:spcPct val="0"/>
              </a:spcBef>
            </a:pPr>
            <a:r>
              <a:rPr lang="en-US" sz="2300" b="1" dirty="0">
                <a:solidFill>
                  <a:srgbClr val="C33A30"/>
                </a:solidFill>
              </a:rPr>
              <a:t>Data from the Experiments</a:t>
            </a:r>
          </a:p>
        </p:txBody>
      </p:sp>
      <p:pic>
        <p:nvPicPr>
          <p:cNvPr id="25" name="Picture 24" descr="A graph is shown. On the X-axis is body mass (units of grams) on a log scale, from 10 to the power of -3 to 10 to the power of 6. On the Y-axis is energy cost (units of calories per kilogram meter) on a log scale from 10 to the power of -1 to 10 to the power of 2.&#10;Three data sets are shown, one for flying, running and swimming. Each slopes down from left to right in a straight line.&#10;Flying starts at 10 to the power of -3 grams and an energy cost of 10 to the power of 2 calories per kilogram meter, decreases to 10 calories per kilogram meter at 1 gram, and ends at 1 calories per kilogram meter at just passed 10 to the power of 3 grams.&#10;Swimming extends from 2 to 3 calories per kilogram meter at just over 1 gram and decreases to about 0.7 calories per kilogram meter at just over 10 to the power of 3 grams. The data sets for flying and swimming are nearly parallel.&#10;Running starts at 20 calories per kilogram meter at 2 to 3 grams, and decrease to 2 times 10 to the power of -1 calories per kilogram meter at 10 to the power of 6 grams. The data set for running as a steeper slope (decreases faster) than flying or swimming."/>
          <p:cNvPicPr>
            <a:picLocks noChangeAspect="1"/>
          </p:cNvPicPr>
          <p:nvPr/>
        </p:nvPicPr>
        <p:blipFill>
          <a:blip r:embed="rId3"/>
          <a:stretch>
            <a:fillRect/>
          </a:stretch>
        </p:blipFill>
        <p:spPr>
          <a:xfrm>
            <a:off x="453925" y="1212888"/>
            <a:ext cx="8236150" cy="4926900"/>
          </a:xfrm>
          <a:prstGeom prst="rect">
            <a:avLst/>
          </a:prstGeom>
        </p:spPr>
      </p:pic>
      <p:sp>
        <p:nvSpPr>
          <p:cNvPr id="24" name="Content Placeholder 23"/>
          <p:cNvSpPr>
            <a:spLocks noGrp="1"/>
          </p:cNvSpPr>
          <p:nvPr>
            <p:ph sz="quarter" idx="12"/>
          </p:nvPr>
        </p:nvSpPr>
        <p:spPr>
          <a:xfrm>
            <a:off x="478361" y="6180141"/>
            <a:ext cx="8236229" cy="4360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nSpc>
                <a:spcPts val="1700"/>
              </a:lnSpc>
              <a:spcBef>
                <a:spcPct val="0"/>
              </a:spcBef>
            </a:pPr>
            <a:r>
              <a:rPr lang="en-US" sz="1500" b="1" dirty="0"/>
              <a:t>Data from K. Schmidt-Nielsen, Locomotion: Energy cost of swimming, flying, and running, </a:t>
            </a:r>
            <a:r>
              <a:rPr lang="en-US" sz="1500" b="1" i="1" dirty="0"/>
              <a:t>Science</a:t>
            </a:r>
            <a:r>
              <a:rPr lang="en-US" sz="1500" b="1" dirty="0"/>
              <a:t> 177:222–228 (1972). Reprinted with permission from AAAS.</a:t>
            </a:r>
          </a:p>
        </p:txBody>
      </p:sp>
    </p:spTree>
    <p:extLst>
      <p:ext uri="{BB962C8B-B14F-4D97-AF65-F5344CB8AC3E}">
        <p14:creationId xmlns:p14="http://schemas.microsoft.com/office/powerpoint/2010/main" val="40825997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50.UN01b Skills Exercise: Interpreting a Graph with Log Scales (Part 2)</a:t>
            </a:r>
          </a:p>
        </p:txBody>
      </p:sp>
      <p:pic>
        <p:nvPicPr>
          <p:cNvPr id="2" name="Picture 1" descr="A photograph shows a picture of a small bird in fl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20" y="2258568"/>
            <a:ext cx="4937760" cy="2340864"/>
          </a:xfrm>
          <a:prstGeom prst="rect">
            <a:avLst/>
          </a:prstGeom>
        </p:spPr>
      </p:pic>
    </p:spTree>
    <p:extLst>
      <p:ext uri="{BB962C8B-B14F-4D97-AF65-F5344CB8AC3E}">
        <p14:creationId xmlns:p14="http://schemas.microsoft.com/office/powerpoint/2010/main" val="239774654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50277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100" dirty="0">
                <a:solidFill>
                  <a:schemeClr val="tx1"/>
                </a:solidFill>
                <a:ea typeface="Arial" panose="020B0604020202020204" pitchFamily="34" charset="0"/>
              </a:rPr>
              <a:t>Figure 50.UN02 Summary of Key Concepts: Muscle Function</a:t>
            </a:r>
          </a:p>
        </p:txBody>
      </p:sp>
      <p:pic>
        <p:nvPicPr>
          <p:cNvPr id="24" name="Picture 23" descr="A diagram shows the sarcomere for a relaxed muscle, contracting muscle and a fully contracted muscle.&#10;Relaxes muscle. Between the Z line on either side of the sarcomere and the thick filaments, there is a space. The space between the thin filaments at the M line is also shown.&#10;Contracting muscle. The length of the sarcomere has decrease. There is shown less space between the thin filaments, as the Z lines have been brought closer together. The thick filaments are unmoved. The z lines are closer to the ends of the thick filaments.&#10;Fully contracted muscle. The thin filaments from either side of the sarcomere over lap at their ends in the middle of the sarcomere, there is no M line space. The spaces at the sides between the Z line and the thick filaments is virtually non-existent. The contracted sarcomere is much shorter."/>
          <p:cNvPicPr>
            <a:picLocks noChangeAspect="1"/>
          </p:cNvPicPr>
          <p:nvPr/>
        </p:nvPicPr>
        <p:blipFill>
          <a:blip r:embed="rId3"/>
          <a:stretch>
            <a:fillRect/>
          </a:stretch>
        </p:blipFill>
        <p:spPr>
          <a:xfrm>
            <a:off x="295707" y="439015"/>
            <a:ext cx="8524875" cy="5924550"/>
          </a:xfrm>
          <a:prstGeom prst="rect">
            <a:avLst/>
          </a:prstGeom>
        </p:spPr>
      </p:pic>
    </p:spTree>
    <p:extLst>
      <p:ext uri="{BB962C8B-B14F-4D97-AF65-F5344CB8AC3E}">
        <p14:creationId xmlns:p14="http://schemas.microsoft.com/office/powerpoint/2010/main" val="210243889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50.UN03 Test Your Understanding, Question 7 (Rods and Cones)</a:t>
            </a:r>
          </a:p>
        </p:txBody>
      </p:sp>
      <p:pic>
        <p:nvPicPr>
          <p:cNvPr id="2" name="Picture 1" descr="The axis for a graph is shown (no data).&#10;On the x axis is the position along retina (in degrees away from fovea). The range is from -90 degree to 90 degrees, with marks at -45 degrees, 0 degrees (labeled Fovea), 45 degrees and 90 degrees. A section of the x axis, from about 10 to 20 degrees, is labeled Optic Nerve.&#10;The Y axis is labeled Number of Photoreceptors with no markings."/>
          <p:cNvPicPr>
            <a:picLocks noChangeAspect="1"/>
          </p:cNvPicPr>
          <p:nvPr/>
        </p:nvPicPr>
        <p:blipFill>
          <a:blip r:embed="rId3"/>
          <a:stretch>
            <a:fillRect/>
          </a:stretch>
        </p:blipFill>
        <p:spPr>
          <a:xfrm>
            <a:off x="314785" y="1304925"/>
            <a:ext cx="8543925" cy="4248150"/>
          </a:xfrm>
          <a:prstGeom prst="rect">
            <a:avLst/>
          </a:prstGeom>
        </p:spPr>
      </p:pic>
    </p:spTree>
    <p:extLst>
      <p:ext uri="{BB962C8B-B14F-4D97-AF65-F5344CB8AC3E}">
        <p14:creationId xmlns:p14="http://schemas.microsoft.com/office/powerpoint/2010/main" val="28645064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Test Your Understanding, Question 9 (Energy Storage in Tendons)</a:t>
            </a:r>
          </a:p>
        </p:txBody>
      </p:sp>
      <p:graphicFrame>
        <p:nvGraphicFramePr>
          <p:cNvPr id="7" name="Table Placeholder 6"/>
          <p:cNvGraphicFramePr>
            <a:graphicFrameLocks noGrp="1"/>
          </p:cNvGraphicFramePr>
          <p:nvPr>
            <p:ph type="tbl" sz="quarter" idx="12"/>
            <p:extLst>
              <p:ext uri="{D42A27DB-BD31-4B8C-83A1-F6EECF244321}">
                <p14:modId xmlns:p14="http://schemas.microsoft.com/office/powerpoint/2010/main" val="968678468"/>
              </p:ext>
            </p:extLst>
          </p:nvPr>
        </p:nvGraphicFramePr>
        <p:xfrm>
          <a:off x="332936" y="2712718"/>
          <a:ext cx="8478964" cy="1460256"/>
        </p:xfrm>
        <a:graphic>
          <a:graphicData uri="http://schemas.openxmlformats.org/drawingml/2006/table">
            <a:tbl>
              <a:tblPr firstRow="1" bandRow="1">
                <a:tableStyleId>{F5AB1C69-6EDB-4FF4-983F-18BD219EF322}</a:tableStyleId>
              </a:tblPr>
              <a:tblGrid>
                <a:gridCol w="3938430">
                  <a:extLst>
                    <a:ext uri="{9D8B030D-6E8A-4147-A177-3AD203B41FA5}">
                      <a16:colId xmlns:a16="http://schemas.microsoft.com/office/drawing/2014/main" xmlns="" val="20000"/>
                    </a:ext>
                  </a:extLst>
                </a:gridCol>
                <a:gridCol w="4540534">
                  <a:extLst>
                    <a:ext uri="{9D8B030D-6E8A-4147-A177-3AD203B41FA5}">
                      <a16:colId xmlns:a16="http://schemas.microsoft.com/office/drawing/2014/main" xmlns="" val="20001"/>
                    </a:ext>
                  </a:extLst>
                </a:gridCol>
              </a:tblGrid>
              <a:tr h="478322">
                <a:tc>
                  <a:txBody>
                    <a:bodyPr/>
                    <a:lstStyle/>
                    <a:p>
                      <a:pPr algn="l"/>
                      <a:r>
                        <a:rPr lang="en-US" sz="2420" b="1" dirty="0">
                          <a:solidFill>
                            <a:sysClr val="windowText" lastClr="000000"/>
                          </a:solidFill>
                          <a:latin typeface="Arial" panose="020B0604020202020204" pitchFamily="34" charset="0"/>
                          <a:cs typeface="Arial" panose="020B0604020202020204" pitchFamily="34" charset="0"/>
                        </a:rPr>
                        <a:t>Frequency (hops/sec)</a:t>
                      </a:r>
                    </a:p>
                  </a:txBody>
                  <a:tcPr marL="182880" marR="94211" marT="58972" marB="589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420" b="1" dirty="0">
                          <a:solidFill>
                            <a:sysClr val="windowText" lastClr="000000"/>
                          </a:solidFill>
                          <a:latin typeface="Arial" panose="020B0604020202020204" pitchFamily="34" charset="0"/>
                          <a:cs typeface="Arial" panose="020B0604020202020204" pitchFamily="34" charset="0"/>
                        </a:rPr>
                        <a:t>Energy used (joules/sec)</a:t>
                      </a:r>
                    </a:p>
                  </a:txBody>
                  <a:tcPr marL="219456" marR="94211" marT="58972" marB="589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478322">
                <a:tc>
                  <a:txBody>
                    <a:bodyPr/>
                    <a:lstStyle/>
                    <a:p>
                      <a:pPr marL="0" indent="1252728" algn="l"/>
                      <a:r>
                        <a:rPr lang="en-US" sz="2420" b="0" dirty="0">
                          <a:solidFill>
                            <a:sysClr val="windowText" lastClr="000000"/>
                          </a:solidFill>
                          <a:latin typeface="Arial" panose="020B0604020202020204" pitchFamily="34" charset="0"/>
                          <a:cs typeface="Arial" panose="020B0604020202020204" pitchFamily="34" charset="0"/>
                        </a:rPr>
                        <a:t>1.85</a:t>
                      </a:r>
                    </a:p>
                  </a:txBody>
                  <a:tcPr marL="94211" marR="94211" marT="58972" marB="589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1608138" algn="l"/>
                      <a:r>
                        <a:rPr lang="en-US" sz="2420" b="0" dirty="0">
                          <a:solidFill>
                            <a:sysClr val="windowText" lastClr="000000"/>
                          </a:solidFill>
                          <a:latin typeface="Arial" panose="020B0604020202020204" pitchFamily="34" charset="0"/>
                          <a:cs typeface="Arial" panose="020B0604020202020204" pitchFamily="34" charset="0"/>
                        </a:rPr>
                        <a:t>735</a:t>
                      </a:r>
                    </a:p>
                  </a:txBody>
                  <a:tcPr marL="94211" marR="94211" marT="58972" marB="589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478322">
                <a:tc>
                  <a:txBody>
                    <a:bodyPr/>
                    <a:lstStyle/>
                    <a:p>
                      <a:pPr indent="1252728" algn="l"/>
                      <a:r>
                        <a:rPr lang="en-US" sz="2420" b="0" dirty="0">
                          <a:solidFill>
                            <a:sysClr val="windowText" lastClr="000000"/>
                          </a:solidFill>
                          <a:latin typeface="Arial" panose="020B0604020202020204" pitchFamily="34" charset="0"/>
                          <a:cs typeface="Arial" panose="020B0604020202020204" pitchFamily="34" charset="0"/>
                        </a:rPr>
                        <a:t>0.92</a:t>
                      </a:r>
                    </a:p>
                  </a:txBody>
                  <a:tcPr marL="94211" marR="94211" marT="58972" marB="589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609344" algn="l"/>
                      <a:r>
                        <a:rPr lang="en-US" sz="2420" b="0" dirty="0">
                          <a:solidFill>
                            <a:sysClr val="windowText" lastClr="000000"/>
                          </a:solidFill>
                          <a:latin typeface="Arial" panose="020B0604020202020204" pitchFamily="34" charset="0"/>
                          <a:cs typeface="Arial" panose="020B0604020202020204" pitchFamily="34" charset="0"/>
                        </a:rPr>
                        <a:t>716</a:t>
                      </a:r>
                    </a:p>
                  </a:txBody>
                  <a:tcPr marL="94211" marR="94211" marT="58972" marB="589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8498248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50.UN05 Test Your Understanding, Question 11 (Bloodhound)</a:t>
            </a:r>
          </a:p>
        </p:txBody>
      </p:sp>
      <p:pic>
        <p:nvPicPr>
          <p:cNvPr id="2" name="Picture 1" descr="A photograph shows a bloodhound (breed of dog) in a field, smelling the ground. In the field is grass and yellow dandel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992" y="1868424"/>
            <a:ext cx="6224016" cy="3121152"/>
          </a:xfrm>
          <a:prstGeom prst="rect">
            <a:avLst/>
          </a:prstGeom>
        </p:spPr>
      </p:pic>
    </p:spTree>
    <p:extLst>
      <p:ext uri="{BB962C8B-B14F-4D97-AF65-F5344CB8AC3E}">
        <p14:creationId xmlns:p14="http://schemas.microsoft.com/office/powerpoint/2010/main" val="2377808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53415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500" dirty="0">
                <a:solidFill>
                  <a:schemeClr val="tx1"/>
                </a:solidFill>
                <a:ea typeface="Arial" panose="020B0604020202020204" pitchFamily="34" charset="0"/>
              </a:rPr>
              <a:t>Figure 50.6 Chemoreceptors in an Insect</a:t>
            </a:r>
          </a:p>
        </p:txBody>
      </p:sp>
      <p:pic>
        <p:nvPicPr>
          <p:cNvPr id="2" name="Picture 1" descr="A photograph shows a close-up of the front view of a moth with a highlight on the antenna. The main stalk of the antenna has comb like extensions along its length. An expanded view is shown in a micrograph.&#10;In the micrograph, small hairs are shown covering the antenna and its extensions. The hairs are about 0.1 nanometers in length."/>
          <p:cNvPicPr>
            <a:picLocks noChangeAspect="1"/>
          </p:cNvPicPr>
          <p:nvPr/>
        </p:nvPicPr>
        <p:blipFill>
          <a:blip r:embed="rId3"/>
          <a:stretch>
            <a:fillRect/>
          </a:stretch>
        </p:blipFill>
        <p:spPr>
          <a:xfrm>
            <a:off x="1346163" y="498572"/>
            <a:ext cx="6451673" cy="6130127"/>
          </a:xfrm>
          <a:prstGeom prst="rect">
            <a:avLst/>
          </a:prstGeom>
        </p:spPr>
      </p:pic>
    </p:spTree>
    <p:extLst>
      <p:ext uri="{BB962C8B-B14F-4D97-AF65-F5344CB8AC3E}">
        <p14:creationId xmlns:p14="http://schemas.microsoft.com/office/powerpoint/2010/main" val="3770502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en-US" dirty="0"/>
              <a:t>Sense and Sensibility</a:t>
            </a:r>
          </a:p>
        </p:txBody>
      </p:sp>
      <p:sp>
        <p:nvSpPr>
          <p:cNvPr id="16386" name="Rectangle 3"/>
          <p:cNvSpPr>
            <a:spLocks noGrp="1" noChangeArrowheads="1"/>
          </p:cNvSpPr>
          <p:nvPr>
            <p:ph idx="1"/>
          </p:nvPr>
        </p:nvSpPr>
        <p:spPr>
          <a:xfrm>
            <a:off x="152400" y="1272910"/>
            <a:ext cx="8839199" cy="3908690"/>
          </a:xfrm>
        </p:spPr>
        <p:txBody>
          <a:bodyPr/>
          <a:lstStyle/>
          <a:p>
            <a:r>
              <a:rPr lang="en-US" dirty="0"/>
              <a:t>The star-nosed mole can detect and eat its prey in near total darkness in as little as 120 milliseconds</a:t>
            </a:r>
          </a:p>
          <a:p>
            <a:r>
              <a:rPr lang="en-US" dirty="0"/>
              <a:t>It uses the 11 pairs of appendages protruding from its nose to locate and capture prey through touch</a:t>
            </a:r>
          </a:p>
          <a:p>
            <a:r>
              <a:rPr lang="en-US" dirty="0"/>
              <a:t>Sensory processes convey information about an animal</a:t>
            </a:r>
            <a:r>
              <a:rPr lang="ja-JP" altLang="en-US" dirty="0"/>
              <a:t>’</a:t>
            </a:r>
            <a:r>
              <a:rPr lang="en-US" altLang="ja-JP" dirty="0"/>
              <a:t>s environment to its brain, and muscles and skeletons carry out movements as instructed by the brain</a:t>
            </a:r>
            <a:endParaRPr lang="en-US" dirty="0"/>
          </a:p>
        </p:txBody>
      </p:sp>
    </p:spTree>
    <p:extLst>
      <p:ext uri="{BB962C8B-B14F-4D97-AF65-F5344CB8AC3E}">
        <p14:creationId xmlns:p14="http://schemas.microsoft.com/office/powerpoint/2010/main" val="1832426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072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50.6a Chemoreceptors in an Insect (Part 1: Male Silkworm Moth Antennae, SEM)</a:t>
            </a:r>
          </a:p>
        </p:txBody>
      </p:sp>
      <p:pic>
        <p:nvPicPr>
          <p:cNvPr id="10" name="Picture 9" descr="A micrograph of the moth antenna. Small hairs are shown covering the antenna and its extensions. The hairs are about 0.1 nanometers in length."/>
          <p:cNvPicPr>
            <a:picLocks noChangeAspect="1"/>
          </p:cNvPicPr>
          <p:nvPr/>
        </p:nvPicPr>
        <p:blipFill>
          <a:blip r:embed="rId3"/>
          <a:stretch>
            <a:fillRect/>
          </a:stretch>
        </p:blipFill>
        <p:spPr>
          <a:xfrm>
            <a:off x="1270686" y="2242534"/>
            <a:ext cx="6619048" cy="2380952"/>
          </a:xfrm>
          <a:prstGeom prst="rect">
            <a:avLst/>
          </a:prstGeom>
        </p:spPr>
      </p:pic>
    </p:spTree>
    <p:extLst>
      <p:ext uri="{BB962C8B-B14F-4D97-AF65-F5344CB8AC3E}">
        <p14:creationId xmlns:p14="http://schemas.microsoft.com/office/powerpoint/2010/main" val="186389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50.6b Chemoreceptors in an Insect (Part 2: Male Silkworm Moth)</a:t>
            </a:r>
          </a:p>
        </p:txBody>
      </p:sp>
      <p:pic>
        <p:nvPicPr>
          <p:cNvPr id="2" name="Picture 1" descr="A photograph shows a close-up of the front view of a moth with a highlight on the antenna. The main stalk of the antenna has comb like extensions along its leng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776" y="1505712"/>
            <a:ext cx="6632448" cy="3846576"/>
          </a:xfrm>
          <a:prstGeom prst="rect">
            <a:avLst/>
          </a:prstGeom>
        </p:spPr>
      </p:pic>
    </p:spTree>
    <p:extLst>
      <p:ext uri="{BB962C8B-B14F-4D97-AF65-F5344CB8AC3E}">
        <p14:creationId xmlns:p14="http://schemas.microsoft.com/office/powerpoint/2010/main" val="3207072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0" y="0"/>
            <a:ext cx="9144000" cy="646331"/>
          </a:xfrm>
        </p:spPr>
        <p:txBody>
          <a:bodyPr>
            <a:noAutofit/>
          </a:bodyPr>
          <a:lstStyle/>
          <a:p>
            <a:r>
              <a:rPr lang="en-US" i="1" dirty="0"/>
              <a:t>Electromagnetic Receptors</a:t>
            </a:r>
            <a:endParaRPr lang="en-US" dirty="0"/>
          </a:p>
        </p:txBody>
      </p:sp>
      <p:sp>
        <p:nvSpPr>
          <p:cNvPr id="55298" name="Rectangle 3"/>
          <p:cNvSpPr>
            <a:spLocks noGrp="1" noChangeArrowheads="1"/>
          </p:cNvSpPr>
          <p:nvPr>
            <p:ph idx="1"/>
          </p:nvPr>
        </p:nvSpPr>
        <p:spPr>
          <a:xfrm>
            <a:off x="152400" y="1272910"/>
            <a:ext cx="8839199" cy="2994290"/>
          </a:xfrm>
        </p:spPr>
        <p:txBody>
          <a:bodyPr>
            <a:noAutofit/>
          </a:bodyPr>
          <a:lstStyle/>
          <a:p>
            <a:r>
              <a:rPr lang="en-US" b="1" dirty="0"/>
              <a:t>Electromagnetic receptors</a:t>
            </a:r>
            <a:r>
              <a:rPr lang="en-US" dirty="0"/>
              <a:t> detect electromagnetic energy such as light, electricity, and magnetism</a:t>
            </a:r>
          </a:p>
          <a:p>
            <a:r>
              <a:rPr lang="en-US" dirty="0"/>
              <a:t>The platypus has electroreceptors on its bill that can detect the electric field generated by prey</a:t>
            </a:r>
          </a:p>
          <a:p>
            <a:r>
              <a:rPr lang="en-US" dirty="0"/>
              <a:t>Many animals apparently migrate using Earth</a:t>
            </a:r>
            <a:r>
              <a:rPr lang="ja-JP" altLang="en-US" dirty="0"/>
              <a:t>’</a:t>
            </a:r>
            <a:r>
              <a:rPr lang="en-US" altLang="ja-JP" dirty="0"/>
              <a:t>s magnetic field to orient themselves</a:t>
            </a:r>
            <a:endParaRPr lang="en-US" dirty="0"/>
          </a:p>
        </p:txBody>
      </p:sp>
    </p:spTree>
    <p:extLst>
      <p:ext uri="{BB962C8B-B14F-4D97-AF65-F5344CB8AC3E}">
        <p14:creationId xmlns:p14="http://schemas.microsoft.com/office/powerpoint/2010/main" val="3924809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93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400" dirty="0">
                <a:solidFill>
                  <a:schemeClr val="tx1"/>
                </a:solidFill>
                <a:ea typeface="Arial" panose="020B0604020202020204" pitchFamily="34" charset="0"/>
              </a:rPr>
              <a:t>Figure 50.7 Examples of Electromagnetic Reception and Thermoreception</a:t>
            </a:r>
          </a:p>
        </p:txBody>
      </p:sp>
      <p:sp>
        <p:nvSpPr>
          <p:cNvPr id="11" name="Content Placeholder 10"/>
          <p:cNvSpPr>
            <a:spLocks noGrp="1"/>
          </p:cNvSpPr>
          <p:nvPr>
            <p:ph sz="quarter" idx="11"/>
          </p:nvPr>
        </p:nvSpPr>
        <p:spPr>
          <a:xfrm>
            <a:off x="1784860" y="3113100"/>
            <a:ext cx="3097627" cy="3334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55600" indent="-355600">
              <a:lnSpc>
                <a:spcPts val="2600"/>
              </a:lnSpc>
              <a:spcBef>
                <a:spcPct val="0"/>
              </a:spcBef>
              <a:buFont typeface="+mj-lt"/>
              <a:buAutoNum type="alphaLcParenR"/>
            </a:pPr>
            <a:r>
              <a:rPr lang="en-US" b="1" dirty="0"/>
              <a:t>Beluga whales</a:t>
            </a:r>
          </a:p>
        </p:txBody>
      </p:sp>
      <p:pic>
        <p:nvPicPr>
          <p:cNvPr id="13" name="Picture 12" descr="A photograph shows a group of Beluga whales swimming together in the same direction."/>
          <p:cNvPicPr>
            <a:picLocks noChangeAspect="1"/>
          </p:cNvPicPr>
          <p:nvPr/>
        </p:nvPicPr>
        <p:blipFill>
          <a:blip r:embed="rId3"/>
          <a:stretch>
            <a:fillRect/>
          </a:stretch>
        </p:blipFill>
        <p:spPr>
          <a:xfrm>
            <a:off x="1784860" y="852228"/>
            <a:ext cx="5574281" cy="2236541"/>
          </a:xfrm>
          <a:prstGeom prst="rect">
            <a:avLst/>
          </a:prstGeom>
        </p:spPr>
      </p:pic>
      <p:sp>
        <p:nvSpPr>
          <p:cNvPr id="12" name="Content Placeholder 11"/>
          <p:cNvSpPr>
            <a:spLocks noGrp="1"/>
          </p:cNvSpPr>
          <p:nvPr>
            <p:ph sz="quarter" idx="12"/>
          </p:nvPr>
        </p:nvSpPr>
        <p:spPr>
          <a:xfrm>
            <a:off x="1776771" y="6298396"/>
            <a:ext cx="2221911" cy="3334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56616" indent="-356616">
              <a:lnSpc>
                <a:spcPts val="2600"/>
              </a:lnSpc>
              <a:spcBef>
                <a:spcPct val="0"/>
              </a:spcBef>
              <a:buFont typeface="+mj-lt"/>
              <a:buAutoNum type="alphaLcParenR" startAt="2"/>
            </a:pPr>
            <a:r>
              <a:rPr lang="en-US" b="1" dirty="0"/>
              <a:t>Rattlesnake</a:t>
            </a:r>
          </a:p>
        </p:txBody>
      </p:sp>
      <p:pic>
        <p:nvPicPr>
          <p:cNvPr id="14" name="Picture 13" descr="A photograph shows a close-up head of a rattlesnake. The eyes, near the front and on either side of the head, are labeled. Below each eye is a small orifice, labeled a heat sensing organ."/>
          <p:cNvPicPr>
            <a:picLocks noChangeAspect="1"/>
          </p:cNvPicPr>
          <p:nvPr/>
        </p:nvPicPr>
        <p:blipFill>
          <a:blip r:embed="rId4"/>
          <a:stretch>
            <a:fillRect/>
          </a:stretch>
        </p:blipFill>
        <p:spPr>
          <a:xfrm>
            <a:off x="1776771" y="3649156"/>
            <a:ext cx="5565745" cy="2620678"/>
          </a:xfrm>
          <a:prstGeom prst="rect">
            <a:avLst/>
          </a:prstGeom>
        </p:spPr>
      </p:pic>
    </p:spTree>
    <p:extLst>
      <p:ext uri="{BB962C8B-B14F-4D97-AF65-F5344CB8AC3E}">
        <p14:creationId xmlns:p14="http://schemas.microsoft.com/office/powerpoint/2010/main" val="3760763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5696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50.7a Examples of Electromagnetic Reception and Thermoreception (Part 1: Beluga Whales)</a:t>
            </a:r>
          </a:p>
        </p:txBody>
      </p:sp>
      <p:sp>
        <p:nvSpPr>
          <p:cNvPr id="2" name="Content Placeholder 1"/>
          <p:cNvSpPr>
            <a:spLocks noGrp="1"/>
          </p:cNvSpPr>
          <p:nvPr>
            <p:ph sz="quarter" idx="11"/>
          </p:nvPr>
        </p:nvSpPr>
        <p:spPr>
          <a:xfrm>
            <a:off x="1400978" y="4609691"/>
            <a:ext cx="2598468" cy="3334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56616" indent="-356616">
              <a:lnSpc>
                <a:spcPts val="2600"/>
              </a:lnSpc>
              <a:spcBef>
                <a:spcPct val="0"/>
              </a:spcBef>
              <a:buFont typeface="+mj-lt"/>
              <a:buAutoNum type="alphaLcParenR"/>
            </a:pPr>
            <a:r>
              <a:rPr lang="en-US" b="1" dirty="0"/>
              <a:t>Beluga whales</a:t>
            </a:r>
          </a:p>
        </p:txBody>
      </p:sp>
      <p:pic>
        <p:nvPicPr>
          <p:cNvPr id="4" name="Picture 3" descr="A photograph shows a group of Beluga whales swimming together in the same direction."/>
          <p:cNvPicPr>
            <a:picLocks noChangeAspect="1"/>
          </p:cNvPicPr>
          <p:nvPr/>
        </p:nvPicPr>
        <p:blipFill>
          <a:blip r:embed="rId3"/>
          <a:stretch>
            <a:fillRect/>
          </a:stretch>
        </p:blipFill>
        <p:spPr>
          <a:xfrm>
            <a:off x="1273616" y="1891352"/>
            <a:ext cx="6600000" cy="2647619"/>
          </a:xfrm>
          <a:prstGeom prst="rect">
            <a:avLst/>
          </a:prstGeom>
        </p:spPr>
      </p:pic>
    </p:spTree>
    <p:extLst>
      <p:ext uri="{BB962C8B-B14F-4D97-AF65-F5344CB8AC3E}">
        <p14:creationId xmlns:p14="http://schemas.microsoft.com/office/powerpoint/2010/main" val="1399632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447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50.7b Examples of Electromagnetic Reception and Thermoreception (Part 2: Rattlesnake)</a:t>
            </a:r>
          </a:p>
        </p:txBody>
      </p:sp>
      <p:sp>
        <p:nvSpPr>
          <p:cNvPr id="10" name="Content Placeholder 9"/>
          <p:cNvSpPr>
            <a:spLocks noGrp="1"/>
          </p:cNvSpPr>
          <p:nvPr>
            <p:ph sz="quarter" idx="11"/>
          </p:nvPr>
        </p:nvSpPr>
        <p:spPr>
          <a:xfrm>
            <a:off x="1420461" y="4819652"/>
            <a:ext cx="2193923" cy="3334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56616" indent="-356616">
              <a:lnSpc>
                <a:spcPts val="2600"/>
              </a:lnSpc>
              <a:spcBef>
                <a:spcPct val="0"/>
              </a:spcBef>
              <a:buFont typeface="+mj-lt"/>
              <a:buAutoNum type="alphaLcParenR" startAt="2"/>
            </a:pPr>
            <a:r>
              <a:rPr lang="en-US" b="1" dirty="0"/>
              <a:t>Rattlesnake</a:t>
            </a:r>
          </a:p>
        </p:txBody>
      </p:sp>
      <p:pic>
        <p:nvPicPr>
          <p:cNvPr id="11" name="Picture 10" descr="A photograph shows a close-up head of a rattlesnake. The eyes, near the front and on either side of the head, are labeled. Below each eye is a small orifice, labeled a heat sensing organ."/>
          <p:cNvPicPr>
            <a:picLocks noChangeAspect="1"/>
          </p:cNvPicPr>
          <p:nvPr/>
        </p:nvPicPr>
        <p:blipFill>
          <a:blip r:embed="rId3"/>
          <a:stretch>
            <a:fillRect/>
          </a:stretch>
        </p:blipFill>
        <p:spPr>
          <a:xfrm>
            <a:off x="1276762" y="1689100"/>
            <a:ext cx="6590476" cy="3085714"/>
          </a:xfrm>
          <a:prstGeom prst="rect">
            <a:avLst/>
          </a:prstGeom>
        </p:spPr>
      </p:pic>
    </p:spTree>
    <p:extLst>
      <p:ext uri="{BB962C8B-B14F-4D97-AF65-F5344CB8AC3E}">
        <p14:creationId xmlns:p14="http://schemas.microsoft.com/office/powerpoint/2010/main" val="1027655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7"/>
          <p:cNvSpPr>
            <a:spLocks noGrp="1" noChangeArrowheads="1"/>
          </p:cNvSpPr>
          <p:nvPr>
            <p:ph type="title"/>
          </p:nvPr>
        </p:nvSpPr>
        <p:spPr/>
        <p:txBody>
          <a:bodyPr>
            <a:noAutofit/>
          </a:bodyPr>
          <a:lstStyle/>
          <a:p>
            <a:r>
              <a:rPr lang="en-US" i="1" dirty="0"/>
              <a:t>Thermoreceptors</a:t>
            </a:r>
            <a:endParaRPr lang="en-US" dirty="0"/>
          </a:p>
        </p:txBody>
      </p:sp>
      <p:sp>
        <p:nvSpPr>
          <p:cNvPr id="59393" name="Rectangle 2"/>
          <p:cNvSpPr>
            <a:spLocks noGrp="1" noChangeArrowheads="1"/>
          </p:cNvSpPr>
          <p:nvPr>
            <p:ph idx="1"/>
          </p:nvPr>
        </p:nvSpPr>
        <p:spPr>
          <a:xfrm>
            <a:off x="152400" y="1272910"/>
            <a:ext cx="8839199" cy="4670690"/>
          </a:xfrm>
        </p:spPr>
        <p:txBody>
          <a:bodyPr>
            <a:noAutofit/>
          </a:bodyPr>
          <a:lstStyle/>
          <a:p>
            <a:r>
              <a:rPr lang="en-US" b="1" dirty="0"/>
              <a:t>Thermoreceptors</a:t>
            </a:r>
            <a:r>
              <a:rPr lang="en-US" dirty="0"/>
              <a:t> detect heat and cold</a:t>
            </a:r>
          </a:p>
          <a:p>
            <a:r>
              <a:rPr lang="en-US" dirty="0"/>
              <a:t>Certain snakes rely on thermoreceptors to detect infrared radiation emitted by warm prey</a:t>
            </a:r>
          </a:p>
          <a:p>
            <a:r>
              <a:rPr lang="en-US" dirty="0"/>
              <a:t>Jalapeno and cayenne peppers contain a substance called capsaicin</a:t>
            </a:r>
          </a:p>
          <a:p>
            <a:r>
              <a:rPr lang="en-US" dirty="0"/>
              <a:t>Receptors that respond to capsaicin respond to high temperatures also, by opening a calcium channel</a:t>
            </a:r>
          </a:p>
          <a:p>
            <a:r>
              <a:rPr lang="en-US" dirty="0"/>
              <a:t>Mammals have a variety of thermoreceptors, each specific for a particular temperature range</a:t>
            </a:r>
          </a:p>
        </p:txBody>
      </p:sp>
    </p:spTree>
    <p:extLst>
      <p:ext uri="{BB962C8B-B14F-4D97-AF65-F5344CB8AC3E}">
        <p14:creationId xmlns:p14="http://schemas.microsoft.com/office/powerpoint/2010/main" val="2083811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noAutofit/>
          </a:bodyPr>
          <a:lstStyle/>
          <a:p>
            <a:r>
              <a:rPr lang="en-US" i="1" dirty="0"/>
              <a:t>Pain Receptors</a:t>
            </a:r>
            <a:endParaRPr lang="en-US" dirty="0"/>
          </a:p>
        </p:txBody>
      </p:sp>
      <p:sp>
        <p:nvSpPr>
          <p:cNvPr id="61442" name="Rectangle 3"/>
          <p:cNvSpPr>
            <a:spLocks noGrp="1" noChangeArrowheads="1"/>
          </p:cNvSpPr>
          <p:nvPr>
            <p:ph idx="1"/>
          </p:nvPr>
        </p:nvSpPr>
        <p:spPr>
          <a:xfrm>
            <a:off x="152400" y="1272910"/>
            <a:ext cx="8839199" cy="3451490"/>
          </a:xfrm>
        </p:spPr>
        <p:txBody>
          <a:bodyPr>
            <a:noAutofit/>
          </a:bodyPr>
          <a:lstStyle/>
          <a:p>
            <a:r>
              <a:rPr lang="en-US" dirty="0"/>
              <a:t>In humans, </a:t>
            </a:r>
            <a:r>
              <a:rPr lang="en-US" b="1" dirty="0"/>
              <a:t>pain receptors</a:t>
            </a:r>
            <a:r>
              <a:rPr lang="en-US" dirty="0"/>
              <a:t>, or </a:t>
            </a:r>
            <a:r>
              <a:rPr lang="en-US" b="1" dirty="0"/>
              <a:t>nociceptors</a:t>
            </a:r>
            <a:r>
              <a:rPr lang="en-US" dirty="0"/>
              <a:t>, detect stimuli that reflect harmful conditions</a:t>
            </a:r>
          </a:p>
          <a:p>
            <a:r>
              <a:rPr lang="en-US" dirty="0"/>
              <a:t>They respond to excess heat, pressure, or chemicals released from damaged or inflamed tissues</a:t>
            </a:r>
          </a:p>
          <a:p>
            <a:r>
              <a:rPr lang="en-US" dirty="0"/>
              <a:t>Chemicals produced in an animal’s body sometimes enhance the perception of pain</a:t>
            </a:r>
          </a:p>
        </p:txBody>
      </p:sp>
    </p:spTree>
    <p:extLst>
      <p:ext uri="{BB962C8B-B14F-4D97-AF65-F5344CB8AC3E}">
        <p14:creationId xmlns:p14="http://schemas.microsoft.com/office/powerpoint/2010/main" val="2747750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a:xfrm>
            <a:off x="0" y="0"/>
            <a:ext cx="9144000" cy="1569660"/>
          </a:xfrm>
        </p:spPr>
        <p:txBody>
          <a:bodyPr>
            <a:noAutofit/>
          </a:bodyPr>
          <a:lstStyle/>
          <a:p>
            <a:r>
              <a:rPr lang="en-US" dirty="0"/>
              <a:t>Concept 50.2: In hearing and equilibrium, mechanoreceptors detect moving fluid or settling particles</a:t>
            </a:r>
          </a:p>
        </p:txBody>
      </p:sp>
      <p:sp>
        <p:nvSpPr>
          <p:cNvPr id="63491" name="Rectangle 5"/>
          <p:cNvSpPr>
            <a:spLocks noGrp="1" noChangeArrowheads="1"/>
          </p:cNvSpPr>
          <p:nvPr>
            <p:ph idx="1"/>
          </p:nvPr>
        </p:nvSpPr>
        <p:spPr>
          <a:xfrm>
            <a:off x="152400" y="1752600"/>
            <a:ext cx="8839199" cy="2057400"/>
          </a:xfrm>
        </p:spPr>
        <p:txBody>
          <a:bodyPr>
            <a:noAutofit/>
          </a:bodyPr>
          <a:lstStyle/>
          <a:p>
            <a:r>
              <a:rPr lang="en-US" dirty="0"/>
              <a:t>Hearing and perception of body equilibrium are related in most animals</a:t>
            </a:r>
          </a:p>
          <a:p>
            <a:r>
              <a:rPr lang="en-US" dirty="0"/>
              <a:t>For both senses, settling particles or moving fluid is detected by mechanoreceptors </a:t>
            </a:r>
          </a:p>
        </p:txBody>
      </p:sp>
    </p:spTree>
    <p:extLst>
      <p:ext uri="{BB962C8B-B14F-4D97-AF65-F5344CB8AC3E}">
        <p14:creationId xmlns:p14="http://schemas.microsoft.com/office/powerpoint/2010/main" val="3204827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0" y="0"/>
            <a:ext cx="9144000" cy="646331"/>
          </a:xfrm>
        </p:spPr>
        <p:txBody>
          <a:bodyPr>
            <a:noAutofit/>
          </a:bodyPr>
          <a:lstStyle/>
          <a:p>
            <a:r>
              <a:rPr lang="en-US" dirty="0"/>
              <a:t>Sensing of Gravity and Sound in Invertebrates</a:t>
            </a:r>
          </a:p>
        </p:txBody>
      </p:sp>
      <p:sp>
        <p:nvSpPr>
          <p:cNvPr id="65538" name="Rectangle 3"/>
          <p:cNvSpPr>
            <a:spLocks noGrp="1" noChangeArrowheads="1"/>
          </p:cNvSpPr>
          <p:nvPr>
            <p:ph idx="1"/>
          </p:nvPr>
        </p:nvSpPr>
        <p:spPr>
          <a:xfrm>
            <a:off x="152400" y="1272910"/>
            <a:ext cx="8839199" cy="3527690"/>
          </a:xfrm>
        </p:spPr>
        <p:txBody>
          <a:bodyPr>
            <a:noAutofit/>
          </a:bodyPr>
          <a:lstStyle/>
          <a:p>
            <a:r>
              <a:rPr lang="en-US" dirty="0"/>
              <a:t>Most invertebrates maintain equilibrium using mechanoreceptors located in organs called </a:t>
            </a:r>
            <a:r>
              <a:rPr lang="en-US" b="1" dirty="0"/>
              <a:t>statocysts</a:t>
            </a:r>
          </a:p>
          <a:p>
            <a:r>
              <a:rPr lang="en-US" dirty="0"/>
              <a:t>Statocysts contain mechanoreceptors that detect the movement of granules called </a:t>
            </a:r>
            <a:r>
              <a:rPr lang="en-US" b="1" dirty="0"/>
              <a:t>statoliths</a:t>
            </a:r>
          </a:p>
          <a:p>
            <a:r>
              <a:rPr lang="en-US" dirty="0"/>
              <a:t>Statoliths provide information about the body position with respect to gravity</a:t>
            </a:r>
          </a:p>
        </p:txBody>
      </p:sp>
    </p:spTree>
    <p:extLst>
      <p:ext uri="{BB962C8B-B14F-4D97-AF65-F5344CB8AC3E}">
        <p14:creationId xmlns:p14="http://schemas.microsoft.com/office/powerpoint/2010/main" val="2264733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 Of What Use is a Star-shaped Nose?</a:t>
            </a:r>
          </a:p>
        </p:txBody>
      </p:sp>
      <p:pic>
        <p:nvPicPr>
          <p:cNvPr id="2" name="Picture 1" descr="A photograph shows a star nosed mole. The mole’s front feet have thick, long claws, and the nose has many thick finger like appendages, giving it a star-like shap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947928"/>
            <a:ext cx="8546592" cy="4962144"/>
          </a:xfrm>
          <a:prstGeom prst="rect">
            <a:avLst/>
          </a:prstGeom>
        </p:spPr>
      </p:pic>
    </p:spTree>
    <p:extLst>
      <p:ext uri="{BB962C8B-B14F-4D97-AF65-F5344CB8AC3E}">
        <p14:creationId xmlns:p14="http://schemas.microsoft.com/office/powerpoint/2010/main" val="2161543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50.8 The Statocyst of an Invertebrate</a:t>
            </a:r>
          </a:p>
        </p:txBody>
      </p:sp>
      <p:pic>
        <p:nvPicPr>
          <p:cNvPr id="13" name="Picture 12" descr="A diagram shows a cross section of a spherical structure with an outer layer of cells, called ciliated receptor cells. This layer of cells has a layer of cilia (hair like extensions) that point inward into the middle of the shell. In the space created by the cilia in the very center of the shell are small spheres or granules, labeled statoliths. The statoliths are piled on the bottom of the cavity, settled on the layer of cilia. Sensory nerve fibers (axons) extend from the ciliated receptor cells down into a single bundle."/>
          <p:cNvPicPr>
            <a:picLocks noChangeAspect="1"/>
          </p:cNvPicPr>
          <p:nvPr/>
        </p:nvPicPr>
        <p:blipFill>
          <a:blip r:embed="rId3"/>
          <a:stretch>
            <a:fillRect/>
          </a:stretch>
        </p:blipFill>
        <p:spPr>
          <a:xfrm>
            <a:off x="2245305" y="1130208"/>
            <a:ext cx="4638095" cy="4609524"/>
          </a:xfrm>
          <a:prstGeom prst="rect">
            <a:avLst/>
          </a:prstGeom>
        </p:spPr>
      </p:pic>
    </p:spTree>
    <p:extLst>
      <p:ext uri="{BB962C8B-B14F-4D97-AF65-F5344CB8AC3E}">
        <p14:creationId xmlns:p14="http://schemas.microsoft.com/office/powerpoint/2010/main" val="2697980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007269"/>
          </a:xfrm>
        </p:spPr>
        <p:txBody>
          <a:bodyPr>
            <a:noAutofit/>
          </a:bodyPr>
          <a:lstStyle/>
          <a:p>
            <a:r>
              <a:rPr lang="en-US" dirty="0"/>
              <a:t>Sensing of Gravity and Sound in Invertebrates, Continued</a:t>
            </a:r>
          </a:p>
        </p:txBody>
      </p:sp>
      <p:sp>
        <p:nvSpPr>
          <p:cNvPr id="69633" name="Rectangle 2"/>
          <p:cNvSpPr>
            <a:spLocks noGrp="1" noChangeArrowheads="1"/>
          </p:cNvSpPr>
          <p:nvPr>
            <p:ph idx="1"/>
          </p:nvPr>
        </p:nvSpPr>
        <p:spPr>
          <a:xfrm>
            <a:off x="152400" y="1272910"/>
            <a:ext cx="8839199" cy="2384690"/>
          </a:xfrm>
        </p:spPr>
        <p:txBody>
          <a:bodyPr>
            <a:noAutofit/>
          </a:bodyPr>
          <a:lstStyle/>
          <a:p>
            <a:r>
              <a:rPr lang="en-US" dirty="0"/>
              <a:t>Many insects have body hairs that vibrate in response to sound waves</a:t>
            </a:r>
          </a:p>
          <a:p>
            <a:r>
              <a:rPr lang="en-US" dirty="0"/>
              <a:t>Many also detect sound with localized </a:t>
            </a:r>
            <a:r>
              <a:rPr lang="en-CA" altLang="ja-JP" dirty="0"/>
              <a:t>organs </a:t>
            </a:r>
            <a:r>
              <a:rPr lang="en-US" altLang="ja-JP" dirty="0"/>
              <a:t>consisting of a tympanic membrane stretched over an internal air chamber</a:t>
            </a:r>
            <a:endParaRPr lang="en-US" dirty="0"/>
          </a:p>
        </p:txBody>
      </p:sp>
    </p:spTree>
    <p:extLst>
      <p:ext uri="{BB962C8B-B14F-4D97-AF65-F5344CB8AC3E}">
        <p14:creationId xmlns:p14="http://schemas.microsoft.com/office/powerpoint/2010/main" val="4000440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50.9 An Insect’s “Ear”—on its Leg</a:t>
            </a:r>
          </a:p>
        </p:txBody>
      </p:sp>
      <p:pic>
        <p:nvPicPr>
          <p:cNvPr id="2" name="Picture 1" descr="A diagram shows an insect, with six legs. The upper portion of the front leg is highlighted. A micrograph shows an expanded view of the front leg. The leg is shown covered in small hairs. A small section is free of hairs, and appears to be inset. It is labeled a tympanic membrane and is about 1mm in length, vertically along the leg."/>
          <p:cNvPicPr>
            <a:picLocks noChangeAspect="1"/>
          </p:cNvPicPr>
          <p:nvPr/>
        </p:nvPicPr>
        <p:blipFill>
          <a:blip r:embed="rId3"/>
          <a:stretch>
            <a:fillRect/>
          </a:stretch>
        </p:blipFill>
        <p:spPr>
          <a:xfrm>
            <a:off x="1248190" y="1334019"/>
            <a:ext cx="6647619" cy="4152381"/>
          </a:xfrm>
          <a:prstGeom prst="rect">
            <a:avLst/>
          </a:prstGeom>
        </p:spPr>
      </p:pic>
    </p:spTree>
    <p:extLst>
      <p:ext uri="{BB962C8B-B14F-4D97-AF65-F5344CB8AC3E}">
        <p14:creationId xmlns:p14="http://schemas.microsoft.com/office/powerpoint/2010/main" val="922987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50.9a An Insect’s “Ear”—on its Leg (Part 1: SEM)</a:t>
            </a:r>
          </a:p>
        </p:txBody>
      </p:sp>
      <p:pic>
        <p:nvPicPr>
          <p:cNvPr id="12" name="Picture 11" descr="A micrograph shows an expanded view of the front leg of an insect. The leg is shown covered in small hairs. A small section is free of hairs, and appears to be inset. It is labeled a tympanic membrane and is about 1mm in length, vertically along the leg."/>
          <p:cNvPicPr>
            <a:picLocks noChangeAspect="1"/>
          </p:cNvPicPr>
          <p:nvPr/>
        </p:nvPicPr>
        <p:blipFill>
          <a:blip r:embed="rId3"/>
          <a:stretch>
            <a:fillRect/>
          </a:stretch>
        </p:blipFill>
        <p:spPr>
          <a:xfrm>
            <a:off x="2844800" y="1308100"/>
            <a:ext cx="3457143" cy="4209524"/>
          </a:xfrm>
          <a:prstGeom prst="rect">
            <a:avLst/>
          </a:prstGeom>
        </p:spPr>
      </p:pic>
    </p:spTree>
    <p:extLst>
      <p:ext uri="{BB962C8B-B14F-4D97-AF65-F5344CB8AC3E}">
        <p14:creationId xmlns:p14="http://schemas.microsoft.com/office/powerpoint/2010/main" val="1115349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noAutofit/>
          </a:bodyPr>
          <a:lstStyle/>
          <a:p>
            <a:r>
              <a:rPr lang="en-US" dirty="0"/>
              <a:t>Hearing and Equilibrium in Mammals</a:t>
            </a:r>
          </a:p>
        </p:txBody>
      </p:sp>
      <p:sp>
        <p:nvSpPr>
          <p:cNvPr id="73730" name="Rectangle 3"/>
          <p:cNvSpPr>
            <a:spLocks noGrp="1" noChangeArrowheads="1"/>
          </p:cNvSpPr>
          <p:nvPr>
            <p:ph idx="1"/>
          </p:nvPr>
        </p:nvSpPr>
        <p:spPr>
          <a:xfrm>
            <a:off x="152401" y="1272910"/>
            <a:ext cx="8610600" cy="1470290"/>
          </a:xfrm>
        </p:spPr>
        <p:txBody>
          <a:bodyPr>
            <a:noAutofit/>
          </a:bodyPr>
          <a:lstStyle/>
          <a:p>
            <a:r>
              <a:rPr lang="en-US" dirty="0"/>
              <a:t>In most terrestrial vertebrates, sensory organs for hearing and equilibrium are closely associated in the ear</a:t>
            </a:r>
          </a:p>
        </p:txBody>
      </p:sp>
    </p:spTree>
    <p:extLst>
      <p:ext uri="{BB962C8B-B14F-4D97-AF65-F5344CB8AC3E}">
        <p14:creationId xmlns:p14="http://schemas.microsoft.com/office/powerpoint/2010/main" val="1084446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53161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300" dirty="0">
                <a:solidFill>
                  <a:schemeClr val="tx1"/>
                </a:solidFill>
                <a:ea typeface="Arial" panose="020B0604020202020204" pitchFamily="34" charset="0"/>
              </a:rPr>
              <a:t>Figure 50.10 Exploring the Structure of the Human Ear</a:t>
            </a:r>
          </a:p>
        </p:txBody>
      </p:sp>
      <p:pic>
        <p:nvPicPr>
          <p:cNvPr id="2" name="Picture 1" descr="A diagram shows a cross section of a human ear, viewed from the front.&#10;The ear is divided into three parts, the outer ear, middle ear and inner ear.&#10;The outer ear starts with the pinna (the portion of the ear on the outside of the head. A tube, the auditory canal opens into the head, passes through the skull bone.  The tympanic membrane blocks the canal at the start of the middle ear. Behind the membrane the canal widens for a short distance. There are a series of small bones in the canal. Connected to the tympanic membrane is the malleus, which forms a joint with the incus. The incus extends to a horseshoe like bone, the stapes. Behind the stapes is the oval window, and below this is the round window, which are shown as small dark patches in the side of the canal. After the middle ear, the canal narrows and angles downward and into the head, labeled the Eustachian tube. The inner ear is against the side of the middle ear. A spiral shaped structure, the cochlea has two extensions that loop upwards labeled as semicircular canals. Connected to the semicircular canals is the auditory nerve to the brain.&#10;A cross section of the cochlea is shown. The cross section is surrounded by a ring of bone. Inside this bone is a section of tissue that divides the cavity. The vestibular canal (top, about one third of the space) and tympanic canal (bottom, about half the space) are each large tubes. In the middle of the two canals is the Organ of Corti. To the left of the Organ of Corti, sharing a thin membrane with the vestibular canal is the cochlear duct. The auditory nerve passes through the side of the cochlea bone, through the tissue that divides the vestibular and tympanic canals and into the organ of Corti. The organ of Corti is highlighted, and shown in an expanded view.&#10;The organ of Corti is shown on a basilar membrane. This membrane extends across the bottom of the entire diagram. On top of this membrane is a layer of cells, that has special hair cells embedded in it. These cells have thin hairs extending to a small membrane, labeled the tectorial membrane which loops upwards from the right of the diagram from the basilar membrane. Axons of sensory neurons extend from the hair cells and connect to the auditory nerve. The surface of a hair cell where it makes contact with the tectorial membrane is highlighted, and shown in an expanded view.&#10;An SEM shows the bundled hairs projecting form a single mammalian hair cell. The cell surface has a semi-circular row of long, thin appendages, about 2 micrometers long."/>
          <p:cNvPicPr>
            <a:picLocks noChangeAspect="1"/>
          </p:cNvPicPr>
          <p:nvPr/>
        </p:nvPicPr>
        <p:blipFill>
          <a:blip r:embed="rId3"/>
          <a:stretch>
            <a:fillRect/>
          </a:stretch>
        </p:blipFill>
        <p:spPr>
          <a:xfrm>
            <a:off x="453822" y="474401"/>
            <a:ext cx="8236354" cy="6151591"/>
          </a:xfrm>
          <a:prstGeom prst="rect">
            <a:avLst/>
          </a:prstGeom>
        </p:spPr>
      </p:pic>
    </p:spTree>
    <p:extLst>
      <p:ext uri="{BB962C8B-B14F-4D97-AF65-F5344CB8AC3E}">
        <p14:creationId xmlns:p14="http://schemas.microsoft.com/office/powerpoint/2010/main" val="1423657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533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1900" dirty="0">
                <a:solidFill>
                  <a:schemeClr val="tx1"/>
                </a:solidFill>
                <a:ea typeface="Arial" panose="020B0604020202020204" pitchFamily="34" charset="0"/>
              </a:rPr>
              <a:t>Figure 50.10a Exploring the Structure of the Human Ear (Part 1: Overview)</a:t>
            </a:r>
          </a:p>
        </p:txBody>
      </p:sp>
      <p:pic>
        <p:nvPicPr>
          <p:cNvPr id="24" name="Picture 23" descr="A diagram shows a cross section of a human ear, viewed from the front.&#10;The ear is divided into three parts, the outer ear, middle ear and inner ear.&#10;The outer ear starts with the pinna (the portion of the ear on the outside of the head. A tube, the auditory canal opens into the head, passes through the skull bone.  The tympanic membrane blocks the canal at the start of the middle ear. Behind the membrane the canal widens for a short distance. There are a series of small bones in the canal. Connected to the tympanic membrane is the malleus, which forms a joint with the incus. The incus extends to a horseshoe like bone, the stapes. Behind the stapes is the oval window, and below this is the round window, which are shown as small dark patches in the side of the canal. After the middle ear, the canal narrows and angles downward and into the head, labeled the Eustachian tube. The inner ear is against the side of the middle ear. A spiral shaped structure, the cochlea has two extensions that loop upwards labeled as semicircular canals. Connected to the semicircular canals is the auditory nerve to the brain."/>
          <p:cNvPicPr>
            <a:picLocks noChangeAspect="1"/>
          </p:cNvPicPr>
          <p:nvPr/>
        </p:nvPicPr>
        <p:blipFill>
          <a:blip r:embed="rId3"/>
          <a:stretch>
            <a:fillRect/>
          </a:stretch>
        </p:blipFill>
        <p:spPr>
          <a:xfrm>
            <a:off x="318981" y="542921"/>
            <a:ext cx="8533333" cy="5761905"/>
          </a:xfrm>
          <a:prstGeom prst="rect">
            <a:avLst/>
          </a:prstGeom>
        </p:spPr>
      </p:pic>
    </p:spTree>
    <p:extLst>
      <p:ext uri="{BB962C8B-B14F-4D97-AF65-F5344CB8AC3E}">
        <p14:creationId xmlns:p14="http://schemas.microsoft.com/office/powerpoint/2010/main" val="3886727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50.10b Exploring the Structure of the Human Ear (Part 2: Cochlea)</a:t>
            </a:r>
          </a:p>
        </p:txBody>
      </p:sp>
      <p:pic>
        <p:nvPicPr>
          <p:cNvPr id="15" name="Picture 14" descr="A cross section of the cochlea is shown. The cross section is surrounded by a ring of bone. Inside this bone is a section of tissue that divides the cavity. The vestibular canal (top, about one third of the space) and tympanic canal (bottom, about half the space) are each large tubes. In the middle of the two canals is the Organ of Corti. To the left of the Organ of Corti, sharing a thin membrane with the vestibular canal is the cochlear duct. The auditory nerve passes through the side of the cochlea bone, through the tissue that divides the vestibular and tympanic canals and into the organ of Corti. The organ of Corti is highlighted, and shown in an expanded view."/>
          <p:cNvPicPr>
            <a:picLocks noChangeAspect="1"/>
          </p:cNvPicPr>
          <p:nvPr/>
        </p:nvPicPr>
        <p:blipFill>
          <a:blip r:embed="rId3"/>
          <a:stretch>
            <a:fillRect/>
          </a:stretch>
        </p:blipFill>
        <p:spPr>
          <a:xfrm>
            <a:off x="2372000" y="1655063"/>
            <a:ext cx="4400000" cy="3523809"/>
          </a:xfrm>
          <a:prstGeom prst="rect">
            <a:avLst/>
          </a:prstGeom>
        </p:spPr>
      </p:pic>
    </p:spTree>
    <p:extLst>
      <p:ext uri="{BB962C8B-B14F-4D97-AF65-F5344CB8AC3E}">
        <p14:creationId xmlns:p14="http://schemas.microsoft.com/office/powerpoint/2010/main" val="2743891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50.10c Exploring the Structure of the Human Ear (Part 3: Organ of Corti)</a:t>
            </a:r>
          </a:p>
        </p:txBody>
      </p:sp>
      <p:pic>
        <p:nvPicPr>
          <p:cNvPr id="14" name="Picture 13" descr="The organ of Corti is shown on a basilar membrane. This membrane extends across the bottom of the entire diagram. On top of this membrane is a layer of cells, that has special hair cells embedded in it. These cells have thin hairs extending to a small membrane, labeled the tectorial membrane which loops upwards from the right of the diagram from the basilar membrane. Axons of sensory neurons extend from the hair cells and connect to the auditory nerve. The surface of a hair cell where it makes contact with the tectorial membrane is highlighted, and shown in an expanded view."/>
          <p:cNvPicPr>
            <a:picLocks noChangeAspect="1"/>
          </p:cNvPicPr>
          <p:nvPr/>
        </p:nvPicPr>
        <p:blipFill>
          <a:blip r:embed="rId3"/>
          <a:stretch>
            <a:fillRect/>
          </a:stretch>
        </p:blipFill>
        <p:spPr>
          <a:xfrm>
            <a:off x="1603079" y="1376619"/>
            <a:ext cx="5961905" cy="4104762"/>
          </a:xfrm>
          <a:prstGeom prst="rect">
            <a:avLst/>
          </a:prstGeom>
        </p:spPr>
      </p:pic>
    </p:spTree>
    <p:extLst>
      <p:ext uri="{BB962C8B-B14F-4D97-AF65-F5344CB8AC3E}">
        <p14:creationId xmlns:p14="http://schemas.microsoft.com/office/powerpoint/2010/main" val="1431980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072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50.10d Exploring the Structure of the Human Ear (Part 4: Hair Cell, SEM)</a:t>
            </a:r>
          </a:p>
        </p:txBody>
      </p:sp>
      <p:pic>
        <p:nvPicPr>
          <p:cNvPr id="6" name="Picture 5" descr="An SEM shows the bundled hairs projecting form a single mammalian hair cell. The cell surface has a semi-circular row of long, thin appendages, about 2 micrometers long."/>
          <p:cNvPicPr>
            <a:picLocks noChangeAspect="1"/>
          </p:cNvPicPr>
          <p:nvPr/>
        </p:nvPicPr>
        <p:blipFill>
          <a:blip r:embed="rId3"/>
          <a:stretch>
            <a:fillRect/>
          </a:stretch>
        </p:blipFill>
        <p:spPr>
          <a:xfrm>
            <a:off x="1085850" y="1295400"/>
            <a:ext cx="6762750" cy="4076700"/>
          </a:xfrm>
          <a:prstGeom prst="rect">
            <a:avLst/>
          </a:prstGeom>
        </p:spPr>
      </p:pic>
    </p:spTree>
    <p:extLst>
      <p:ext uri="{BB962C8B-B14F-4D97-AF65-F5344CB8AC3E}">
        <p14:creationId xmlns:p14="http://schemas.microsoft.com/office/powerpoint/2010/main" val="3754435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0" y="0"/>
            <a:ext cx="9144000" cy="1524000"/>
          </a:xfrm>
        </p:spPr>
        <p:txBody>
          <a:bodyPr>
            <a:noAutofit/>
          </a:bodyPr>
          <a:lstStyle/>
          <a:p>
            <a:r>
              <a:rPr lang="en-US" dirty="0"/>
              <a:t>Concept 50.1: Sensory receptors transduce stimulus energy and transmit signals to the central nervous system</a:t>
            </a:r>
          </a:p>
        </p:txBody>
      </p:sp>
      <p:sp>
        <p:nvSpPr>
          <p:cNvPr id="20483" name="Rectangle 4"/>
          <p:cNvSpPr>
            <a:spLocks noGrp="1" noChangeArrowheads="1"/>
          </p:cNvSpPr>
          <p:nvPr>
            <p:ph idx="1"/>
          </p:nvPr>
        </p:nvSpPr>
        <p:spPr>
          <a:xfrm>
            <a:off x="152400" y="1752600"/>
            <a:ext cx="8839199" cy="4038600"/>
          </a:xfrm>
        </p:spPr>
        <p:txBody>
          <a:bodyPr/>
          <a:lstStyle/>
          <a:p>
            <a:r>
              <a:rPr lang="en-US" dirty="0"/>
              <a:t>All stimuli represent forms of energy</a:t>
            </a:r>
          </a:p>
          <a:p>
            <a:r>
              <a:rPr lang="en-US" dirty="0"/>
              <a:t>A sensory receptor converts stimulus energy into a change in the membrane potential </a:t>
            </a:r>
          </a:p>
          <a:p>
            <a:r>
              <a:rPr lang="en-US" dirty="0"/>
              <a:t>When a stimulus</a:t>
            </a:r>
            <a:r>
              <a:rPr lang="en-US" altLang="ja-JP" dirty="0"/>
              <a:t> is received and processed by the nervous system, a motor response may be generated</a:t>
            </a:r>
          </a:p>
          <a:p>
            <a:r>
              <a:rPr lang="en-US" dirty="0"/>
              <a:t>This may involve a simple reflex or more elaborate processing</a:t>
            </a:r>
          </a:p>
        </p:txBody>
      </p:sp>
    </p:spTree>
    <p:extLst>
      <p:ext uri="{BB962C8B-B14F-4D97-AF65-F5344CB8AC3E}">
        <p14:creationId xmlns:p14="http://schemas.microsoft.com/office/powerpoint/2010/main" val="2976925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noAutofit/>
          </a:bodyPr>
          <a:lstStyle/>
          <a:p>
            <a:r>
              <a:rPr lang="en-US" i="1" dirty="0"/>
              <a:t>Hearing</a:t>
            </a:r>
            <a:endParaRPr lang="en-US" dirty="0"/>
          </a:p>
        </p:txBody>
      </p:sp>
      <p:sp>
        <p:nvSpPr>
          <p:cNvPr id="77826" name="Rectangle 3"/>
          <p:cNvSpPr>
            <a:spLocks noGrp="1" noChangeArrowheads="1"/>
          </p:cNvSpPr>
          <p:nvPr>
            <p:ph idx="1"/>
          </p:nvPr>
        </p:nvSpPr>
        <p:spPr>
          <a:xfrm>
            <a:off x="152400" y="1272910"/>
            <a:ext cx="8839199" cy="4061090"/>
          </a:xfrm>
        </p:spPr>
        <p:txBody>
          <a:bodyPr>
            <a:noAutofit/>
          </a:bodyPr>
          <a:lstStyle/>
          <a:p>
            <a:r>
              <a:rPr lang="en-US" dirty="0"/>
              <a:t>Vibrating objects create pressure waves in the air </a:t>
            </a:r>
          </a:p>
          <a:p>
            <a:r>
              <a:rPr lang="en-US" dirty="0"/>
              <a:t>The ear transduces this stimulus into nerve impulses</a:t>
            </a:r>
          </a:p>
          <a:p>
            <a:r>
              <a:rPr lang="en-US" dirty="0"/>
              <a:t>To hear sounds, we rely on </a:t>
            </a:r>
            <a:r>
              <a:rPr lang="en-US" b="1" dirty="0"/>
              <a:t>hair cells</a:t>
            </a:r>
            <a:r>
              <a:rPr lang="en-US" dirty="0"/>
              <a:t>, sensory cells with hairlike projections that detect motion</a:t>
            </a:r>
          </a:p>
          <a:p>
            <a:r>
              <a:rPr lang="en-US" dirty="0"/>
              <a:t>Moving air reaches the outer ear and causes vibration of the tympanic membrane</a:t>
            </a:r>
          </a:p>
          <a:p>
            <a:r>
              <a:rPr lang="en-US" dirty="0"/>
              <a:t>The three bones of the middle ear transmit the vibrations to the oval window</a:t>
            </a:r>
          </a:p>
        </p:txBody>
      </p:sp>
    </p:spTree>
    <p:extLst>
      <p:ext uri="{BB962C8B-B14F-4D97-AF65-F5344CB8AC3E}">
        <p14:creationId xmlns:p14="http://schemas.microsoft.com/office/powerpoint/2010/main" val="2166281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Hearing</a:t>
            </a:r>
            <a:r>
              <a:rPr lang="en-US" dirty="0"/>
              <a:t>, Continued</a:t>
            </a:r>
          </a:p>
        </p:txBody>
      </p:sp>
      <p:sp>
        <p:nvSpPr>
          <p:cNvPr id="79873" name="Rectangle 2"/>
          <p:cNvSpPr>
            <a:spLocks noGrp="1" noChangeArrowheads="1"/>
          </p:cNvSpPr>
          <p:nvPr>
            <p:ph idx="1"/>
          </p:nvPr>
        </p:nvSpPr>
        <p:spPr>
          <a:xfrm>
            <a:off x="152400" y="1272910"/>
            <a:ext cx="8839199" cy="3375290"/>
          </a:xfrm>
        </p:spPr>
        <p:txBody>
          <a:bodyPr>
            <a:noAutofit/>
          </a:bodyPr>
          <a:lstStyle/>
          <a:p>
            <a:r>
              <a:rPr lang="en-US" dirty="0"/>
              <a:t>When one of the three bones, the stapes, vibrates again the oval window, it creates pressure waves in the fluid inside the cochlea</a:t>
            </a:r>
          </a:p>
          <a:p>
            <a:r>
              <a:rPr lang="en-US" dirty="0"/>
              <a:t>Fluid pressure waves push down on the cochlear duct and basilar membrane</a:t>
            </a:r>
          </a:p>
          <a:p>
            <a:r>
              <a:rPr lang="en-US" dirty="0"/>
              <a:t>The basilar membrane and the attached hair cells vibrate up and down</a:t>
            </a:r>
          </a:p>
        </p:txBody>
      </p:sp>
    </p:spTree>
    <p:extLst>
      <p:ext uri="{BB962C8B-B14F-4D97-AF65-F5344CB8AC3E}">
        <p14:creationId xmlns:p14="http://schemas.microsoft.com/office/powerpoint/2010/main" val="1429174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Hearing</a:t>
            </a:r>
            <a:r>
              <a:rPr lang="en-US" dirty="0"/>
              <a:t>, Continued-1</a:t>
            </a:r>
          </a:p>
        </p:txBody>
      </p:sp>
      <p:sp>
        <p:nvSpPr>
          <p:cNvPr id="79873" name="Rectangle 2"/>
          <p:cNvSpPr>
            <a:spLocks noGrp="1" noChangeArrowheads="1"/>
          </p:cNvSpPr>
          <p:nvPr>
            <p:ph idx="1"/>
          </p:nvPr>
        </p:nvSpPr>
        <p:spPr>
          <a:xfrm>
            <a:off x="152400" y="1272910"/>
            <a:ext cx="8839199" cy="1546490"/>
          </a:xfrm>
        </p:spPr>
        <p:txBody>
          <a:bodyPr>
            <a:noAutofit/>
          </a:bodyPr>
          <a:lstStyle/>
          <a:p>
            <a:r>
              <a:rPr lang="en-US" dirty="0"/>
              <a:t>The bending of hair cells depolarizes the membranes of mechanoreceptors and sends action potentials to the brain via the auditory nerve</a:t>
            </a:r>
          </a:p>
        </p:txBody>
      </p:sp>
    </p:spTree>
    <p:extLst>
      <p:ext uri="{BB962C8B-B14F-4D97-AF65-F5344CB8AC3E}">
        <p14:creationId xmlns:p14="http://schemas.microsoft.com/office/powerpoint/2010/main" val="3421182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50.11 Sensory Reception by Hair Cells</a:t>
            </a:r>
          </a:p>
        </p:txBody>
      </p:sp>
      <p:sp>
        <p:nvSpPr>
          <p:cNvPr id="66" name="Content Placeholder 65"/>
          <p:cNvSpPr>
            <a:spLocks noGrp="1"/>
          </p:cNvSpPr>
          <p:nvPr>
            <p:ph sz="quarter" idx="11"/>
          </p:nvPr>
        </p:nvSpPr>
        <p:spPr>
          <a:xfrm>
            <a:off x="395403" y="4986584"/>
            <a:ext cx="1715337" cy="18228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168275" indent="-168275">
              <a:lnSpc>
                <a:spcPts val="1420"/>
              </a:lnSpc>
              <a:spcBef>
                <a:spcPct val="0"/>
              </a:spcBef>
              <a:buFont typeface="+mj-lt"/>
              <a:buAutoNum type="alphaLcParenR"/>
              <a:tabLst>
                <a:tab pos="168275" algn="l"/>
              </a:tabLst>
            </a:pPr>
            <a:r>
              <a:rPr lang="en-US" b="1" dirty="0"/>
              <a:t>No bending of hairs</a:t>
            </a:r>
          </a:p>
        </p:txBody>
      </p:sp>
      <p:pic>
        <p:nvPicPr>
          <p:cNvPr id="69" name="Picture 68" descr="A diagram shows a hair cell, with the hairs pointed straight upwards. The hair cell is shown releasing neurotransmitter molecules into the synapse between it and a sensory neuron which causes a signal to pass through the neuron.&#10;Graphs show the membrane potentials of the hair cell and the sensory neuron. The membrane potential for the hair cell remains constant at -70 millivolts. The membrane potential for the sensory neuron begins at -70 millivolts, and there is an action potential (sharp increase to about 35 millivolts) every 1.5 seconds."/>
          <p:cNvPicPr>
            <a:picLocks noChangeAspect="1"/>
          </p:cNvPicPr>
          <p:nvPr/>
        </p:nvPicPr>
        <p:blipFill>
          <a:blip r:embed="rId3"/>
          <a:stretch>
            <a:fillRect/>
          </a:stretch>
        </p:blipFill>
        <p:spPr>
          <a:xfrm>
            <a:off x="312310" y="1679941"/>
            <a:ext cx="2838095" cy="3266667"/>
          </a:xfrm>
          <a:prstGeom prst="rect">
            <a:avLst/>
          </a:prstGeom>
        </p:spPr>
      </p:pic>
      <p:sp>
        <p:nvSpPr>
          <p:cNvPr id="67" name="Content Placeholder 66"/>
          <p:cNvSpPr>
            <a:spLocks noGrp="1"/>
          </p:cNvSpPr>
          <p:nvPr>
            <p:ph sz="quarter" idx="12"/>
          </p:nvPr>
        </p:nvSpPr>
        <p:spPr>
          <a:xfrm>
            <a:off x="3340533" y="4986584"/>
            <a:ext cx="2649764" cy="1846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190500" indent="-190500">
              <a:lnSpc>
                <a:spcPts val="1420"/>
              </a:lnSpc>
              <a:spcBef>
                <a:spcPct val="0"/>
              </a:spcBef>
              <a:buFont typeface="+mj-lt"/>
              <a:buAutoNum type="alphaLcParenR" startAt="2"/>
            </a:pPr>
            <a:r>
              <a:rPr lang="en-US" b="1" dirty="0"/>
              <a:t>Bending of hairs in one direction</a:t>
            </a:r>
          </a:p>
        </p:txBody>
      </p:sp>
      <p:pic>
        <p:nvPicPr>
          <p:cNvPr id="70" name="Picture 69" descr="A diagram show a hair cell, with the hairs being pushed to the right by a force (shown with an arrow). The hair cell is shown releasing many neurotransmitter molecules into the synapse between it and a sensory neuron which causes a signal to pass through the neuron.&#10;Graphs shows the membrane potentials for the hair cell and the sensory neuron.&#10;The membrane potential for the hair cells starts at -70 millivolts, and increases to between -60 and -65 millivolts from 3 seconds to 6 seconds (labeled receptor potential), then returns to -70 millivolts. The membrane potential for the sensory neuron begins at -70 millivolts, with an action potential (sharp increase to about 35 millivolts) at 1.5 seconds. From 3 to 6 seconds, there is an action potential every 0.5 seconds, which is the same portion of time the hair cell membrane potential is increased. After 6 seconds, there is another action potential 1.5 seconds later."/>
          <p:cNvPicPr>
            <a:picLocks noChangeAspect="1"/>
          </p:cNvPicPr>
          <p:nvPr/>
        </p:nvPicPr>
        <p:blipFill>
          <a:blip r:embed="rId4"/>
          <a:stretch>
            <a:fillRect/>
          </a:stretch>
        </p:blipFill>
        <p:spPr>
          <a:xfrm>
            <a:off x="3270672" y="1742404"/>
            <a:ext cx="2676190" cy="3219048"/>
          </a:xfrm>
          <a:prstGeom prst="rect">
            <a:avLst/>
          </a:prstGeom>
        </p:spPr>
      </p:pic>
      <p:sp>
        <p:nvSpPr>
          <p:cNvPr id="68" name="Content Placeholder 67"/>
          <p:cNvSpPr>
            <a:spLocks noGrp="1"/>
          </p:cNvSpPr>
          <p:nvPr>
            <p:ph sz="quarter" idx="13"/>
          </p:nvPr>
        </p:nvSpPr>
        <p:spPr>
          <a:xfrm>
            <a:off x="6153041" y="4984203"/>
            <a:ext cx="2750753" cy="1846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174625" indent="-174625">
              <a:lnSpc>
                <a:spcPts val="1420"/>
              </a:lnSpc>
              <a:spcBef>
                <a:spcPct val="0"/>
              </a:spcBef>
              <a:buFont typeface="+mj-lt"/>
              <a:buAutoNum type="alphaLcParenR" startAt="3"/>
            </a:pPr>
            <a:r>
              <a:rPr lang="en-US" b="1" dirty="0"/>
              <a:t>Bending of hairs in other direction</a:t>
            </a:r>
          </a:p>
        </p:txBody>
      </p:sp>
      <p:pic>
        <p:nvPicPr>
          <p:cNvPr id="71" name="Picture 70" descr="A diagram show a hair cell, with the “hairs” being pushed to the left by a force (shown with an arrow). The hair cell is shown releasing very few neurotransmitter molecules into the synapse between it and a sensory neuron which causes a signal to pass through the neuron.&#10;Graphs shows the membrane potentials for the hair cell and the sensory neuron.&#10;The membrane potential for the hair cells starts at -70 millivolts, and decreases to between -75 and -80 millivolts from 3 seconds to 6 seconds, then returns to -70 millivolts. The membrane potential for the sensory neuron begins at -70 millivolts, with an action potential (sharp increase to about 35 millivolts) at 2 seconds, 5 seconds and 7.5 seconds."/>
          <p:cNvPicPr>
            <a:picLocks noChangeAspect="1"/>
          </p:cNvPicPr>
          <p:nvPr/>
        </p:nvPicPr>
        <p:blipFill>
          <a:blip r:embed="rId5"/>
          <a:stretch>
            <a:fillRect/>
          </a:stretch>
        </p:blipFill>
        <p:spPr>
          <a:xfrm>
            <a:off x="6161597" y="1745019"/>
            <a:ext cx="2676190" cy="3209524"/>
          </a:xfrm>
          <a:prstGeom prst="rect">
            <a:avLst/>
          </a:prstGeom>
        </p:spPr>
      </p:pic>
    </p:spTree>
    <p:extLst>
      <p:ext uri="{BB962C8B-B14F-4D97-AF65-F5344CB8AC3E}">
        <p14:creationId xmlns:p14="http://schemas.microsoft.com/office/powerpoint/2010/main" val="311031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95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50.11a Sensory Reception by Hair Cells (Part 1: No Bending)</a:t>
            </a:r>
          </a:p>
        </p:txBody>
      </p:sp>
      <p:sp>
        <p:nvSpPr>
          <p:cNvPr id="28" name="Content Placeholder 27"/>
          <p:cNvSpPr>
            <a:spLocks noGrp="1"/>
          </p:cNvSpPr>
          <p:nvPr>
            <p:ph sz="quarter" idx="11"/>
          </p:nvPr>
        </p:nvSpPr>
        <p:spPr>
          <a:xfrm>
            <a:off x="2110608" y="6454063"/>
            <a:ext cx="3133544" cy="31408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14325" indent="-314325">
              <a:lnSpc>
                <a:spcPts val="2300"/>
              </a:lnSpc>
              <a:spcBef>
                <a:spcPct val="0"/>
              </a:spcBef>
              <a:buFont typeface="+mj-lt"/>
              <a:buAutoNum type="alphaLcParenR"/>
            </a:pPr>
            <a:r>
              <a:rPr lang="en-US" sz="2100" b="1" dirty="0"/>
              <a:t>No bending of hairs</a:t>
            </a:r>
          </a:p>
        </p:txBody>
      </p:sp>
      <p:pic>
        <p:nvPicPr>
          <p:cNvPr id="29" name="Picture 28" descr="A diagram shows a hair cell, with the hairs pointed straight upwards. The hair cell is shown releasing neurotransmitter molecules into the synapse between it and a sensory neuron which causes a signal to pass through the neuron.&#10;Graphs show the membrane potentials of the hair cell and the sensory neuron. The membrane potential for the hair cell remains constant at -70 millivolts. The membrane potential for the sensory neuron begins at -70 millivolts, and there is an action potential (sharp increase to about 35 millivolts) every 1.5 seconds."/>
          <p:cNvPicPr>
            <a:picLocks noChangeAspect="1"/>
          </p:cNvPicPr>
          <p:nvPr/>
        </p:nvPicPr>
        <p:blipFill>
          <a:blip r:embed="rId3"/>
          <a:stretch>
            <a:fillRect/>
          </a:stretch>
        </p:blipFill>
        <p:spPr>
          <a:xfrm>
            <a:off x="1983222" y="447675"/>
            <a:ext cx="5204851" cy="6000178"/>
          </a:xfrm>
          <a:prstGeom prst="rect">
            <a:avLst/>
          </a:prstGeom>
        </p:spPr>
      </p:pic>
    </p:spTree>
    <p:extLst>
      <p:ext uri="{BB962C8B-B14F-4D97-AF65-F5344CB8AC3E}">
        <p14:creationId xmlns:p14="http://schemas.microsoft.com/office/powerpoint/2010/main" val="4260302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6737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50.11b Sensory Reception by Hair Cells (Part 2: Bending in One Direction)</a:t>
            </a:r>
          </a:p>
        </p:txBody>
      </p:sp>
      <p:sp>
        <p:nvSpPr>
          <p:cNvPr id="9" name="Content Placeholder 8"/>
          <p:cNvSpPr>
            <a:spLocks noGrp="1"/>
          </p:cNvSpPr>
          <p:nvPr>
            <p:ph sz="quarter" idx="11"/>
          </p:nvPr>
        </p:nvSpPr>
        <p:spPr>
          <a:xfrm>
            <a:off x="2326892" y="6316048"/>
            <a:ext cx="4626694"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27025" indent="-327025">
              <a:lnSpc>
                <a:spcPts val="2300"/>
              </a:lnSpc>
              <a:spcBef>
                <a:spcPct val="0"/>
              </a:spcBef>
              <a:buFont typeface="+mj-lt"/>
              <a:buAutoNum type="alphaLcParenR" startAt="2"/>
            </a:pPr>
            <a:r>
              <a:rPr lang="en-US" sz="2100" b="1" dirty="0"/>
              <a:t>Bending of hairs in one direction</a:t>
            </a:r>
          </a:p>
        </p:txBody>
      </p:sp>
      <p:pic>
        <p:nvPicPr>
          <p:cNvPr id="26" name="Picture 25" descr="A diagram show a hair cell, with the hairs being pushed to the right by a force (shown with an arrow). The hair cell is shown releasing many neurotransmitter molecules into the synapse between it and a sensory neuron which causes a signal to pass through the neuron.&#10;Graphs shows the membrane potentials for the hair cell and the sensory neuron.&#10;The membrane potential for the hair cells starts at -70 millivolts, and increases to between -60 and -65 millivolts from 3 seconds to 6 seconds (labeled receptor potential), then returns to -70 millivolts. The membrane potential for the sensory neuron begins at -70 millivolts, with an action potential (sharp increase to about 35 millivolts) at 1.5 seconds. From 3 to 6 seconds, there is an action potential every 0.5 seconds, which is the same portion of time the hair cell membrane potential is increased. After 6 seconds, there is another action potential 1.5 seconds later."/>
          <p:cNvPicPr>
            <a:picLocks noChangeAspect="1"/>
          </p:cNvPicPr>
          <p:nvPr/>
        </p:nvPicPr>
        <p:blipFill>
          <a:blip r:embed="rId3"/>
          <a:stretch>
            <a:fillRect/>
          </a:stretch>
        </p:blipFill>
        <p:spPr>
          <a:xfrm>
            <a:off x="2336306" y="792940"/>
            <a:ext cx="4498682" cy="5514513"/>
          </a:xfrm>
          <a:prstGeom prst="rect">
            <a:avLst/>
          </a:prstGeom>
        </p:spPr>
      </p:pic>
    </p:spTree>
    <p:extLst>
      <p:ext uri="{BB962C8B-B14F-4D97-AF65-F5344CB8AC3E}">
        <p14:creationId xmlns:p14="http://schemas.microsoft.com/office/powerpoint/2010/main" val="1125673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6737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50.11c Sensory Reception by Hair Cells (Part 3: Bending in other Direction)</a:t>
            </a:r>
          </a:p>
        </p:txBody>
      </p:sp>
      <p:sp>
        <p:nvSpPr>
          <p:cNvPr id="3" name="Content Placeholder 2"/>
          <p:cNvSpPr>
            <a:spLocks noGrp="1"/>
          </p:cNvSpPr>
          <p:nvPr>
            <p:ph sz="quarter" idx="11"/>
          </p:nvPr>
        </p:nvSpPr>
        <p:spPr>
          <a:xfrm>
            <a:off x="2233334" y="6398181"/>
            <a:ext cx="5091629" cy="3077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31788" indent="-331788">
              <a:lnSpc>
                <a:spcPts val="2400"/>
              </a:lnSpc>
              <a:spcBef>
                <a:spcPct val="0"/>
              </a:spcBef>
              <a:buFont typeface="+mj-lt"/>
              <a:buAutoNum type="alphaLcParenR" startAt="3"/>
            </a:pPr>
            <a:r>
              <a:rPr lang="en-US" sz="2200" b="1" dirty="0"/>
              <a:t>Bending of hairs in other direction</a:t>
            </a:r>
          </a:p>
        </p:txBody>
      </p:sp>
      <p:pic>
        <p:nvPicPr>
          <p:cNvPr id="6" name="Picture 5" descr="A diagram show a hair cell, with the “hairs” being pushed to the left by a force (shown with an arrow). The hair cell is shown releasing very few neurotransmitter molecules into the synapse between it and a sensory neuron which causes a signal to pass through the neuron.&#10;Graphs shows the membrane potentials for the hair cell and the sensory neuron.&#10;The membrane potential for the hair cells starts at -70 millivolts, and decreases to between -75 and -80 millivolts from 3 seconds to 6 seconds, then returns to -70 millivolts. The membrane potential for the sensory neuron begins at -70 millivolts, with an action potential (sharp increase to about 35 millivolts) at 2 seconds, 5 seconds and 7.5 seconds."/>
          <p:cNvPicPr>
            <a:picLocks noChangeAspect="1"/>
          </p:cNvPicPr>
          <p:nvPr/>
        </p:nvPicPr>
        <p:blipFill>
          <a:blip r:embed="rId3"/>
          <a:stretch>
            <a:fillRect/>
          </a:stretch>
        </p:blipFill>
        <p:spPr>
          <a:xfrm>
            <a:off x="2233334" y="793189"/>
            <a:ext cx="4601130" cy="5577696"/>
          </a:xfrm>
          <a:prstGeom prst="rect">
            <a:avLst/>
          </a:prstGeom>
        </p:spPr>
      </p:pic>
    </p:spTree>
    <p:extLst>
      <p:ext uri="{BB962C8B-B14F-4D97-AF65-F5344CB8AC3E}">
        <p14:creationId xmlns:p14="http://schemas.microsoft.com/office/powerpoint/2010/main" val="3788800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Hearing</a:t>
            </a:r>
            <a:r>
              <a:rPr lang="en-US" dirty="0"/>
              <a:t>, Continued-2</a:t>
            </a:r>
          </a:p>
        </p:txBody>
      </p:sp>
      <p:sp>
        <p:nvSpPr>
          <p:cNvPr id="83969" name="Rectangle 2"/>
          <p:cNvSpPr>
            <a:spLocks noGrp="1" noChangeArrowheads="1"/>
          </p:cNvSpPr>
          <p:nvPr>
            <p:ph idx="1"/>
          </p:nvPr>
        </p:nvSpPr>
        <p:spPr>
          <a:xfrm>
            <a:off x="152400" y="1272910"/>
            <a:ext cx="8839199" cy="1927490"/>
          </a:xfrm>
        </p:spPr>
        <p:txBody>
          <a:bodyPr>
            <a:noAutofit/>
          </a:bodyPr>
          <a:lstStyle/>
          <a:p>
            <a:r>
              <a:rPr lang="en-US" dirty="0"/>
              <a:t>The fluid waves dissipate when they strike the </a:t>
            </a:r>
            <a:r>
              <a:rPr lang="en-US" b="1" dirty="0"/>
              <a:t>round window </a:t>
            </a:r>
            <a:r>
              <a:rPr lang="en-US" dirty="0"/>
              <a:t>at the end of the tympanic canal</a:t>
            </a:r>
          </a:p>
          <a:p>
            <a:r>
              <a:rPr lang="en-US" dirty="0"/>
              <a:t>This damping of sound resets the apparatus for the next vibrations that arrive</a:t>
            </a:r>
          </a:p>
        </p:txBody>
      </p:sp>
    </p:spTree>
    <p:extLst>
      <p:ext uri="{BB962C8B-B14F-4D97-AF65-F5344CB8AC3E}">
        <p14:creationId xmlns:p14="http://schemas.microsoft.com/office/powerpoint/2010/main" val="1136549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Hearing</a:t>
            </a:r>
            <a:r>
              <a:rPr lang="en-US" dirty="0"/>
              <a:t>, Continued-3</a:t>
            </a:r>
          </a:p>
        </p:txBody>
      </p:sp>
      <p:sp>
        <p:nvSpPr>
          <p:cNvPr id="86017" name="Rectangle 2"/>
          <p:cNvSpPr>
            <a:spLocks noGrp="1" noChangeArrowheads="1"/>
          </p:cNvSpPr>
          <p:nvPr>
            <p:ph idx="1"/>
          </p:nvPr>
        </p:nvSpPr>
        <p:spPr>
          <a:xfrm>
            <a:off x="152400" y="1272910"/>
            <a:ext cx="8839199" cy="3680090"/>
          </a:xfrm>
        </p:spPr>
        <p:txBody>
          <a:bodyPr>
            <a:noAutofit/>
          </a:bodyPr>
          <a:lstStyle/>
          <a:p>
            <a:r>
              <a:rPr lang="en-US" dirty="0"/>
              <a:t>The ear captures information about</a:t>
            </a:r>
          </a:p>
          <a:p>
            <a:pPr lvl="1"/>
            <a:r>
              <a:rPr lang="en-US" dirty="0"/>
              <a:t>Volume, the amplitude of the sound wave</a:t>
            </a:r>
          </a:p>
          <a:p>
            <a:pPr lvl="1"/>
            <a:r>
              <a:rPr lang="en-US" dirty="0"/>
              <a:t>Pitch, the frequency of the sound wave</a:t>
            </a:r>
          </a:p>
          <a:p>
            <a:r>
              <a:rPr lang="en-US" dirty="0"/>
              <a:t>The cochlea can distinguish pitch because the basilar membrane is not uniform along its length</a:t>
            </a:r>
          </a:p>
          <a:p>
            <a:r>
              <a:rPr lang="en-US" dirty="0"/>
              <a:t>Each region of the basilar membrane is tuned to a particular vibration frequency</a:t>
            </a:r>
          </a:p>
        </p:txBody>
      </p:sp>
    </p:spTree>
    <p:extLst>
      <p:ext uri="{BB962C8B-B14F-4D97-AF65-F5344CB8AC3E}">
        <p14:creationId xmlns:p14="http://schemas.microsoft.com/office/powerpoint/2010/main" val="2801857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50.12 Sensory Transduction in the Cochlea</a:t>
            </a:r>
          </a:p>
        </p:txBody>
      </p:sp>
      <p:pic>
        <p:nvPicPr>
          <p:cNvPr id="49" name="Picture 48" descr="a) A diagram shows the middle and inner ear.&#10;The tympanic membrane is labeled, and the spiral of the cochlea has three sections labeled A, B and C along the length of the spiraling tube. The axons of sensory neurons extending from the inner ear are also labeled.&#10;An expanded view shows the internal structure of the middle and inner ear, as well as the cochlea. In the ear, the tympanic membrane is connected to a series of bones, ending in the horseshoe shaped stapes. The stapes are locate over the oval window in the side of the ear. The oval window opens into the vestibular canal of the cochlea. The cochlea is uncoiled and shown as a continuous tube, with the basilar membrane along the center. A signal is shown moving through the vestibular canal to the end of the cochlea at the apex of the tube, making a U-turn around the end of the basilar membrane, and passing back to through the other side of the cochlea, the tympanic canal. This ends with the round window of the middle ear. The base of the basilar membrane is attached between the oval and round window. Along the basilar membrane are three points. Near the base is A, half way is B, and near the end is C. Point B is shown vibrating."/>
          <p:cNvPicPr>
            <a:picLocks noChangeAspect="1"/>
          </p:cNvPicPr>
          <p:nvPr/>
        </p:nvPicPr>
        <p:blipFill>
          <a:blip r:embed="rId3"/>
          <a:stretch>
            <a:fillRect/>
          </a:stretch>
        </p:blipFill>
        <p:spPr>
          <a:xfrm>
            <a:off x="304800" y="1727200"/>
            <a:ext cx="6057143" cy="3523809"/>
          </a:xfrm>
          <a:prstGeom prst="rect">
            <a:avLst/>
          </a:prstGeom>
        </p:spPr>
      </p:pic>
      <p:pic>
        <p:nvPicPr>
          <p:cNvPr id="63" name="Picture 62" descr="b) Three graphs are shown. In all three, the X-axis shows the distance from oval window (units of millimeters) with a scale showing 0, 10, 20, and 30 millimeters. The Y-axis shows the relative motion of basilar membrane, with a range from 0 to 3.&#10;The first graph is labeled 6000 hertz. The graph shows a curve starting at a relative motion at 0 millimeters of 2.5, which remains relatively constant until 10 millimeters, the location of Point A. After this, the relative motion slopes down and decreases rapidly to 0 by 15 millimeters, before Point B&#10;The second graph is labeled 1000 hertz. The graph shows a curve starting at a relative motion at 0 millimeters of 0.25, which steadily increase t a relative motion of 1.9 at 10 millimeters, the location of Point A, and 3 at 20 millimeters, the location of Point B. The relative motion decreases to 0.5 by 30 millimeters (the location of Point C) and reached 0 soon after.&#10;The third graph is labeled 100 hertz. The graph shows a curve starting at a relative motion at 0 millimeters of 0. The curve slope upwards, reaching a relative motion of 0.5 at 10 millimeters, the position of Point A, 1.1 at 20 millimeters, the position of Point B, and 3 at 30 millimeters, the position of Point C. After this, the relative motion dips slightly and the graph ends."/>
          <p:cNvPicPr>
            <a:picLocks noChangeAspect="1"/>
          </p:cNvPicPr>
          <p:nvPr/>
        </p:nvPicPr>
        <p:blipFill>
          <a:blip r:embed="rId4"/>
          <a:stretch>
            <a:fillRect/>
          </a:stretch>
        </p:blipFill>
        <p:spPr>
          <a:xfrm>
            <a:off x="6375400" y="1590905"/>
            <a:ext cx="2466667" cy="3676190"/>
          </a:xfrm>
          <a:prstGeom prst="rect">
            <a:avLst/>
          </a:prstGeom>
        </p:spPr>
      </p:pic>
    </p:spTree>
    <p:extLst>
      <p:ext uri="{BB962C8B-B14F-4D97-AF65-F5344CB8AC3E}">
        <p14:creationId xmlns:p14="http://schemas.microsoft.com/office/powerpoint/2010/main" val="1412155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5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1900" dirty="0">
                <a:solidFill>
                  <a:schemeClr val="tx1"/>
                </a:solidFill>
                <a:ea typeface="Arial" panose="020B0604020202020204" pitchFamily="34" charset="0"/>
              </a:rPr>
              <a:t>Figure 50.2 A Simple Response Pathway: Foraging by a Star-nosed Mole</a:t>
            </a:r>
          </a:p>
        </p:txBody>
      </p:sp>
      <p:pic>
        <p:nvPicPr>
          <p:cNvPr id="2" name="Picture 1" descr="A diagram shows a mole foraging in a tunnel. One of two sensory inputs is shown, food absent, or food present (drawing of an earthworm is shown).&#10;If food is absent, after integration of the sensory input, the mole moves on.&#10;If food is present, after integration of the sensory input, the mole bites, capturing the worm."/>
          <p:cNvPicPr>
            <a:picLocks noChangeAspect="1"/>
          </p:cNvPicPr>
          <p:nvPr/>
        </p:nvPicPr>
        <p:blipFill>
          <a:blip r:embed="rId3"/>
          <a:stretch>
            <a:fillRect/>
          </a:stretch>
        </p:blipFill>
        <p:spPr>
          <a:xfrm>
            <a:off x="1147031" y="420108"/>
            <a:ext cx="6849936" cy="6192671"/>
          </a:xfrm>
          <a:prstGeom prst="rect">
            <a:avLst/>
          </a:prstGeom>
        </p:spPr>
      </p:pic>
    </p:spTree>
    <p:extLst>
      <p:ext uri="{BB962C8B-B14F-4D97-AF65-F5344CB8AC3E}">
        <p14:creationId xmlns:p14="http://schemas.microsoft.com/office/powerpoint/2010/main" val="3712366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072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800" dirty="0">
                <a:solidFill>
                  <a:schemeClr val="tx1"/>
                </a:solidFill>
                <a:ea typeface="Arial" panose="020B0604020202020204" pitchFamily="34" charset="0"/>
              </a:rPr>
              <a:t>Figure 50.12a Sensory Transduction in the Cochlea (Part 1: Art)</a:t>
            </a:r>
          </a:p>
        </p:txBody>
      </p:sp>
      <p:pic>
        <p:nvPicPr>
          <p:cNvPr id="34" name="Picture 33" descr="a) A diagram shows the middle and inner ear.&#10;The tympanic membrane is labeled, and the spiral of the cochlea has three sections labeled A, B and C along the length of the spiraling tube. The axons of sensory neurons extending from the inner ear are also labeled.&#10;An expanded view shows the internal structure of the middle and inner ear, as well as the cochlea. In the ear, the tympanic membrane is connected to a series of bones, ending in the horseshoe shaped stapes. The stapes are locate over the oval window in the side of the ear. The oval window opens into the vestibular canal of the cochlea. The cochlea is uncoiled and shown as a continuous tube, with the basilar membrane along the center. A signal is shown moving through the vestibular canal to the end of the cochlea at the apex of the tube, making a U-turn around the end of the basilar membrane, and passing back to through the other side of the cochlea, the tympanic canal. This ends with the round window of the middle ear. The base of the basilar membrane is attached between the oval and round window. Along the basilar membrane are three points. Near the base is A, half way is B, and near the end is C. Point B is shown vibrating."/>
          <p:cNvPicPr>
            <a:picLocks noChangeAspect="1"/>
          </p:cNvPicPr>
          <p:nvPr/>
        </p:nvPicPr>
        <p:blipFill>
          <a:blip r:embed="rId3"/>
          <a:stretch>
            <a:fillRect/>
          </a:stretch>
        </p:blipFill>
        <p:spPr>
          <a:xfrm>
            <a:off x="310095" y="975040"/>
            <a:ext cx="8523809" cy="4904762"/>
          </a:xfrm>
          <a:prstGeom prst="rect">
            <a:avLst/>
          </a:prstGeom>
        </p:spPr>
      </p:pic>
    </p:spTree>
    <p:extLst>
      <p:ext uri="{BB962C8B-B14F-4D97-AF65-F5344CB8AC3E}">
        <p14:creationId xmlns:p14="http://schemas.microsoft.com/office/powerpoint/2010/main" val="574662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95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600" dirty="0">
                <a:solidFill>
                  <a:schemeClr val="tx1"/>
                </a:solidFill>
                <a:ea typeface="Arial" panose="020B0604020202020204" pitchFamily="34" charset="0"/>
              </a:rPr>
              <a:t>Figure 50.12b Sensory Transduction in the Cochlea (Part 2: Graph)</a:t>
            </a:r>
          </a:p>
        </p:txBody>
      </p:sp>
      <p:pic>
        <p:nvPicPr>
          <p:cNvPr id="2" name="Picture 1" descr="b) Three graphs are shown. In all three, the X-axis shows the distance from oval window (units of millimeters) with a scale showing 0, 10, 20, and 30 millimeters. The Y-axis shows the relative motion of basilar membrane, with a range from 0 to 3.&#10;The first graph is labeled 6000 hertz. The graph shows a curve starting at a relative motion at 0 millimeters of 2.5, which remains relatively constant until 10 millimeters, the location of Point A. After this, the relative motion slopes down and decreases rapidly to 0 by 15 millimeters, before Point B&#10;The second graph is labeled 1000 hertz. The graph shows a curve starting at a relative motion at 0 millimeters of 0.25, which steadily increase t a relative motion of 1.9 at 10 millimeters, the location of Point A, and 3 at 20 millimeters, the location of Point B. The relative motion decreases to 0.5 by 30 millimeters (the location of Point C) and reached 0 soon after.&#10;The third graph is labeled 100 hertz. The graph shows a curve starting at a relative motion at 0 millimeters of 0. The curve slope upwards, reaching a relative motion of 0.5 at 10 millimeters, the position of Point A, 1.1 at 20 millimeters, the position of Point B, and 3 at 30 millimeters, the position of Point C. After this, the relative motion dips slightly and the graph ends."/>
          <p:cNvPicPr>
            <a:picLocks noChangeAspect="1"/>
          </p:cNvPicPr>
          <p:nvPr/>
        </p:nvPicPr>
        <p:blipFill>
          <a:blip r:embed="rId3"/>
          <a:stretch>
            <a:fillRect/>
          </a:stretch>
        </p:blipFill>
        <p:spPr>
          <a:xfrm>
            <a:off x="2520020" y="790672"/>
            <a:ext cx="4103960" cy="5901885"/>
          </a:xfrm>
          <a:prstGeom prst="rect">
            <a:avLst/>
          </a:prstGeom>
          <a:noFill/>
          <a:ln>
            <a:noFill/>
          </a:ln>
        </p:spPr>
      </p:pic>
    </p:spTree>
    <p:extLst>
      <p:ext uri="{BB962C8B-B14F-4D97-AF65-F5344CB8AC3E}">
        <p14:creationId xmlns:p14="http://schemas.microsoft.com/office/powerpoint/2010/main" val="1061074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noAutofit/>
          </a:bodyPr>
          <a:lstStyle/>
          <a:p>
            <a:r>
              <a:rPr lang="en-US" i="1" dirty="0"/>
              <a:t>Equilibrium</a:t>
            </a:r>
            <a:endParaRPr lang="en-US" dirty="0"/>
          </a:p>
        </p:txBody>
      </p:sp>
      <p:sp>
        <p:nvSpPr>
          <p:cNvPr id="90114" name="Rectangle 3"/>
          <p:cNvSpPr>
            <a:spLocks noGrp="1" noChangeArrowheads="1"/>
          </p:cNvSpPr>
          <p:nvPr>
            <p:ph idx="1"/>
          </p:nvPr>
        </p:nvSpPr>
        <p:spPr>
          <a:xfrm>
            <a:off x="152400" y="1272910"/>
            <a:ext cx="8839199" cy="4137290"/>
          </a:xfrm>
        </p:spPr>
        <p:txBody>
          <a:bodyPr>
            <a:noAutofit/>
          </a:bodyPr>
          <a:lstStyle/>
          <a:p>
            <a:r>
              <a:rPr lang="en-US" dirty="0"/>
              <a:t>Several organs in the inner ear detect body movement, position, and balance</a:t>
            </a:r>
          </a:p>
          <a:p>
            <a:pPr lvl="1"/>
            <a:r>
              <a:rPr lang="en-US" dirty="0"/>
              <a:t>The utricle and saccule contain hair cells projecting into a gelatinous material</a:t>
            </a:r>
          </a:p>
          <a:p>
            <a:pPr lvl="1"/>
            <a:r>
              <a:rPr lang="en-US" dirty="0"/>
              <a:t>Embedded in the gel are granules called otoliths that allow us to perceive position relative to gravity or linear movement</a:t>
            </a:r>
          </a:p>
          <a:p>
            <a:pPr lvl="1"/>
            <a:r>
              <a:rPr lang="en-US" dirty="0"/>
              <a:t>Three semicircular canals contain fluid and can detect angular movement in any direction</a:t>
            </a:r>
          </a:p>
        </p:txBody>
      </p:sp>
    </p:spTree>
    <p:extLst>
      <p:ext uri="{BB962C8B-B14F-4D97-AF65-F5344CB8AC3E}">
        <p14:creationId xmlns:p14="http://schemas.microsoft.com/office/powerpoint/2010/main" val="1061133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50.13 Organs of Equilibrium in the Inner Ear</a:t>
            </a:r>
          </a:p>
        </p:txBody>
      </p:sp>
      <p:pic>
        <p:nvPicPr>
          <p:cNvPr id="25" name="Picture 24" descr="A diagram shows the spiral of the cochlea, which opens into a large cavity labeled vestibule. A small lobe, the saccule, is near the opening of the cochlea. Above the saccule is another round lobe, with three loops. The lobe is the utricle.  The vestibular nerve is shown extending to the base of each of the loops to a triangular structure. One of these points is highlighted and shown in an expanded view.&#10;In this expanded view labeled perilymph, there is a layer of hair cells. Part of the layer rises in a hump. Nerve fibers extend upwards in the bottom of the hump into a the hair cells. The surface of the hump has hairs protruding into a triangular cavity curved to the right at the top. This is the cupula. An arrow shows that body movement occurs to the left, and fluid flow in the perilymph is moving right, pushing the cupula to the right. A signal is shown passing through the nerve fibers and away from the hair cells."/>
          <p:cNvPicPr>
            <a:picLocks noChangeAspect="1"/>
          </p:cNvPicPr>
          <p:nvPr/>
        </p:nvPicPr>
        <p:blipFill>
          <a:blip r:embed="rId3"/>
          <a:stretch>
            <a:fillRect/>
          </a:stretch>
        </p:blipFill>
        <p:spPr>
          <a:xfrm>
            <a:off x="467238" y="1243285"/>
            <a:ext cx="8209524" cy="4371429"/>
          </a:xfrm>
          <a:prstGeom prst="rect">
            <a:avLst/>
          </a:prstGeom>
        </p:spPr>
      </p:pic>
    </p:spTree>
    <p:extLst>
      <p:ext uri="{BB962C8B-B14F-4D97-AF65-F5344CB8AC3E}">
        <p14:creationId xmlns:p14="http://schemas.microsoft.com/office/powerpoint/2010/main" val="931998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0" y="0"/>
            <a:ext cx="9144000" cy="646331"/>
          </a:xfrm>
        </p:spPr>
        <p:txBody>
          <a:bodyPr>
            <a:noAutofit/>
          </a:bodyPr>
          <a:lstStyle/>
          <a:p>
            <a:r>
              <a:rPr lang="en-US" dirty="0"/>
              <a:t>Hearing and Equilibrium in Other Vertebrates</a:t>
            </a:r>
          </a:p>
        </p:txBody>
      </p:sp>
      <p:sp>
        <p:nvSpPr>
          <p:cNvPr id="94210" name="Rectangle 3"/>
          <p:cNvSpPr>
            <a:spLocks noGrp="1" noChangeArrowheads="1"/>
          </p:cNvSpPr>
          <p:nvPr>
            <p:ph idx="1"/>
          </p:nvPr>
        </p:nvSpPr>
        <p:spPr>
          <a:xfrm>
            <a:off x="152400" y="1272910"/>
            <a:ext cx="8839199" cy="3375290"/>
          </a:xfrm>
        </p:spPr>
        <p:txBody>
          <a:bodyPr>
            <a:noAutofit/>
          </a:bodyPr>
          <a:lstStyle/>
          <a:p>
            <a:r>
              <a:rPr lang="en-US" dirty="0"/>
              <a:t>Unlike mammals, fishes have only a pair of inner ears near the brain</a:t>
            </a:r>
          </a:p>
          <a:p>
            <a:r>
              <a:rPr lang="en-US" dirty="0"/>
              <a:t>Most fishes and aquatic amphibians also have a </a:t>
            </a:r>
            <a:r>
              <a:rPr lang="en-US" b="1" dirty="0"/>
              <a:t>lateral line system </a:t>
            </a:r>
            <a:r>
              <a:rPr lang="en-US" dirty="0"/>
              <a:t>along both sides of their body</a:t>
            </a:r>
          </a:p>
          <a:p>
            <a:r>
              <a:rPr lang="en-US" dirty="0"/>
              <a:t>The lateral line system contains mechanoreceptors with hair cells that detect and respond to water movement</a:t>
            </a:r>
          </a:p>
        </p:txBody>
      </p:sp>
    </p:spTree>
    <p:extLst>
      <p:ext uri="{BB962C8B-B14F-4D97-AF65-F5344CB8AC3E}">
        <p14:creationId xmlns:p14="http://schemas.microsoft.com/office/powerpoint/2010/main" val="2671982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50.14 The Lateral Line System in a Fish</a:t>
            </a:r>
          </a:p>
        </p:txBody>
      </p:sp>
      <p:pic>
        <p:nvPicPr>
          <p:cNvPr id="40" name="Picture 39" descr="A diagram shows the side view and top view of a fish. In the side view, there is a red line running from the gills to the tail, in the middle of the body (top to bottom axis). This is the lateral line. When viewed from the top, the lateral lines (one on either side) are shown as an outline of the body on the left and right side. A section of the lateral line is highlighted and shown in an expanded view.&#10;The bottom of the diagram shows the fish body wall. Above this is a later of segmented muscle. The surface of the body wall is covered in angled scales. On the surface of the scales is the lateral line epidermis, and passing through the scales near the surface is the lateral line canal, a long tube. There are small openings in the lateral line epidermis that opens into the lateral line canal, and water is able to flow from the surrounding water into the canal.&#10;A lateral nerve passes along the interface between the body wall and the scales, with branches extending at an angle parallel to the scales, with a cluster of sensory hair cells at points along the lateral line canal. There is one nerve shown between each scale. One of the clusters is highlighted and shown in an expanded view.&#10;Water flows over a cupula, a small dome like structure enclosing a group of hair cells. In the cupula, extending from the hair cells are sensory hairs. The cupula extends into the lateral line canal. Around the hair cells are supporting cells which anchor the hair cells in the side of the lateral line canal. Nerve fibers extend from the hair cells into the body, and an arrow is shown, labeled “action potentials” in a direction away from the hair cells."/>
          <p:cNvPicPr>
            <a:picLocks noChangeAspect="1"/>
          </p:cNvPicPr>
          <p:nvPr/>
        </p:nvPicPr>
        <p:blipFill>
          <a:blip r:embed="rId3"/>
          <a:stretch>
            <a:fillRect/>
          </a:stretch>
        </p:blipFill>
        <p:spPr>
          <a:xfrm>
            <a:off x="305333" y="1090905"/>
            <a:ext cx="8533333" cy="4676190"/>
          </a:xfrm>
          <a:prstGeom prst="rect">
            <a:avLst/>
          </a:prstGeom>
        </p:spPr>
      </p:pic>
    </p:spTree>
    <p:extLst>
      <p:ext uri="{BB962C8B-B14F-4D97-AF65-F5344CB8AC3E}">
        <p14:creationId xmlns:p14="http://schemas.microsoft.com/office/powerpoint/2010/main" val="1706143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95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50.14a The Lateral Line System in a Fish (Part 1: Fish Body Wall)</a:t>
            </a:r>
          </a:p>
        </p:txBody>
      </p:sp>
      <p:pic>
        <p:nvPicPr>
          <p:cNvPr id="12" name="Picture 11" descr="A diagram shows the top view of a fish. When viewed from the top, the lateral lines (one on either side) are shown as an outline of the body on the left and right side. A section of the lateral line is highlighted and shown in an expanded view.&#10;The bottom of the diagram shows the fish body wall. Above this is a later of segmented muscle. The surface of the body wall is covered in angled scales. On the surface of the scales is the lateral line epidermis, and passing through the scales near the surface is the lateral line canal, a long tube. There are small openings in the lateral line epidermis that opens into the lateral line canal, and water is able to flow from the surrounding water into the canal.&#10;A lateral nerve passes along the interface between the body wall and the scales, with branches extending at an angle parallel to the scales, with a cluster of sensory hair cells at points along the lateral line canal."/>
          <p:cNvPicPr>
            <a:picLocks noChangeAspect="1"/>
          </p:cNvPicPr>
          <p:nvPr/>
        </p:nvPicPr>
        <p:blipFill>
          <a:blip r:embed="rId3"/>
          <a:stretch>
            <a:fillRect/>
          </a:stretch>
        </p:blipFill>
        <p:spPr>
          <a:xfrm>
            <a:off x="1676373" y="645228"/>
            <a:ext cx="5791253" cy="5970673"/>
          </a:xfrm>
          <a:prstGeom prst="rect">
            <a:avLst/>
          </a:prstGeom>
          <a:noFill/>
          <a:ln>
            <a:noFill/>
          </a:ln>
        </p:spPr>
      </p:pic>
    </p:spTree>
    <p:extLst>
      <p:ext uri="{BB962C8B-B14F-4D97-AF65-F5344CB8AC3E}">
        <p14:creationId xmlns:p14="http://schemas.microsoft.com/office/powerpoint/2010/main" val="2257757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50.14b The Lateral Line System in a Fish (Part 2: Cupula)</a:t>
            </a:r>
          </a:p>
        </p:txBody>
      </p:sp>
      <p:pic>
        <p:nvPicPr>
          <p:cNvPr id="19" name="Picture 18" descr="Water flows over a cupula, a small dome like structure enclosing a group of hair cells. In the cupula, extending from the hair cells are sensory hairs. The cupula extends into the lateral line canal. Around the hair cells are supporting cells which anchor the hair cells in the side of the lateral line canal. Nerve fibers extend from the hair cells into the body, and an arrow is shown, labeled “action potentials” in a direction away from the hair cells."/>
          <p:cNvPicPr>
            <a:picLocks noChangeAspect="1"/>
          </p:cNvPicPr>
          <p:nvPr/>
        </p:nvPicPr>
        <p:blipFill>
          <a:blip r:embed="rId3"/>
          <a:stretch>
            <a:fillRect/>
          </a:stretch>
        </p:blipFill>
        <p:spPr>
          <a:xfrm>
            <a:off x="1235910" y="1841500"/>
            <a:ext cx="6676190" cy="3200000"/>
          </a:xfrm>
          <a:prstGeom prst="rect">
            <a:avLst/>
          </a:prstGeom>
        </p:spPr>
      </p:pic>
    </p:spTree>
    <p:extLst>
      <p:ext uri="{BB962C8B-B14F-4D97-AF65-F5344CB8AC3E}">
        <p14:creationId xmlns:p14="http://schemas.microsoft.com/office/powerpoint/2010/main" val="3470252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0" y="0"/>
            <a:ext cx="9144000" cy="1107996"/>
          </a:xfrm>
        </p:spPr>
        <p:txBody>
          <a:bodyPr>
            <a:noAutofit/>
          </a:bodyPr>
          <a:lstStyle/>
          <a:p>
            <a:r>
              <a:rPr lang="en-US" dirty="0"/>
              <a:t>Concept 50.3: The diverse visual receptors of animals depend on light-absorbing pigments</a:t>
            </a:r>
          </a:p>
        </p:txBody>
      </p:sp>
      <p:sp>
        <p:nvSpPr>
          <p:cNvPr id="98306" name="Rectangle 3"/>
          <p:cNvSpPr>
            <a:spLocks noGrp="1" noChangeArrowheads="1"/>
          </p:cNvSpPr>
          <p:nvPr>
            <p:ph idx="1"/>
          </p:nvPr>
        </p:nvSpPr>
        <p:spPr>
          <a:xfrm>
            <a:off x="152400" y="1272910"/>
            <a:ext cx="8839199" cy="1698890"/>
          </a:xfrm>
        </p:spPr>
        <p:txBody>
          <a:bodyPr>
            <a:noAutofit/>
          </a:bodyPr>
          <a:lstStyle/>
          <a:p>
            <a:r>
              <a:rPr lang="en-US" dirty="0"/>
              <a:t>Animals use a diverse set of organs for vision, but the underlying mechanism for capturing light is the same, suggesting a common evolutionary origin</a:t>
            </a:r>
          </a:p>
        </p:txBody>
      </p:sp>
    </p:spTree>
    <p:extLst>
      <p:ext uri="{BB962C8B-B14F-4D97-AF65-F5344CB8AC3E}">
        <p14:creationId xmlns:p14="http://schemas.microsoft.com/office/powerpoint/2010/main" val="1846758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noAutofit/>
          </a:bodyPr>
          <a:lstStyle/>
          <a:p>
            <a:r>
              <a:rPr lang="en-US" dirty="0"/>
              <a:t>Evolution of Visual Perception</a:t>
            </a:r>
          </a:p>
        </p:txBody>
      </p:sp>
      <p:sp>
        <p:nvSpPr>
          <p:cNvPr id="100354" name="Rectangle 3"/>
          <p:cNvSpPr>
            <a:spLocks noGrp="1" noChangeArrowheads="1"/>
          </p:cNvSpPr>
          <p:nvPr>
            <p:ph idx="1"/>
          </p:nvPr>
        </p:nvSpPr>
        <p:spPr>
          <a:xfrm>
            <a:off x="152400" y="1272910"/>
            <a:ext cx="8839199" cy="2460890"/>
          </a:xfrm>
        </p:spPr>
        <p:txBody>
          <a:bodyPr>
            <a:noAutofit/>
          </a:bodyPr>
          <a:lstStyle/>
          <a:p>
            <a:r>
              <a:rPr lang="en-US" dirty="0"/>
              <a:t>Light detectors in the animal kingdom range from simple clusters of cells that detect direction and intensity of light to complex organs that form images</a:t>
            </a:r>
          </a:p>
          <a:p>
            <a:r>
              <a:rPr lang="en-US" dirty="0"/>
              <a:t>Light detectors all contain </a:t>
            </a:r>
            <a:r>
              <a:rPr lang="en-US" b="1" dirty="0"/>
              <a:t>photoreceptors</a:t>
            </a:r>
            <a:r>
              <a:rPr lang="en-US" dirty="0"/>
              <a:t>, cells that contain light-absorbing pigment molecules</a:t>
            </a:r>
          </a:p>
        </p:txBody>
      </p:sp>
    </p:spTree>
    <p:extLst>
      <p:ext uri="{BB962C8B-B14F-4D97-AF65-F5344CB8AC3E}">
        <p14:creationId xmlns:p14="http://schemas.microsoft.com/office/powerpoint/2010/main" val="2225185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595632"/>
          </a:xfrm>
        </p:spPr>
        <p:txBody>
          <a:bodyPr>
            <a:noAutofit/>
          </a:bodyPr>
          <a:lstStyle/>
          <a:p>
            <a:r>
              <a:rPr lang="en-US" dirty="0"/>
              <a:t>Concept 50.1: Sensory receptors transduce stimulus energy and transmit signals to the central nervous system, Continued</a:t>
            </a:r>
          </a:p>
        </p:txBody>
      </p:sp>
      <p:sp>
        <p:nvSpPr>
          <p:cNvPr id="24577" name="Rectangle 3"/>
          <p:cNvSpPr>
            <a:spLocks noGrp="1" noChangeArrowheads="1"/>
          </p:cNvSpPr>
          <p:nvPr>
            <p:ph idx="1"/>
          </p:nvPr>
        </p:nvSpPr>
        <p:spPr>
          <a:xfrm>
            <a:off x="152400" y="1595632"/>
            <a:ext cx="8839199" cy="3222890"/>
          </a:xfrm>
        </p:spPr>
        <p:txBody>
          <a:bodyPr>
            <a:noAutofit/>
          </a:bodyPr>
          <a:lstStyle/>
          <a:p>
            <a:r>
              <a:rPr lang="en-US" dirty="0"/>
              <a:t>Sensory pathways have four basic functions in common</a:t>
            </a:r>
          </a:p>
          <a:p>
            <a:pPr lvl="1"/>
            <a:r>
              <a:rPr lang="en-US" dirty="0"/>
              <a:t>Sensory reception</a:t>
            </a:r>
          </a:p>
          <a:p>
            <a:pPr lvl="1"/>
            <a:r>
              <a:rPr lang="en-US" dirty="0"/>
              <a:t>Transduction</a:t>
            </a:r>
          </a:p>
          <a:p>
            <a:pPr lvl="1"/>
            <a:r>
              <a:rPr lang="en-US" dirty="0"/>
              <a:t>Transmission</a:t>
            </a:r>
          </a:p>
          <a:p>
            <a:pPr lvl="1"/>
            <a:r>
              <a:rPr lang="en-US" dirty="0"/>
              <a:t>Perception</a:t>
            </a:r>
          </a:p>
        </p:txBody>
      </p:sp>
    </p:spTree>
    <p:extLst>
      <p:ext uri="{BB962C8B-B14F-4D97-AF65-F5344CB8AC3E}">
        <p14:creationId xmlns:p14="http://schemas.microsoft.com/office/powerpoint/2010/main" val="602637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noAutofit/>
          </a:bodyPr>
          <a:lstStyle/>
          <a:p>
            <a:r>
              <a:rPr lang="en-US" i="1" dirty="0"/>
              <a:t>Light-Detecting Organs</a:t>
            </a:r>
            <a:endParaRPr lang="en-US" dirty="0"/>
          </a:p>
        </p:txBody>
      </p:sp>
      <p:sp>
        <p:nvSpPr>
          <p:cNvPr id="102402" name="Rectangle 3"/>
          <p:cNvSpPr>
            <a:spLocks noGrp="1" noChangeArrowheads="1"/>
          </p:cNvSpPr>
          <p:nvPr>
            <p:ph idx="1"/>
          </p:nvPr>
        </p:nvSpPr>
        <p:spPr>
          <a:xfrm>
            <a:off x="152400" y="1272910"/>
            <a:ext cx="8839199" cy="3680090"/>
          </a:xfrm>
        </p:spPr>
        <p:txBody>
          <a:bodyPr>
            <a:noAutofit/>
          </a:bodyPr>
          <a:lstStyle/>
          <a:p>
            <a:r>
              <a:rPr lang="en-US" dirty="0"/>
              <a:t>Most invertebrates have a light-detecting organ</a:t>
            </a:r>
          </a:p>
          <a:p>
            <a:r>
              <a:rPr lang="en-US" dirty="0"/>
              <a:t>One of the simplest light-detecting organs is that of planarians</a:t>
            </a:r>
          </a:p>
          <a:p>
            <a:r>
              <a:rPr lang="en-US" dirty="0"/>
              <a:t>A pair of ocelli called eyespots are located near the head</a:t>
            </a:r>
          </a:p>
          <a:p>
            <a:r>
              <a:rPr lang="en-US" dirty="0"/>
              <a:t>These allow planarians to move away from light and seek shaded locations</a:t>
            </a:r>
          </a:p>
        </p:txBody>
      </p:sp>
    </p:spTree>
    <p:extLst>
      <p:ext uri="{BB962C8B-B14F-4D97-AF65-F5344CB8AC3E}">
        <p14:creationId xmlns:p14="http://schemas.microsoft.com/office/powerpoint/2010/main" val="996771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46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800" dirty="0">
                <a:solidFill>
                  <a:schemeClr val="tx1"/>
                </a:solidFill>
                <a:ea typeface="Arial" panose="020B0604020202020204" pitchFamily="34" charset="0"/>
              </a:rPr>
              <a:t>Figure 50.15 Ocelli and Orientation Behavior of a Planarian</a:t>
            </a:r>
          </a:p>
        </p:txBody>
      </p:sp>
      <p:pic>
        <p:nvPicPr>
          <p:cNvPr id="25" name="Picture 24" descr="a) A series of three diagrams are shown. In all three, the top half is shaded light, and the bottom is shaded dark (labeled light and dark in the first diagram).&#10;In the first diagram there is a flatworm, angled with its eyespots slightly into the light portion of the diagram. In the second, the flatworm has turned to that its eyespots are angled about 45 degrees down, towards the dark portion of the diagram. In the third diagram, the flatworm has turned further toward the dark, now pointed straight down."/>
          <p:cNvPicPr>
            <a:picLocks noChangeAspect="1"/>
          </p:cNvPicPr>
          <p:nvPr/>
        </p:nvPicPr>
        <p:blipFill>
          <a:blip r:embed="rId3"/>
          <a:stretch>
            <a:fillRect/>
          </a:stretch>
        </p:blipFill>
        <p:spPr>
          <a:xfrm>
            <a:off x="1267238" y="998413"/>
            <a:ext cx="6609524" cy="2257143"/>
          </a:xfrm>
          <a:prstGeom prst="rect">
            <a:avLst/>
          </a:prstGeom>
        </p:spPr>
      </p:pic>
      <p:pic>
        <p:nvPicPr>
          <p:cNvPr id="26" name="Picture 25" descr="b) A diagram shows the body of a flatworm, with the eye spots near the front of the body (one eye spot is labeled Ocellus) highlighted. An expanded view shows the structure of an ocellus. There is a ring of cells with a screening pigment (dark gray). In the middle of the ring are three nerve cells named photoreceptors. The ends of the nerve cells, with dendrites in the ring of screening pigment, has a visual pigment. The cell bodies are above the ring, and the nerves angle 90 degrees and extend to the brain. Light is shown entering the cell bodies of the photoreceptors, and a signal passes along the axon."/>
          <p:cNvPicPr>
            <a:picLocks noChangeAspect="1"/>
          </p:cNvPicPr>
          <p:nvPr/>
        </p:nvPicPr>
        <p:blipFill>
          <a:blip r:embed="rId4"/>
          <a:stretch>
            <a:fillRect/>
          </a:stretch>
        </p:blipFill>
        <p:spPr>
          <a:xfrm>
            <a:off x="1219619" y="3335213"/>
            <a:ext cx="6704762" cy="3238095"/>
          </a:xfrm>
          <a:prstGeom prst="rect">
            <a:avLst/>
          </a:prstGeom>
        </p:spPr>
      </p:pic>
    </p:spTree>
    <p:extLst>
      <p:ext uri="{BB962C8B-B14F-4D97-AF65-F5344CB8AC3E}">
        <p14:creationId xmlns:p14="http://schemas.microsoft.com/office/powerpoint/2010/main" val="38121696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7"/>
          <p:cNvSpPr>
            <a:spLocks noGrp="1" noChangeArrowheads="1"/>
          </p:cNvSpPr>
          <p:nvPr>
            <p:ph type="title"/>
          </p:nvPr>
        </p:nvSpPr>
        <p:spPr/>
        <p:txBody>
          <a:bodyPr>
            <a:noAutofit/>
          </a:bodyPr>
          <a:lstStyle/>
          <a:p>
            <a:r>
              <a:rPr lang="en-US" i="1" dirty="0"/>
              <a:t>Compound Eyes</a:t>
            </a:r>
            <a:endParaRPr lang="en-US" dirty="0"/>
          </a:p>
        </p:txBody>
      </p:sp>
      <p:sp>
        <p:nvSpPr>
          <p:cNvPr id="106497" name="Rectangle 2"/>
          <p:cNvSpPr>
            <a:spLocks noGrp="1" noChangeArrowheads="1"/>
          </p:cNvSpPr>
          <p:nvPr>
            <p:ph idx="1"/>
          </p:nvPr>
        </p:nvSpPr>
        <p:spPr>
          <a:xfrm>
            <a:off x="152400" y="1272910"/>
            <a:ext cx="8839199" cy="3451490"/>
          </a:xfrm>
        </p:spPr>
        <p:txBody>
          <a:bodyPr>
            <a:noAutofit/>
          </a:bodyPr>
          <a:lstStyle/>
          <a:p>
            <a:r>
              <a:rPr lang="en-US" dirty="0"/>
              <a:t>Insects, crustaceans, and some polychaete worms have </a:t>
            </a:r>
            <a:r>
              <a:rPr lang="en-US" b="1" dirty="0"/>
              <a:t>compound eyes</a:t>
            </a:r>
            <a:r>
              <a:rPr lang="en-US" dirty="0"/>
              <a:t>, which consist of up to several thousand light detectors called </a:t>
            </a:r>
            <a:r>
              <a:rPr lang="en-US" b="1" dirty="0"/>
              <a:t>ommatidia</a:t>
            </a:r>
          </a:p>
          <a:p>
            <a:r>
              <a:rPr lang="en-US" dirty="0"/>
              <a:t>Compound eyes are very effective at detecting movement</a:t>
            </a:r>
          </a:p>
          <a:p>
            <a:r>
              <a:rPr lang="en-US" dirty="0"/>
              <a:t>Insects have excellent color vision, and some can see into the ultraviolet range</a:t>
            </a:r>
          </a:p>
        </p:txBody>
      </p:sp>
    </p:spTree>
    <p:extLst>
      <p:ext uri="{BB962C8B-B14F-4D97-AF65-F5344CB8AC3E}">
        <p14:creationId xmlns:p14="http://schemas.microsoft.com/office/powerpoint/2010/main" val="1470200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5875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50.16 Compound Eyes</a:t>
            </a:r>
          </a:p>
        </p:txBody>
      </p:sp>
      <p:sp>
        <p:nvSpPr>
          <p:cNvPr id="25" name="Content Placeholder 24"/>
          <p:cNvSpPr>
            <a:spLocks noGrp="1"/>
          </p:cNvSpPr>
          <p:nvPr>
            <p:ph sz="quarter" idx="11"/>
          </p:nvPr>
        </p:nvSpPr>
        <p:spPr>
          <a:xfrm>
            <a:off x="1859329" y="618789"/>
            <a:ext cx="2446182" cy="51296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42900" indent="-342900">
              <a:lnSpc>
                <a:spcPts val="2000"/>
              </a:lnSpc>
              <a:spcBef>
                <a:spcPct val="0"/>
              </a:spcBef>
              <a:buFont typeface="+mj-lt"/>
              <a:buAutoNum type="alphaLcParenR"/>
            </a:pPr>
            <a:r>
              <a:rPr lang="en-US" sz="1800" b="1" dirty="0"/>
              <a:t>The faceted eyes on the head of a fly</a:t>
            </a:r>
          </a:p>
        </p:txBody>
      </p:sp>
      <p:pic>
        <p:nvPicPr>
          <p:cNvPr id="27" name="Picture 26" descr="A photograph shows the eyes of a fly. The surface is made up of an uncountable number of small circles in a tightly packed structure in the circular eye. Each eye is roughly 8mm in length."/>
          <p:cNvPicPr>
            <a:picLocks noChangeAspect="1"/>
          </p:cNvPicPr>
          <p:nvPr/>
        </p:nvPicPr>
        <p:blipFill>
          <a:blip r:embed="rId3"/>
          <a:stretch>
            <a:fillRect/>
          </a:stretch>
        </p:blipFill>
        <p:spPr>
          <a:xfrm>
            <a:off x="4638621" y="581474"/>
            <a:ext cx="2763871" cy="2116810"/>
          </a:xfrm>
          <a:prstGeom prst="rect">
            <a:avLst/>
          </a:prstGeom>
        </p:spPr>
      </p:pic>
      <p:sp>
        <p:nvSpPr>
          <p:cNvPr id="26" name="Content Placeholder 25"/>
          <p:cNvSpPr>
            <a:spLocks noGrp="1"/>
          </p:cNvSpPr>
          <p:nvPr>
            <p:ph sz="quarter" idx="12"/>
          </p:nvPr>
        </p:nvSpPr>
        <p:spPr>
          <a:xfrm>
            <a:off x="1867421" y="6372920"/>
            <a:ext cx="1551707" cy="2564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42900" indent="-342900">
              <a:lnSpc>
                <a:spcPts val="2000"/>
              </a:lnSpc>
              <a:spcBef>
                <a:spcPct val="0"/>
              </a:spcBef>
              <a:buFont typeface="+mj-lt"/>
              <a:buAutoNum type="alphaLcParenR" startAt="2"/>
            </a:pPr>
            <a:r>
              <a:rPr lang="en-US" sz="1800" b="1" dirty="0"/>
              <a:t>Ommatidia</a:t>
            </a:r>
          </a:p>
        </p:txBody>
      </p:sp>
      <p:pic>
        <p:nvPicPr>
          <p:cNvPr id="29" name="Picture 28" descr="A cluster of long, thin tubes are shown, with thick hexagonal structures packed tightly together at the top forming the surface of a compound eye. Extending below the tube are axons, one per tube. One of the tubes labeled ommatidium is highlighted and shown in an expanded view.&#10;The ommatidium has a cornea, a small bulge on the hexagonal surface. Below the surface is an inverted triangular structure named the crystalline cone. These make up the lens. Below this is a long tube, the rhabdom, with an elongated cell, a photoreceptor, on either side along the tube."/>
          <p:cNvPicPr>
            <a:picLocks noChangeAspect="1"/>
          </p:cNvPicPr>
          <p:nvPr/>
        </p:nvPicPr>
        <p:blipFill>
          <a:blip r:embed="rId4"/>
          <a:stretch>
            <a:fillRect/>
          </a:stretch>
        </p:blipFill>
        <p:spPr>
          <a:xfrm>
            <a:off x="1851678" y="2310630"/>
            <a:ext cx="4139223" cy="4046449"/>
          </a:xfrm>
          <a:prstGeom prst="rect">
            <a:avLst/>
          </a:prstGeom>
        </p:spPr>
      </p:pic>
    </p:spTree>
    <p:extLst>
      <p:ext uri="{BB962C8B-B14F-4D97-AF65-F5344CB8AC3E}">
        <p14:creationId xmlns:p14="http://schemas.microsoft.com/office/powerpoint/2010/main" val="99214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50.16a Compound Eyes (Part 1: Micrograph)</a:t>
            </a:r>
          </a:p>
        </p:txBody>
      </p:sp>
      <p:sp>
        <p:nvSpPr>
          <p:cNvPr id="11" name="Content Placeholder 10"/>
          <p:cNvSpPr>
            <a:spLocks noGrp="1"/>
          </p:cNvSpPr>
          <p:nvPr>
            <p:ph sz="quarter" idx="11"/>
          </p:nvPr>
        </p:nvSpPr>
        <p:spPr>
          <a:xfrm>
            <a:off x="2450023" y="4961699"/>
            <a:ext cx="3341177" cy="6771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457200" indent="-457200">
              <a:lnSpc>
                <a:spcPts val="2600"/>
              </a:lnSpc>
              <a:spcBef>
                <a:spcPct val="0"/>
              </a:spcBef>
              <a:buFont typeface="+mj-lt"/>
              <a:buAutoNum type="alphaLcParenR"/>
            </a:pPr>
            <a:r>
              <a:rPr lang="en-US" b="1" dirty="0"/>
              <a:t>The faceted eyes on the head of a fly</a:t>
            </a:r>
          </a:p>
        </p:txBody>
      </p:sp>
      <p:pic>
        <p:nvPicPr>
          <p:cNvPr id="2" name="Picture 1" descr="A photograph shows the eyes of a fly. The surface is made up of an uncountable number of small circles in a tightly packed structure in the circular eye. Each eye is roughly 8mm in length."/>
          <p:cNvPicPr>
            <a:picLocks noChangeAspect="1"/>
          </p:cNvPicPr>
          <p:nvPr/>
        </p:nvPicPr>
        <p:blipFill>
          <a:blip r:embed="rId3"/>
          <a:stretch>
            <a:fillRect/>
          </a:stretch>
        </p:blipFill>
        <p:spPr>
          <a:xfrm>
            <a:off x="2438400" y="1745633"/>
            <a:ext cx="4267200" cy="3257550"/>
          </a:xfrm>
          <a:prstGeom prst="rect">
            <a:avLst/>
          </a:prstGeom>
        </p:spPr>
      </p:pic>
    </p:spTree>
    <p:extLst>
      <p:ext uri="{BB962C8B-B14F-4D97-AF65-F5344CB8AC3E}">
        <p14:creationId xmlns:p14="http://schemas.microsoft.com/office/powerpoint/2010/main" val="3453095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7"/>
          <p:cNvSpPr>
            <a:spLocks noGrp="1" noChangeArrowheads="1"/>
          </p:cNvSpPr>
          <p:nvPr>
            <p:ph type="title"/>
          </p:nvPr>
        </p:nvSpPr>
        <p:spPr/>
        <p:txBody>
          <a:bodyPr>
            <a:noAutofit/>
          </a:bodyPr>
          <a:lstStyle/>
          <a:p>
            <a:r>
              <a:rPr lang="en-US" i="1" dirty="0"/>
              <a:t>Single-Lens Eyes</a:t>
            </a:r>
            <a:endParaRPr lang="en-US" dirty="0"/>
          </a:p>
        </p:txBody>
      </p:sp>
      <p:sp>
        <p:nvSpPr>
          <p:cNvPr id="110593" name="Rectangle 2"/>
          <p:cNvSpPr>
            <a:spLocks noGrp="1" noChangeArrowheads="1"/>
          </p:cNvSpPr>
          <p:nvPr>
            <p:ph idx="1"/>
          </p:nvPr>
        </p:nvSpPr>
        <p:spPr>
          <a:xfrm>
            <a:off x="152400" y="1272910"/>
            <a:ext cx="8839199" cy="3603890"/>
          </a:xfrm>
        </p:spPr>
        <p:txBody>
          <a:bodyPr>
            <a:noAutofit/>
          </a:bodyPr>
          <a:lstStyle/>
          <a:p>
            <a:r>
              <a:rPr lang="en-US" dirty="0"/>
              <a:t>Among invertebrates,</a:t>
            </a:r>
            <a:r>
              <a:rPr lang="en-US" b="1" dirty="0"/>
              <a:t> single-lens eyes </a:t>
            </a:r>
            <a:r>
              <a:rPr lang="en-US" dirty="0"/>
              <a:t>are found in some jellies and polychaete worms, as well as spiders and many molluscs</a:t>
            </a:r>
          </a:p>
          <a:p>
            <a:r>
              <a:rPr lang="en-US" dirty="0"/>
              <a:t>They work on a camera-like principle: The </a:t>
            </a:r>
            <a:r>
              <a:rPr lang="en-US" b="1" dirty="0"/>
              <a:t>iris </a:t>
            </a:r>
            <a:r>
              <a:rPr lang="en-US" dirty="0"/>
              <a:t>changes the diameter of the </a:t>
            </a:r>
            <a:r>
              <a:rPr lang="en-US" b="1" dirty="0"/>
              <a:t>pupil </a:t>
            </a:r>
            <a:r>
              <a:rPr lang="en-US" dirty="0"/>
              <a:t>to control how much light enters</a:t>
            </a:r>
          </a:p>
          <a:p>
            <a:r>
              <a:rPr lang="en-US" dirty="0"/>
              <a:t>The eyes of all vertebrates have a single lens</a:t>
            </a:r>
          </a:p>
        </p:txBody>
      </p:sp>
    </p:spTree>
    <p:extLst>
      <p:ext uri="{BB962C8B-B14F-4D97-AF65-F5344CB8AC3E}">
        <p14:creationId xmlns:p14="http://schemas.microsoft.com/office/powerpoint/2010/main" val="16744833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noAutofit/>
          </a:bodyPr>
          <a:lstStyle/>
          <a:p>
            <a:r>
              <a:rPr lang="en-US" dirty="0"/>
              <a:t>The Vertebrate Visual System</a:t>
            </a:r>
          </a:p>
        </p:txBody>
      </p:sp>
      <p:sp>
        <p:nvSpPr>
          <p:cNvPr id="112642" name="Rectangle 3"/>
          <p:cNvSpPr>
            <a:spLocks noGrp="1" noChangeArrowheads="1"/>
          </p:cNvSpPr>
          <p:nvPr>
            <p:ph idx="1"/>
          </p:nvPr>
        </p:nvSpPr>
        <p:spPr>
          <a:xfrm>
            <a:off x="152400" y="1272910"/>
            <a:ext cx="8839199" cy="1394090"/>
          </a:xfrm>
        </p:spPr>
        <p:txBody>
          <a:bodyPr>
            <a:noAutofit/>
          </a:bodyPr>
          <a:lstStyle/>
          <a:p>
            <a:r>
              <a:rPr lang="en-US" dirty="0"/>
              <a:t>In vertebrates, the eye detects color and light, but the brain assembles the information and perceives the image</a:t>
            </a:r>
          </a:p>
        </p:txBody>
      </p:sp>
    </p:spTree>
    <p:extLst>
      <p:ext uri="{BB962C8B-B14F-4D97-AF65-F5344CB8AC3E}">
        <p14:creationId xmlns:p14="http://schemas.microsoft.com/office/powerpoint/2010/main" val="535990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85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r>
              <a:rPr lang="en-US" dirty="0">
                <a:solidFill>
                  <a:srgbClr val="000000"/>
                </a:solidFill>
              </a:rPr>
              <a:t>The Vertebrate Visual System, Continued</a:t>
            </a:r>
            <a:endParaRPr lang="en-US" dirty="0"/>
          </a:p>
        </p:txBody>
      </p:sp>
      <p:sp>
        <p:nvSpPr>
          <p:cNvPr id="112642" name="Rectangle 3"/>
          <p:cNvSpPr>
            <a:spLocks noGrp="1" noChangeArrowheads="1"/>
          </p:cNvSpPr>
          <p:nvPr>
            <p:ph idx="1"/>
          </p:nvPr>
        </p:nvSpPr>
        <p:spPr>
          <a:xfrm>
            <a:off x="152400" y="1272910"/>
            <a:ext cx="8839199" cy="3146690"/>
          </a:xfrm>
        </p:spPr>
        <p:txBody>
          <a:bodyPr>
            <a:noAutofit/>
          </a:bodyPr>
          <a:lstStyle/>
          <a:p>
            <a:r>
              <a:rPr lang="en-US" dirty="0"/>
              <a:t>The human eye is surrounded by several layers</a:t>
            </a:r>
          </a:p>
          <a:p>
            <a:r>
              <a:rPr lang="en-US" dirty="0"/>
              <a:t>Just inside the choroid (a thin, pigmented layer) are the neurons and photoreceptors of the </a:t>
            </a:r>
            <a:r>
              <a:rPr lang="en-US" b="1" dirty="0"/>
              <a:t>retina</a:t>
            </a:r>
          </a:p>
          <a:p>
            <a:r>
              <a:rPr lang="en-US" dirty="0"/>
              <a:t>The </a:t>
            </a:r>
            <a:r>
              <a:rPr lang="en-US" b="1" dirty="0"/>
              <a:t>lens</a:t>
            </a:r>
            <a:r>
              <a:rPr lang="en-US" dirty="0"/>
              <a:t> is a transparent disk of protein</a:t>
            </a:r>
          </a:p>
          <a:p>
            <a:r>
              <a:rPr lang="en-US" dirty="0"/>
              <a:t>In front of the lens is the clear and watery aqueous humor and behind it is the jellylike vitreous humor</a:t>
            </a:r>
          </a:p>
        </p:txBody>
      </p:sp>
    </p:spTree>
    <p:extLst>
      <p:ext uri="{BB962C8B-B14F-4D97-AF65-F5344CB8AC3E}">
        <p14:creationId xmlns:p14="http://schemas.microsoft.com/office/powerpoint/2010/main" val="1043961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85800"/>
          </a:xfrm>
        </p:spPr>
        <p:txBody>
          <a:bodyPr>
            <a:noAutofit/>
          </a:bodyPr>
          <a:lstStyle/>
          <a:p>
            <a:r>
              <a:rPr lang="en-US" dirty="0">
                <a:solidFill>
                  <a:srgbClr val="000000"/>
                </a:solidFill>
              </a:rPr>
              <a:t>The Vertebrate Visual System, Continued-1</a:t>
            </a:r>
            <a:endParaRPr lang="en-US" dirty="0"/>
          </a:p>
        </p:txBody>
      </p:sp>
      <p:sp>
        <p:nvSpPr>
          <p:cNvPr id="112642" name="Rectangle 3"/>
          <p:cNvSpPr>
            <a:spLocks noGrp="1" noChangeArrowheads="1"/>
          </p:cNvSpPr>
          <p:nvPr>
            <p:ph idx="1"/>
          </p:nvPr>
        </p:nvSpPr>
        <p:spPr>
          <a:xfrm>
            <a:off x="152400" y="1272910"/>
            <a:ext cx="8839199" cy="3451490"/>
          </a:xfrm>
        </p:spPr>
        <p:txBody>
          <a:bodyPr>
            <a:noAutofit/>
          </a:bodyPr>
          <a:lstStyle/>
          <a:p>
            <a:r>
              <a:rPr lang="en-US" dirty="0"/>
              <a:t>Light entering the eye strikes the retina, reaching the rods and cones, two types of photoreceptors</a:t>
            </a:r>
          </a:p>
          <a:p>
            <a:r>
              <a:rPr lang="en-US" dirty="0"/>
              <a:t>The neurons of the retina then relay visual information to the optic nerve and brain</a:t>
            </a:r>
          </a:p>
          <a:p>
            <a:r>
              <a:rPr lang="en-US" dirty="0"/>
              <a:t>The optic disk, in the retina, lacks photoreceptors and thus forms a blind spot, where light is not detected</a:t>
            </a:r>
          </a:p>
        </p:txBody>
      </p:sp>
    </p:spTree>
    <p:extLst>
      <p:ext uri="{BB962C8B-B14F-4D97-AF65-F5344CB8AC3E}">
        <p14:creationId xmlns:p14="http://schemas.microsoft.com/office/powerpoint/2010/main" val="334216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50.17a Exploring the Structure of the Human Eye (Part 1)</a:t>
            </a:r>
          </a:p>
        </p:txBody>
      </p:sp>
      <p:pic>
        <p:nvPicPr>
          <p:cNvPr id="2" name="Picture 1" descr="A diagram shows the cross section of a human eye. The eye has a roughly round shape, with a small bulge at the left. The outer portion of the bulge is a covering called the cornea. Extending around the rest of the eye, forming the outer surface extending back from the cornea is the sclera. Behind the cornea in the bulge at the front of the eye is the aqueous humor. Behind this is a small membrane like portion, the iris, which has a small gap in the center, the pupil. Behind the pupil is an oval shaped lens, connected on the sides by suspensory ligaments to the inside of the eye. Inside the circular portion, against the inner surface of the sclera is a thin layer, the choroid, and inside this is another thin layer, the retina. Inside the eye, in the cavity made by the retina is a liquid, the vitreous humor. At the back of the eye is a small circle, the optic disk. A small spot labeled the fovea is located next the the optic disk. Behind the optic disk, the optic nerve enters from behind the eye and connects to the retina. In the middle of the optic nerve are the central artery and vein of the retina. A small section of the retina is highlighted, and shown in an expanded view.&#10;The retina is made of two layers, the neurons (the inner surface) and the photoreceptors (outer surface in contact with a layer of pigmented epithelium). There are two types of photoreceptors, rods (shaped like cylinders) and cones (in the shape of a cone) which are in contact with the pigmented epithelium. Signals pass from the photoreceptors towards the middle of the eye, into the neurons. At the synapse between photoreceptor and neurons, there are two types of cells shown. One type, the horizontal cell, has many dendrites extending from the cell body to either photoreceptors or the axons of the second type of cell, bipolar cells. The bipolar cells extend from the photoreceptors towards the center of the eye, to a layer of ganglion cells that bundle together, called the optic nerve fibers. The bipolar cells can also extend to the cell body of amacrine cells, which have many axons branching from their cell body to the ganglion cells. Arrows show the movement of signal from the photoreceptor, through the bipolar cells, and along the optic nerve fibers."/>
          <p:cNvPicPr>
            <a:picLocks noChangeAspect="1"/>
          </p:cNvPicPr>
          <p:nvPr/>
        </p:nvPicPr>
        <p:blipFill>
          <a:blip r:embed="rId3"/>
          <a:stretch>
            <a:fillRect/>
          </a:stretch>
        </p:blipFill>
        <p:spPr>
          <a:xfrm>
            <a:off x="305588" y="1216968"/>
            <a:ext cx="8580952" cy="4400000"/>
          </a:xfrm>
          <a:prstGeom prst="rect">
            <a:avLst/>
          </a:prstGeom>
        </p:spPr>
      </p:pic>
    </p:spTree>
    <p:extLst>
      <p:ext uri="{BB962C8B-B14F-4D97-AF65-F5344CB8AC3E}">
        <p14:creationId xmlns:p14="http://schemas.microsoft.com/office/powerpoint/2010/main" val="1070594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Autofit/>
          </a:bodyPr>
          <a:lstStyle/>
          <a:p>
            <a:r>
              <a:rPr lang="en-US" dirty="0"/>
              <a:t>Sensory Reception and Transduction</a:t>
            </a:r>
          </a:p>
        </p:txBody>
      </p:sp>
      <p:sp>
        <p:nvSpPr>
          <p:cNvPr id="26626" name="Rectangle 3"/>
          <p:cNvSpPr>
            <a:spLocks noGrp="1" noChangeArrowheads="1"/>
          </p:cNvSpPr>
          <p:nvPr>
            <p:ph idx="1"/>
          </p:nvPr>
        </p:nvSpPr>
        <p:spPr>
          <a:xfrm>
            <a:off x="152400" y="1272910"/>
            <a:ext cx="8839199" cy="2689490"/>
          </a:xfrm>
        </p:spPr>
        <p:txBody>
          <a:bodyPr>
            <a:noAutofit/>
          </a:bodyPr>
          <a:lstStyle/>
          <a:p>
            <a:r>
              <a:rPr lang="en-US" dirty="0"/>
              <a:t>A sensory pathway begins with </a:t>
            </a:r>
            <a:r>
              <a:rPr lang="en-US" b="1" dirty="0"/>
              <a:t>sensory reception</a:t>
            </a:r>
            <a:r>
              <a:rPr lang="en-US" dirty="0"/>
              <a:t>, detection of stimuli by sensory receptors</a:t>
            </a:r>
          </a:p>
          <a:p>
            <a:r>
              <a:rPr lang="en-US" b="1" dirty="0"/>
              <a:t>Sensory receptors</a:t>
            </a:r>
            <a:r>
              <a:rPr lang="en-US" dirty="0"/>
              <a:t> are sensory cells or organs</a:t>
            </a:r>
          </a:p>
          <a:p>
            <a:r>
              <a:rPr lang="en-US" dirty="0"/>
              <a:t>They interact with stimuli, both inside and outside the body</a:t>
            </a:r>
          </a:p>
        </p:txBody>
      </p:sp>
    </p:spTree>
    <p:extLst>
      <p:ext uri="{BB962C8B-B14F-4D97-AF65-F5344CB8AC3E}">
        <p14:creationId xmlns:p14="http://schemas.microsoft.com/office/powerpoint/2010/main" val="2011370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95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50.17aa Exploring the Structure of the Human Eye (Part 1a: Overview)</a:t>
            </a:r>
          </a:p>
        </p:txBody>
      </p:sp>
      <p:pic>
        <p:nvPicPr>
          <p:cNvPr id="35" name="Picture 34" descr="A diagram shows the cross section of a human eye. The eye has a roughly round shape, with a small bulge at the left. The outer portion of the bulge is a covering called the cornea. Extending around the rest of the eye, forming the outer surface extending back from the cornea is the sclera. Behind the cornea in the bulge at the front of the eye is the aqueous humor. Behind this is a small membrane like portion, the iris, which has a small gap in the center, the pupil. Behind the pupil is an oval shaped lens, connected on the sides by suspensory ligaments to the inside of the eye. Inside the circular portion, against the inner surface of the sclera is a thin layer, the choroid, and inside this is another thin layer, the retina. Inside the eye, in the cavity made by the retina is a liquid, the vitreous humor. At the back of the eye is a small circle, the optic disk. A small spot labeled the fovea is located next the the optic disk. Behind the optic disk, the optic nerve enters from behind the eye and connects to the retina. In the middle of the optic nerve are the central artery and vein of the retina. A small section of the retina is highlighted, and shown in an expanded view."/>
          <p:cNvPicPr>
            <a:picLocks noChangeAspect="1"/>
          </p:cNvPicPr>
          <p:nvPr/>
        </p:nvPicPr>
        <p:blipFill>
          <a:blip r:embed="rId3"/>
          <a:stretch>
            <a:fillRect/>
          </a:stretch>
        </p:blipFill>
        <p:spPr>
          <a:xfrm>
            <a:off x="1082188" y="780845"/>
            <a:ext cx="7006919" cy="5839099"/>
          </a:xfrm>
          <a:prstGeom prst="rect">
            <a:avLst/>
          </a:prstGeom>
        </p:spPr>
      </p:pic>
    </p:spTree>
    <p:extLst>
      <p:ext uri="{BB962C8B-B14F-4D97-AF65-F5344CB8AC3E}">
        <p14:creationId xmlns:p14="http://schemas.microsoft.com/office/powerpoint/2010/main" val="4262936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95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50.17ab Exploring the Structure of the Human Eye (Part 1b: Retina)</a:t>
            </a:r>
          </a:p>
        </p:txBody>
      </p:sp>
      <p:pic>
        <p:nvPicPr>
          <p:cNvPr id="31" name="Picture 30" descr="The retina is made of two layers, the neurons (the inner surface) and the photoreceptors (outer surface in contact with a layer of pigmented epithelium). There are two types of photoreceptors, rods (shaped like cylinders) and cones (in the shape of a cone) which are in contact with the pigmented epithelium. Signals pass from the photoreceptors towards the middle of the eye, into the neurons. At the synapse between photoreceptor and neurons, there are two types of cells shown. One type, the horizontal cell, has many dendrites extending from the cell body to either photoreceptors or the axons of the second type of cell, bipolar cells. The bipolar cells extend from the photoreceptors towards the center of the eye, to a layer of ganglion cells that bundle together, called the optic nerve fibers. The bipolar cells can also extend to the cell body of amacrine cells, which have many axons branching from their cell body to the ganglion cells. Arrows show the movement of signal from the photoreceptor, through the bipolar cells, and along the optic nerve fibers."/>
          <p:cNvPicPr>
            <a:picLocks noChangeAspect="1"/>
          </p:cNvPicPr>
          <p:nvPr/>
        </p:nvPicPr>
        <p:blipFill>
          <a:blip r:embed="rId3"/>
          <a:stretch>
            <a:fillRect/>
          </a:stretch>
        </p:blipFill>
        <p:spPr>
          <a:xfrm>
            <a:off x="1089086" y="783909"/>
            <a:ext cx="6965826" cy="5868004"/>
          </a:xfrm>
          <a:prstGeom prst="rect">
            <a:avLst/>
          </a:prstGeom>
        </p:spPr>
      </p:pic>
    </p:spTree>
    <p:extLst>
      <p:ext uri="{BB962C8B-B14F-4D97-AF65-F5344CB8AC3E}">
        <p14:creationId xmlns:p14="http://schemas.microsoft.com/office/powerpoint/2010/main" val="5316732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noAutofit/>
          </a:bodyPr>
          <a:lstStyle/>
          <a:p>
            <a:r>
              <a:rPr lang="en-US" dirty="0">
                <a:solidFill>
                  <a:srgbClr val="000000"/>
                </a:solidFill>
              </a:rPr>
              <a:t>The Vertebrate Visual System, Continued-2</a:t>
            </a:r>
            <a:endParaRPr lang="en-US" dirty="0"/>
          </a:p>
        </p:txBody>
      </p:sp>
      <p:sp>
        <p:nvSpPr>
          <p:cNvPr id="112642" name="Rectangle 3"/>
          <p:cNvSpPr>
            <a:spLocks noGrp="1" noChangeArrowheads="1"/>
          </p:cNvSpPr>
          <p:nvPr>
            <p:ph idx="1"/>
          </p:nvPr>
        </p:nvSpPr>
        <p:spPr>
          <a:xfrm>
            <a:off x="152400" y="1272910"/>
            <a:ext cx="8839199" cy="2079890"/>
          </a:xfrm>
        </p:spPr>
        <p:txBody>
          <a:bodyPr>
            <a:noAutofit/>
          </a:bodyPr>
          <a:lstStyle/>
          <a:p>
            <a:r>
              <a:rPr lang="en-US" dirty="0"/>
              <a:t>Humans have two main types of photoreceptor cells</a:t>
            </a:r>
          </a:p>
          <a:p>
            <a:pPr lvl="1"/>
            <a:r>
              <a:rPr lang="en-US" b="1" dirty="0"/>
              <a:t>Rods</a:t>
            </a:r>
            <a:r>
              <a:rPr lang="en-US" dirty="0"/>
              <a:t> are more sensitive to light but do not distinguish colors</a:t>
            </a:r>
          </a:p>
          <a:p>
            <a:pPr lvl="1"/>
            <a:r>
              <a:rPr lang="en-US" b="1" dirty="0"/>
              <a:t>Cones</a:t>
            </a:r>
            <a:r>
              <a:rPr lang="en-US" dirty="0"/>
              <a:t> provide color vision</a:t>
            </a:r>
          </a:p>
        </p:txBody>
      </p:sp>
    </p:spTree>
    <p:extLst>
      <p:ext uri="{BB962C8B-B14F-4D97-AF65-F5344CB8AC3E}">
        <p14:creationId xmlns:p14="http://schemas.microsoft.com/office/powerpoint/2010/main" val="1607751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noAutofit/>
          </a:bodyPr>
          <a:lstStyle/>
          <a:p>
            <a:r>
              <a:rPr lang="en-US" dirty="0"/>
              <a:t>The Vertebrate Visual System, Continued-3</a:t>
            </a:r>
          </a:p>
        </p:txBody>
      </p:sp>
      <p:sp>
        <p:nvSpPr>
          <p:cNvPr id="112642" name="Rectangle 3"/>
          <p:cNvSpPr>
            <a:spLocks noGrp="1" noChangeArrowheads="1"/>
          </p:cNvSpPr>
          <p:nvPr>
            <p:ph idx="1"/>
          </p:nvPr>
        </p:nvSpPr>
        <p:spPr>
          <a:xfrm>
            <a:off x="152400" y="1272910"/>
            <a:ext cx="8839199" cy="2613290"/>
          </a:xfrm>
        </p:spPr>
        <p:txBody>
          <a:bodyPr>
            <a:noAutofit/>
          </a:bodyPr>
          <a:lstStyle/>
          <a:p>
            <a:r>
              <a:rPr lang="en-US" dirty="0"/>
              <a:t>Vertebrate visual pigments consist of </a:t>
            </a:r>
            <a:r>
              <a:rPr lang="en-US" b="1" dirty="0"/>
              <a:t>retinal</a:t>
            </a:r>
            <a:r>
              <a:rPr lang="en-US" dirty="0"/>
              <a:t>, a light-absorbing pigment bound to a membrane protein called an </a:t>
            </a:r>
            <a:r>
              <a:rPr lang="en-US" b="1" dirty="0"/>
              <a:t>opsin</a:t>
            </a:r>
          </a:p>
          <a:p>
            <a:r>
              <a:rPr lang="en-US" dirty="0"/>
              <a:t>One such pigment is called </a:t>
            </a:r>
            <a:r>
              <a:rPr lang="en-US" b="1" dirty="0"/>
              <a:t>rhodopsin</a:t>
            </a:r>
          </a:p>
          <a:p>
            <a:r>
              <a:rPr lang="en-US" dirty="0"/>
              <a:t>Absorption of light causes a shape change in retinal</a:t>
            </a:r>
          </a:p>
        </p:txBody>
      </p:sp>
    </p:spTree>
    <p:extLst>
      <p:ext uri="{BB962C8B-B14F-4D97-AF65-F5344CB8AC3E}">
        <p14:creationId xmlns:p14="http://schemas.microsoft.com/office/powerpoint/2010/main" val="23191692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50.17b Exploring the Structure of the Human Eye (Part 2)</a:t>
            </a:r>
          </a:p>
        </p:txBody>
      </p:sp>
      <p:pic>
        <p:nvPicPr>
          <p:cNvPr id="36" name="Picture 35" descr="A diagram shows a rod and cone cell and their structure. &#10;Rod cells have a cylindrical end with a stack of disks in a region labeled the outer segment. The cell narrows, then widens into a cylinder with a diameter like the outer segment, then narrows until it reaches the cell body with nucleus. After this, there is a short axon which branches into synaptic terminals&#10;Cone cells have a cone shaped end at the outer segment, with disks of increasing size the further from the end you move. The cell narrows, and widens into a cylinder with a diameter like the base of the cone shape, then narrows to the cell body with nucleus. A long axon extends from the cell body and branches into synaptic terminals.&#10;The rod and cone cells in the diagram have the same length.&#10;A micrograph shows the uniform length rods and widening cones in a later of photoreceptor cells.&#10;One of the disks from the rod cell is shown in cross section. It has a membrane which surrounds a round, flat cavity. The membrane is highlighted, and shown in an expanded view.&#10;The membrane of the disk is a lipid bilayer, with transmembrane proteins labeled rhodopsin. The proteins have a large lobe on the cytosol side of the disk, and a smaller lobe on the inside surface of the disk. In the lobes of the protein are loops of peptide, and helices in the transmembrane region. The protein is labeled Opsin. A molecule in the transmembrane region is labeled Retinal. Together, Opsin and retinal are called rhodopsin.&#10;A diagram shows the structure of Retinal, and its conformational change when exposed to light.&#10;Retinal can be in the cis or trans isomer. Both have a six membered ring or carbons. Two of these carbons have a double bond, and the rest have a single bond. One of the carbons with the double bond also is bound to a methyl group, and the other is bound to a long chain of carbons. The ring carbons adjacent to the double bonded carbons also each have a methyl group, while the remaining two carbons have two hydrogen atoms.&#10;The shape of the chain is the difference between the cis or trans isomer. Both chains are 9 carbons long, with alternating single and double bonds. The third and seventh carbons have a methyl group, the last (ninth) carbon has a double bond to an oxygen. All other carbons have a bond to a hydrogen atom. In the cis isomer, there is a bend in the chain between the fifth and sixth carbon, which has a double bond. The orientation of the chain is such that the bonds to other carbons of the chain are on the same side of the plane of the double bond (a cis bond). At this point in the trans isomer, the bonds to carbons in the chain are on opposite sides of the plane of the double bond, forming a relatively straight chain. When exposed to light, the cis isomer is converted to the trans isomer, and the trans isomer is converted back to the cis isomer by action of enzymes."/>
          <p:cNvPicPr>
            <a:picLocks noChangeAspect="1"/>
          </p:cNvPicPr>
          <p:nvPr/>
        </p:nvPicPr>
        <p:blipFill>
          <a:blip r:embed="rId3"/>
          <a:stretch>
            <a:fillRect/>
          </a:stretch>
        </p:blipFill>
        <p:spPr>
          <a:xfrm>
            <a:off x="277295" y="1752600"/>
            <a:ext cx="8561905" cy="3380952"/>
          </a:xfrm>
          <a:prstGeom prst="rect">
            <a:avLst/>
          </a:prstGeom>
        </p:spPr>
      </p:pic>
    </p:spTree>
    <p:extLst>
      <p:ext uri="{BB962C8B-B14F-4D97-AF65-F5344CB8AC3E}">
        <p14:creationId xmlns:p14="http://schemas.microsoft.com/office/powerpoint/2010/main" val="2513366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95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50.17ba Exploring the Structure of the Human Eye (Part 2a: Photoreceptor Cells)</a:t>
            </a:r>
          </a:p>
        </p:txBody>
      </p:sp>
      <p:pic>
        <p:nvPicPr>
          <p:cNvPr id="2" name="Picture 1" descr="A diagram shows a rod and cone cell and their structure. &#10;Rod cells have a cylindrical end with a stack of disks in a region labeled the outer segment. The cell narrows, then widens into a cylinder with a diameter like the outer segment, then narrows until it reaches the cell body with nucleus. After this, there is a short axon which branches into synaptic terminals&#10;Cone cells have a cone shaped end at the outer segment, with disks of increasing size the further from the end you move. The cell narrows, and widens into a cylinder with a diameter like the base of the cone shape, then narrows to the cell body with nucleus. A long axon extends from the cell body and branches into synaptic terminals.&#10;The rod and cone cells in the diagram have the same length.&#10;A micrograph shows the uniform length rods and widening cones in a later of photoreceptor cells."/>
          <p:cNvPicPr>
            <a:picLocks noChangeAspect="1"/>
          </p:cNvPicPr>
          <p:nvPr/>
        </p:nvPicPr>
        <p:blipFill>
          <a:blip r:embed="rId3"/>
          <a:stretch>
            <a:fillRect/>
          </a:stretch>
        </p:blipFill>
        <p:spPr>
          <a:xfrm>
            <a:off x="1906626" y="802377"/>
            <a:ext cx="5353050" cy="5895975"/>
          </a:xfrm>
          <a:prstGeom prst="rect">
            <a:avLst/>
          </a:prstGeom>
        </p:spPr>
      </p:pic>
    </p:spTree>
    <p:extLst>
      <p:ext uri="{BB962C8B-B14F-4D97-AF65-F5344CB8AC3E}">
        <p14:creationId xmlns:p14="http://schemas.microsoft.com/office/powerpoint/2010/main" val="34582701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95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50.17bb Exploring the Structure of the Human Eye (Part 2b: Rhodopsin)</a:t>
            </a:r>
          </a:p>
        </p:txBody>
      </p:sp>
      <p:pic>
        <p:nvPicPr>
          <p:cNvPr id="13" name="Picture 12" descr="One of the disks from the rod cell is shown in cross section. It has a membrane which surrounds a round, flat cavity. The membrane is highlighted, and shown in an expanded view.&#10;The membrane of the disk is a lipid bilayer, with transmembrane proteins labeled rhodopsin. The proteins have a large lobe on the cytosol side of the disk, and a smaller lobe on the inside surface of the disk. In the lobes of the protein are loops of peptide, and helices in the transmembrane region. The protein is labeled Opsin. A molecule in the transmembrane region is labeled Retinal. Together, Opsin and retinal are called rhodopsin."/>
          <p:cNvPicPr>
            <a:picLocks noChangeAspect="1"/>
          </p:cNvPicPr>
          <p:nvPr/>
        </p:nvPicPr>
        <p:blipFill>
          <a:blip r:embed="rId3"/>
          <a:stretch>
            <a:fillRect/>
          </a:stretch>
        </p:blipFill>
        <p:spPr>
          <a:xfrm>
            <a:off x="481885" y="809074"/>
            <a:ext cx="8180230" cy="5790282"/>
          </a:xfrm>
          <a:prstGeom prst="rect">
            <a:avLst/>
          </a:prstGeom>
        </p:spPr>
      </p:pic>
    </p:spTree>
    <p:extLst>
      <p:ext uri="{BB962C8B-B14F-4D97-AF65-F5344CB8AC3E}">
        <p14:creationId xmlns:p14="http://schemas.microsoft.com/office/powerpoint/2010/main" val="1178027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6737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50.17bc Exploring the Structure of the Human Eye (Part 2c: Retinal Isomers)</a:t>
            </a:r>
          </a:p>
        </p:txBody>
      </p:sp>
      <p:pic>
        <p:nvPicPr>
          <p:cNvPr id="7" name="Picture 6" descr="A diagram shows the structure of Retinal, and its conformational change when exposed to light.&#10;Retinal can be in the cis or trans isomer. Both have a six membered ring or carbons. Two of these carbons have a double bond, and the rest have a single bond. One of the carbons with the double bond also is bound to a methyl group, and the other is bound to a long chain of carbons. The ring carbons adjacent to the double bonded carbons also each have a methyl group, while the remaining two carbons have two hydrogen atoms.&#10;The shape of the chain is the difference between the cis or trans isomer. Both chains are 9 carbons long, with alternating single and double bonds. The third and seventh carbons have a methyl group, the last (ninth) carbon has a double bond to an oxygen. All other carbons have a bond to a hydrogen atom. In the cis isomer, there is a bend in the chain between the fifth and sixth carbon, which has a double bond. The orientation of the chain is such that the bonds to other carbons of the chain are on the same side of the plane of the double bond (a cis bond). At this point in the trans isomer, the bonds to carbons in the chain are on opposite sides of the plane of the double bond, forming a relatively straight chain. When exposed to light, the cis isomer is converted to the trans isomer, and the trans isomer is converted back to the cis isomer by action of enzymes."/>
          <p:cNvPicPr>
            <a:picLocks noChangeAspect="1"/>
          </p:cNvPicPr>
          <p:nvPr/>
        </p:nvPicPr>
        <p:blipFill>
          <a:blip r:embed="rId3"/>
          <a:stretch>
            <a:fillRect/>
          </a:stretch>
        </p:blipFill>
        <p:spPr>
          <a:xfrm>
            <a:off x="2221490" y="792355"/>
            <a:ext cx="4701019" cy="5944514"/>
          </a:xfrm>
          <a:prstGeom prst="rect">
            <a:avLst/>
          </a:prstGeom>
        </p:spPr>
      </p:pic>
    </p:spTree>
    <p:extLst>
      <p:ext uri="{BB962C8B-B14F-4D97-AF65-F5344CB8AC3E}">
        <p14:creationId xmlns:p14="http://schemas.microsoft.com/office/powerpoint/2010/main" val="25574796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50.17bd Exploring the Structure of the Human Eye (Part 2d: Photoreceptor Cells, SEM)</a:t>
            </a:r>
          </a:p>
        </p:txBody>
      </p:sp>
      <p:pic>
        <p:nvPicPr>
          <p:cNvPr id="6" name="Picture 5" descr="A micrograph shows the uniform length rods and widening cones in a later of photoreceptor cells."/>
          <p:cNvPicPr>
            <a:picLocks noChangeAspect="1"/>
          </p:cNvPicPr>
          <p:nvPr/>
        </p:nvPicPr>
        <p:blipFill>
          <a:blip r:embed="rId3"/>
          <a:stretch>
            <a:fillRect/>
          </a:stretch>
        </p:blipFill>
        <p:spPr>
          <a:xfrm>
            <a:off x="1905000" y="1934028"/>
            <a:ext cx="5342857" cy="2971429"/>
          </a:xfrm>
          <a:prstGeom prst="rect">
            <a:avLst/>
          </a:prstGeom>
        </p:spPr>
      </p:pic>
    </p:spTree>
    <p:extLst>
      <p:ext uri="{BB962C8B-B14F-4D97-AF65-F5344CB8AC3E}">
        <p14:creationId xmlns:p14="http://schemas.microsoft.com/office/powerpoint/2010/main" val="18792762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0" y="0"/>
            <a:ext cx="9144000" cy="646331"/>
          </a:xfrm>
        </p:spPr>
        <p:txBody>
          <a:bodyPr>
            <a:noAutofit/>
          </a:bodyPr>
          <a:lstStyle/>
          <a:p>
            <a:r>
              <a:rPr lang="en-US" i="1" dirty="0"/>
              <a:t>Sensory Transduction in the Eye</a:t>
            </a:r>
            <a:endParaRPr lang="en-US" dirty="0"/>
          </a:p>
        </p:txBody>
      </p:sp>
      <p:sp>
        <p:nvSpPr>
          <p:cNvPr id="116738" name="Rectangle 3"/>
          <p:cNvSpPr>
            <a:spLocks noGrp="1" noChangeArrowheads="1"/>
          </p:cNvSpPr>
          <p:nvPr>
            <p:ph idx="1"/>
          </p:nvPr>
        </p:nvSpPr>
        <p:spPr>
          <a:xfrm>
            <a:off x="152400" y="1272910"/>
            <a:ext cx="8839199" cy="3908690"/>
          </a:xfrm>
        </p:spPr>
        <p:txBody>
          <a:bodyPr>
            <a:noAutofit/>
          </a:bodyPr>
          <a:lstStyle/>
          <a:p>
            <a:r>
              <a:rPr lang="en-US" dirty="0"/>
              <a:t>Transduction of visual information to the nervous system begins when light induces the conversion of </a:t>
            </a:r>
            <a:r>
              <a:rPr lang="en-US" i="1" dirty="0"/>
              <a:t>cis-</a:t>
            </a:r>
            <a:r>
              <a:rPr lang="en-US" dirty="0"/>
              <a:t>retinal to </a:t>
            </a:r>
            <a:r>
              <a:rPr lang="en-US" i="1" dirty="0"/>
              <a:t>trans-</a:t>
            </a:r>
            <a:r>
              <a:rPr lang="en-US" dirty="0"/>
              <a:t>retinal</a:t>
            </a:r>
          </a:p>
          <a:p>
            <a:r>
              <a:rPr lang="en-US" i="1" dirty="0"/>
              <a:t>Trans-</a:t>
            </a:r>
            <a:r>
              <a:rPr lang="en-US" dirty="0"/>
              <a:t>retinal activates rhodopsin, which activates a G protein, eventually leading to hydrolysis of cyclic GMP</a:t>
            </a:r>
          </a:p>
          <a:p>
            <a:r>
              <a:rPr lang="en-US" dirty="0"/>
              <a:t>Cyclic GMP in the dark binds sodium ion channels and keeps them open</a:t>
            </a:r>
          </a:p>
        </p:txBody>
      </p:sp>
    </p:spTree>
    <p:extLst>
      <p:ext uri="{BB962C8B-B14F-4D97-AF65-F5344CB8AC3E}">
        <p14:creationId xmlns:p14="http://schemas.microsoft.com/office/powerpoint/2010/main" val="3712781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533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700" dirty="0">
                <a:solidFill>
                  <a:schemeClr val="tx1"/>
                </a:solidFill>
                <a:ea typeface="Arial" panose="020B0604020202020204" pitchFamily="34" charset="0"/>
              </a:rPr>
              <a:t>Figure 50.3 Categories of Sensory Receptors</a:t>
            </a:r>
          </a:p>
        </p:txBody>
      </p:sp>
      <p:sp>
        <p:nvSpPr>
          <p:cNvPr id="2" name="Content Placeholder 1"/>
          <p:cNvSpPr>
            <a:spLocks noGrp="1"/>
          </p:cNvSpPr>
          <p:nvPr>
            <p:ph sz="quarter" idx="11"/>
          </p:nvPr>
        </p:nvSpPr>
        <p:spPr>
          <a:xfrm>
            <a:off x="1359505" y="531341"/>
            <a:ext cx="3352800" cy="533400"/>
          </a:xfrm>
        </p:spPr>
        <p:txBody>
          <a:bodyPr/>
          <a:lstStyle/>
          <a:p>
            <a:pPr>
              <a:spcBef>
                <a:spcPts val="0"/>
              </a:spcBef>
            </a:pPr>
            <a:r>
              <a:rPr lang="en-US" sz="1800" b="1" dirty="0"/>
              <a:t>Neuronal receptors: Receptor </a:t>
            </a:r>
            <a:r>
              <a:rPr lang="en-US" sz="1800" b="1" i="1" dirty="0"/>
              <a:t>is</a:t>
            </a:r>
            <a:r>
              <a:rPr lang="en-US" sz="1800" b="1" dirty="0"/>
              <a:t> afferent neuron.</a:t>
            </a:r>
          </a:p>
        </p:txBody>
      </p:sp>
      <p:pic>
        <p:nvPicPr>
          <p:cNvPr id="6" name="Picture 5" descr="A diagram shows the cell body of an afferent neuron. A stimulus acts on the afferent neuron which acts as a sensory receptor and sends the signal through an axon extending outwards to the CNS."/>
          <p:cNvPicPr>
            <a:picLocks noChangeAspect="1"/>
          </p:cNvPicPr>
          <p:nvPr/>
        </p:nvPicPr>
        <p:blipFill>
          <a:blip r:embed="rId3"/>
          <a:stretch>
            <a:fillRect/>
          </a:stretch>
        </p:blipFill>
        <p:spPr>
          <a:xfrm>
            <a:off x="1194400" y="1336587"/>
            <a:ext cx="2996600" cy="4656394"/>
          </a:xfrm>
          <a:prstGeom prst="rect">
            <a:avLst/>
          </a:prstGeom>
        </p:spPr>
      </p:pic>
      <p:sp>
        <p:nvSpPr>
          <p:cNvPr id="3" name="Content Placeholder 2"/>
          <p:cNvSpPr>
            <a:spLocks noGrp="1"/>
          </p:cNvSpPr>
          <p:nvPr>
            <p:ph sz="quarter" idx="12"/>
          </p:nvPr>
        </p:nvSpPr>
        <p:spPr>
          <a:xfrm>
            <a:off x="4986455" y="531341"/>
            <a:ext cx="3248556" cy="762000"/>
          </a:xfrm>
        </p:spPr>
        <p:txBody>
          <a:bodyPr/>
          <a:lstStyle/>
          <a:p>
            <a:pPr>
              <a:lnSpc>
                <a:spcPts val="2000"/>
              </a:lnSpc>
              <a:spcBef>
                <a:spcPts val="0"/>
              </a:spcBef>
              <a:spcAft>
                <a:spcPts val="600"/>
              </a:spcAft>
            </a:pPr>
            <a:r>
              <a:rPr lang="en-US" sz="1800" b="1" dirty="0"/>
              <a:t>Non-neuronal receptors: Receptor </a:t>
            </a:r>
            <a:r>
              <a:rPr lang="en-US" sz="1800" b="1" i="1" dirty="0"/>
              <a:t>regulates </a:t>
            </a:r>
            <a:r>
              <a:rPr lang="en-US" sz="1800" b="1" dirty="0"/>
              <a:t>afferent neuron.</a:t>
            </a:r>
          </a:p>
        </p:txBody>
      </p:sp>
      <p:pic>
        <p:nvPicPr>
          <p:cNvPr id="7" name="Picture 6" descr="A diagram shows a sensory receptor cell. A stimulus acts on this cell. The stimulus leads to the release of a neurotransmitter. A vesicle in the sensory receptor cell fuses with the plasma membrane and neurotransmitter molecules are released. These molecules travel to a transmembrane receptor protein in the plasma membrane of a synaptic terminal. the axon of the terminal leads to the CNS."/>
          <p:cNvPicPr>
            <a:picLocks noChangeAspect="1"/>
          </p:cNvPicPr>
          <p:nvPr/>
        </p:nvPicPr>
        <p:blipFill>
          <a:blip r:embed="rId4"/>
          <a:stretch>
            <a:fillRect/>
          </a:stretch>
        </p:blipFill>
        <p:spPr>
          <a:xfrm>
            <a:off x="4662401" y="1355078"/>
            <a:ext cx="3176039" cy="5257509"/>
          </a:xfrm>
          <a:prstGeom prst="rect">
            <a:avLst/>
          </a:prstGeom>
        </p:spPr>
      </p:pic>
    </p:spTree>
    <p:extLst>
      <p:ext uri="{BB962C8B-B14F-4D97-AF65-F5344CB8AC3E}">
        <p14:creationId xmlns:p14="http://schemas.microsoft.com/office/powerpoint/2010/main" val="18820108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Sensory Transduction in the Eye</a:t>
            </a:r>
            <a:r>
              <a:rPr lang="en-US" dirty="0"/>
              <a:t>, Continued</a:t>
            </a:r>
          </a:p>
        </p:txBody>
      </p:sp>
      <p:sp>
        <p:nvSpPr>
          <p:cNvPr id="118785" name="Rectangle 2"/>
          <p:cNvSpPr>
            <a:spLocks noGrp="1" noChangeArrowheads="1"/>
          </p:cNvSpPr>
          <p:nvPr>
            <p:ph idx="1"/>
          </p:nvPr>
        </p:nvSpPr>
        <p:spPr>
          <a:xfrm>
            <a:off x="152401" y="1272910"/>
            <a:ext cx="5562599" cy="479690"/>
          </a:xfrm>
        </p:spPr>
        <p:txBody>
          <a:bodyPr>
            <a:noAutofit/>
          </a:bodyPr>
          <a:lstStyle/>
          <a:p>
            <a:r>
              <a:rPr lang="en-US" dirty="0">
                <a:latin typeface="Arial" panose="020B0604020202020204" pitchFamily="34" charset="0"/>
                <a:cs typeface="Arial" panose="020B0604020202020204" pitchFamily="34" charset="0"/>
              </a:rPr>
              <a:t>When cyclic GMP breaks down,</a:t>
            </a:r>
          </a:p>
        </p:txBody>
      </p:sp>
      <p:pic>
        <p:nvPicPr>
          <p:cNvPr id="6" name="Picture 5" descr="Na superscript +"/>
          <p:cNvPicPr>
            <a:picLocks noChangeAspect="1"/>
          </p:cNvPicPr>
          <p:nvPr/>
        </p:nvPicPr>
        <p:blipFill>
          <a:blip r:embed="rId3"/>
          <a:stretch>
            <a:fillRect/>
          </a:stretch>
        </p:blipFill>
        <p:spPr>
          <a:xfrm>
            <a:off x="5619750" y="1331672"/>
            <a:ext cx="609524" cy="314286"/>
          </a:xfrm>
          <a:prstGeom prst="rect">
            <a:avLst/>
          </a:prstGeom>
        </p:spPr>
      </p:pic>
      <p:sp>
        <p:nvSpPr>
          <p:cNvPr id="2" name="Content Placeholder 1"/>
          <p:cNvSpPr>
            <a:spLocks noGrp="1"/>
          </p:cNvSpPr>
          <p:nvPr>
            <p:ph idx="10"/>
          </p:nvPr>
        </p:nvSpPr>
        <p:spPr>
          <a:xfrm>
            <a:off x="6314838" y="1274598"/>
            <a:ext cx="2509950" cy="371360"/>
          </a:xfrm>
        </p:spPr>
        <p:txBody>
          <a:bodyPr>
            <a:noAutofit/>
          </a:bodyPr>
          <a:lstStyle/>
          <a:p>
            <a:pPr marL="0" indent="0">
              <a:buNone/>
            </a:pPr>
            <a:r>
              <a:rPr lang="en-US" dirty="0">
                <a:latin typeface="Arial" panose="020B0604020202020204" pitchFamily="34" charset="0"/>
                <a:cs typeface="Arial" panose="020B0604020202020204" pitchFamily="34" charset="0"/>
                <a:sym typeface="Symbol" panose="05050102010706020507" pitchFamily="18" charset="2"/>
              </a:rPr>
              <a:t>channels close</a:t>
            </a:r>
            <a:endParaRPr lang="en-US" dirty="0"/>
          </a:p>
        </p:txBody>
      </p:sp>
      <p:sp>
        <p:nvSpPr>
          <p:cNvPr id="4" name="Content Placeholder 3"/>
          <p:cNvSpPr>
            <a:spLocks noGrp="1"/>
          </p:cNvSpPr>
          <p:nvPr>
            <p:ph idx="11"/>
          </p:nvPr>
        </p:nvSpPr>
        <p:spPr>
          <a:xfrm>
            <a:off x="152401" y="1854386"/>
            <a:ext cx="8839199" cy="1877033"/>
          </a:xfrm>
        </p:spPr>
        <p:txBody>
          <a:bodyPr>
            <a:noAutofit/>
          </a:bodyPr>
          <a:lstStyle/>
          <a:p>
            <a:r>
              <a:rPr lang="en-US" dirty="0">
                <a:latin typeface="Arial" panose="020B0604020202020204" pitchFamily="34" charset="0"/>
                <a:cs typeface="Arial" panose="020B0604020202020204" pitchFamily="34" charset="0"/>
              </a:rPr>
              <a:t>This hyperpolarizes the cell</a:t>
            </a:r>
          </a:p>
          <a:p>
            <a:r>
              <a:rPr lang="en-US" dirty="0">
                <a:latin typeface="Arial" panose="020B0604020202020204" pitchFamily="34" charset="0"/>
                <a:cs typeface="Arial" panose="020B0604020202020204" pitchFamily="34" charset="0"/>
              </a:rPr>
              <a:t>The signal transduction pathway usually shuts off again as enzymes convert retinal back to the </a:t>
            </a:r>
            <a:r>
              <a:rPr lang="en-US" i="1" dirty="0">
                <a:latin typeface="Arial" panose="020B0604020202020204" pitchFamily="34" charset="0"/>
                <a:cs typeface="Arial" panose="020B0604020202020204" pitchFamily="34" charset="0"/>
              </a:rPr>
              <a:t>cis</a:t>
            </a:r>
            <a:r>
              <a:rPr lang="en-US" dirty="0">
                <a:latin typeface="Arial" panose="020B0604020202020204" pitchFamily="34" charset="0"/>
                <a:cs typeface="Arial" panose="020B0604020202020204" pitchFamily="34" charset="0"/>
              </a:rPr>
              <a:t> form</a:t>
            </a:r>
            <a:endParaRPr lang="en-US" dirty="0"/>
          </a:p>
        </p:txBody>
      </p:sp>
    </p:spTree>
    <p:extLst>
      <p:ext uri="{BB962C8B-B14F-4D97-AF65-F5344CB8AC3E}">
        <p14:creationId xmlns:p14="http://schemas.microsoft.com/office/powerpoint/2010/main" val="414759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50.18 Response of a Photoreceptor Cell to Light</a:t>
            </a:r>
          </a:p>
        </p:txBody>
      </p:sp>
      <p:pic>
        <p:nvPicPr>
          <p:cNvPr id="3" name="Picture 2" descr="A diagram shows the membrane of a disk and the plasma membrane of a rod cell. In the membrane of the disc, there is an inactive rhodopsin transmembrane protein. Na superscript + channels are open due to the attachment of cGMP allowing Na superscript + to flow into the cell. Light interacts with the inactive rhodopsin, and it is converted to active rhodopsin. The active rhodopsin activates a small protein in the middle of the plasma membrane called transducing. Transducing moves into a binding site in the transmembrane region of a larger protein, phosphodiesterase. The combined phosphodiesterase/transducing protein complex activates cGMP in the cytosol of the cell, which unbinds from open sodium ion channel in the rod cell plasma membrane causing the channel to close.&#10;A graph shows the change in membrane potential over time. Starting at time 0, the membrane potential is stable at -40 millivolts and the cell is in a depolarized state. When light strikes the retina, hyperpolarization occurs and the membrane potential decreases to -70 millivolts."/>
          <p:cNvPicPr>
            <a:picLocks noChangeAspect="1"/>
          </p:cNvPicPr>
          <p:nvPr/>
        </p:nvPicPr>
        <p:blipFill>
          <a:blip r:embed="rId3"/>
          <a:stretch>
            <a:fillRect/>
          </a:stretch>
        </p:blipFill>
        <p:spPr>
          <a:xfrm>
            <a:off x="400571" y="1262333"/>
            <a:ext cx="8342857" cy="4333333"/>
          </a:xfrm>
          <a:prstGeom prst="rect">
            <a:avLst/>
          </a:prstGeom>
        </p:spPr>
      </p:pic>
    </p:spTree>
    <p:extLst>
      <p:ext uri="{BB962C8B-B14F-4D97-AF65-F5344CB8AC3E}">
        <p14:creationId xmlns:p14="http://schemas.microsoft.com/office/powerpoint/2010/main" val="4604398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50.18a Response of a Photoreceptor Cell to Light (Part 1: Dark)</a:t>
            </a:r>
          </a:p>
        </p:txBody>
      </p:sp>
      <p:pic>
        <p:nvPicPr>
          <p:cNvPr id="9" name="Picture 8" descr="A diagram shows the membrane of a disk and the plasma membrane of a rod cell. In the membrane of the disc, there is an inactive rhodopsin transmembrane protein. Na superscript + channels are open due to the attachment of cGMP allowing Na superscript + to flow into the cell."/>
          <p:cNvPicPr>
            <a:picLocks noChangeAspect="1"/>
          </p:cNvPicPr>
          <p:nvPr/>
        </p:nvPicPr>
        <p:blipFill>
          <a:blip r:embed="rId3"/>
          <a:stretch>
            <a:fillRect/>
          </a:stretch>
        </p:blipFill>
        <p:spPr>
          <a:xfrm>
            <a:off x="290286" y="2057400"/>
            <a:ext cx="8542857" cy="2761905"/>
          </a:xfrm>
          <a:prstGeom prst="rect">
            <a:avLst/>
          </a:prstGeom>
        </p:spPr>
      </p:pic>
    </p:spTree>
    <p:extLst>
      <p:ext uri="{BB962C8B-B14F-4D97-AF65-F5344CB8AC3E}">
        <p14:creationId xmlns:p14="http://schemas.microsoft.com/office/powerpoint/2010/main" val="25148036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50.18b Response of a Photoreceptor Cell to Light (Part 2: Light)</a:t>
            </a:r>
          </a:p>
        </p:txBody>
      </p:sp>
      <p:pic>
        <p:nvPicPr>
          <p:cNvPr id="26" name="Picture 25" descr="Light interacts with the inactive rhodopsin, and it is converted to active rhodopsin. The active rhodopsin activates a small protein in the middle of the plasma membrane called transducing. Transducing moves into a binding site in the transmembrane region of a larger protein, phosphodiesterase. The combined phosphodiesterase/transducing protein complex activates cGMP in the cytosol of the cell, which unbinds from open sodium ion channel in the rod cell plasma membrane causing the channel to close."/>
          <p:cNvPicPr>
            <a:picLocks noChangeAspect="1"/>
          </p:cNvPicPr>
          <p:nvPr/>
        </p:nvPicPr>
        <p:blipFill>
          <a:blip r:embed="rId3"/>
          <a:stretch>
            <a:fillRect/>
          </a:stretch>
        </p:blipFill>
        <p:spPr>
          <a:xfrm>
            <a:off x="286286" y="2029000"/>
            <a:ext cx="8571428" cy="2800000"/>
          </a:xfrm>
          <a:prstGeom prst="rect">
            <a:avLst/>
          </a:prstGeom>
        </p:spPr>
      </p:pic>
    </p:spTree>
    <p:extLst>
      <p:ext uri="{BB962C8B-B14F-4D97-AF65-F5344CB8AC3E}">
        <p14:creationId xmlns:p14="http://schemas.microsoft.com/office/powerpoint/2010/main" val="40578829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2644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50.18c Response of a Photoreceptor Cell to Light (Part 3: Membrane Potential)</a:t>
            </a:r>
          </a:p>
        </p:txBody>
      </p:sp>
      <p:pic>
        <p:nvPicPr>
          <p:cNvPr id="7" name="Picture 6" descr="A graph shows the change in membrane potential over time. Starting at time 0, the membrane potential is stable at -40 millivolts and the cell is in a depolarized state. When light strikes the retina, hyperpolarization occurs and the membrane potential decreases to -70 millivolts. In the dark, the depolarized cell releases the neuro-transmitter glutamate at the synaptic terminals. In the light, the cell becomes hyperpolarized and ceases to release glutamate."/>
          <p:cNvPicPr>
            <a:picLocks noChangeAspect="1"/>
          </p:cNvPicPr>
          <p:nvPr/>
        </p:nvPicPr>
        <p:blipFill>
          <a:blip r:embed="rId3"/>
          <a:stretch>
            <a:fillRect/>
          </a:stretch>
        </p:blipFill>
        <p:spPr>
          <a:xfrm>
            <a:off x="300037" y="915265"/>
            <a:ext cx="8543925" cy="4972050"/>
          </a:xfrm>
          <a:prstGeom prst="rect">
            <a:avLst/>
          </a:prstGeom>
        </p:spPr>
      </p:pic>
    </p:spTree>
    <p:extLst>
      <p:ext uri="{BB962C8B-B14F-4D97-AF65-F5344CB8AC3E}">
        <p14:creationId xmlns:p14="http://schemas.microsoft.com/office/powerpoint/2010/main" val="23329443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0" y="0"/>
            <a:ext cx="9144000" cy="646331"/>
          </a:xfrm>
        </p:spPr>
        <p:txBody>
          <a:bodyPr>
            <a:noAutofit/>
          </a:bodyPr>
          <a:lstStyle/>
          <a:p>
            <a:r>
              <a:rPr lang="en-US" i="1" dirty="0"/>
              <a:t>Processing of Visual Information in the Retina</a:t>
            </a:r>
            <a:endParaRPr lang="en-US" dirty="0"/>
          </a:p>
        </p:txBody>
      </p:sp>
      <p:sp>
        <p:nvSpPr>
          <p:cNvPr id="122882" name="Rectangle 3"/>
          <p:cNvSpPr>
            <a:spLocks noGrp="1" noChangeArrowheads="1"/>
          </p:cNvSpPr>
          <p:nvPr>
            <p:ph idx="1"/>
          </p:nvPr>
        </p:nvSpPr>
        <p:spPr>
          <a:xfrm>
            <a:off x="152400" y="1272910"/>
            <a:ext cx="8839199" cy="3146690"/>
          </a:xfrm>
        </p:spPr>
        <p:txBody>
          <a:bodyPr>
            <a:noAutofit/>
          </a:bodyPr>
          <a:lstStyle/>
          <a:p>
            <a:r>
              <a:rPr lang="en-US" dirty="0"/>
              <a:t>Processing of visual information begins in the retina</a:t>
            </a:r>
          </a:p>
          <a:p>
            <a:r>
              <a:rPr lang="en-US" dirty="0"/>
              <a:t>In the dark, rods and cones continually release the neurotransmitter glutamate into synapses with neurons called bipolar cells</a:t>
            </a:r>
          </a:p>
          <a:p>
            <a:r>
              <a:rPr lang="en-US" dirty="0"/>
              <a:t>When light strikes the rods and cones, they hyperpolarize, shutting off their release of glutamate</a:t>
            </a:r>
          </a:p>
        </p:txBody>
      </p:sp>
    </p:spTree>
    <p:extLst>
      <p:ext uri="{BB962C8B-B14F-4D97-AF65-F5344CB8AC3E}">
        <p14:creationId xmlns:p14="http://schemas.microsoft.com/office/powerpoint/2010/main" val="4401835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noAutofit/>
          </a:bodyPr>
          <a:lstStyle/>
          <a:p>
            <a:r>
              <a:rPr lang="en-US" i="1" dirty="0"/>
              <a:t>Processing of Visual Information in the Retina</a:t>
            </a:r>
            <a:r>
              <a:rPr lang="en-US" dirty="0"/>
              <a:t>, Continued</a:t>
            </a:r>
          </a:p>
        </p:txBody>
      </p:sp>
      <p:sp>
        <p:nvSpPr>
          <p:cNvPr id="124929" name="Rectangle 2"/>
          <p:cNvSpPr>
            <a:spLocks noGrp="1" noChangeArrowheads="1"/>
          </p:cNvSpPr>
          <p:nvPr>
            <p:ph idx="1"/>
          </p:nvPr>
        </p:nvSpPr>
        <p:spPr>
          <a:xfrm>
            <a:off x="152400" y="1272910"/>
            <a:ext cx="8839199" cy="4137290"/>
          </a:xfrm>
        </p:spPr>
        <p:txBody>
          <a:bodyPr>
            <a:noAutofit/>
          </a:bodyPr>
          <a:lstStyle/>
          <a:p>
            <a:r>
              <a:rPr lang="en-US" dirty="0"/>
              <a:t>The decrease in glutamate changes the membrane potential of bipolar cells</a:t>
            </a:r>
          </a:p>
          <a:p>
            <a:r>
              <a:rPr lang="en-US" dirty="0"/>
              <a:t>Lateral inhibition is when a rod or cone stimulates a horizontal cell and the horizontal cell then inhibits more distant photoreceptors and bipolar cells </a:t>
            </a:r>
          </a:p>
          <a:p>
            <a:r>
              <a:rPr lang="en-US" dirty="0"/>
              <a:t>In this way, regions receiving light appear lighter and dark surroundings even darker</a:t>
            </a:r>
          </a:p>
          <a:p>
            <a:r>
              <a:rPr lang="en-US" dirty="0"/>
              <a:t>This enhances contrast in an image</a:t>
            </a:r>
          </a:p>
        </p:txBody>
      </p:sp>
    </p:spTree>
    <p:extLst>
      <p:ext uri="{BB962C8B-B14F-4D97-AF65-F5344CB8AC3E}">
        <p14:creationId xmlns:p14="http://schemas.microsoft.com/office/powerpoint/2010/main" val="26756064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52808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50.19 Synaptic Activity of Rod Cells in Light and Dark</a:t>
            </a:r>
          </a:p>
        </p:txBody>
      </p:sp>
      <p:pic>
        <p:nvPicPr>
          <p:cNvPr id="27" name="Picture 26" descr="A rod cell is shown in either a dark or light environment (Dark Response and Light Response).&#10;Both have a cylindrical stack of disks in one end of the cell followed by another short disk leading to a cell body, and ending in branched synaptic terminals. A bipolar cell is shown as the other cell in the synapse, with its dendrites extending to the synaptic terminal of the rod cells.&#10;Dark Responses:&#10;Rhodopsin in the disks are inactive, and Na superscript + channels are open. The rod cell is depolarized, and glutamate is released from the synaptic terminals. Glutamate enters the synaptic cleft between the rod cell and the bipolar cell. Due to the neurotransmitter the bipolar cell is hyperpolarized.&#10;Light Responses.&#10;Rhodopsin in the disks are active, and Na superscript + channels are closed. The rod cell is hyperpolarized, and no glutamate is released. The synaptic cleft between the rod cell and the bipolar cell is free of neurotransmitter molecules (glutamate), and the bipolar cell gets depolarized."/>
          <p:cNvPicPr>
            <a:picLocks noChangeAspect="1"/>
          </p:cNvPicPr>
          <p:nvPr/>
        </p:nvPicPr>
        <p:blipFill>
          <a:blip r:embed="rId3"/>
          <a:stretch>
            <a:fillRect/>
          </a:stretch>
        </p:blipFill>
        <p:spPr>
          <a:xfrm>
            <a:off x="1391331" y="467228"/>
            <a:ext cx="6361337" cy="6177542"/>
          </a:xfrm>
          <a:prstGeom prst="rect">
            <a:avLst/>
          </a:prstGeom>
        </p:spPr>
      </p:pic>
    </p:spTree>
    <p:extLst>
      <p:ext uri="{BB962C8B-B14F-4D97-AF65-F5344CB8AC3E}">
        <p14:creationId xmlns:p14="http://schemas.microsoft.com/office/powerpoint/2010/main" val="2471124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noAutofit/>
          </a:bodyPr>
          <a:lstStyle/>
          <a:p>
            <a:r>
              <a:rPr lang="en-US" i="1" dirty="0"/>
              <a:t>Processing of Visual Information in the Retina</a:t>
            </a:r>
            <a:r>
              <a:rPr lang="en-US" dirty="0"/>
              <a:t>, Continued-1</a:t>
            </a:r>
          </a:p>
        </p:txBody>
      </p:sp>
      <p:sp>
        <p:nvSpPr>
          <p:cNvPr id="129025" name="Rectangle 2"/>
          <p:cNvSpPr>
            <a:spLocks noGrp="1" noChangeArrowheads="1"/>
          </p:cNvSpPr>
          <p:nvPr>
            <p:ph idx="1"/>
          </p:nvPr>
        </p:nvSpPr>
        <p:spPr>
          <a:xfrm>
            <a:off x="152400" y="1272910"/>
            <a:ext cx="8839199" cy="3451490"/>
          </a:xfrm>
        </p:spPr>
        <p:txBody>
          <a:bodyPr>
            <a:noAutofit/>
          </a:bodyPr>
          <a:lstStyle/>
          <a:p>
            <a:r>
              <a:rPr lang="en-US" dirty="0"/>
              <a:t>A single ganglion receives information from an array of rods and cones</a:t>
            </a:r>
          </a:p>
          <a:p>
            <a:r>
              <a:rPr lang="en-US" dirty="0"/>
              <a:t>Together, the rods and cones that are feeding information to one ganglion cell define a receptive field</a:t>
            </a:r>
          </a:p>
          <a:p>
            <a:r>
              <a:rPr lang="en-US" dirty="0"/>
              <a:t>A smaller receptive field typical results in a sharper image</a:t>
            </a:r>
          </a:p>
        </p:txBody>
      </p:sp>
    </p:spTree>
    <p:extLst>
      <p:ext uri="{BB962C8B-B14F-4D97-AF65-F5344CB8AC3E}">
        <p14:creationId xmlns:p14="http://schemas.microsoft.com/office/powerpoint/2010/main" val="8346995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7"/>
          <p:cNvSpPr>
            <a:spLocks noGrp="1" noChangeArrowheads="1"/>
          </p:cNvSpPr>
          <p:nvPr>
            <p:ph type="title"/>
          </p:nvPr>
        </p:nvSpPr>
        <p:spPr>
          <a:xfrm>
            <a:off x="0" y="0"/>
            <a:ext cx="9144000" cy="646331"/>
          </a:xfrm>
        </p:spPr>
        <p:txBody>
          <a:bodyPr>
            <a:noAutofit/>
          </a:bodyPr>
          <a:lstStyle/>
          <a:p>
            <a:r>
              <a:rPr lang="en-US" i="1" dirty="0"/>
              <a:t>Processing of Visual Information in the Brain</a:t>
            </a:r>
            <a:endParaRPr lang="en-US" dirty="0"/>
          </a:p>
        </p:txBody>
      </p:sp>
      <p:sp>
        <p:nvSpPr>
          <p:cNvPr id="131073" name="Rectangle 2"/>
          <p:cNvSpPr>
            <a:spLocks noGrp="1" noChangeArrowheads="1"/>
          </p:cNvSpPr>
          <p:nvPr>
            <p:ph idx="1"/>
          </p:nvPr>
        </p:nvSpPr>
        <p:spPr>
          <a:xfrm>
            <a:off x="152400" y="1272910"/>
            <a:ext cx="8839199" cy="3146690"/>
          </a:xfrm>
        </p:spPr>
        <p:txBody>
          <a:bodyPr>
            <a:noAutofit/>
          </a:bodyPr>
          <a:lstStyle/>
          <a:p>
            <a:r>
              <a:rPr lang="en-US" dirty="0"/>
              <a:t>The optic nerves meet at the optic chiasm near the center of the base of the cerebral cortex</a:t>
            </a:r>
          </a:p>
          <a:p>
            <a:r>
              <a:rPr lang="en-US" dirty="0"/>
              <a:t>Sensations from the left visual field of both eyes are transmitted to the right side of the brain</a:t>
            </a:r>
          </a:p>
          <a:p>
            <a:r>
              <a:rPr lang="en-US" dirty="0"/>
              <a:t>Sensations from the right visual field of both eyes are transmitted to the left side of the brain</a:t>
            </a:r>
          </a:p>
        </p:txBody>
      </p:sp>
    </p:spTree>
    <p:extLst>
      <p:ext uri="{BB962C8B-B14F-4D97-AF65-F5344CB8AC3E}">
        <p14:creationId xmlns:p14="http://schemas.microsoft.com/office/powerpoint/2010/main" val="642593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noAutofit/>
          </a:bodyPr>
          <a:lstStyle/>
          <a:p>
            <a:r>
              <a:rPr lang="en-US" dirty="0"/>
              <a:t>Sensory Reception and Transduction, Continued</a:t>
            </a:r>
          </a:p>
        </p:txBody>
      </p:sp>
      <p:sp>
        <p:nvSpPr>
          <p:cNvPr id="30721" name="Rectangle 2"/>
          <p:cNvSpPr>
            <a:spLocks noGrp="1" noChangeArrowheads="1"/>
          </p:cNvSpPr>
          <p:nvPr>
            <p:ph idx="1"/>
          </p:nvPr>
        </p:nvSpPr>
        <p:spPr>
          <a:xfrm>
            <a:off x="152400" y="1272910"/>
            <a:ext cx="8839199" cy="3527690"/>
          </a:xfrm>
        </p:spPr>
        <p:txBody>
          <a:bodyPr>
            <a:noAutofit/>
          </a:bodyPr>
          <a:lstStyle/>
          <a:p>
            <a:r>
              <a:rPr lang="en-US" b="1" dirty="0"/>
              <a:t>Sensory transduction </a:t>
            </a:r>
            <a:r>
              <a:rPr lang="en-US" dirty="0"/>
              <a:t>is the conversion of stimulus energy into a change in the membrane potential of a sensory receptor</a:t>
            </a:r>
          </a:p>
          <a:p>
            <a:r>
              <a:rPr lang="en-US" dirty="0"/>
              <a:t>This change in membrane potential is called a </a:t>
            </a:r>
            <a:r>
              <a:rPr lang="en-US" b="1" dirty="0"/>
              <a:t>receptor potential</a:t>
            </a:r>
          </a:p>
          <a:p>
            <a:r>
              <a:rPr lang="en-US" dirty="0"/>
              <a:t>Receptor potentials are graded potentials; their magnitude varies with the strength of the stimulus</a:t>
            </a:r>
          </a:p>
        </p:txBody>
      </p:sp>
    </p:spTree>
    <p:extLst>
      <p:ext uri="{BB962C8B-B14F-4D97-AF65-F5344CB8AC3E}">
        <p14:creationId xmlns:p14="http://schemas.microsoft.com/office/powerpoint/2010/main" val="41819718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noAutofit/>
          </a:bodyPr>
          <a:lstStyle/>
          <a:p>
            <a:r>
              <a:rPr lang="en-US" i="1" dirty="0"/>
              <a:t>Processing of Visual Information in the Brain</a:t>
            </a:r>
            <a:r>
              <a:rPr lang="en-US" dirty="0"/>
              <a:t>, Continued</a:t>
            </a:r>
          </a:p>
        </p:txBody>
      </p:sp>
      <p:sp>
        <p:nvSpPr>
          <p:cNvPr id="133121" name="Rectangle 2"/>
          <p:cNvSpPr>
            <a:spLocks noGrp="1" noChangeArrowheads="1"/>
          </p:cNvSpPr>
          <p:nvPr>
            <p:ph idx="1"/>
          </p:nvPr>
        </p:nvSpPr>
        <p:spPr>
          <a:xfrm>
            <a:off x="152400" y="1272910"/>
            <a:ext cx="8839199" cy="3603890"/>
          </a:xfrm>
        </p:spPr>
        <p:txBody>
          <a:bodyPr>
            <a:noAutofit/>
          </a:bodyPr>
          <a:lstStyle/>
          <a:p>
            <a:r>
              <a:rPr lang="en-US" dirty="0"/>
              <a:t>Most ganglion cell axons lead to the lateral geniculate nuclei</a:t>
            </a:r>
          </a:p>
          <a:p>
            <a:r>
              <a:rPr lang="en-US" dirty="0"/>
              <a:t>The lateral geniculate nuclei relay information to the primary visual cortex in the cerebrum</a:t>
            </a:r>
          </a:p>
          <a:p>
            <a:r>
              <a:rPr lang="en-US" dirty="0"/>
              <a:t>At least 30% of the cerebral cortex, in dozens of integrating centers, is active in creating visual perceptions</a:t>
            </a:r>
          </a:p>
        </p:txBody>
      </p:sp>
    </p:spTree>
    <p:extLst>
      <p:ext uri="{BB962C8B-B14F-4D97-AF65-F5344CB8AC3E}">
        <p14:creationId xmlns:p14="http://schemas.microsoft.com/office/powerpoint/2010/main" val="17434831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5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50.20 Neural Pathways for Vision</a:t>
            </a:r>
          </a:p>
        </p:txBody>
      </p:sp>
      <p:pic>
        <p:nvPicPr>
          <p:cNvPr id="14" name="Picture 13" descr="A diagram shows the top down cross section of a brain, with a cross section of the eyes connected to it. At the back of the retina of the eyes are nerves, shaded to show which side of the brain they extend to. In the right and left eye, relative to the direction that eye is pointed, the nerves at the far left side show the limit of the right visual field (leading to a point where line that pass from the nerve, through the right side of the lens cross. On the right side of the retinas is the extent of the left visual field. Nerves from each eye extend towards the brain, in the optic nerve. In each eye, the nerves on the left side of the eye extend to the left hemisphere of the brain, and on the right side extend to the right hemisphere of the brain. At the front of the brain, the nerve fibers from the left eye connected to the right side of the brain, or the right eye connected to the left side of the brain, cross one another. This is the optic chiasm. In the middle of the hemispheres, the nerve fibers reach a synapses with interneurons. From here, nerve fiber extend to the back of their hemispheres to the primary visual cortex."/>
          <p:cNvPicPr>
            <a:picLocks noChangeAspect="1"/>
          </p:cNvPicPr>
          <p:nvPr/>
        </p:nvPicPr>
        <p:blipFill>
          <a:blip r:embed="rId3"/>
          <a:stretch>
            <a:fillRect/>
          </a:stretch>
        </p:blipFill>
        <p:spPr>
          <a:xfrm>
            <a:off x="494596" y="476618"/>
            <a:ext cx="8154806" cy="6141525"/>
          </a:xfrm>
          <a:prstGeom prst="rect">
            <a:avLst/>
          </a:prstGeom>
        </p:spPr>
      </p:pic>
    </p:spTree>
    <p:extLst>
      <p:ext uri="{BB962C8B-B14F-4D97-AF65-F5344CB8AC3E}">
        <p14:creationId xmlns:p14="http://schemas.microsoft.com/office/powerpoint/2010/main" val="6568640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noAutofit/>
          </a:bodyPr>
          <a:lstStyle/>
          <a:p>
            <a:r>
              <a:rPr lang="en-US" i="1" dirty="0"/>
              <a:t>Color Vision</a:t>
            </a:r>
            <a:endParaRPr lang="en-US" dirty="0"/>
          </a:p>
        </p:txBody>
      </p:sp>
      <p:sp>
        <p:nvSpPr>
          <p:cNvPr id="137218" name="Rectangle 3"/>
          <p:cNvSpPr>
            <a:spLocks noGrp="1" noChangeArrowheads="1"/>
          </p:cNvSpPr>
          <p:nvPr>
            <p:ph idx="1"/>
          </p:nvPr>
        </p:nvSpPr>
        <p:spPr>
          <a:xfrm>
            <a:off x="152400" y="1272910"/>
            <a:ext cx="8839199" cy="3451490"/>
          </a:xfrm>
        </p:spPr>
        <p:txBody>
          <a:bodyPr>
            <a:noAutofit/>
          </a:bodyPr>
          <a:lstStyle/>
          <a:p>
            <a:r>
              <a:rPr lang="en-US" dirty="0"/>
              <a:t>Among vertebrates, most fishes, amphibians, and reptiles, including birds, have very good color vision</a:t>
            </a:r>
          </a:p>
          <a:p>
            <a:r>
              <a:rPr lang="en-US" dirty="0"/>
              <a:t>Humans and other primates are among the minority of mammals with the ability to see color well</a:t>
            </a:r>
          </a:p>
          <a:p>
            <a:r>
              <a:rPr lang="en-US" dirty="0"/>
              <a:t>Mammals that are nocturnal usually have a high proportion of rods in the retina and probably see a pastel world during the day</a:t>
            </a:r>
          </a:p>
        </p:txBody>
      </p:sp>
    </p:spTree>
    <p:extLst>
      <p:ext uri="{BB962C8B-B14F-4D97-AF65-F5344CB8AC3E}">
        <p14:creationId xmlns:p14="http://schemas.microsoft.com/office/powerpoint/2010/main" val="27403050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Color Vision</a:t>
            </a:r>
            <a:r>
              <a:rPr lang="en-US" dirty="0"/>
              <a:t>, Continued</a:t>
            </a:r>
          </a:p>
        </p:txBody>
      </p:sp>
      <p:sp>
        <p:nvSpPr>
          <p:cNvPr id="139265" name="Rectangle 3"/>
          <p:cNvSpPr>
            <a:spLocks noGrp="1" noChangeArrowheads="1"/>
          </p:cNvSpPr>
          <p:nvPr>
            <p:ph idx="1"/>
          </p:nvPr>
        </p:nvSpPr>
        <p:spPr>
          <a:xfrm>
            <a:off x="152400" y="1272910"/>
            <a:ext cx="8839199" cy="2918090"/>
          </a:xfrm>
        </p:spPr>
        <p:txBody>
          <a:bodyPr>
            <a:noAutofit/>
          </a:bodyPr>
          <a:lstStyle/>
          <a:p>
            <a:r>
              <a:rPr lang="en-US" dirty="0"/>
              <a:t>In humans, perception of color is based on three types of cones, each with a different visual pigment: red, green, or blue</a:t>
            </a:r>
          </a:p>
          <a:p>
            <a:r>
              <a:rPr lang="en-US" dirty="0"/>
              <a:t>These pigments are called photopsins and are formed when retinal binds to three distinct opsin proteins</a:t>
            </a:r>
          </a:p>
        </p:txBody>
      </p:sp>
    </p:spTree>
    <p:extLst>
      <p:ext uri="{BB962C8B-B14F-4D97-AF65-F5344CB8AC3E}">
        <p14:creationId xmlns:p14="http://schemas.microsoft.com/office/powerpoint/2010/main" val="16076212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i="1" dirty="0"/>
              <a:t>Color Vision</a:t>
            </a:r>
            <a:r>
              <a:rPr lang="en-US" dirty="0"/>
              <a:t>, Continued-1</a:t>
            </a:r>
          </a:p>
        </p:txBody>
      </p:sp>
      <p:sp>
        <p:nvSpPr>
          <p:cNvPr id="141313" name="Rectangle 2"/>
          <p:cNvSpPr>
            <a:spLocks noGrp="1" noChangeArrowheads="1"/>
          </p:cNvSpPr>
          <p:nvPr>
            <p:ph idx="1"/>
          </p:nvPr>
        </p:nvSpPr>
        <p:spPr>
          <a:xfrm>
            <a:off x="152400" y="1272910"/>
            <a:ext cx="8839199" cy="3680090"/>
          </a:xfrm>
        </p:spPr>
        <p:txBody>
          <a:bodyPr>
            <a:noAutofit/>
          </a:bodyPr>
          <a:lstStyle/>
          <a:p>
            <a:r>
              <a:rPr lang="en-US" dirty="0"/>
              <a:t>Abnormal color vision results from mutations in the genes for one or more photopsin proteins</a:t>
            </a:r>
          </a:p>
          <a:p>
            <a:r>
              <a:rPr lang="en-US" dirty="0"/>
              <a:t>Researchers studying color vision in squirrel monkeys made a breakthrough in gene therapy</a:t>
            </a:r>
          </a:p>
          <a:p>
            <a:r>
              <a:rPr lang="en-US" dirty="0"/>
              <a:t>Male squirrel monkeys are red-green color-blind</a:t>
            </a:r>
          </a:p>
          <a:p>
            <a:r>
              <a:rPr lang="en-US" dirty="0"/>
              <a:t>When researchers introduced the missing gene using a virus, full color vision was apparent </a:t>
            </a:r>
          </a:p>
        </p:txBody>
      </p:sp>
    </p:spTree>
    <p:extLst>
      <p:ext uri="{BB962C8B-B14F-4D97-AF65-F5344CB8AC3E}">
        <p14:creationId xmlns:p14="http://schemas.microsoft.com/office/powerpoint/2010/main" val="34791384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50.21 Gene Therapy for Vision</a:t>
            </a:r>
          </a:p>
        </p:txBody>
      </p:sp>
      <p:pic>
        <p:nvPicPr>
          <p:cNvPr id="2" name="Picture 1" descr="A photograph shows a monkey in front of a screen. On the screen are many dots of different size. A section in the middle is colored pink, and the rest are gr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880872"/>
            <a:ext cx="8546592" cy="5096256"/>
          </a:xfrm>
          <a:prstGeom prst="rect">
            <a:avLst/>
          </a:prstGeom>
        </p:spPr>
      </p:pic>
    </p:spTree>
    <p:extLst>
      <p:ext uri="{BB962C8B-B14F-4D97-AF65-F5344CB8AC3E}">
        <p14:creationId xmlns:p14="http://schemas.microsoft.com/office/powerpoint/2010/main" val="20936356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7"/>
          <p:cNvSpPr>
            <a:spLocks noGrp="1" noChangeArrowheads="1"/>
          </p:cNvSpPr>
          <p:nvPr>
            <p:ph type="title"/>
          </p:nvPr>
        </p:nvSpPr>
        <p:spPr/>
        <p:txBody>
          <a:bodyPr>
            <a:noAutofit/>
          </a:bodyPr>
          <a:lstStyle/>
          <a:p>
            <a:r>
              <a:rPr lang="en-US" i="1" dirty="0"/>
              <a:t>The Visual Field</a:t>
            </a:r>
            <a:endParaRPr lang="en-US" dirty="0"/>
          </a:p>
        </p:txBody>
      </p:sp>
      <p:sp>
        <p:nvSpPr>
          <p:cNvPr id="145409" name="Rectangle 2"/>
          <p:cNvSpPr>
            <a:spLocks noGrp="1" noChangeArrowheads="1"/>
          </p:cNvSpPr>
          <p:nvPr>
            <p:ph idx="1"/>
          </p:nvPr>
        </p:nvSpPr>
        <p:spPr>
          <a:xfrm>
            <a:off x="152400" y="1272910"/>
            <a:ext cx="8839199" cy="2689490"/>
          </a:xfrm>
        </p:spPr>
        <p:txBody>
          <a:bodyPr>
            <a:noAutofit/>
          </a:bodyPr>
          <a:lstStyle/>
          <a:p>
            <a:r>
              <a:rPr lang="en-US" dirty="0"/>
              <a:t>The brain processes visual information and controls what information is captured</a:t>
            </a:r>
          </a:p>
          <a:p>
            <a:r>
              <a:rPr lang="en-US" dirty="0"/>
              <a:t>Focusing occurs by changing the shape of the lens</a:t>
            </a:r>
          </a:p>
          <a:p>
            <a:r>
              <a:rPr lang="en-US" dirty="0"/>
              <a:t>The </a:t>
            </a:r>
            <a:r>
              <a:rPr lang="en-US" b="1" dirty="0"/>
              <a:t>fovea</a:t>
            </a:r>
            <a:r>
              <a:rPr lang="en-US" dirty="0"/>
              <a:t> is the center of the visual field and contains no rods, but a high density of cones</a:t>
            </a:r>
          </a:p>
        </p:txBody>
      </p:sp>
    </p:spTree>
    <p:extLst>
      <p:ext uri="{BB962C8B-B14F-4D97-AF65-F5344CB8AC3E}">
        <p14:creationId xmlns:p14="http://schemas.microsoft.com/office/powerpoint/2010/main" val="26192322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5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50.22 Focusing in the Mammalian Eye</a:t>
            </a:r>
          </a:p>
        </p:txBody>
      </p:sp>
      <p:sp>
        <p:nvSpPr>
          <p:cNvPr id="2" name="Content Placeholder 1"/>
          <p:cNvSpPr>
            <a:spLocks noGrp="1"/>
          </p:cNvSpPr>
          <p:nvPr>
            <p:ph sz="quarter" idx="11"/>
          </p:nvPr>
        </p:nvSpPr>
        <p:spPr>
          <a:xfrm>
            <a:off x="1687224" y="555222"/>
            <a:ext cx="3972241" cy="2564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287338" indent="-287338">
              <a:lnSpc>
                <a:spcPts val="2000"/>
              </a:lnSpc>
              <a:spcBef>
                <a:spcPct val="0"/>
              </a:spcBef>
              <a:buFont typeface="+mj-lt"/>
              <a:buAutoNum type="alphaLcParenR"/>
            </a:pPr>
            <a:r>
              <a:rPr lang="en-US" sz="2000" b="1" dirty="0"/>
              <a:t>Near vision (accommodation)</a:t>
            </a:r>
          </a:p>
        </p:txBody>
      </p:sp>
      <p:pic>
        <p:nvPicPr>
          <p:cNvPr id="6" name="Picture 5" descr="A diagram shows a side view cross section of an eye. The inner layer of the eye, the retina and choroid the layer above it, are labeled. In the front of the eye, the lens is labeled behind the bulge of the cornea. On either side of the lens in the diagram (top and bottom) is a thicker section of tissue, the ciliary muscles. The muscles contract, pulling the border of the choroid towards the lens. Suspensory ligaments between the ciliary muscles and the lens relax. The lens becomes thicker and rounder, focusing on nearby objects. In the diagram, a dot in front of the eye is shown, with two light extending from the dot, through the pupil and to the lens. The lines extend from the point and diverge slightly to the sides of the pupil. In the lens the direction of the lines change slightly, such that they move closer together until reaching a single point at the back of the eye, on the retina."/>
          <p:cNvPicPr>
            <a:picLocks noChangeAspect="1"/>
          </p:cNvPicPr>
          <p:nvPr/>
        </p:nvPicPr>
        <p:blipFill>
          <a:blip r:embed="rId3"/>
          <a:stretch>
            <a:fillRect/>
          </a:stretch>
        </p:blipFill>
        <p:spPr>
          <a:xfrm>
            <a:off x="1658506" y="920747"/>
            <a:ext cx="5770862" cy="2423385"/>
          </a:xfrm>
          <a:prstGeom prst="rect">
            <a:avLst/>
          </a:prstGeom>
        </p:spPr>
      </p:pic>
      <p:sp>
        <p:nvSpPr>
          <p:cNvPr id="3" name="Content Placeholder 2"/>
          <p:cNvSpPr>
            <a:spLocks noGrp="1"/>
          </p:cNvSpPr>
          <p:nvPr>
            <p:ph sz="quarter" idx="12"/>
          </p:nvPr>
        </p:nvSpPr>
        <p:spPr>
          <a:xfrm>
            <a:off x="1690402" y="3463966"/>
            <a:ext cx="3014662" cy="2728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00038" indent="-300038">
              <a:lnSpc>
                <a:spcPts val="2000"/>
              </a:lnSpc>
              <a:spcBef>
                <a:spcPct val="0"/>
              </a:spcBef>
              <a:buFont typeface="+mj-lt"/>
              <a:buAutoNum type="alphaLcParenR" startAt="2"/>
            </a:pPr>
            <a:r>
              <a:rPr lang="en-US" sz="2000" b="1" dirty="0"/>
              <a:t>Distance vision</a:t>
            </a:r>
          </a:p>
        </p:txBody>
      </p:sp>
      <p:pic>
        <p:nvPicPr>
          <p:cNvPr id="7" name="Picture 6" descr="A diagram shows a side view cross section of an eye. The inner layer of the eye, the retina and choroid the layer above it, are labeled. In the front of the eye, the lens is labeled behind the bulge of the cornea. On either side of the lens in the diagram (top and bottom) is a thicker section of tissue, the ciliary muscles. The muscles relax, and border of choroid moves away from the lens. Suspensory ligaments that join the lens to the ciliary muscles pull against the side of the lens. The lens becomes flatter, focusing on distant objects. In the diagram, two nearly parallel lines are shown entering from the left until they reach the lens. In the lens, the direction of the lines angles slightly so that they meet at a point at the back of the eye on the retina."/>
          <p:cNvPicPr>
            <a:picLocks noChangeAspect="1"/>
          </p:cNvPicPr>
          <p:nvPr/>
        </p:nvPicPr>
        <p:blipFill>
          <a:blip r:embed="rId4"/>
          <a:stretch>
            <a:fillRect/>
          </a:stretch>
        </p:blipFill>
        <p:spPr>
          <a:xfrm>
            <a:off x="1680966" y="3799539"/>
            <a:ext cx="4912777" cy="2828854"/>
          </a:xfrm>
          <a:prstGeom prst="rect">
            <a:avLst/>
          </a:prstGeom>
        </p:spPr>
      </p:pic>
    </p:spTree>
    <p:extLst>
      <p:ext uri="{BB962C8B-B14F-4D97-AF65-F5344CB8AC3E}">
        <p14:creationId xmlns:p14="http://schemas.microsoft.com/office/powerpoint/2010/main" val="24999519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dirty="0">
                <a:solidFill>
                  <a:schemeClr val="tx1"/>
                </a:solidFill>
                <a:ea typeface="Arial" panose="020B0604020202020204" pitchFamily="34" charset="0"/>
              </a:rPr>
              <a:t>Figure 50.22a Focusing in the Mammalian Eye (Part 1: Near Vision)</a:t>
            </a:r>
          </a:p>
        </p:txBody>
      </p:sp>
      <p:sp>
        <p:nvSpPr>
          <p:cNvPr id="16" name="Content Placeholder 15"/>
          <p:cNvSpPr>
            <a:spLocks noGrp="1"/>
          </p:cNvSpPr>
          <p:nvPr>
            <p:ph sz="quarter" idx="11"/>
          </p:nvPr>
        </p:nvSpPr>
        <p:spPr>
          <a:xfrm>
            <a:off x="446518" y="1342768"/>
            <a:ext cx="4840574" cy="3334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41313" indent="-341313">
              <a:lnSpc>
                <a:spcPts val="2600"/>
              </a:lnSpc>
              <a:spcBef>
                <a:spcPct val="0"/>
              </a:spcBef>
              <a:buFont typeface="+mj-lt"/>
              <a:buAutoNum type="alphaLcParenR"/>
            </a:pPr>
            <a:r>
              <a:rPr lang="en-US" b="1" dirty="0"/>
              <a:t>Near vision (accommodation)</a:t>
            </a:r>
          </a:p>
        </p:txBody>
      </p:sp>
      <p:pic>
        <p:nvPicPr>
          <p:cNvPr id="17" name="Picture 16" descr="A diagram shows a side view cross section of an eye. The inner layer of the eye, the retina and choroid the layer above it, are labeled. In the front of the eye, the lens is labeled behind the bulge of the cornea. On either side of the lens in the diagram (top and bottom) is a thicker section of tissue, the ciliary muscles. The muscles contract, pulling the border of the choroid towards the lens. Suspensory ligaments between the ciliary muscles and the lens relax. The lens becomes thicker and rounder, focusing on nearby objects. In the diagram, a dot in front of the eye is shown, with two light extending from the dot, through the pupil and to the lens. The lines extend from the point and diverge slightly to the sides of the pupil. In the lens the direction of the lines change slightly, such that they move closer together until reaching a single point at the back of the eye, on the retina."/>
          <p:cNvPicPr>
            <a:picLocks noChangeAspect="1"/>
          </p:cNvPicPr>
          <p:nvPr/>
        </p:nvPicPr>
        <p:blipFill>
          <a:blip r:embed="rId3"/>
          <a:stretch>
            <a:fillRect/>
          </a:stretch>
        </p:blipFill>
        <p:spPr>
          <a:xfrm>
            <a:off x="309191" y="1985496"/>
            <a:ext cx="8476190" cy="3476190"/>
          </a:xfrm>
          <a:prstGeom prst="rect">
            <a:avLst/>
          </a:prstGeom>
        </p:spPr>
      </p:pic>
    </p:spTree>
    <p:extLst>
      <p:ext uri="{BB962C8B-B14F-4D97-AF65-F5344CB8AC3E}">
        <p14:creationId xmlns:p14="http://schemas.microsoft.com/office/powerpoint/2010/main" val="35505200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4732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228600" bIns="91440" numCol="1" anchor="t" anchorCtr="0" compatLnSpc="1">
            <a:prstTxWarp prst="textNoShape">
              <a:avLst/>
            </a:prstTxWarp>
            <a:noAutofit/>
          </a:bodyPr>
          <a:lstStyle/>
          <a:p>
            <a:pPr indent="-450850" eaLnBrk="1" hangingPunct="1"/>
            <a:r>
              <a:rPr lang="en-US" sz="2200" dirty="0">
                <a:solidFill>
                  <a:schemeClr val="tx1"/>
                </a:solidFill>
                <a:ea typeface="Arial" panose="020B0604020202020204" pitchFamily="34" charset="0"/>
              </a:rPr>
              <a:t>Figure 50.22b Focusing in the Mammalian Eye (Part 2: Distance Vision)</a:t>
            </a:r>
          </a:p>
        </p:txBody>
      </p:sp>
      <p:sp>
        <p:nvSpPr>
          <p:cNvPr id="11" name="Content Placeholder 10"/>
          <p:cNvSpPr>
            <a:spLocks noGrp="1"/>
          </p:cNvSpPr>
          <p:nvPr>
            <p:ph sz="quarter" idx="11"/>
          </p:nvPr>
        </p:nvSpPr>
        <p:spPr>
          <a:xfrm>
            <a:off x="436544" y="750260"/>
            <a:ext cx="2734723" cy="3334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365760" indent="-365760">
              <a:lnSpc>
                <a:spcPts val="2600"/>
              </a:lnSpc>
              <a:spcBef>
                <a:spcPct val="0"/>
              </a:spcBef>
              <a:buFont typeface="+mj-lt"/>
              <a:buAutoNum type="alphaLcParenR" startAt="2"/>
            </a:pPr>
            <a:r>
              <a:rPr lang="en-US" b="1" dirty="0"/>
              <a:t>Distance vision</a:t>
            </a:r>
          </a:p>
        </p:txBody>
      </p:sp>
      <p:pic>
        <p:nvPicPr>
          <p:cNvPr id="17" name="Picture 16" descr="A diagram shows a side view cross section of an eye. The inner layer of the eye, the retina and choroid the layer above it, are labeled. In the front of the eye, the lens is labeled behind the bulge of the cornea. On either side of the lens in the diagram (top and bottom) is a thicker section of tissue, the ciliary muscles. The muscles relax, and border of choroid moves away from the lens. Suspensory ligaments that join the lens to the ciliary muscles pull against the side of the lens. The lens becomes flatter, focusing on distant objects. In the diagram, two nearly parallel lines are shown entering from the left until they reach the lens. In the lens, the direction of the lines angles slightly so that they meet at a point at the back of the eye on the retina."/>
          <p:cNvPicPr>
            <a:picLocks noChangeAspect="1"/>
          </p:cNvPicPr>
          <p:nvPr/>
        </p:nvPicPr>
        <p:blipFill>
          <a:blip r:embed="rId3"/>
          <a:stretch>
            <a:fillRect/>
          </a:stretch>
        </p:blipFill>
        <p:spPr>
          <a:xfrm>
            <a:off x="295809" y="1333476"/>
            <a:ext cx="8552381" cy="4752381"/>
          </a:xfrm>
          <a:prstGeom prst="rect">
            <a:avLst/>
          </a:prstGeom>
        </p:spPr>
      </p:pic>
    </p:spTree>
    <p:extLst>
      <p:ext uri="{BB962C8B-B14F-4D97-AF65-F5344CB8AC3E}">
        <p14:creationId xmlns:p14="http://schemas.microsoft.com/office/powerpoint/2010/main" val="4008329529"/>
      </p:ext>
    </p:extLst>
  </p:cSld>
  <p:clrMapOvr>
    <a:masterClrMapping/>
  </p:clrMapOvr>
</p:sld>
</file>

<file path=ppt/theme/theme1.xml><?xml version="1.0" encoding="utf-8"?>
<a:theme xmlns:a="http://schemas.openxmlformats.org/drawingml/2006/main" name="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Campbell11e_LectureDesign</Template>
  <TotalTime>8971</TotalTime>
  <Words>6564</Words>
  <Application>Microsoft Office PowerPoint</Application>
  <PresentationFormat>On-screen Show (4:3)</PresentationFormat>
  <Paragraphs>714</Paragraphs>
  <Slides>186</Slides>
  <Notes>180</Notes>
  <HiddenSlides>0</HiddenSlides>
  <MMClips>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186</vt:i4>
      </vt:variant>
    </vt:vector>
  </HeadingPairs>
  <TitlesOfParts>
    <vt:vector size="198" baseType="lpstr">
      <vt:lpstr>ＭＳ Ｐゴシック</vt:lpstr>
      <vt:lpstr>ＭＳ Ｐゴシック</vt:lpstr>
      <vt:lpstr>Arial</vt:lpstr>
      <vt:lpstr>Geneva</vt:lpstr>
      <vt:lpstr>Symbol</vt:lpstr>
      <vt:lpstr>Times</vt:lpstr>
      <vt:lpstr>Times New Roman</vt:lpstr>
      <vt:lpstr>Wingdings</vt:lpstr>
      <vt:lpstr>ヒラギノ角ゴ Pro W3</vt:lpstr>
      <vt:lpstr>Campbell11e_LectureDesign</vt:lpstr>
      <vt:lpstr>Blank</vt:lpstr>
      <vt:lpstr>1_Blank</vt:lpstr>
      <vt:lpstr>Chapter 50</vt:lpstr>
      <vt:lpstr>Sense and Sensibility</vt:lpstr>
      <vt:lpstr>Figure 50.1 Of What Use is a Star-shaped Nose?</vt:lpstr>
      <vt:lpstr>Concept 50.1: Sensory receptors transduce stimulus energy and transmit signals to the central nervous system</vt:lpstr>
      <vt:lpstr>Figure 50.2 A Simple Response Pathway: Foraging by a Star-nosed Mole</vt:lpstr>
      <vt:lpstr>Concept 50.1: Sensory receptors transduce stimulus energy and transmit signals to the central nervous system, Continued</vt:lpstr>
      <vt:lpstr>Sensory Reception and Transduction</vt:lpstr>
      <vt:lpstr>Figure 50.3 Categories of Sensory Receptors</vt:lpstr>
      <vt:lpstr>Sensory Reception and Transduction, Continued</vt:lpstr>
      <vt:lpstr>Transmission</vt:lpstr>
      <vt:lpstr>Figure 50.4 Coding of Stimulus Intensity by a Single Sensory Receptor</vt:lpstr>
      <vt:lpstr>Transmission, Continued</vt:lpstr>
      <vt:lpstr>Perception</vt:lpstr>
      <vt:lpstr>Amplification and Adaptation</vt:lpstr>
      <vt:lpstr>Types of Sensory Receptors</vt:lpstr>
      <vt:lpstr>Mechanoreceptors</vt:lpstr>
      <vt:lpstr>Figure 50.5 Sensory Receptors in Human Skin</vt:lpstr>
      <vt:lpstr>Chemoreceptors</vt:lpstr>
      <vt:lpstr>Figure 50.6 Chemoreceptors in an Insect</vt:lpstr>
      <vt:lpstr>Figure 50.6a Chemoreceptors in an Insect (Part 1: Male Silkworm Moth Antennae, SEM)</vt:lpstr>
      <vt:lpstr>Figure 50.6b Chemoreceptors in an Insect (Part 2: Male Silkworm Moth)</vt:lpstr>
      <vt:lpstr>Electromagnetic Receptors</vt:lpstr>
      <vt:lpstr>Figure 50.7 Examples of Electromagnetic Reception and Thermoreception</vt:lpstr>
      <vt:lpstr>Figure 50.7a Examples of Electromagnetic Reception and Thermoreception (Part 1: Beluga Whales)</vt:lpstr>
      <vt:lpstr>Figure 50.7b Examples of Electromagnetic Reception and Thermoreception (Part 2: Rattlesnake)</vt:lpstr>
      <vt:lpstr>Thermoreceptors</vt:lpstr>
      <vt:lpstr>Pain Receptors</vt:lpstr>
      <vt:lpstr>Concept 50.2: In hearing and equilibrium, mechanoreceptors detect moving fluid or settling particles</vt:lpstr>
      <vt:lpstr>Sensing of Gravity and Sound in Invertebrates</vt:lpstr>
      <vt:lpstr>Figure 50.8 The Statocyst of an Invertebrate</vt:lpstr>
      <vt:lpstr>Sensing of Gravity and Sound in Invertebrates, Continued</vt:lpstr>
      <vt:lpstr>Figure 50.9 An Insect’s “Ear”—on its Leg</vt:lpstr>
      <vt:lpstr>Figure 50.9a An Insect’s “Ear”—on its Leg (Part 1: SEM)</vt:lpstr>
      <vt:lpstr>Hearing and Equilibrium in Mammals</vt:lpstr>
      <vt:lpstr>Figure 50.10 Exploring the Structure of the Human Ear</vt:lpstr>
      <vt:lpstr>Figure 50.10a Exploring the Structure of the Human Ear (Part 1: Overview)</vt:lpstr>
      <vt:lpstr>Figure 50.10b Exploring the Structure of the Human Ear (Part 2: Cochlea)</vt:lpstr>
      <vt:lpstr>Figure 50.10c Exploring the Structure of the Human Ear (Part 3: Organ of Corti)</vt:lpstr>
      <vt:lpstr>Figure 50.10d Exploring the Structure of the Human Ear (Part 4: Hair Cell, SEM)</vt:lpstr>
      <vt:lpstr>Hearing</vt:lpstr>
      <vt:lpstr>Hearing, Continued</vt:lpstr>
      <vt:lpstr>Hearing, Continued-1</vt:lpstr>
      <vt:lpstr>Figure 50.11 Sensory Reception by Hair Cells</vt:lpstr>
      <vt:lpstr>Figure 50.11a Sensory Reception by Hair Cells (Part 1: No Bending)</vt:lpstr>
      <vt:lpstr>Figure 50.11b Sensory Reception by Hair Cells (Part 2: Bending in One Direction)</vt:lpstr>
      <vt:lpstr>Figure 50.11c Sensory Reception by Hair Cells (Part 3: Bending in other Direction)</vt:lpstr>
      <vt:lpstr>Hearing, Continued-2</vt:lpstr>
      <vt:lpstr>Hearing, Continued-3</vt:lpstr>
      <vt:lpstr>Figure 50.12 Sensory Transduction in the Cochlea</vt:lpstr>
      <vt:lpstr>Figure 50.12a Sensory Transduction in the Cochlea (Part 1: Art)</vt:lpstr>
      <vt:lpstr>Figure 50.12b Sensory Transduction in the Cochlea (Part 2: Graph)</vt:lpstr>
      <vt:lpstr>Equilibrium</vt:lpstr>
      <vt:lpstr>Figure 50.13 Organs of Equilibrium in the Inner Ear</vt:lpstr>
      <vt:lpstr>Hearing and Equilibrium in Other Vertebrates</vt:lpstr>
      <vt:lpstr>Figure 50.14 The Lateral Line System in a Fish</vt:lpstr>
      <vt:lpstr>Figure 50.14a The Lateral Line System in a Fish (Part 1: Fish Body Wall)</vt:lpstr>
      <vt:lpstr>Figure 50.14b The Lateral Line System in a Fish (Part 2: Cupula)</vt:lpstr>
      <vt:lpstr>Concept 50.3: The diverse visual receptors of animals depend on light-absorbing pigments</vt:lpstr>
      <vt:lpstr>Evolution of Visual Perception</vt:lpstr>
      <vt:lpstr>Light-Detecting Organs</vt:lpstr>
      <vt:lpstr>Figure 50.15 Ocelli and Orientation Behavior of a Planarian</vt:lpstr>
      <vt:lpstr>Compound Eyes</vt:lpstr>
      <vt:lpstr>Figure 50.16 Compound Eyes</vt:lpstr>
      <vt:lpstr>Figure 50.16a Compound Eyes (Part 1: Micrograph)</vt:lpstr>
      <vt:lpstr>Single-Lens Eyes</vt:lpstr>
      <vt:lpstr>The Vertebrate Visual System</vt:lpstr>
      <vt:lpstr>The Vertebrate Visual System, Continued</vt:lpstr>
      <vt:lpstr>The Vertebrate Visual System, Continued-1</vt:lpstr>
      <vt:lpstr>Figure 50.17a Exploring the Structure of the Human Eye (Part 1)</vt:lpstr>
      <vt:lpstr>Figure 50.17aa Exploring the Structure of the Human Eye (Part 1a: Overview)</vt:lpstr>
      <vt:lpstr>Figure 50.17ab Exploring the Structure of the Human Eye (Part 1b: Retina)</vt:lpstr>
      <vt:lpstr>The Vertebrate Visual System, Continued-2</vt:lpstr>
      <vt:lpstr>The Vertebrate Visual System, Continued-3</vt:lpstr>
      <vt:lpstr>Figure 50.17b Exploring the Structure of the Human Eye (Part 2)</vt:lpstr>
      <vt:lpstr>Figure 50.17ba Exploring the Structure of the Human Eye (Part 2a: Photoreceptor Cells)</vt:lpstr>
      <vt:lpstr>Figure 50.17bb Exploring the Structure of the Human Eye (Part 2b: Rhodopsin)</vt:lpstr>
      <vt:lpstr>Figure 50.17bc Exploring the Structure of the Human Eye (Part 2c: Retinal Isomers)</vt:lpstr>
      <vt:lpstr>Figure 50.17bd Exploring the Structure of the Human Eye (Part 2d: Photoreceptor Cells, SEM)</vt:lpstr>
      <vt:lpstr>Sensory Transduction in the Eye</vt:lpstr>
      <vt:lpstr>Sensory Transduction in the Eye, Continued</vt:lpstr>
      <vt:lpstr>Figure 50.18 Response of a Photoreceptor Cell to Light</vt:lpstr>
      <vt:lpstr>Figure 50.18a Response of a Photoreceptor Cell to Light (Part 1: Dark)</vt:lpstr>
      <vt:lpstr>Figure 50.18b Response of a Photoreceptor Cell to Light (Part 2: Light)</vt:lpstr>
      <vt:lpstr>Figure 50.18c Response of a Photoreceptor Cell to Light (Part 3: Membrane Potential)</vt:lpstr>
      <vt:lpstr>Processing of Visual Information in the Retina</vt:lpstr>
      <vt:lpstr>Processing of Visual Information in the Retina, Continued</vt:lpstr>
      <vt:lpstr>Figure 50.19 Synaptic Activity of Rod Cells in Light and Dark</vt:lpstr>
      <vt:lpstr>Processing of Visual Information in the Retina, Continued-1</vt:lpstr>
      <vt:lpstr>Processing of Visual Information in the Brain</vt:lpstr>
      <vt:lpstr>Processing of Visual Information in the Brain, Continued</vt:lpstr>
      <vt:lpstr>Figure 50.20 Neural Pathways for Vision</vt:lpstr>
      <vt:lpstr>Color Vision</vt:lpstr>
      <vt:lpstr>Color Vision, Continued</vt:lpstr>
      <vt:lpstr>Color Vision, Continued-1</vt:lpstr>
      <vt:lpstr>Figure 50.21 Gene Therapy for Vision</vt:lpstr>
      <vt:lpstr>The Visual Field</vt:lpstr>
      <vt:lpstr>Figure 50.22 Focusing in the Mammalian Eye</vt:lpstr>
      <vt:lpstr>Figure 50.22a Focusing in the Mammalian Eye (Part 1: Near Vision)</vt:lpstr>
      <vt:lpstr>Figure 50.22b Focusing in the Mammalian Eye (Part 2: Distance Vision)</vt:lpstr>
      <vt:lpstr>Animation: Near and Distance Vision</vt:lpstr>
      <vt:lpstr>Concept 50.4: The senses of taste and smell rely on similar sets of sensory receptors</vt:lpstr>
      <vt:lpstr>Taste in Mammals</vt:lpstr>
      <vt:lpstr>Figure 50.23 Inquiry: How do Mammals Detect Different Tastes?</vt:lpstr>
      <vt:lpstr>Taste in Mammals, Continued</vt:lpstr>
      <vt:lpstr>Figure 50.24 Human Taste Receptors</vt:lpstr>
      <vt:lpstr>Figure 50.24a Human Taste Receptors (Part 1: Tongue and Papilla)</vt:lpstr>
      <vt:lpstr>Figure 50.24b Human Taste Receptors (Part 2: Taste Bud)</vt:lpstr>
      <vt:lpstr>Taste in Mammals, Continued-1</vt:lpstr>
      <vt:lpstr>Smell in Humans</vt:lpstr>
      <vt:lpstr>Figure 50.25 Smell in Humans</vt:lpstr>
      <vt:lpstr>Figure 50.25a Smell in Humans (Part 1: Nasal Cavity)</vt:lpstr>
      <vt:lpstr>Figure 50.25b Smell in Humans (Part 2: Olfactory Receptor Cells)</vt:lpstr>
      <vt:lpstr>Figure 50.25c Smell in Humans (Part 3: Chemoreceptors)</vt:lpstr>
      <vt:lpstr>Concept 50.5: The physical interaction of protein filaments is required for muscle function</vt:lpstr>
      <vt:lpstr>Vertebrate Skeletal Muscle</vt:lpstr>
      <vt:lpstr>Vertebrate Skeletal Muscle, Continued</vt:lpstr>
      <vt:lpstr>Figure 50.26 The Structure of Skeletal Muscle</vt:lpstr>
      <vt:lpstr>Figure 50.26a The Structure of Skeletal Muscle (Part 1: Muscle Fibers)</vt:lpstr>
      <vt:lpstr>Figure 50.26b The Structure of Skeletal Muscle (Part 2: Sarcomere)</vt:lpstr>
      <vt:lpstr>Figure 50.26c The Structure of Skeletal Muscle (Part 3: Sarcomere, TEM)</vt:lpstr>
      <vt:lpstr>The Sliding-Filament Model of Muscle Contraction</vt:lpstr>
      <vt:lpstr>Figure 50.27 The Sliding-filament Model of Muscle Contraction</vt:lpstr>
      <vt:lpstr>Figure 50.27a The Sliding-filament Model of Muscle Contraction (Part 1: Relaxed Muscle, TEM)</vt:lpstr>
      <vt:lpstr>Figure 50.27b The Sliding-filament Model of Muscle Contraction (Part 2: Contracting Muscle, TEM)</vt:lpstr>
      <vt:lpstr>Figure 50.27c The Sliding-filament Model of Muscle Contraction (Part 3: Fully Contracted Muscle, TEM)</vt:lpstr>
      <vt:lpstr>The Sliding-Filament Model of Muscle Contraction, Continued</vt:lpstr>
      <vt:lpstr>The Sliding-Filament Model of Muscle Contraction, Continued-1</vt:lpstr>
      <vt:lpstr>Figure 50.28_1 Myosin-actin Interactions Underlying Muscle Fiber Contraction (Step 1)</vt:lpstr>
      <vt:lpstr>Figure 50.28_2 Myosin-actin Interactions Underlying Muscle Fiber Contraction (Step 2)</vt:lpstr>
      <vt:lpstr>Figure 50.28_3 Myosin-actin Interactions Underlying Muscle Fiber Contraction (Step 3)</vt:lpstr>
      <vt:lpstr>Figure 50.28_4 Myosin-actin Interactions Underlying Muscle Fiber Contraction (Step 4)</vt:lpstr>
      <vt:lpstr>Figure 50.28_5 Myosin-actin Interactions Underlying Muscle Fiber Contraction (Step 5)</vt:lpstr>
      <vt:lpstr>BioFlix Animation: Muscle Contraction</vt:lpstr>
      <vt:lpstr>Video: Myosin-actin Interaction</vt:lpstr>
      <vt:lpstr>The Role of Calcium and Regulatory Proteins</vt:lpstr>
      <vt:lpstr>The Role of Calcium and Regulatory Proteins, Continued</vt:lpstr>
      <vt:lpstr>Figure 50.29 The Role of Regulatory Proteins and Calcium in Muscle Fiber Contraction</vt:lpstr>
      <vt:lpstr>The Role of Calcium and Regulatory Proteins, Continued-1</vt:lpstr>
      <vt:lpstr>The Role of Calcium and Regulatory Proteins, Continued-2</vt:lpstr>
      <vt:lpstr>The Role of Calcium and Regulatory Proteins, Continued-3</vt:lpstr>
      <vt:lpstr>Figure 50.30 The Roles of the Sarcoplasmic Reticulum and T Tubules in Muscle Fiber Contraction</vt:lpstr>
      <vt:lpstr>The Role of Calcium and Regulatory Proteins, Continued-4</vt:lpstr>
      <vt:lpstr>Figure 50.31 Summary of Contraction in a Skeletal Muscle Fiber</vt:lpstr>
      <vt:lpstr>Nervous Control of Muscle Tension</vt:lpstr>
      <vt:lpstr>Nervous Control of Muscle Tension, Continued</vt:lpstr>
      <vt:lpstr>Figure 50.32 Motor Units in a Vertebrate Skeletal Muscle</vt:lpstr>
      <vt:lpstr>Nervous Control of Muscle Tension, Continued-1</vt:lpstr>
      <vt:lpstr>Figure 50.33 Summation of Twitches</vt:lpstr>
      <vt:lpstr>Nervous Control of Muscle Tension, Continued-2</vt:lpstr>
      <vt:lpstr>Types of Skeletal Muscle Fibers</vt:lpstr>
      <vt:lpstr>Types of Skeletal Muscle Fibers, Continued</vt:lpstr>
      <vt:lpstr>Types of Skeletal Muscle Fibers, Continued-1</vt:lpstr>
      <vt:lpstr>Types of Skeletal Muscle Fibers, Continued-2</vt:lpstr>
      <vt:lpstr>Types of Skeletal Muscle Fibers, Continued-3</vt:lpstr>
      <vt:lpstr>Types of Skeletal Muscle Fibers, Continued-4</vt:lpstr>
      <vt:lpstr>Types of Skeletal Muscle Fibers, Continued-5</vt:lpstr>
      <vt:lpstr>Figure 50.34 Specialization of Skeletal Muscles</vt:lpstr>
      <vt:lpstr>Other Types of Muscle</vt:lpstr>
      <vt:lpstr>Other Types of Muscle, Continued</vt:lpstr>
      <vt:lpstr>Other Types of Muscle, Continued-1</vt:lpstr>
      <vt:lpstr>Concept 50.6: Skeletal systems transform muscle contraction into locomotion</vt:lpstr>
      <vt:lpstr>Figure 50.35 The Interaction of Muscles and Skeletons in Movement</vt:lpstr>
      <vt:lpstr>Types of Skeletal Systems</vt:lpstr>
      <vt:lpstr>Hydrostatic Skeletons</vt:lpstr>
      <vt:lpstr>Figure 50.36 Crawling by Peristalsis</vt:lpstr>
      <vt:lpstr>Video: Earthworm Locomotion</vt:lpstr>
      <vt:lpstr>Video: Echinoderm Tube Feet</vt:lpstr>
      <vt:lpstr>Video: Jelly Swimming</vt:lpstr>
      <vt:lpstr>Video: Thimble Jellies</vt:lpstr>
      <vt:lpstr>Exoskeletons</vt:lpstr>
      <vt:lpstr>Endoskeletons</vt:lpstr>
      <vt:lpstr>Figure 50.37 Bones and Joints of the Human Skeleton</vt:lpstr>
      <vt:lpstr>Figure 50.38 Types of Joints</vt:lpstr>
      <vt:lpstr>Endoskeletons, Continued</vt:lpstr>
      <vt:lpstr>Types of Locomotion</vt:lpstr>
      <vt:lpstr>Locomotion on Land</vt:lpstr>
      <vt:lpstr>Figure 50.39 Energy-efficient Locomotion on Land</vt:lpstr>
      <vt:lpstr>Locomotion on Land, Continued</vt:lpstr>
      <vt:lpstr>Swimming</vt:lpstr>
      <vt:lpstr>Flying</vt:lpstr>
      <vt:lpstr>Figure 50.UN01a Skills Exercise: Interpreting a Graph with Log Scales (Part 1)</vt:lpstr>
      <vt:lpstr>Figure 50.UN01b Skills Exercise: Interpreting a Graph with Log Scales (Part 2)</vt:lpstr>
      <vt:lpstr>Figure 50.UN02 Summary of Key Concepts: Muscle Function</vt:lpstr>
      <vt:lpstr>Figure 50.UN03 Test Your Understanding, Question 7 (Rods and Cones)</vt:lpstr>
      <vt:lpstr>Test Your Understanding, Question 9 (Energy Storage in Tendons)</vt:lpstr>
      <vt:lpstr>Figure 50.UN05 Test Your Understanding, Question 11 (Bloodhound)</vt:lpstr>
    </vt:vector>
  </TitlesOfParts>
  <Company>Jerome Burg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50</dc:title>
  <dc:creator>Jerome Burg</dc:creator>
  <cp:lastModifiedBy>Keyur Saxena</cp:lastModifiedBy>
  <cp:revision>1052</cp:revision>
  <dcterms:created xsi:type="dcterms:W3CDTF">2010-08-06T18:35:02Z</dcterms:created>
  <dcterms:modified xsi:type="dcterms:W3CDTF">2017-04-19T10:39:35Z</dcterms:modified>
</cp:coreProperties>
</file>