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900" r:id="rId1"/>
    <p:sldMasterId id="2147483905" r:id="rId2"/>
    <p:sldMasterId id="2147483910" r:id="rId3"/>
  </p:sldMasterIdLst>
  <p:notesMasterIdLst>
    <p:notesMasterId r:id="rId174"/>
  </p:notesMasterIdLst>
  <p:handoutMasterIdLst>
    <p:handoutMasterId r:id="rId175"/>
  </p:handoutMasterIdLst>
  <p:sldIdLst>
    <p:sldId id="504" r:id="rId4"/>
    <p:sldId id="505" r:id="rId5"/>
    <p:sldId id="506" r:id="rId6"/>
    <p:sldId id="639" r:id="rId7"/>
    <p:sldId id="508" r:id="rId8"/>
    <p:sldId id="509" r:id="rId9"/>
    <p:sldId id="510" r:id="rId10"/>
    <p:sldId id="640" r:id="rId11"/>
    <p:sldId id="641" r:id="rId12"/>
    <p:sldId id="642" r:id="rId13"/>
    <p:sldId id="512" r:id="rId14"/>
    <p:sldId id="513" r:id="rId15"/>
    <p:sldId id="643" r:id="rId16"/>
    <p:sldId id="644" r:id="rId17"/>
    <p:sldId id="645" r:id="rId18"/>
    <p:sldId id="515" r:id="rId19"/>
    <p:sldId id="516" r:id="rId20"/>
    <p:sldId id="517" r:id="rId21"/>
    <p:sldId id="518" r:id="rId22"/>
    <p:sldId id="646" r:id="rId23"/>
    <p:sldId id="520" r:id="rId24"/>
    <p:sldId id="521" r:id="rId25"/>
    <p:sldId id="647" r:id="rId26"/>
    <p:sldId id="648" r:id="rId27"/>
    <p:sldId id="523" r:id="rId28"/>
    <p:sldId id="524" r:id="rId29"/>
    <p:sldId id="525" r:id="rId30"/>
    <p:sldId id="526" r:id="rId31"/>
    <p:sldId id="527" r:id="rId32"/>
    <p:sldId id="528" r:id="rId33"/>
    <p:sldId id="529" r:id="rId34"/>
    <p:sldId id="530" r:id="rId35"/>
    <p:sldId id="531" r:id="rId36"/>
    <p:sldId id="649" r:id="rId37"/>
    <p:sldId id="533" r:id="rId38"/>
    <p:sldId id="535" r:id="rId39"/>
    <p:sldId id="650" r:id="rId40"/>
    <p:sldId id="537" r:id="rId41"/>
    <p:sldId id="651" r:id="rId42"/>
    <p:sldId id="652" r:id="rId43"/>
    <p:sldId id="653" r:id="rId44"/>
    <p:sldId id="539" r:id="rId45"/>
    <p:sldId id="540" r:id="rId46"/>
    <p:sldId id="541" r:id="rId47"/>
    <p:sldId id="542" r:id="rId48"/>
    <p:sldId id="654" r:id="rId49"/>
    <p:sldId id="655" r:id="rId50"/>
    <p:sldId id="656" r:id="rId51"/>
    <p:sldId id="657" r:id="rId52"/>
    <p:sldId id="544" r:id="rId53"/>
    <p:sldId id="545" r:id="rId54"/>
    <p:sldId id="546" r:id="rId55"/>
    <p:sldId id="547" r:id="rId56"/>
    <p:sldId id="548" r:id="rId57"/>
    <p:sldId id="658" r:id="rId58"/>
    <p:sldId id="659" r:id="rId59"/>
    <p:sldId id="660" r:id="rId60"/>
    <p:sldId id="661" r:id="rId61"/>
    <p:sldId id="550" r:id="rId62"/>
    <p:sldId id="662" r:id="rId63"/>
    <p:sldId id="663" r:id="rId64"/>
    <p:sldId id="552" r:id="rId65"/>
    <p:sldId id="553" r:id="rId66"/>
    <p:sldId id="554" r:id="rId67"/>
    <p:sldId id="555" r:id="rId68"/>
    <p:sldId id="556" r:id="rId69"/>
    <p:sldId id="664" r:id="rId70"/>
    <p:sldId id="558" r:id="rId71"/>
    <p:sldId id="665" r:id="rId72"/>
    <p:sldId id="560" r:id="rId73"/>
    <p:sldId id="561" r:id="rId74"/>
    <p:sldId id="666" r:id="rId75"/>
    <p:sldId id="563" r:id="rId76"/>
    <p:sldId id="667" r:id="rId77"/>
    <p:sldId id="565" r:id="rId78"/>
    <p:sldId id="566" r:id="rId79"/>
    <p:sldId id="668" r:id="rId80"/>
    <p:sldId id="568" r:id="rId81"/>
    <p:sldId id="569" r:id="rId82"/>
    <p:sldId id="669" r:id="rId83"/>
    <p:sldId id="670" r:id="rId84"/>
    <p:sldId id="671" r:id="rId85"/>
    <p:sldId id="571" r:id="rId86"/>
    <p:sldId id="572" r:id="rId87"/>
    <p:sldId id="573" r:id="rId88"/>
    <p:sldId id="574" r:id="rId89"/>
    <p:sldId id="575" r:id="rId90"/>
    <p:sldId id="576" r:id="rId91"/>
    <p:sldId id="577" r:id="rId92"/>
    <p:sldId id="578" r:id="rId93"/>
    <p:sldId id="672" r:id="rId94"/>
    <p:sldId id="580" r:id="rId95"/>
    <p:sldId id="673" r:id="rId96"/>
    <p:sldId id="674" r:id="rId97"/>
    <p:sldId id="675" r:id="rId98"/>
    <p:sldId id="582" r:id="rId99"/>
    <p:sldId id="583" r:id="rId100"/>
    <p:sldId id="584" r:id="rId101"/>
    <p:sldId id="676" r:id="rId102"/>
    <p:sldId id="586" r:id="rId103"/>
    <p:sldId id="677" r:id="rId104"/>
    <p:sldId id="588" r:id="rId105"/>
    <p:sldId id="589" r:id="rId106"/>
    <p:sldId id="590" r:id="rId107"/>
    <p:sldId id="591" r:id="rId108"/>
    <p:sldId id="678" r:id="rId109"/>
    <p:sldId id="593" r:id="rId110"/>
    <p:sldId id="594" r:id="rId111"/>
    <p:sldId id="595" r:id="rId112"/>
    <p:sldId id="679" r:id="rId113"/>
    <p:sldId id="680" r:id="rId114"/>
    <p:sldId id="681" r:id="rId115"/>
    <p:sldId id="682" r:id="rId116"/>
    <p:sldId id="597" r:id="rId117"/>
    <p:sldId id="683" r:id="rId118"/>
    <p:sldId id="684" r:id="rId119"/>
    <p:sldId id="685" r:id="rId120"/>
    <p:sldId id="599" r:id="rId121"/>
    <p:sldId id="686" r:id="rId122"/>
    <p:sldId id="687" r:id="rId123"/>
    <p:sldId id="601" r:id="rId124"/>
    <p:sldId id="602" r:id="rId125"/>
    <p:sldId id="603" r:id="rId126"/>
    <p:sldId id="604" r:id="rId127"/>
    <p:sldId id="688" r:id="rId128"/>
    <p:sldId id="689" r:id="rId129"/>
    <p:sldId id="690" r:id="rId130"/>
    <p:sldId id="691" r:id="rId131"/>
    <p:sldId id="607" r:id="rId132"/>
    <p:sldId id="692" r:id="rId133"/>
    <p:sldId id="609" r:id="rId134"/>
    <p:sldId id="610" r:id="rId135"/>
    <p:sldId id="611" r:id="rId136"/>
    <p:sldId id="693" r:id="rId137"/>
    <p:sldId id="694" r:id="rId138"/>
    <p:sldId id="613" r:id="rId139"/>
    <p:sldId id="614" r:id="rId140"/>
    <p:sldId id="695" r:id="rId141"/>
    <p:sldId id="616" r:id="rId142"/>
    <p:sldId id="696" r:id="rId143"/>
    <p:sldId id="618" r:id="rId144"/>
    <p:sldId id="619" r:id="rId145"/>
    <p:sldId id="620" r:id="rId146"/>
    <p:sldId id="621" r:id="rId147"/>
    <p:sldId id="697" r:id="rId148"/>
    <p:sldId id="698" r:id="rId149"/>
    <p:sldId id="699" r:id="rId150"/>
    <p:sldId id="623" r:id="rId151"/>
    <p:sldId id="624" r:id="rId152"/>
    <p:sldId id="625" r:id="rId153"/>
    <p:sldId id="626" r:id="rId154"/>
    <p:sldId id="627" r:id="rId155"/>
    <p:sldId id="628" r:id="rId156"/>
    <p:sldId id="700" r:id="rId157"/>
    <p:sldId id="630" r:id="rId158"/>
    <p:sldId id="631" r:id="rId159"/>
    <p:sldId id="701" r:id="rId160"/>
    <p:sldId id="702" r:id="rId161"/>
    <p:sldId id="703" r:id="rId162"/>
    <p:sldId id="633" r:id="rId163"/>
    <p:sldId id="635" r:id="rId164"/>
    <p:sldId id="704" r:id="rId165"/>
    <p:sldId id="637" r:id="rId166"/>
    <p:sldId id="705" r:id="rId167"/>
    <p:sldId id="706" r:id="rId168"/>
    <p:sldId id="707" r:id="rId169"/>
    <p:sldId id="708" r:id="rId170"/>
    <p:sldId id="709" r:id="rId171"/>
    <p:sldId id="710" r:id="rId172"/>
    <p:sldId id="711" r:id="rId17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6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hleen Fitzpatrick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887E"/>
    <a:srgbClr val="D1300D"/>
    <a:srgbClr val="B9B9B9"/>
    <a:srgbClr val="AA2B15"/>
    <a:srgbClr val="AEB9B1"/>
    <a:srgbClr val="4F6F92"/>
    <a:srgbClr val="F7F7F7"/>
    <a:srgbClr val="0047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96" y="360"/>
      </p:cViewPr>
      <p:guideLst>
        <p:guide orient="horz" pos="1296"/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4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3294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38" Type="http://schemas.openxmlformats.org/officeDocument/2006/relationships/slide" Target="slides/slide135.xml"/><Relationship Id="rId154" Type="http://schemas.openxmlformats.org/officeDocument/2006/relationships/slide" Target="slides/slide151.xml"/><Relationship Id="rId159" Type="http://schemas.openxmlformats.org/officeDocument/2006/relationships/slide" Target="slides/slide156.xml"/><Relationship Id="rId175" Type="http://schemas.openxmlformats.org/officeDocument/2006/relationships/handoutMaster" Target="handoutMasters/handoutMaster1.xml"/><Relationship Id="rId170" Type="http://schemas.openxmlformats.org/officeDocument/2006/relationships/slide" Target="slides/slide167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144" Type="http://schemas.openxmlformats.org/officeDocument/2006/relationships/slide" Target="slides/slide141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65" Type="http://schemas.openxmlformats.org/officeDocument/2006/relationships/slide" Target="slides/slide16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55" Type="http://schemas.openxmlformats.org/officeDocument/2006/relationships/slide" Target="slides/slide152.xml"/><Relationship Id="rId171" Type="http://schemas.openxmlformats.org/officeDocument/2006/relationships/slide" Target="slides/slide168.xml"/><Relationship Id="rId176" Type="http://schemas.openxmlformats.org/officeDocument/2006/relationships/commentAuthors" Target="commentAuthors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61" Type="http://schemas.openxmlformats.org/officeDocument/2006/relationships/slide" Target="slides/slide158.xml"/><Relationship Id="rId166" Type="http://schemas.openxmlformats.org/officeDocument/2006/relationships/slide" Target="slides/slide16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51" Type="http://schemas.openxmlformats.org/officeDocument/2006/relationships/slide" Target="slides/slide148.xml"/><Relationship Id="rId156" Type="http://schemas.openxmlformats.org/officeDocument/2006/relationships/slide" Target="slides/slide153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177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72" Type="http://schemas.openxmlformats.org/officeDocument/2006/relationships/slide" Target="slides/slide169.xml"/><Relationship Id="rId180" Type="http://schemas.openxmlformats.org/officeDocument/2006/relationships/tableStyles" Target="tableStyles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slide" Target="slides/slide15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viewProps" Target="view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notesMaster" Target="notesMasters/notesMaster1.xml"/><Relationship Id="rId179" Type="http://schemas.openxmlformats.org/officeDocument/2006/relationships/theme" Target="theme/theme1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ea typeface="ヒラギノ角ゴ Pro W3" pitchFamily="12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2FDBCFE6-7A80-4E41-8712-1C12F7B6050B}" type="datetimeFigureOut">
              <a:rPr lang="en-US" altLang="en-US"/>
              <a:pPr>
                <a:defRPr/>
              </a:pPr>
              <a:t>11/25/2016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ea typeface="ヒラギノ角ゴ Pro W3" pitchFamily="12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1A23EEE-2F46-4732-8626-99218F3EFA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027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957CC8-6916-4659-8D61-C81A523E19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4750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84" charset="0"/>
        <a:ea typeface="ヒラギノ角ゴ Pro W3" pitchFamily="84" charset="-128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84" charset="0"/>
        <a:ea typeface="ヒラギノ角ゴ Pro W3" pitchFamily="84" charset="-128"/>
        <a:cs typeface="ヒラギノ角ゴ Pro W3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84" charset="0"/>
        <a:ea typeface="ヒラギノ角ゴ Pro W3" pitchFamily="84" charset="-128"/>
        <a:cs typeface="ヒラギノ角ゴ Pro W3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84" charset="0"/>
        <a:ea typeface="ヒラギノ角ゴ Pro W3" pitchFamily="84" charset="-128"/>
        <a:cs typeface="ヒラギノ角ゴ Pro W3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84" charset="0"/>
        <a:ea typeface="ヒラギノ角ゴ Pro W3" pitchFamily="84" charset="-128"/>
        <a:cs typeface="ヒラギノ角ゴ Pro W3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algn="r">
              <a:spcBef>
                <a:spcPct val="0"/>
              </a:spcBef>
            </a:pPr>
            <a:fld id="{0B24C727-5A10-43AF-A0C5-2F9849EF097E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1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5784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42.3a Open and closed circulatory systems (part 1: open)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0828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42.3b Open and closed circulatory systems (part 2: closed)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0078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42.4a Examples of vertebrate circulatory schemes (part 1: fish)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1795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42.4b Examples of vertebrate circulatory schemes (part 2: amphibian)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1842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42.4c Examples of vertebrate circulatory schemes (part 3: mammal)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90607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42.5 The mammalian cardiovascular system: an overview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7176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42.6 The mammalian heart: a closer look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4597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42.7_1 The cardiac cycle (step 1)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74282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42.7_2 The cardiac cycle (step 2)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0259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42.7_3 The cardiac cycle (step 3)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0644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2</a:t>
            </a:fld>
            <a:endParaRPr lang="en-US" sz="1200" dirty="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6878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42.8_1 The control of heart rhythm (step 1)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87699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42.8_2 The control of heart rhythm (step 2)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78514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42.8_3 The control of heart rhythm (step 3)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29115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42.8_4 The control of heart rhythm (step 4)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43303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42.9 The structure of blood vessels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00019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42.9a The structure of blood vessels (part 1: detail)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53662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42.9b The structure of blood vessels (part 2: artery and vein LM)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672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42.9c The structure of blood vessels (part 3: capillary LM)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46224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42.10 The interrelationship of cross-sectional area of blood vessels, blood flow velocity, and blood pressure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56098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42.10a The interrelationship of cross-sectional area of blood vessels, blood flow velocity, and blood pressure (part 1: detail)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159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3</a:t>
            </a:fld>
            <a:endParaRPr lang="en-US" sz="1200" dirty="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5074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42.11 Measurement of blood pressure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49307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42.12 Blood flow in veins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48929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42.13 Blood flow in capillary beds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95310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42.14 Fluid exchange between capillaries and the interstitial fluid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47710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42.15 The close association of lymphatic vessels and blood capillaries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86636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42.16 The composition of mammalian blood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48333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42.16a The composition of mammalian blood (part 1: plasma)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08174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42.16b The composition of mammalian blood (part 2: cellular)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3019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42.17 Differentiation of blood cells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79002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42.18 Blood clotting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0353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42.1 How does a feathery fringe help this animal survive?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99142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42.18a Blood clotting (part 1: detail)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35583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42.18b Blood clotting (part 2: SEM)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09884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42.19 Atherosclerosis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36487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42.20 Inserting a stent to widen an obstructed artery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68942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Table 42.1 Comparing air and water as respiratory media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77312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42.21 Diversity in the structure of gills, external body surfaces that function in gas exchange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22434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42.21a Diversity in the structure of gills, external body surfaces that function in gas exchange (part 1: marine worm)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01493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42.21b Diversity in the structure of gills, external body surfaces that function in gas exchange (part 2: crayfish)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22144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42.21c Diversity in the structure of gills, external body surfaces that function in gas exchange (part 3: sea star)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64932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42.22 The structure and function of fish gills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5288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5</a:t>
            </a:fld>
            <a:endParaRPr lang="en-US" sz="1200" dirty="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6374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42.22a The structure and function of fish gills (part 1: gill arches)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06287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42.22b The structure and function of fish gills (part 2: lamellae)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82348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42.23 A tracheal system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50136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42.23a A tracheal system (part 1: TEM)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291591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42.24 The mammalian respiratory system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83843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42.24a The mammalian respiratory system (part 1: overview)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16280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42.24b The mammalian respiratory system (part 2: alveoli)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4973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42.24c The mammalian respiratory system (part 3: SEM)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41528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42.25 Inquiry: What causes respiratory distress syndrome?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579329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42.26 The avian respiratory system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3624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42.2 Internal transport in gastrovascular cavities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902386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42.26a The avian respiratory system (part 1: micrograph)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095209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42.27 Negative pressure breathing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936740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42.28 Homeostatic control of breathing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770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42.29 Loading and unloading of respiratory gases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397181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42.29a Loading and unloading of respiratory gases (part 1: locations)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077366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42.29b Loading and unloading of respiratory gases (part 2: partial pressures)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930777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42.30 Hemoglobin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728974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42.31 Dissociation curves for hemoglobin at 37ºC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757588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42.31a Dissociation curves for hemoglobin at 37ºC (part 1: constant pH)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566116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42.31b Dissociation curves for hemoglobin at 37ºC (part 2: variable pH)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6120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42.2a Internal transport in gastrovascular cavities (part 1: cnidarian)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903778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42.UN02 In-text figure, Weddell seal, p. 947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329796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42.4 Examples of vertebrate circulatory schemes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842195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42.UN01a Skills exercise: making and interpreting histograms (part 1)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70425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42.UN01b Skills exercise: making and interpreting histograms (part 2)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566710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42.UN01c Skills exercise: making and interpreting histograms (part 3)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237102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42.UN03 Summary of key concepts: double circulation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852091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42.UN04 Test your understanding, question 10 (dissociation curves)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021042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42.UN05 Test your understanding, question 13 (diving bell spider)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4865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42.2b Internal transport in gastrovascular cavities (part 2: flatworm)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5075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42.3 Open and closed circulatory systems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5843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rgbClr val="F2B3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-1" b="-1"/>
          <a:stretch/>
        </p:blipFill>
        <p:spPr>
          <a:xfrm>
            <a:off x="152400" y="152400"/>
            <a:ext cx="4495800" cy="6356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27225" y="6019800"/>
            <a:ext cx="21643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Lecture</a:t>
            </a:r>
            <a:r>
              <a:rPr lang="en-US" sz="1400" baseline="0" dirty="0" smtClean="0"/>
              <a:t> Presentations by</a:t>
            </a:r>
            <a:br>
              <a:rPr lang="en-US" sz="1400" baseline="0" dirty="0" smtClean="0"/>
            </a:br>
            <a:r>
              <a:rPr lang="en-US" sz="1400" baseline="0" dirty="0" smtClean="0"/>
              <a:t>Nicole </a:t>
            </a:r>
            <a:r>
              <a:rPr lang="en-US" sz="1400" baseline="0" dirty="0" err="1" smtClean="0"/>
              <a:t>Tunbridge</a:t>
            </a:r>
            <a:r>
              <a:rPr lang="en-US" sz="1400" baseline="0" dirty="0" smtClean="0"/>
              <a:t> and</a:t>
            </a:r>
            <a:endParaRPr lang="en-US" sz="1400" dirty="0" smtClean="0"/>
          </a:p>
          <a:p>
            <a:pPr algn="r"/>
            <a:r>
              <a:rPr lang="en-US" sz="1400" baseline="0" dirty="0" smtClean="0"/>
              <a:t>Kathleen Fitzpatrick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9009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© 2017 Pearson Education, Inc.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876800" y="152400"/>
            <a:ext cx="4114800" cy="5791200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DF4A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42</a:t>
            </a:r>
            <a:r>
              <a:rPr lang="en-US" sz="3200" b="1" dirty="0" smtClean="0">
                <a:solidFill>
                  <a:srgbClr val="DF4A20"/>
                </a:solidFill>
              </a:rPr>
              <a:t/>
            </a:r>
            <a:br>
              <a:rPr lang="en-US" sz="3200" b="1" dirty="0" smtClean="0">
                <a:solidFill>
                  <a:srgbClr val="DF4A20"/>
                </a:solidFill>
              </a:rPr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0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ヒラギノ角ゴ Pro W3" charset="-128"/>
                <a:cs typeface="+mn-cs"/>
              </a:rPr>
              <a:t>Circulation and</a:t>
            </a:r>
            <a:r>
              <a:rPr lang="en-US" sz="4000" b="1" kern="120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ヒラギノ角ゴ Pro W3" charset="-128"/>
                <a:cs typeface="+mn-cs"/>
              </a:rPr>
              <a:t> Gas Exchange</a:t>
            </a:r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8287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and 2 lin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633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7472" indent="-347472">
              <a:buClr>
                <a:srgbClr val="DF4A20"/>
              </a:buClr>
              <a:defRPr/>
            </a:lvl1pPr>
            <a:lvl2pPr marL="740664" indent="-283464">
              <a:buClr>
                <a:srgbClr val="DF4A20"/>
              </a:buClr>
              <a:defRPr/>
            </a:lvl2pPr>
            <a:lvl3pPr marL="1143000" indent="-228600">
              <a:buClr>
                <a:srgbClr val="DF4A20"/>
              </a:buClr>
              <a:defRPr/>
            </a:lvl3pPr>
            <a:lvl4pPr marL="1600200" indent="-228600">
              <a:buClr>
                <a:srgbClr val="DF4A20"/>
              </a:buClr>
              <a:defRPr/>
            </a:lvl4pPr>
            <a:lvl5pPr marL="2057400" indent="-228600">
              <a:buClr>
                <a:srgbClr val="DF4A20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807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 lin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633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839199" cy="4737496"/>
          </a:xfrm>
        </p:spPr>
        <p:txBody>
          <a:bodyPr/>
          <a:lstStyle>
            <a:lvl1pPr marL="347472" indent="-347472">
              <a:buClr>
                <a:srgbClr val="DF4A20"/>
              </a:buClr>
              <a:defRPr/>
            </a:lvl1pPr>
            <a:lvl2pPr marL="740664" indent="-283464">
              <a:buClr>
                <a:srgbClr val="DF4A20"/>
              </a:buClr>
              <a:defRPr/>
            </a:lvl2pPr>
            <a:lvl3pPr marL="1143000" indent="-228600">
              <a:buClr>
                <a:srgbClr val="DF4A20"/>
              </a:buClr>
              <a:defRPr/>
            </a:lvl3pPr>
            <a:lvl4pPr marL="1600200" indent="-228600">
              <a:buClr>
                <a:srgbClr val="DF4A20"/>
              </a:buClr>
              <a:defRPr/>
            </a:lvl4pPr>
            <a:lvl5pPr marL="2057400" indent="-228600">
              <a:buClr>
                <a:srgbClr val="DF4A20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320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7472" indent="-347472">
              <a:buClr>
                <a:srgbClr val="DF4A20"/>
              </a:buClr>
              <a:defRPr/>
            </a:lvl1pPr>
            <a:lvl2pPr marL="740664" indent="-283464">
              <a:buClr>
                <a:srgbClr val="DF4A20"/>
              </a:buClr>
              <a:defRPr/>
            </a:lvl2pPr>
            <a:lvl3pPr marL="1143000" indent="-228600">
              <a:buClr>
                <a:srgbClr val="DF4A20"/>
              </a:buClr>
              <a:defRPr/>
            </a:lvl3pPr>
            <a:lvl4pPr marL="1600200" indent="-228600">
              <a:buClr>
                <a:srgbClr val="DF4A20"/>
              </a:buClr>
              <a:defRPr/>
            </a:lvl4pPr>
            <a:lvl5pPr marL="2057400" indent="-228600">
              <a:buClr>
                <a:srgbClr val="DF4A20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232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105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733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10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264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72910"/>
            <a:ext cx="8839199" cy="521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13716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2880" tIns="91440" rIns="228600" bIns="9144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218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8" r:id="rId3"/>
    <p:sldLayoutId id="2147483907" r:id="rId4"/>
    <p:sldLayoutId id="2147483903" r:id="rId5"/>
    <p:sldLayoutId id="2147483904" r:id="rId6"/>
    <p:sldLayoutId id="2147483909" r:id="rId7"/>
  </p:sldLayoutIdLst>
  <p:timing>
    <p:tnLst>
      <p:par>
        <p:cTn id="1" dur="indefinite" restart="never" nodeType="tmRoot"/>
      </p:par>
    </p:tnLst>
  </p:timing>
  <p:hf sldNum="0" hdr="0" dt="0"/>
  <p:txStyles>
    <p:titleStyle>
      <a:lvl1pPr marL="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/>
          <a:ea typeface="Arial" panose="020B0604020202020204" pitchFamily="34" charset="0"/>
          <a:cs typeface="Arial"/>
        </a:defRPr>
      </a:lvl1pPr>
      <a:lvl2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2pPr>
      <a:lvl3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3pPr>
      <a:lvl4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4pPr>
      <a:lvl5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5pPr>
      <a:lvl6pPr marL="9080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6pPr>
      <a:lvl7pPr marL="13652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7pPr>
      <a:lvl8pPr marL="18224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8pPr>
      <a:lvl9pPr marL="22796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9pPr>
    </p:titleStyle>
    <p:bodyStyle>
      <a:lvl1pPr marL="347472" indent="-347472" algn="l" rtl="0" eaLnBrk="1" fontAlgn="base" hangingPunct="1">
        <a:spcBef>
          <a:spcPts val="600"/>
        </a:spcBef>
        <a:spcAft>
          <a:spcPts val="600"/>
        </a:spcAft>
        <a:buClr>
          <a:srgbClr val="DF4A20"/>
        </a:buClr>
        <a:buFont typeface="Wingdings" charset="2"/>
        <a:buChar char="§"/>
        <a:defRPr sz="2800">
          <a:solidFill>
            <a:schemeClr val="tx1"/>
          </a:solidFill>
          <a:latin typeface="Arial" charset="0"/>
          <a:ea typeface="Arial" panose="020B0604020202020204" pitchFamily="34" charset="0"/>
          <a:cs typeface="+mn-cs"/>
        </a:defRPr>
      </a:lvl1pPr>
      <a:lvl2pPr marL="740664" indent="-283464" algn="l" rtl="0" eaLnBrk="1" fontAlgn="base" hangingPunct="1">
        <a:spcBef>
          <a:spcPts val="600"/>
        </a:spcBef>
        <a:spcAft>
          <a:spcPts val="600"/>
        </a:spcAft>
        <a:buClr>
          <a:srgbClr val="DF4A20"/>
        </a:buClr>
        <a:buFont typeface="Wingdings" charset="2"/>
        <a:buChar char="§"/>
        <a:defRPr sz="26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1" fontAlgn="base" hangingPunct="1">
        <a:spcBef>
          <a:spcPts val="600"/>
        </a:spcBef>
        <a:spcAft>
          <a:spcPts val="600"/>
        </a:spcAft>
        <a:buClr>
          <a:srgbClr val="DF4A20"/>
        </a:buClr>
        <a:buFont typeface="Wingdings" charset="2"/>
        <a:buChar char="§"/>
        <a:defRPr sz="24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1" fontAlgn="base" hangingPunct="1">
        <a:spcBef>
          <a:spcPts val="600"/>
        </a:spcBef>
        <a:spcAft>
          <a:spcPts val="600"/>
        </a:spcAft>
        <a:buClr>
          <a:srgbClr val="DF4A20"/>
        </a:buClr>
        <a:buFont typeface="Wingdings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1" fontAlgn="base" hangingPunct="1">
        <a:spcBef>
          <a:spcPts val="600"/>
        </a:spcBef>
        <a:spcAft>
          <a:spcPts val="600"/>
        </a:spcAft>
        <a:buClr>
          <a:srgbClr val="DF4A20"/>
        </a:buClr>
        <a:buFont typeface="Wingdings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5pPr>
      <a:lvl6pPr marL="33162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7734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42306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46878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3037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04-42_02bGastrovascularCavs-U.jpg" TargetMode="Externa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40-42_20StentInsertion-U.jpg" TargetMode="Externa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66-42_T01RespiratoryMedia-U.jpg" TargetMode="Externa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41-42_21_GillDiversity-U.jpg" TargetMode="Externa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42-42_21aGillDiversity-U.jpg" TargetMode="Externa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43-42_21bGillDiversity-U.jpg" TargetMode="Externa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44-42_21cGillDiversity-U.jpg" TargetMode="Externa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45-42_22_GillStructureFxn-U.jpg" TargetMode="Externa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46-42_22aGillStructureFxn-U.jpg" TargetMode="Externa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47-42_22bGillStructureFxn-U.jpg" TargetMode="Externa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48-42_23_InsectTrachealSys-U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49-42_23aInsectTrachealSys-U.jpg" TargetMode="Externa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50-42_24_RespiratorySystem-U.jpg" TargetMode="Externa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51-42_24aRespiratorySystem-U.jpg" TargetMode="Externa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52-42_24bRespiratorySystem-U.jpg" TargetMode="Externa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53-42_24cRespiratorySystem-U.jpg" TargetMode="Externa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05-42_03_OpenVsClosedCirc-U.jpg" TargetMode="Externa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54-42_25RespDistress-U.jpg" TargetMode="Externa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55-42_26_AvianRespiratory-U.jpg" TargetMode="Externa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56-42_26aAvianRespiratory-U.jpg" TargetMode="Externa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57-42_27NegPressBreathing-U.jpg" TargetMode="Externa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06-42_03aOpenVsClosedCirc-U.jpg" TargetMode="Externa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58-42_28ControlOfBreathing-U.jpg" TargetMode="Externa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59-42_29_RespiratoryGases-U.jpg" TargetMode="Externa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60-42_29aRespiratoryGases-U.jpg" TargetMode="Externa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61-42_29bRespiratoryGases-U.jpg" TargetMode="Externa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5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07-42_03bOpenVsClosedCirc-U.jpg" TargetMode="Externa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7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8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69.pn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62-42_30Hemoglobin-U.jpg" TargetMode="Externa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63-42_31_O2Dissociation-U.jpg" TargetMode="Externa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64-42_31aO2Dissociation-U.jpg" TargetMode="Externa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65-42_31bO2Dissociatio-U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70-42_UN02WeddellSeal-U.jpg" TargetMode="Externa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08-42_04_SingleVsDoubleCirc-U.jpg" TargetMode="Externa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67-42_UN01aSkillsExercise-U.jpg" TargetMode="Externa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68-42_UN01bSkillsExercise-U.jpg" TargetMode="Externa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71-42_UN03Summary_C2-U.jpg" TargetMode="Externa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72-42_UN04Test_Q10-U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09-42_04aSingleVsDoubleCirc-U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10-42_04bSingleVsDoubleCirc-U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11-42_04cSingleVsDoubleCirc-U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12-42_05MammalCardioVasc-U.jp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13-42_06MammalHeart-U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14-42_07CardiacCycle_1-U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15-42_07CardiacCycle_2-U.jpg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16-42_07CardiacCycle_3-U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17-42_08HeartRhythm_1-U.jpg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18-42_08HeartRhythm_2-U.jpg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19-42_08HeartRhythm_3-U.jpg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20-42_08HeartRhythm_4-U.jp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21-42_09_BloodVessels-U.jpg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22-42_09aBloodVessels-U.jpg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23-42_09bBloodVessels-U.jpg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24-42_09cBloodVessels-U.jpg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25-42_10_AreaPressureVeloc-U.jpg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26-42_10aAreaPressureVeloc-U.jpg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27-42_11BloodPressureMeas-U.jpg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28-42_12BloodFlowVeins-U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29-42_13CapillaryBeds-U.jpg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30-42_14CapFluidExchange-U.jpg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31-42_15LymphCapillaries-U.jpg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02-42_02_GastrovascularCavs-U.jpg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33-42_16aBloodComposition-U.jpg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34-42_16bBloodComposition-U.jpg" TargetMode="Externa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03-42_02aGastrovascularCavs-U.jpg" TargetMode="Externa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35-42_17BloodCellDiff-U.jpg" TargetMode="Externa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36-42_18_BloodClotting-U.jpg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37-42_18aBloodClotting-U.jpg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38-42_18bBloodClotting-U.jpg" TargetMode="Externa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D:\Manju\15-Jul\JPEG%20FILES\Unlabeled\39-42_19Artherosclerosis-U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</p:spPr>
        <p:txBody>
          <a:bodyPr/>
          <a:lstStyle/>
          <a:p>
            <a:r>
              <a:rPr lang="en-US" dirty="0" smtClean="0"/>
              <a:t>© 2017 Pearson Education, Inc.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5"/>
          <a:stretch>
            <a:fillRect/>
          </a:stretch>
        </p:blipFill>
        <p:spPr>
          <a:xfrm>
            <a:off x="1584960" y="1658112"/>
            <a:ext cx="5974080" cy="354177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42.2b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4024313" y="2662238"/>
            <a:ext cx="438150" cy="1157287"/>
          </a:xfrm>
          <a:custGeom>
            <a:avLst/>
            <a:gdLst>
              <a:gd name="connsiteX0" fmla="*/ 438150 w 438150"/>
              <a:gd name="connsiteY0" fmla="*/ 0 h 1157287"/>
              <a:gd name="connsiteX1" fmla="*/ 0 w 438150"/>
              <a:gd name="connsiteY1" fmla="*/ 1157287 h 1157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8150" h="1157287">
                <a:moveTo>
                  <a:pt x="438150" y="0"/>
                </a:moveTo>
                <a:lnTo>
                  <a:pt x="0" y="1157287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833938" y="3062288"/>
            <a:ext cx="323850" cy="428625"/>
          </a:xfrm>
          <a:custGeom>
            <a:avLst/>
            <a:gdLst>
              <a:gd name="connsiteX0" fmla="*/ 0 w 323850"/>
              <a:gd name="connsiteY0" fmla="*/ 0 h 428625"/>
              <a:gd name="connsiteX1" fmla="*/ 323850 w 323850"/>
              <a:gd name="connsiteY1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3850" h="428625">
                <a:moveTo>
                  <a:pt x="0" y="0"/>
                </a:moveTo>
                <a:lnTo>
                  <a:pt x="323850" y="428625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76513" y="2476500"/>
            <a:ext cx="1524000" cy="1152525"/>
          </a:xfrm>
          <a:custGeom>
            <a:avLst/>
            <a:gdLst>
              <a:gd name="connsiteX0" fmla="*/ 1524000 w 1524000"/>
              <a:gd name="connsiteY0" fmla="*/ 0 h 1152525"/>
              <a:gd name="connsiteX1" fmla="*/ 0 w 1524000"/>
              <a:gd name="connsiteY1" fmla="*/ 1152525 h 115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24000" h="1152525">
                <a:moveTo>
                  <a:pt x="1524000" y="0"/>
                </a:moveTo>
                <a:lnTo>
                  <a:pt x="0" y="1152525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81763" y="4248150"/>
            <a:ext cx="947737" cy="142875"/>
            <a:chOff x="6481763" y="4248150"/>
            <a:chExt cx="947737" cy="142875"/>
          </a:xfrm>
        </p:grpSpPr>
        <p:sp>
          <p:nvSpPr>
            <p:cNvPr id="6" name="Freeform 5"/>
            <p:cNvSpPr/>
            <p:nvPr/>
          </p:nvSpPr>
          <p:spPr>
            <a:xfrm>
              <a:off x="6481763" y="4319588"/>
              <a:ext cx="947737" cy="0"/>
            </a:xfrm>
            <a:custGeom>
              <a:avLst/>
              <a:gdLst>
                <a:gd name="connsiteX0" fmla="*/ 0 w 947737"/>
                <a:gd name="connsiteY0" fmla="*/ 0 h 0"/>
                <a:gd name="connsiteX1" fmla="*/ 947737 w 94773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47737">
                  <a:moveTo>
                    <a:pt x="0" y="0"/>
                  </a:moveTo>
                  <a:lnTo>
                    <a:pt x="947737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7424738" y="4248150"/>
              <a:ext cx="0" cy="142875"/>
            </a:xfrm>
            <a:custGeom>
              <a:avLst/>
              <a:gdLst>
                <a:gd name="connsiteX0" fmla="*/ 0 w 0"/>
                <a:gd name="connsiteY0" fmla="*/ 0 h 142875"/>
                <a:gd name="connsiteX1" fmla="*/ 0 w 0"/>
                <a:gd name="connsiteY1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42875">
                  <a:moveTo>
                    <a:pt x="0" y="0"/>
                  </a:moveTo>
                  <a:lnTo>
                    <a:pt x="0" y="142875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6481763" y="4248150"/>
              <a:ext cx="0" cy="128588"/>
            </a:xfrm>
            <a:custGeom>
              <a:avLst/>
              <a:gdLst>
                <a:gd name="connsiteX0" fmla="*/ 0 w 0"/>
                <a:gd name="connsiteY0" fmla="*/ 0 h 128588"/>
                <a:gd name="connsiteX1" fmla="*/ 0 w 0"/>
                <a:gd name="connsiteY1" fmla="*/ 128588 h 128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28588">
                  <a:moveTo>
                    <a:pt x="0" y="0"/>
                  </a:moveTo>
                  <a:lnTo>
                    <a:pt x="0" y="128588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>
            <a:off x="4024329" y="2662254"/>
            <a:ext cx="438150" cy="1157287"/>
          </a:xfrm>
          <a:custGeom>
            <a:avLst/>
            <a:gdLst>
              <a:gd name="connsiteX0" fmla="*/ 438150 w 438150"/>
              <a:gd name="connsiteY0" fmla="*/ 0 h 1157287"/>
              <a:gd name="connsiteX1" fmla="*/ 0 w 438150"/>
              <a:gd name="connsiteY1" fmla="*/ 1157287 h 1157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8150" h="1157287">
                <a:moveTo>
                  <a:pt x="438150" y="0"/>
                </a:moveTo>
                <a:lnTo>
                  <a:pt x="0" y="1157287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833954" y="3062304"/>
            <a:ext cx="323850" cy="428625"/>
          </a:xfrm>
          <a:custGeom>
            <a:avLst/>
            <a:gdLst>
              <a:gd name="connsiteX0" fmla="*/ 0 w 323850"/>
              <a:gd name="connsiteY0" fmla="*/ 0 h 428625"/>
              <a:gd name="connsiteX1" fmla="*/ 323850 w 323850"/>
              <a:gd name="connsiteY1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3850" h="428625">
                <a:moveTo>
                  <a:pt x="0" y="0"/>
                </a:moveTo>
                <a:lnTo>
                  <a:pt x="323850" y="42862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2576529" y="2476516"/>
            <a:ext cx="1524000" cy="1152525"/>
          </a:xfrm>
          <a:custGeom>
            <a:avLst/>
            <a:gdLst>
              <a:gd name="connsiteX0" fmla="*/ 1524000 w 1524000"/>
              <a:gd name="connsiteY0" fmla="*/ 0 h 1152525"/>
              <a:gd name="connsiteX1" fmla="*/ 0 w 1524000"/>
              <a:gd name="connsiteY1" fmla="*/ 1152525 h 115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24000" h="1152525">
                <a:moveTo>
                  <a:pt x="1524000" y="0"/>
                </a:moveTo>
                <a:lnTo>
                  <a:pt x="0" y="115252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1609624" y="3530609"/>
            <a:ext cx="921727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Mouth</a:t>
            </a: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3200299" y="3836997"/>
            <a:ext cx="121507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Pharynx</a:t>
            </a: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5265637" y="3486159"/>
            <a:ext cx="2242602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</a:rPr>
              <a:t>Gastrovascular</a:t>
            </a:r>
          </a:p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</a:rPr>
              <a:t>cavity</a:t>
            </a:r>
            <a:endParaRPr lang="en-US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6557862" y="4421197"/>
            <a:ext cx="804707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1 mm</a:t>
            </a:r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1609624" y="4822834"/>
            <a:ext cx="546784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(b) The planarian </a:t>
            </a:r>
            <a:r>
              <a:rPr lang="en-US" b="1" i="1" dirty="0" err="1">
                <a:solidFill>
                  <a:srgbClr val="000000"/>
                </a:solidFill>
                <a:latin typeface="Arial"/>
              </a:rPr>
              <a:t>Dugesia</a:t>
            </a:r>
            <a:r>
              <a:rPr lang="en-US" b="1" dirty="0">
                <a:solidFill>
                  <a:srgbClr val="000000"/>
                </a:solidFill>
                <a:latin typeface="Arial"/>
              </a:rPr>
              <a:t>, a flatworm</a:t>
            </a:r>
          </a:p>
        </p:txBody>
      </p:sp>
      <p:sp>
        <p:nvSpPr>
          <p:cNvPr id="20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54134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/>
              <a:t>heart attack</a:t>
            </a:r>
            <a:r>
              <a:rPr lang="en-US" dirty="0" smtClean="0"/>
              <a:t>,</a:t>
            </a:r>
            <a:r>
              <a:rPr lang="en-US" b="1" dirty="0" smtClean="0"/>
              <a:t> </a:t>
            </a:r>
            <a:r>
              <a:rPr lang="en-US" dirty="0" smtClean="0"/>
              <a:t>or myocardial infarction,</a:t>
            </a:r>
            <a:r>
              <a:rPr lang="en-US" b="1" dirty="0" smtClean="0"/>
              <a:t> </a:t>
            </a:r>
            <a:r>
              <a:rPr lang="en-US" dirty="0" smtClean="0"/>
              <a:t>is the damage or death of cardiac muscle tissue resulting from blockage of one or more coronary arteries</a:t>
            </a:r>
          </a:p>
          <a:p>
            <a:r>
              <a:rPr lang="en-US" dirty="0" smtClean="0"/>
              <a:t>A </a:t>
            </a:r>
            <a:r>
              <a:rPr lang="en-US" b="1" dirty="0" smtClean="0"/>
              <a:t>stroke </a:t>
            </a:r>
            <a:r>
              <a:rPr lang="en-US" dirty="0" smtClean="0"/>
              <a:t>is the death of nervous tissue in the brain, usually resulting from rupture or blockage of arteries in the head</a:t>
            </a:r>
          </a:p>
          <a:p>
            <a:r>
              <a:rPr lang="en-US" dirty="0" smtClean="0"/>
              <a:t>Angina pectoris is chest pain caused by partial blockage of the coronary arteries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80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4"/>
          <a:stretch>
            <a:fillRect/>
          </a:stretch>
        </p:blipFill>
        <p:spPr>
          <a:xfrm>
            <a:off x="298704" y="1213104"/>
            <a:ext cx="8546592" cy="443179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42.20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5949950" y="1339850"/>
            <a:ext cx="1638300" cy="228600"/>
          </a:xfrm>
          <a:custGeom>
            <a:avLst/>
            <a:gdLst>
              <a:gd name="connsiteX0" fmla="*/ 0 w 1638300"/>
              <a:gd name="connsiteY0" fmla="*/ 228600 h 228600"/>
              <a:gd name="connsiteX1" fmla="*/ 1638300 w 1638300"/>
              <a:gd name="connsiteY1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38300" h="228600">
                <a:moveTo>
                  <a:pt x="0" y="228600"/>
                </a:moveTo>
                <a:lnTo>
                  <a:pt x="16383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6722269" y="1757363"/>
            <a:ext cx="869156" cy="221456"/>
          </a:xfrm>
          <a:custGeom>
            <a:avLst/>
            <a:gdLst>
              <a:gd name="connsiteX0" fmla="*/ 0 w 869156"/>
              <a:gd name="connsiteY0" fmla="*/ 0 h 221456"/>
              <a:gd name="connsiteX1" fmla="*/ 869156 w 869156"/>
              <a:gd name="connsiteY1" fmla="*/ 221456 h 221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9156" h="221456">
                <a:moveTo>
                  <a:pt x="0" y="0"/>
                </a:moveTo>
                <a:lnTo>
                  <a:pt x="869156" y="221456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890963" y="1376363"/>
            <a:ext cx="314325" cy="85725"/>
          </a:xfrm>
          <a:custGeom>
            <a:avLst/>
            <a:gdLst>
              <a:gd name="connsiteX0" fmla="*/ 0 w 314325"/>
              <a:gd name="connsiteY0" fmla="*/ 0 h 85725"/>
              <a:gd name="connsiteX1" fmla="*/ 314325 w 314325"/>
              <a:gd name="connsiteY1" fmla="*/ 857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4325" h="85725">
                <a:moveTo>
                  <a:pt x="0" y="0"/>
                </a:moveTo>
                <a:lnTo>
                  <a:pt x="314325" y="8572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93099" y="1405185"/>
            <a:ext cx="23253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A stent and a balloon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are inserted into an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obstructed artery.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3186297" y="1228976"/>
            <a:ext cx="67967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Artery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7668604" y="1231357"/>
            <a:ext cx="75661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Plaque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7668604" y="1874295"/>
            <a:ext cx="8207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Stent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around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balloon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693099" y="2906967"/>
            <a:ext cx="219290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Inflating the balloon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expands the stent,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widening the artery.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693099" y="4434139"/>
            <a:ext cx="264174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The balloon is removed,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leaving the stent in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place.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7765441" y="4582570"/>
            <a:ext cx="10772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Increased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blood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flow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26233" y="1345311"/>
            <a:ext cx="283464" cy="283464"/>
            <a:chOff x="326233" y="1345311"/>
            <a:chExt cx="283464" cy="283464"/>
          </a:xfrm>
        </p:grpSpPr>
        <p:sp>
          <p:nvSpPr>
            <p:cNvPr id="6" name="Oval 5"/>
            <p:cNvSpPr/>
            <p:nvPr/>
          </p:nvSpPr>
          <p:spPr bwMode="auto">
            <a:xfrm>
              <a:off x="326233" y="1345311"/>
              <a:ext cx="283464" cy="283464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16" name="TextBox 5"/>
            <p:cNvSpPr txBox="1">
              <a:spLocks noChangeArrowheads="1"/>
            </p:cNvSpPr>
            <p:nvPr/>
          </p:nvSpPr>
          <p:spPr bwMode="auto">
            <a:xfrm>
              <a:off x="403845" y="1358803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</a:rPr>
                <a:t>1</a:t>
              </a:r>
              <a:endParaRPr lang="en-US" sz="18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9682" y="2916491"/>
            <a:ext cx="283464" cy="283464"/>
            <a:chOff x="326233" y="1345311"/>
            <a:chExt cx="283464" cy="283464"/>
          </a:xfrm>
        </p:grpSpPr>
        <p:sp>
          <p:nvSpPr>
            <p:cNvPr id="19" name="Oval 18"/>
            <p:cNvSpPr/>
            <p:nvPr/>
          </p:nvSpPr>
          <p:spPr bwMode="auto">
            <a:xfrm>
              <a:off x="326233" y="1345311"/>
              <a:ext cx="283464" cy="283464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20" name="TextBox 5"/>
            <p:cNvSpPr txBox="1">
              <a:spLocks noChangeArrowheads="1"/>
            </p:cNvSpPr>
            <p:nvPr/>
          </p:nvSpPr>
          <p:spPr bwMode="auto">
            <a:xfrm>
              <a:off x="403845" y="1358803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</a:rPr>
                <a:t>2</a:t>
              </a:r>
              <a:endParaRPr lang="en-US" sz="18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34520" y="4419409"/>
            <a:ext cx="283464" cy="283464"/>
            <a:chOff x="326233" y="1345311"/>
            <a:chExt cx="283464" cy="283464"/>
          </a:xfrm>
        </p:grpSpPr>
        <p:sp>
          <p:nvSpPr>
            <p:cNvPr id="22" name="Oval 21"/>
            <p:cNvSpPr/>
            <p:nvPr/>
          </p:nvSpPr>
          <p:spPr bwMode="auto">
            <a:xfrm>
              <a:off x="326233" y="1345311"/>
              <a:ext cx="283464" cy="283464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23" name="TextBox 5"/>
            <p:cNvSpPr txBox="1">
              <a:spLocks noChangeArrowheads="1"/>
            </p:cNvSpPr>
            <p:nvPr/>
          </p:nvSpPr>
          <p:spPr bwMode="auto">
            <a:xfrm>
              <a:off x="403845" y="1358803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</a:rPr>
                <a:t>3</a:t>
              </a:r>
              <a:endParaRPr lang="en-US" sz="18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5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5796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/>
          <a:lstStyle/>
          <a:p>
            <a:r>
              <a:rPr lang="en-US" i="1" smtClean="0"/>
              <a:t>Risk Factors and Treatment of Cardiovascular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high LDL/HDL ratio increases the risk of cardiovascular disease</a:t>
            </a:r>
          </a:p>
          <a:p>
            <a:r>
              <a:rPr lang="en-US" dirty="0" smtClean="0"/>
              <a:t>The proportion of LDL relative to HDL can be decreased by exercise and by avoiding smoking and foods with trans fats</a:t>
            </a:r>
          </a:p>
          <a:p>
            <a:r>
              <a:rPr lang="en-US" dirty="0" smtClean="0"/>
              <a:t>Drugs called statins reduce LDL levels and risk</a:t>
            </a:r>
            <a:br>
              <a:rPr lang="en-US" dirty="0" smtClean="0"/>
            </a:br>
            <a:r>
              <a:rPr lang="en-US" dirty="0" smtClean="0"/>
              <a:t>of heart attacks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28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Inflammation plays a role in atherosclerosis and thrombus formation</a:t>
            </a:r>
            <a:endParaRPr lang="en-US" b="1" dirty="0" smtClean="0"/>
          </a:p>
          <a:p>
            <a:r>
              <a:rPr lang="en-US" dirty="0" smtClean="0"/>
              <a:t>Aspirin inhibits inflammation and reduces the risk of heart attacks and stroke</a:t>
            </a:r>
          </a:p>
          <a:p>
            <a:r>
              <a:rPr lang="en-US" b="1" dirty="0" smtClean="0"/>
              <a:t>Hypertension</a:t>
            </a:r>
            <a:r>
              <a:rPr lang="en-US" dirty="0" smtClean="0"/>
              <a:t>, or high blood pressure, also contributes to heart attack and stroke, as well as other health problems</a:t>
            </a:r>
          </a:p>
          <a:p>
            <a:r>
              <a:rPr lang="en-US" dirty="0" smtClean="0"/>
              <a:t>Hypertension can be controlled by dietary changes, exercise, and/or medication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78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/>
          <a:lstStyle/>
          <a:p>
            <a:r>
              <a:rPr lang="en-US" smtClean="0"/>
              <a:t>Concept </a:t>
            </a:r>
            <a:r>
              <a:rPr lang="en-US" dirty="0" smtClean="0"/>
              <a:t>42.5: Gas exchange occurs across specialized </a:t>
            </a:r>
            <a:r>
              <a:rPr lang="en-US" smtClean="0"/>
              <a:t>respiratory surfaces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Gas exchange </a:t>
            </a:r>
            <a:r>
              <a:rPr lang="en-US" dirty="0" smtClean="0"/>
              <a:t>is the uptake of O</a:t>
            </a:r>
            <a:r>
              <a:rPr lang="en-US" baseline="-25000" dirty="0" smtClean="0"/>
              <a:t>2</a:t>
            </a:r>
            <a:r>
              <a:rPr lang="en-US" dirty="0" smtClean="0"/>
              <a:t> from the environment and the discharge of CO</a:t>
            </a:r>
            <a:r>
              <a:rPr lang="en-US" baseline="-25000" dirty="0" smtClean="0"/>
              <a:t>2</a:t>
            </a:r>
            <a:r>
              <a:rPr lang="en-US" dirty="0" smtClean="0"/>
              <a:t> to the environment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70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6331"/>
          </a:xfrm>
        </p:spPr>
        <p:txBody>
          <a:bodyPr/>
          <a:lstStyle/>
          <a:p>
            <a:r>
              <a:rPr lang="en-US" smtClean="0"/>
              <a:t>Partial </a:t>
            </a:r>
            <a:r>
              <a:rPr lang="en-US" dirty="0" smtClean="0"/>
              <a:t>Pressure Gradients in </a:t>
            </a:r>
            <a:r>
              <a:rPr lang="en-US" smtClean="0"/>
              <a:t>Gas Exchange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Partial pressure </a:t>
            </a:r>
            <a:r>
              <a:rPr lang="en-US" dirty="0" smtClean="0"/>
              <a:t>is the pressure exerted by a particular gas in a mixture of gases</a:t>
            </a:r>
          </a:p>
          <a:p>
            <a:r>
              <a:rPr lang="en-US" dirty="0" smtClean="0"/>
              <a:t>Partial pressures also apply to gases dissolved</a:t>
            </a:r>
            <a:br>
              <a:rPr lang="en-US" dirty="0" smtClean="0"/>
            </a:br>
            <a:r>
              <a:rPr lang="en-US" dirty="0" smtClean="0"/>
              <a:t>in liquids such as water</a:t>
            </a:r>
          </a:p>
          <a:p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r>
              <a:rPr lang="en-US" dirty="0" smtClean="0"/>
              <a:t> is much less soluble in water than in air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87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3"/>
          <a:stretch>
            <a:fillRect/>
          </a:stretch>
        </p:blipFill>
        <p:spPr>
          <a:xfrm>
            <a:off x="298704" y="1734312"/>
            <a:ext cx="8546592" cy="338937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Table 42.1</a:t>
            </a:r>
            <a:endParaRPr lang="en-US"/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93696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Respiratory 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Breathing air is relatively easy and need not be very efficient</a:t>
            </a:r>
          </a:p>
          <a:p>
            <a:r>
              <a:rPr lang="en-US" dirty="0" smtClean="0"/>
              <a:t>In a given volume, there is less O</a:t>
            </a:r>
            <a:r>
              <a:rPr lang="en-US" baseline="-25000" dirty="0" smtClean="0"/>
              <a:t>2</a:t>
            </a:r>
            <a:r>
              <a:rPr lang="en-US" dirty="0" smtClean="0"/>
              <a:t> available in water than in air</a:t>
            </a:r>
          </a:p>
          <a:p>
            <a:r>
              <a:rPr lang="en-US" dirty="0" smtClean="0"/>
              <a:t>Obtaining O</a:t>
            </a:r>
            <a:r>
              <a:rPr lang="en-US" baseline="-25000" dirty="0" smtClean="0"/>
              <a:t>2</a:t>
            </a:r>
            <a:r>
              <a:rPr lang="en-US" dirty="0" smtClean="0"/>
              <a:t> from water requires greater efficiency than air breathing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59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Respiratory Surfaces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Gas exchange across respiratory surfaces takes place by diffusion</a:t>
            </a:r>
          </a:p>
          <a:p>
            <a:r>
              <a:rPr lang="en-US" dirty="0" smtClean="0"/>
              <a:t>Respiratory surfaces vary by animal and can include the skin, gills, tracheae, and lungs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24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Gills in Aquatic Animals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Gills are </a:t>
            </a:r>
            <a:r>
              <a:rPr lang="en-US" dirty="0" err="1" smtClean="0"/>
              <a:t>outfoldings</a:t>
            </a:r>
            <a:r>
              <a:rPr lang="en-US" dirty="0" smtClean="0"/>
              <a:t> of the body that create a large surface area for gas exchange</a:t>
            </a:r>
          </a:p>
          <a:p>
            <a:r>
              <a:rPr lang="en-US" b="1" dirty="0" smtClean="0"/>
              <a:t>Ventilation </a:t>
            </a:r>
            <a:r>
              <a:rPr lang="en-US" dirty="0" smtClean="0"/>
              <a:t>moves the respiratory medium over the respiratory surface</a:t>
            </a:r>
          </a:p>
          <a:p>
            <a:r>
              <a:rPr lang="en-US" dirty="0" smtClean="0"/>
              <a:t>Aquatic animals move through water or move water over their gills for ventilation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18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Open and Closed Circulatory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circulatory system has</a:t>
            </a:r>
          </a:p>
          <a:p>
            <a:pPr lvl="1"/>
            <a:r>
              <a:rPr lang="en-US" dirty="0" smtClean="0"/>
              <a:t>A circulatory fluid</a:t>
            </a:r>
          </a:p>
          <a:p>
            <a:pPr lvl="1"/>
            <a:r>
              <a:rPr lang="en-US" dirty="0" smtClean="0"/>
              <a:t>A set of interconnecting vessels</a:t>
            </a:r>
          </a:p>
          <a:p>
            <a:pPr lvl="1"/>
            <a:r>
              <a:rPr lang="en-US" dirty="0" smtClean="0"/>
              <a:t>A muscular pump, the </a:t>
            </a:r>
            <a:r>
              <a:rPr lang="en-US" b="1" dirty="0" smtClean="0"/>
              <a:t>heart</a:t>
            </a:r>
          </a:p>
          <a:p>
            <a:r>
              <a:rPr lang="en-US" dirty="0" smtClean="0"/>
              <a:t>The circulatory system connects the fluid that surrounds cells with the organs that exchange gases, absorb nutrients, and dispose of wastes</a:t>
            </a:r>
          </a:p>
          <a:p>
            <a:r>
              <a:rPr lang="en-US" dirty="0" smtClean="0"/>
              <a:t>Circulatory systems can be open or closed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41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1"/>
          <a:stretch>
            <a:fillRect/>
          </a:stretch>
        </p:blipFill>
        <p:spPr>
          <a:xfrm>
            <a:off x="298704" y="1335024"/>
            <a:ext cx="8546592" cy="418795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42.21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7038975" y="4854575"/>
            <a:ext cx="234950" cy="0"/>
          </a:xfrm>
          <a:custGeom>
            <a:avLst/>
            <a:gdLst>
              <a:gd name="connsiteX0" fmla="*/ 0 w 234950"/>
              <a:gd name="connsiteY0" fmla="*/ 0 h 0"/>
              <a:gd name="connsiteX1" fmla="*/ 234950 w 2349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4950">
                <a:moveTo>
                  <a:pt x="0" y="0"/>
                </a:moveTo>
                <a:lnTo>
                  <a:pt x="234950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6534150" y="4264025"/>
            <a:ext cx="168275" cy="215900"/>
          </a:xfrm>
          <a:custGeom>
            <a:avLst/>
            <a:gdLst>
              <a:gd name="connsiteX0" fmla="*/ 168275 w 168275"/>
              <a:gd name="connsiteY0" fmla="*/ 215900 h 215900"/>
              <a:gd name="connsiteX1" fmla="*/ 0 w 168275"/>
              <a:gd name="connsiteY1" fmla="*/ 174625 h 215900"/>
              <a:gd name="connsiteX2" fmla="*/ 117475 w 168275"/>
              <a:gd name="connsiteY2" fmla="*/ 0 h 21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8275" h="215900">
                <a:moveTo>
                  <a:pt x="168275" y="215900"/>
                </a:moveTo>
                <a:lnTo>
                  <a:pt x="0" y="174625"/>
                </a:lnTo>
                <a:lnTo>
                  <a:pt x="117475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867150" y="4318000"/>
            <a:ext cx="381000" cy="307975"/>
          </a:xfrm>
          <a:custGeom>
            <a:avLst/>
            <a:gdLst>
              <a:gd name="connsiteX0" fmla="*/ 282575 w 381000"/>
              <a:gd name="connsiteY0" fmla="*/ 0 h 307975"/>
              <a:gd name="connsiteX1" fmla="*/ 0 w 381000"/>
              <a:gd name="connsiteY1" fmla="*/ 307975 h 307975"/>
              <a:gd name="connsiteX2" fmla="*/ 381000 w 381000"/>
              <a:gd name="connsiteY2" fmla="*/ 104775 h 30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000" h="307975">
                <a:moveTo>
                  <a:pt x="282575" y="0"/>
                </a:moveTo>
                <a:lnTo>
                  <a:pt x="0" y="307975"/>
                </a:lnTo>
                <a:lnTo>
                  <a:pt x="381000" y="104775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30250" y="3857625"/>
            <a:ext cx="324645" cy="815975"/>
            <a:chOff x="730250" y="3857625"/>
            <a:chExt cx="324645" cy="815975"/>
          </a:xfrm>
        </p:grpSpPr>
        <p:sp>
          <p:nvSpPr>
            <p:cNvPr id="6" name="Freeform 5"/>
            <p:cNvSpPr/>
            <p:nvPr/>
          </p:nvSpPr>
          <p:spPr>
            <a:xfrm>
              <a:off x="730250" y="4240609"/>
              <a:ext cx="201617" cy="432991"/>
            </a:xfrm>
            <a:custGeom>
              <a:avLst/>
              <a:gdLst>
                <a:gd name="connsiteX0" fmla="*/ 0 w 212725"/>
                <a:gd name="connsiteY0" fmla="*/ 425450 h 425450"/>
                <a:gd name="connsiteX1" fmla="*/ 212725 w 212725"/>
                <a:gd name="connsiteY1" fmla="*/ 0 h 42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725" h="425450">
                  <a:moveTo>
                    <a:pt x="0" y="425450"/>
                  </a:moveTo>
                  <a:lnTo>
                    <a:pt x="212725" y="0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8" name="Left Brace 7"/>
            <p:cNvSpPr/>
            <p:nvPr/>
          </p:nvSpPr>
          <p:spPr bwMode="auto">
            <a:xfrm>
              <a:off x="931867" y="3857625"/>
              <a:ext cx="123028" cy="765969"/>
            </a:xfrm>
            <a:prstGeom prst="leftBrace">
              <a:avLst>
                <a:gd name="adj1" fmla="val 42873"/>
                <a:gd name="adj2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069931" y="3875305"/>
            <a:ext cx="753411" cy="2308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3" b="1">
                <a:solidFill>
                  <a:srgbClr val="000000"/>
                </a:solidFill>
                <a:latin typeface="Arial"/>
              </a:rPr>
              <a:t>Coelom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61868" y="4303930"/>
            <a:ext cx="447238" cy="2308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3" b="1">
                <a:solidFill>
                  <a:srgbClr val="000000"/>
                </a:solidFill>
                <a:latin typeface="Arial"/>
              </a:rPr>
              <a:t>Gills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7843" y="4653180"/>
            <a:ext cx="1702389" cy="46166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3" b="1" smtClean="0">
                <a:solidFill>
                  <a:srgbClr val="000000"/>
                </a:solidFill>
                <a:latin typeface="Arial"/>
              </a:rPr>
              <a:t>Parapodium</a:t>
            </a: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3" b="1" smtClean="0">
                <a:solidFill>
                  <a:srgbClr val="000000"/>
                </a:solidFill>
                <a:latin typeface="Arial"/>
              </a:rPr>
              <a:t>(functions as gill)</a:t>
            </a:r>
            <a:endParaRPr lang="en-US" sz="1603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2281" y="5256430"/>
            <a:ext cx="1577355" cy="2308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3" b="1" dirty="0">
                <a:solidFill>
                  <a:srgbClr val="000000"/>
                </a:solidFill>
                <a:latin typeface="Arial"/>
              </a:rPr>
              <a:t>(a) Marine worm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02806" y="4549993"/>
            <a:ext cx="447238" cy="2308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3" b="1">
                <a:solidFill>
                  <a:srgbClr val="000000"/>
                </a:solidFill>
                <a:latin typeface="Arial"/>
              </a:rPr>
              <a:t>Gills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48831" y="5256430"/>
            <a:ext cx="1142942" cy="2308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3" b="1" dirty="0">
                <a:solidFill>
                  <a:srgbClr val="000000"/>
                </a:solidFill>
                <a:latin typeface="Arial"/>
              </a:rPr>
              <a:t>(b) Crayfish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11080" y="4721443"/>
            <a:ext cx="919291" cy="2308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3" b="1" dirty="0">
                <a:solidFill>
                  <a:srgbClr val="000000"/>
                </a:solidFill>
                <a:latin typeface="Arial"/>
              </a:rPr>
              <a:t>Tube foot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36468" y="5256430"/>
            <a:ext cx="1109278" cy="2308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3" b="1" dirty="0">
                <a:solidFill>
                  <a:srgbClr val="000000"/>
                </a:solidFill>
                <a:latin typeface="Arial"/>
              </a:rPr>
              <a:t>(c) Sea star</a:t>
            </a:r>
          </a:p>
        </p:txBody>
      </p:sp>
      <p:sp>
        <p:nvSpPr>
          <p:cNvPr id="19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309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5"/>
          <a:stretch>
            <a:fillRect/>
          </a:stretch>
        </p:blipFill>
        <p:spPr>
          <a:xfrm>
            <a:off x="1911096" y="1453896"/>
            <a:ext cx="5321808" cy="3950208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42.21a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48623" y="5046454"/>
            <a:ext cx="2359620" cy="3334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(a) Marine worm</a:t>
            </a:r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852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9"/>
          <a:stretch>
            <a:fillRect/>
          </a:stretch>
        </p:blipFill>
        <p:spPr>
          <a:xfrm>
            <a:off x="1499616" y="1609344"/>
            <a:ext cx="6144768" cy="363931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42.21b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37396" y="4884128"/>
            <a:ext cx="1710405" cy="3334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(b) Crayfish</a:t>
            </a:r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24024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4"/>
          <a:stretch>
            <a:fillRect/>
          </a:stretch>
        </p:blipFill>
        <p:spPr>
          <a:xfrm>
            <a:off x="1901952" y="1496568"/>
            <a:ext cx="5340096" cy="386486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42.21c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43227" y="5004185"/>
            <a:ext cx="1660711" cy="3334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(c) Sea star</a:t>
            </a:r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61520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Fish gills use a </a:t>
            </a:r>
            <a:r>
              <a:rPr lang="en-US" b="1" dirty="0" smtClean="0"/>
              <a:t>countercurrent exchange </a:t>
            </a:r>
            <a:r>
              <a:rPr lang="en-US" dirty="0" smtClean="0"/>
              <a:t>system, where blood flows in the opposite direction to water passing over the gills</a:t>
            </a:r>
          </a:p>
          <a:p>
            <a:r>
              <a:rPr lang="en-US" dirty="0" smtClean="0"/>
              <a:t>Blood is always less saturated with O</a:t>
            </a:r>
            <a:r>
              <a:rPr lang="en-US" baseline="-25000" dirty="0" smtClean="0"/>
              <a:t>2</a:t>
            </a:r>
            <a:r>
              <a:rPr lang="en-US" dirty="0" smtClean="0"/>
              <a:t> than the water it meets</a:t>
            </a:r>
          </a:p>
          <a:p>
            <a:r>
              <a:rPr lang="en-US" dirty="0" smtClean="0"/>
              <a:t>In fish gills, more than 80% of the O</a:t>
            </a:r>
            <a:r>
              <a:rPr lang="en-US" baseline="-25000" dirty="0" smtClean="0"/>
              <a:t>2</a:t>
            </a:r>
            <a:r>
              <a:rPr lang="en-US" dirty="0" smtClean="0"/>
              <a:t> dissolved in the water is removed as water passes over the respiratory surface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06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0"/>
          <a:stretch>
            <a:fillRect/>
          </a:stretch>
        </p:blipFill>
        <p:spPr>
          <a:xfrm>
            <a:off x="298704" y="774192"/>
            <a:ext cx="8546592" cy="530961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42.22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6186488" y="5153025"/>
            <a:ext cx="795337" cy="157163"/>
          </a:xfrm>
          <a:custGeom>
            <a:avLst/>
            <a:gdLst>
              <a:gd name="connsiteX0" fmla="*/ 0 w 795337"/>
              <a:gd name="connsiteY0" fmla="*/ 157163 h 157163"/>
              <a:gd name="connsiteX1" fmla="*/ 795337 w 795337"/>
              <a:gd name="connsiteY1" fmla="*/ 0 h 15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95337" h="157163">
                <a:moveTo>
                  <a:pt x="0" y="157163"/>
                </a:moveTo>
                <a:lnTo>
                  <a:pt x="795337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019550" y="4662488"/>
            <a:ext cx="347663" cy="200025"/>
          </a:xfrm>
          <a:custGeom>
            <a:avLst/>
            <a:gdLst>
              <a:gd name="connsiteX0" fmla="*/ 347663 w 347663"/>
              <a:gd name="connsiteY0" fmla="*/ 0 h 200025"/>
              <a:gd name="connsiteX1" fmla="*/ 0 w 347663"/>
              <a:gd name="connsiteY1" fmla="*/ 200025 h 200025"/>
              <a:gd name="connsiteX2" fmla="*/ 319088 w 347663"/>
              <a:gd name="connsiteY2" fmla="*/ 200025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3" h="200025">
                <a:moveTo>
                  <a:pt x="347663" y="0"/>
                </a:moveTo>
                <a:lnTo>
                  <a:pt x="0" y="200025"/>
                </a:lnTo>
                <a:lnTo>
                  <a:pt x="319088" y="20002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6296025" y="2457450"/>
            <a:ext cx="1181100" cy="471488"/>
          </a:xfrm>
          <a:custGeom>
            <a:avLst/>
            <a:gdLst>
              <a:gd name="connsiteX0" fmla="*/ 0 w 1181100"/>
              <a:gd name="connsiteY0" fmla="*/ 471488 h 471488"/>
              <a:gd name="connsiteX1" fmla="*/ 1181100 w 1181100"/>
              <a:gd name="connsiteY1" fmla="*/ 0 h 471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81100" h="471488">
                <a:moveTo>
                  <a:pt x="0" y="471488"/>
                </a:moveTo>
                <a:lnTo>
                  <a:pt x="1181100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815138" y="3000375"/>
            <a:ext cx="38100" cy="319088"/>
          </a:xfrm>
          <a:custGeom>
            <a:avLst/>
            <a:gdLst>
              <a:gd name="connsiteX0" fmla="*/ 0 w 38100"/>
              <a:gd name="connsiteY0" fmla="*/ 319088 h 319088"/>
              <a:gd name="connsiteX1" fmla="*/ 38100 w 38100"/>
              <a:gd name="connsiteY1" fmla="*/ 0 h 31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100" h="319088">
                <a:moveTo>
                  <a:pt x="0" y="319088"/>
                </a:moveTo>
                <a:lnTo>
                  <a:pt x="38100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996238" y="2862263"/>
            <a:ext cx="0" cy="590550"/>
          </a:xfrm>
          <a:custGeom>
            <a:avLst/>
            <a:gdLst>
              <a:gd name="connsiteX0" fmla="*/ 0 w 0"/>
              <a:gd name="connsiteY0" fmla="*/ 590550 h 590550"/>
              <a:gd name="connsiteX1" fmla="*/ 0 w 0"/>
              <a:gd name="connsiteY1" fmla="*/ 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90550">
                <a:moveTo>
                  <a:pt x="0" y="59055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648075" y="2524125"/>
            <a:ext cx="390525" cy="0"/>
          </a:xfrm>
          <a:custGeom>
            <a:avLst/>
            <a:gdLst>
              <a:gd name="connsiteX0" fmla="*/ 0 w 390525"/>
              <a:gd name="connsiteY0" fmla="*/ 0 h 0"/>
              <a:gd name="connsiteX1" fmla="*/ 390525 w 39052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0525">
                <a:moveTo>
                  <a:pt x="0" y="0"/>
                </a:moveTo>
                <a:lnTo>
                  <a:pt x="3905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476625" y="2085975"/>
            <a:ext cx="561975" cy="412750"/>
          </a:xfrm>
          <a:custGeom>
            <a:avLst/>
            <a:gdLst>
              <a:gd name="connsiteX0" fmla="*/ 0 w 561975"/>
              <a:gd name="connsiteY0" fmla="*/ 260350 h 412750"/>
              <a:gd name="connsiteX1" fmla="*/ 561975 w 561975"/>
              <a:gd name="connsiteY1" fmla="*/ 0 h 412750"/>
              <a:gd name="connsiteX2" fmla="*/ 69850 w 561975"/>
              <a:gd name="connsiteY2" fmla="*/ 412750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1975" h="412750">
                <a:moveTo>
                  <a:pt x="0" y="260350"/>
                </a:moveTo>
                <a:lnTo>
                  <a:pt x="561975" y="0"/>
                </a:lnTo>
                <a:lnTo>
                  <a:pt x="69850" y="4127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06450" y="1422400"/>
            <a:ext cx="628650" cy="406400"/>
          </a:xfrm>
          <a:custGeom>
            <a:avLst/>
            <a:gdLst>
              <a:gd name="connsiteX0" fmla="*/ 0 w 628650"/>
              <a:gd name="connsiteY0" fmla="*/ 0 h 406400"/>
              <a:gd name="connsiteX1" fmla="*/ 628650 w 628650"/>
              <a:gd name="connsiteY1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8650" h="406400">
                <a:moveTo>
                  <a:pt x="0" y="0"/>
                </a:moveTo>
                <a:lnTo>
                  <a:pt x="628650" y="4064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65125" y="2397125"/>
            <a:ext cx="215900" cy="358775"/>
          </a:xfrm>
          <a:custGeom>
            <a:avLst/>
            <a:gdLst>
              <a:gd name="connsiteX0" fmla="*/ 0 w 215900"/>
              <a:gd name="connsiteY0" fmla="*/ 0 h 358775"/>
              <a:gd name="connsiteX1" fmla="*/ 215900 w 215900"/>
              <a:gd name="connsiteY1" fmla="*/ 358775 h 35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5900" h="358775">
                <a:moveTo>
                  <a:pt x="0" y="0"/>
                </a:moveTo>
                <a:lnTo>
                  <a:pt x="215900" y="35877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520825" y="2568575"/>
            <a:ext cx="200025" cy="374650"/>
          </a:xfrm>
          <a:custGeom>
            <a:avLst/>
            <a:gdLst>
              <a:gd name="connsiteX0" fmla="*/ 0 w 200025"/>
              <a:gd name="connsiteY0" fmla="*/ 0 h 374650"/>
              <a:gd name="connsiteX1" fmla="*/ 200025 w 200025"/>
              <a:gd name="connsiteY1" fmla="*/ 37465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025" h="374650">
                <a:moveTo>
                  <a:pt x="0" y="0"/>
                </a:moveTo>
                <a:lnTo>
                  <a:pt x="200025" y="3746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6298422" y="2457466"/>
            <a:ext cx="1181100" cy="471488"/>
          </a:xfrm>
          <a:custGeom>
            <a:avLst/>
            <a:gdLst>
              <a:gd name="connsiteX0" fmla="*/ 0 w 1181100"/>
              <a:gd name="connsiteY0" fmla="*/ 471488 h 471488"/>
              <a:gd name="connsiteX1" fmla="*/ 1181100 w 1181100"/>
              <a:gd name="connsiteY1" fmla="*/ 0 h 471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81100" h="471488">
                <a:moveTo>
                  <a:pt x="0" y="471488"/>
                </a:moveTo>
                <a:lnTo>
                  <a:pt x="11811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817535" y="3000391"/>
            <a:ext cx="38100" cy="319088"/>
          </a:xfrm>
          <a:custGeom>
            <a:avLst/>
            <a:gdLst>
              <a:gd name="connsiteX0" fmla="*/ 0 w 38100"/>
              <a:gd name="connsiteY0" fmla="*/ 319088 h 319088"/>
              <a:gd name="connsiteX1" fmla="*/ 38100 w 38100"/>
              <a:gd name="connsiteY1" fmla="*/ 0 h 31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100" h="319088">
                <a:moveTo>
                  <a:pt x="0" y="319088"/>
                </a:moveTo>
                <a:lnTo>
                  <a:pt x="381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7998635" y="2862279"/>
            <a:ext cx="0" cy="590550"/>
          </a:xfrm>
          <a:custGeom>
            <a:avLst/>
            <a:gdLst>
              <a:gd name="connsiteX0" fmla="*/ 0 w 0"/>
              <a:gd name="connsiteY0" fmla="*/ 590550 h 590550"/>
              <a:gd name="connsiteX1" fmla="*/ 0 w 0"/>
              <a:gd name="connsiteY1" fmla="*/ 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90550">
                <a:moveTo>
                  <a:pt x="0" y="590550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323496" y="1047768"/>
            <a:ext cx="461665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</a:rPr>
              <a:t>Gill</a:t>
            </a:r>
          </a:p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</a:rPr>
              <a:t>arch</a:t>
            </a:r>
            <a:endParaRPr lang="en-US" sz="17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4079521" y="1703406"/>
            <a:ext cx="7918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Blood</a:t>
            </a:r>
          </a:p>
          <a:p>
            <a:pPr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vessels</a:t>
            </a:r>
            <a:endParaRPr lang="en-US" sz="1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4927246" y="793768"/>
            <a:ext cx="1487587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500" b="1" baseline="-25000" dirty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700" b="1" dirty="0">
                <a:solidFill>
                  <a:srgbClr val="000000"/>
                </a:solidFill>
                <a:latin typeface="Arial"/>
              </a:rPr>
              <a:t>-poor blood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4871684" y="1238268"/>
            <a:ext cx="1404231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500" b="1" baseline="-25000" dirty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700" b="1" dirty="0">
                <a:solidFill>
                  <a:srgbClr val="000000"/>
                </a:solidFill>
                <a:latin typeface="Arial"/>
              </a:rPr>
              <a:t>-rich blood</a:t>
            </a: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4079521" y="2389206"/>
            <a:ext cx="87524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</a:rPr>
              <a:t>Gill arch</a:t>
            </a: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325084" y="2747981"/>
            <a:ext cx="1125308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Water flow</a:t>
            </a:r>
          </a:p>
          <a:p>
            <a:pPr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into mouth</a:t>
            </a:r>
            <a:endParaRPr lang="en-US" sz="1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1661759" y="2976581"/>
            <a:ext cx="115256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</a:rPr>
              <a:t>Operculum</a:t>
            </a: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5650352" y="2924987"/>
            <a:ext cx="8143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</a:rPr>
              <a:t>Lamella</a:t>
            </a:r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5962296" y="3329006"/>
            <a:ext cx="1094787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</a:rPr>
              <a:t>Water flow</a:t>
            </a:r>
          </a:p>
        </p:txBody>
      </p:sp>
      <p:sp>
        <p:nvSpPr>
          <p:cNvPr id="26" name="TextBox 14"/>
          <p:cNvSpPr txBox="1">
            <a:spLocks noChangeArrowheads="1"/>
          </p:cNvSpPr>
          <p:nvPr/>
        </p:nvSpPr>
        <p:spPr bwMode="auto">
          <a:xfrm>
            <a:off x="7511696" y="3495693"/>
            <a:ext cx="111408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</a:rPr>
              <a:t>Blood flow</a:t>
            </a:r>
          </a:p>
        </p:txBody>
      </p:sp>
      <p:sp>
        <p:nvSpPr>
          <p:cNvPr id="27" name="TextBox 15"/>
          <p:cNvSpPr txBox="1">
            <a:spLocks noChangeArrowheads="1"/>
          </p:cNvSpPr>
          <p:nvPr/>
        </p:nvSpPr>
        <p:spPr bwMode="auto">
          <a:xfrm>
            <a:off x="5860696" y="3946543"/>
            <a:ext cx="265617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</a:rPr>
              <a:t>Countercurrent exchange</a:t>
            </a:r>
          </a:p>
        </p:txBody>
      </p:sp>
      <p:sp>
        <p:nvSpPr>
          <p:cNvPr id="28" name="TextBox 16"/>
          <p:cNvSpPr txBox="1">
            <a:spLocks noChangeArrowheads="1"/>
          </p:cNvSpPr>
          <p:nvPr/>
        </p:nvSpPr>
        <p:spPr bwMode="auto">
          <a:xfrm>
            <a:off x="2587271" y="4730768"/>
            <a:ext cx="1372171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</a:rPr>
              <a:t>Gill filaments</a:t>
            </a:r>
          </a:p>
        </p:txBody>
      </p:sp>
      <p:sp>
        <p:nvSpPr>
          <p:cNvPr id="29" name="TextBox 17"/>
          <p:cNvSpPr txBox="1">
            <a:spLocks noChangeArrowheads="1"/>
          </p:cNvSpPr>
          <p:nvPr/>
        </p:nvSpPr>
        <p:spPr bwMode="auto">
          <a:xfrm>
            <a:off x="5168546" y="5199081"/>
            <a:ext cx="1025922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Net </a:t>
            </a:r>
            <a:r>
              <a:rPr lang="en-US" sz="1700" b="1" dirty="0" err="1" smtClean="0">
                <a:solidFill>
                  <a:srgbClr val="000000"/>
                </a:solidFill>
                <a:latin typeface="Arial"/>
              </a:rPr>
              <a:t>diffu</a:t>
            </a: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-</a:t>
            </a:r>
          </a:p>
          <a:p>
            <a:pPr>
              <a:lnSpc>
                <a:spcPts val="1940"/>
              </a:lnSpc>
            </a:pPr>
            <a:r>
              <a:rPr lang="en-US" sz="1700" b="1" dirty="0" err="1" smtClean="0">
                <a:solidFill>
                  <a:srgbClr val="000000"/>
                </a:solidFill>
                <a:latin typeface="Arial"/>
              </a:rPr>
              <a:t>sion</a:t>
            </a: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 of O</a:t>
            </a:r>
            <a:r>
              <a:rPr lang="en-US" sz="1700" b="1" baseline="-25000" dirty="0" smtClean="0">
                <a:solidFill>
                  <a:srgbClr val="000000"/>
                </a:solidFill>
                <a:latin typeface="Arial"/>
              </a:rPr>
              <a:t>2</a:t>
            </a:r>
            <a:endParaRPr lang="en-US" sz="1700" b="1" baseline="-25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TextBox 20"/>
          <p:cNvSpPr txBox="1">
            <a:spLocks noChangeArrowheads="1"/>
          </p:cNvSpPr>
          <p:nvPr/>
        </p:nvSpPr>
        <p:spPr bwMode="auto">
          <a:xfrm>
            <a:off x="6230584" y="4554556"/>
            <a:ext cx="217046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</a:rPr>
              <a:t>P</a:t>
            </a:r>
            <a:r>
              <a:rPr lang="en-US" sz="1700" b="1" baseline="-25000" dirty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700" b="1" baseline="-50000" dirty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700" b="1" dirty="0">
                <a:solidFill>
                  <a:srgbClr val="000000"/>
                </a:solidFill>
                <a:latin typeface="Arial"/>
              </a:rPr>
              <a:t> (mm Hg) in water</a:t>
            </a:r>
          </a:p>
        </p:txBody>
      </p:sp>
      <p:sp>
        <p:nvSpPr>
          <p:cNvPr id="31" name="TextBox 21"/>
          <p:cNvSpPr txBox="1">
            <a:spLocks noChangeArrowheads="1"/>
          </p:cNvSpPr>
          <p:nvPr/>
        </p:nvSpPr>
        <p:spPr bwMode="auto">
          <a:xfrm>
            <a:off x="6889395" y="4907777"/>
            <a:ext cx="21159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Arial"/>
              </a:rPr>
              <a:t>150</a:t>
            </a:r>
            <a:endParaRPr lang="en-US" sz="10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TextBox 22"/>
          <p:cNvSpPr txBox="1">
            <a:spLocks noChangeArrowheads="1"/>
          </p:cNvSpPr>
          <p:nvPr/>
        </p:nvSpPr>
        <p:spPr bwMode="auto">
          <a:xfrm>
            <a:off x="6888602" y="5315764"/>
            <a:ext cx="21159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Arial"/>
              </a:rPr>
              <a:t>140</a:t>
            </a:r>
            <a:endParaRPr lang="en-US" sz="10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TextBox 23"/>
          <p:cNvSpPr txBox="1">
            <a:spLocks noChangeArrowheads="1"/>
          </p:cNvSpPr>
          <p:nvPr/>
        </p:nvSpPr>
        <p:spPr bwMode="auto">
          <a:xfrm>
            <a:off x="6820340" y="5599926"/>
            <a:ext cx="1284005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10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sz="1700" b="1" baseline="-25000" dirty="0" smtClean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700" b="1" baseline="-50000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 (mm Hg)</a:t>
            </a:r>
          </a:p>
          <a:p>
            <a:pPr algn="ctr">
              <a:lnSpc>
                <a:spcPts val="230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 in blood</a:t>
            </a:r>
            <a:endParaRPr lang="en-US" sz="1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TextBox 22"/>
          <p:cNvSpPr txBox="1">
            <a:spLocks noChangeArrowheads="1"/>
          </p:cNvSpPr>
          <p:nvPr/>
        </p:nvSpPr>
        <p:spPr bwMode="auto">
          <a:xfrm>
            <a:off x="7157671" y="5318161"/>
            <a:ext cx="21159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Arial"/>
              </a:rPr>
              <a:t>110</a:t>
            </a:r>
            <a:endParaRPr lang="en-US" sz="10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TextBox 22"/>
          <p:cNvSpPr txBox="1">
            <a:spLocks noChangeArrowheads="1"/>
          </p:cNvSpPr>
          <p:nvPr/>
        </p:nvSpPr>
        <p:spPr bwMode="auto">
          <a:xfrm>
            <a:off x="7448169" y="5318177"/>
            <a:ext cx="14106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Arial"/>
              </a:rPr>
              <a:t>80</a:t>
            </a:r>
            <a:endParaRPr lang="en-US" sz="10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" name="TextBox 22"/>
          <p:cNvSpPr txBox="1">
            <a:spLocks noChangeArrowheads="1"/>
          </p:cNvSpPr>
          <p:nvPr/>
        </p:nvSpPr>
        <p:spPr bwMode="auto">
          <a:xfrm>
            <a:off x="7707741" y="5319021"/>
            <a:ext cx="14106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Arial"/>
              </a:rPr>
              <a:t>50</a:t>
            </a:r>
            <a:endParaRPr lang="en-US" sz="10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" name="TextBox 22"/>
          <p:cNvSpPr txBox="1">
            <a:spLocks noChangeArrowheads="1"/>
          </p:cNvSpPr>
          <p:nvPr/>
        </p:nvSpPr>
        <p:spPr bwMode="auto">
          <a:xfrm>
            <a:off x="7972048" y="5316656"/>
            <a:ext cx="14106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Arial"/>
              </a:rPr>
              <a:t>20</a:t>
            </a:r>
            <a:endParaRPr lang="en-US" sz="10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" name="TextBox 21"/>
          <p:cNvSpPr txBox="1">
            <a:spLocks noChangeArrowheads="1"/>
          </p:cNvSpPr>
          <p:nvPr/>
        </p:nvSpPr>
        <p:spPr bwMode="auto">
          <a:xfrm>
            <a:off x="7032271" y="5081606"/>
            <a:ext cx="14106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Arial"/>
              </a:rPr>
              <a:t>30</a:t>
            </a:r>
            <a:endParaRPr lang="en-US" sz="10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" name="TextBox 21"/>
          <p:cNvSpPr txBox="1">
            <a:spLocks noChangeArrowheads="1"/>
          </p:cNvSpPr>
          <p:nvPr/>
        </p:nvSpPr>
        <p:spPr bwMode="auto">
          <a:xfrm>
            <a:off x="7139416" y="4910174"/>
            <a:ext cx="21159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Arial"/>
              </a:rPr>
              <a:t>120</a:t>
            </a:r>
            <a:endParaRPr lang="en-US" sz="10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" name="TextBox 21"/>
          <p:cNvSpPr txBox="1">
            <a:spLocks noChangeArrowheads="1"/>
          </p:cNvSpPr>
          <p:nvPr/>
        </p:nvSpPr>
        <p:spPr bwMode="auto">
          <a:xfrm>
            <a:off x="7443545" y="4915849"/>
            <a:ext cx="14106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Arial"/>
              </a:rPr>
              <a:t>90</a:t>
            </a:r>
            <a:endParaRPr lang="en-US" sz="10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" name="TextBox 21"/>
          <p:cNvSpPr txBox="1">
            <a:spLocks noChangeArrowheads="1"/>
          </p:cNvSpPr>
          <p:nvPr/>
        </p:nvSpPr>
        <p:spPr bwMode="auto">
          <a:xfrm>
            <a:off x="7698328" y="4913484"/>
            <a:ext cx="14106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Arial"/>
              </a:rPr>
              <a:t>60</a:t>
            </a:r>
            <a:endParaRPr lang="en-US" sz="10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2" name="TextBox 21"/>
          <p:cNvSpPr txBox="1">
            <a:spLocks noChangeArrowheads="1"/>
          </p:cNvSpPr>
          <p:nvPr/>
        </p:nvSpPr>
        <p:spPr bwMode="auto">
          <a:xfrm>
            <a:off x="7967397" y="4911119"/>
            <a:ext cx="14106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 dirty="0" smtClean="0">
                <a:solidFill>
                  <a:srgbClr val="FFFFFF"/>
                </a:solidFill>
                <a:latin typeface="Arial"/>
              </a:rPr>
              <a:t>30</a:t>
            </a:r>
            <a:endParaRPr lang="en-US" sz="10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21816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880872" y="213360"/>
            <a:ext cx="7382256" cy="643128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42.22a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2538413" y="2628900"/>
            <a:ext cx="269081" cy="511969"/>
          </a:xfrm>
          <a:custGeom>
            <a:avLst/>
            <a:gdLst>
              <a:gd name="connsiteX0" fmla="*/ 0 w 269081"/>
              <a:gd name="connsiteY0" fmla="*/ 0 h 511969"/>
              <a:gd name="connsiteX1" fmla="*/ 269081 w 269081"/>
              <a:gd name="connsiteY1" fmla="*/ 511969 h 51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9081" h="511969">
                <a:moveTo>
                  <a:pt x="0" y="0"/>
                </a:moveTo>
                <a:lnTo>
                  <a:pt x="269081" y="511969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976313" y="2397919"/>
            <a:ext cx="295275" cy="483394"/>
          </a:xfrm>
          <a:custGeom>
            <a:avLst/>
            <a:gdLst>
              <a:gd name="connsiteX0" fmla="*/ 0 w 295275"/>
              <a:gd name="connsiteY0" fmla="*/ 0 h 483394"/>
              <a:gd name="connsiteX1" fmla="*/ 295275 w 295275"/>
              <a:gd name="connsiteY1" fmla="*/ 483394 h 48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275" h="483394">
                <a:moveTo>
                  <a:pt x="0" y="0"/>
                </a:moveTo>
                <a:lnTo>
                  <a:pt x="295275" y="483394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571625" y="1085850"/>
            <a:ext cx="852488" cy="550069"/>
          </a:xfrm>
          <a:custGeom>
            <a:avLst/>
            <a:gdLst>
              <a:gd name="connsiteX0" fmla="*/ 852488 w 852488"/>
              <a:gd name="connsiteY0" fmla="*/ 550069 h 550069"/>
              <a:gd name="connsiteX1" fmla="*/ 0 w 852488"/>
              <a:gd name="connsiteY1" fmla="*/ 0 h 550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2488" h="550069">
                <a:moveTo>
                  <a:pt x="852488" y="550069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181600" y="1971675"/>
            <a:ext cx="752475" cy="561975"/>
          </a:xfrm>
          <a:custGeom>
            <a:avLst/>
            <a:gdLst>
              <a:gd name="connsiteX0" fmla="*/ 0 w 752475"/>
              <a:gd name="connsiteY0" fmla="*/ 357188 h 561975"/>
              <a:gd name="connsiteX1" fmla="*/ 752475 w 752475"/>
              <a:gd name="connsiteY1" fmla="*/ 0 h 561975"/>
              <a:gd name="connsiteX2" fmla="*/ 85725 w 752475"/>
              <a:gd name="connsiteY2" fmla="*/ 561975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2475" h="561975">
                <a:moveTo>
                  <a:pt x="0" y="357188"/>
                </a:moveTo>
                <a:lnTo>
                  <a:pt x="752475" y="0"/>
                </a:lnTo>
                <a:lnTo>
                  <a:pt x="85725" y="56197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400675" y="2562225"/>
            <a:ext cx="533400" cy="0"/>
          </a:xfrm>
          <a:custGeom>
            <a:avLst/>
            <a:gdLst>
              <a:gd name="connsiteX0" fmla="*/ 0 w 533400"/>
              <a:gd name="connsiteY0" fmla="*/ 0 h 0"/>
              <a:gd name="connsiteX1" fmla="*/ 533400 w 5334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3400">
                <a:moveTo>
                  <a:pt x="0" y="0"/>
                </a:moveTo>
                <a:lnTo>
                  <a:pt x="5334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886450" y="5472113"/>
            <a:ext cx="485775" cy="252412"/>
          </a:xfrm>
          <a:custGeom>
            <a:avLst/>
            <a:gdLst>
              <a:gd name="connsiteX0" fmla="*/ 461963 w 485775"/>
              <a:gd name="connsiteY0" fmla="*/ 252412 h 252412"/>
              <a:gd name="connsiteX1" fmla="*/ 0 w 485775"/>
              <a:gd name="connsiteY1" fmla="*/ 252412 h 252412"/>
              <a:gd name="connsiteX2" fmla="*/ 485775 w 485775"/>
              <a:gd name="connsiteY2" fmla="*/ 0 h 25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5775" h="252412">
                <a:moveTo>
                  <a:pt x="461963" y="252412"/>
                </a:moveTo>
                <a:lnTo>
                  <a:pt x="0" y="252412"/>
                </a:lnTo>
                <a:lnTo>
                  <a:pt x="4857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921055" y="570072"/>
            <a:ext cx="650819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Gill</a:t>
            </a:r>
          </a:p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arch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998674" y="1452560"/>
            <a:ext cx="1114088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Blood</a:t>
            </a:r>
          </a:p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vessels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5998674" y="2380453"/>
            <a:ext cx="122950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Gill arch</a:t>
            </a: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930580" y="2873372"/>
            <a:ext cx="1586973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Water </a:t>
            </a:r>
            <a:r>
              <a:rPr lang="en-US" b="1" dirty="0" smtClean="0">
                <a:solidFill>
                  <a:srgbClr val="000000"/>
                </a:solidFill>
                <a:latin typeface="Arial"/>
              </a:rPr>
              <a:t>flow</a:t>
            </a:r>
          </a:p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into mouth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2695256" y="3175000"/>
            <a:ext cx="162384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Operculum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3941274" y="5537198"/>
            <a:ext cx="193001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Gill filaments</a:t>
            </a:r>
          </a:p>
        </p:txBody>
      </p:sp>
      <p:sp>
        <p:nvSpPr>
          <p:cNvPr id="17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96482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167128" y="213360"/>
            <a:ext cx="4809744" cy="643128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42.22b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3940969" y="2233613"/>
            <a:ext cx="1428750" cy="581025"/>
          </a:xfrm>
          <a:custGeom>
            <a:avLst/>
            <a:gdLst>
              <a:gd name="connsiteX0" fmla="*/ 0 w 1428750"/>
              <a:gd name="connsiteY0" fmla="*/ 581025 h 581025"/>
              <a:gd name="connsiteX1" fmla="*/ 1428750 w 1428750"/>
              <a:gd name="connsiteY1" fmla="*/ 0 h 58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28750" h="581025">
                <a:moveTo>
                  <a:pt x="0" y="581025"/>
                </a:moveTo>
                <a:lnTo>
                  <a:pt x="1428750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574381" y="2909888"/>
            <a:ext cx="45244" cy="390525"/>
          </a:xfrm>
          <a:custGeom>
            <a:avLst/>
            <a:gdLst>
              <a:gd name="connsiteX0" fmla="*/ 45244 w 45244"/>
              <a:gd name="connsiteY0" fmla="*/ 0 h 390525"/>
              <a:gd name="connsiteX1" fmla="*/ 0 w 45244"/>
              <a:gd name="connsiteY1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244" h="390525">
                <a:moveTo>
                  <a:pt x="45244" y="0"/>
                </a:moveTo>
                <a:lnTo>
                  <a:pt x="0" y="390525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6015038" y="2745581"/>
            <a:ext cx="0" cy="707232"/>
          </a:xfrm>
          <a:custGeom>
            <a:avLst/>
            <a:gdLst>
              <a:gd name="connsiteX0" fmla="*/ 0 w 0"/>
              <a:gd name="connsiteY0" fmla="*/ 0 h 707232"/>
              <a:gd name="connsiteX1" fmla="*/ 0 w 0"/>
              <a:gd name="connsiteY1" fmla="*/ 707232 h 707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707232">
                <a:moveTo>
                  <a:pt x="0" y="0"/>
                </a:moveTo>
                <a:lnTo>
                  <a:pt x="0" y="707232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805238" y="5514975"/>
            <a:ext cx="971550" cy="185738"/>
          </a:xfrm>
          <a:custGeom>
            <a:avLst/>
            <a:gdLst>
              <a:gd name="connsiteX0" fmla="*/ 0 w 971550"/>
              <a:gd name="connsiteY0" fmla="*/ 185738 h 185738"/>
              <a:gd name="connsiteX1" fmla="*/ 971550 w 971550"/>
              <a:gd name="connsiteY1" fmla="*/ 0 h 18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1550" h="185738">
                <a:moveTo>
                  <a:pt x="0" y="185738"/>
                </a:moveTo>
                <a:lnTo>
                  <a:pt x="9715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940985" y="2231248"/>
            <a:ext cx="1428750" cy="581025"/>
          </a:xfrm>
          <a:custGeom>
            <a:avLst/>
            <a:gdLst>
              <a:gd name="connsiteX0" fmla="*/ 0 w 1428750"/>
              <a:gd name="connsiteY0" fmla="*/ 581025 h 581025"/>
              <a:gd name="connsiteX1" fmla="*/ 1428750 w 1428750"/>
              <a:gd name="connsiteY1" fmla="*/ 0 h 58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28750" h="581025">
                <a:moveTo>
                  <a:pt x="0" y="581025"/>
                </a:moveTo>
                <a:lnTo>
                  <a:pt x="14287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574397" y="2907523"/>
            <a:ext cx="45244" cy="390525"/>
          </a:xfrm>
          <a:custGeom>
            <a:avLst/>
            <a:gdLst>
              <a:gd name="connsiteX0" fmla="*/ 45244 w 45244"/>
              <a:gd name="connsiteY0" fmla="*/ 0 h 390525"/>
              <a:gd name="connsiteX1" fmla="*/ 0 w 45244"/>
              <a:gd name="connsiteY1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244" h="390525">
                <a:moveTo>
                  <a:pt x="45244" y="0"/>
                </a:moveTo>
                <a:lnTo>
                  <a:pt x="0" y="39052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015054" y="2743216"/>
            <a:ext cx="0" cy="707232"/>
          </a:xfrm>
          <a:custGeom>
            <a:avLst/>
            <a:gdLst>
              <a:gd name="connsiteX0" fmla="*/ 0 w 0"/>
              <a:gd name="connsiteY0" fmla="*/ 0 h 707232"/>
              <a:gd name="connsiteX1" fmla="*/ 0 w 0"/>
              <a:gd name="connsiteY1" fmla="*/ 707232 h 707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707232">
                <a:moveTo>
                  <a:pt x="0" y="0"/>
                </a:moveTo>
                <a:lnTo>
                  <a:pt x="0" y="707232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2203441" y="753441"/>
            <a:ext cx="1740861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2100" b="1" dirty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2100" b="1" baseline="-25000" dirty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2100" b="1" dirty="0">
                <a:solidFill>
                  <a:srgbClr val="000000"/>
                </a:solidFill>
                <a:latin typeface="Arial"/>
              </a:rPr>
              <a:t>-rich blood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3157529" y="2807666"/>
            <a:ext cx="1001877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2100" b="1" dirty="0">
                <a:solidFill>
                  <a:srgbClr val="000000"/>
                </a:solidFill>
                <a:latin typeface="Arial"/>
              </a:rPr>
              <a:t>Lamella</a:t>
            </a: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3540117" y="3296616"/>
            <a:ext cx="1352550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</a:rPr>
              <a:t>Water flow</a:t>
            </a: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5424479" y="3498229"/>
            <a:ext cx="1380186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</a:rPr>
              <a:t>Blood flow</a:t>
            </a: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3397241" y="4047504"/>
            <a:ext cx="3274935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2100" b="1" dirty="0">
                <a:solidFill>
                  <a:srgbClr val="000000"/>
                </a:solidFill>
                <a:latin typeface="Arial"/>
              </a:rPr>
              <a:t>Countercurrent exchange</a:t>
            </a: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3841742" y="4785691"/>
            <a:ext cx="2678618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2100" b="1" dirty="0">
                <a:solidFill>
                  <a:srgbClr val="000000"/>
                </a:solidFill>
                <a:latin typeface="Arial"/>
              </a:rPr>
              <a:t>P</a:t>
            </a:r>
            <a:r>
              <a:rPr lang="en-US" sz="2100" b="1" baseline="-25000" dirty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2100" b="1" baseline="-50000" dirty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2100" b="1" dirty="0">
                <a:solidFill>
                  <a:srgbClr val="000000"/>
                </a:solidFill>
                <a:latin typeface="Arial"/>
              </a:rPr>
              <a:t> (mm Hg) in water</a:t>
            </a:r>
          </a:p>
        </p:txBody>
      </p: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4658510" y="5224636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 smtClean="0">
                <a:solidFill>
                  <a:srgbClr val="FFFFFF"/>
                </a:solidFill>
                <a:latin typeface="Arial"/>
              </a:rPr>
              <a:t>150</a:t>
            </a:r>
            <a:endParaRPr lang="en-US" sz="13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2574917" y="5571504"/>
            <a:ext cx="1319272" cy="5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2100" b="1" dirty="0" smtClean="0">
                <a:solidFill>
                  <a:srgbClr val="000000"/>
                </a:solidFill>
                <a:latin typeface="Arial"/>
              </a:rPr>
              <a:t>Net </a:t>
            </a:r>
            <a:r>
              <a:rPr lang="en-US" sz="2100" b="1" dirty="0" err="1" smtClean="0">
                <a:solidFill>
                  <a:srgbClr val="000000"/>
                </a:solidFill>
                <a:latin typeface="Arial"/>
              </a:rPr>
              <a:t>diffu</a:t>
            </a:r>
            <a:r>
              <a:rPr lang="en-US" sz="2100" b="1" dirty="0" smtClean="0">
                <a:solidFill>
                  <a:srgbClr val="000000"/>
                </a:solidFill>
                <a:latin typeface="Arial"/>
              </a:rPr>
              <a:t>-</a:t>
            </a:r>
          </a:p>
          <a:p>
            <a:pPr>
              <a:lnSpc>
                <a:spcPts val="2300"/>
              </a:lnSpc>
            </a:pPr>
            <a:r>
              <a:rPr lang="en-US" sz="2100" b="1" dirty="0" err="1" smtClean="0">
                <a:solidFill>
                  <a:srgbClr val="000000"/>
                </a:solidFill>
                <a:latin typeface="Arial"/>
              </a:rPr>
              <a:t>sion</a:t>
            </a:r>
            <a:r>
              <a:rPr lang="en-US" sz="2100" b="1" dirty="0" smtClean="0">
                <a:solidFill>
                  <a:srgbClr val="000000"/>
                </a:solidFill>
                <a:latin typeface="Arial"/>
              </a:rPr>
              <a:t> of O</a:t>
            </a:r>
            <a:r>
              <a:rPr lang="en-US" sz="2100" b="1" baseline="-25000" dirty="0" smtClean="0">
                <a:solidFill>
                  <a:srgbClr val="000000"/>
                </a:solidFill>
                <a:latin typeface="Arial"/>
              </a:rPr>
              <a:t>2</a:t>
            </a:r>
            <a:endParaRPr lang="en-US" sz="2100" b="1" baseline="-25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>
            <a:off x="4554529" y="6033469"/>
            <a:ext cx="1585370" cy="66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700"/>
              </a:lnSpc>
            </a:pPr>
            <a:r>
              <a:rPr lang="en-US" sz="2100" b="1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sz="2100" b="1" baseline="-25000" dirty="0" smtClean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2100" b="1" baseline="-50000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2100" b="1" dirty="0" smtClean="0">
                <a:solidFill>
                  <a:srgbClr val="000000"/>
                </a:solidFill>
                <a:latin typeface="Arial"/>
              </a:rPr>
              <a:t> (mm Hg)</a:t>
            </a:r>
          </a:p>
          <a:p>
            <a:pPr>
              <a:lnSpc>
                <a:spcPts val="2700"/>
              </a:lnSpc>
            </a:pPr>
            <a:r>
              <a:rPr lang="en-US" sz="2100" b="1" dirty="0" smtClean="0">
                <a:solidFill>
                  <a:srgbClr val="000000"/>
                </a:solidFill>
                <a:latin typeface="Arial"/>
              </a:rPr>
              <a:t>in blood</a:t>
            </a:r>
            <a:endParaRPr lang="en-US" sz="21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2203445" y="214326"/>
            <a:ext cx="1809791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2100" b="1" dirty="0" smtClean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2100" b="1" baseline="-25000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2100" b="1" dirty="0" smtClean="0">
                <a:solidFill>
                  <a:srgbClr val="000000"/>
                </a:solidFill>
                <a:latin typeface="Arial"/>
              </a:rPr>
              <a:t>-poor </a:t>
            </a:r>
            <a:r>
              <a:rPr lang="en-US" sz="2100" b="1" dirty="0">
                <a:solidFill>
                  <a:srgbClr val="000000"/>
                </a:solidFill>
                <a:latin typeface="Arial"/>
              </a:rPr>
              <a:t>blood</a:t>
            </a: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4968056" y="5222271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 smtClean="0">
                <a:solidFill>
                  <a:srgbClr val="FFFFFF"/>
                </a:solidFill>
                <a:latin typeface="Arial"/>
              </a:rPr>
              <a:t>120</a:t>
            </a:r>
            <a:endParaRPr lang="en-US" sz="13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TextBox 9"/>
          <p:cNvSpPr txBox="1">
            <a:spLocks noChangeArrowheads="1"/>
          </p:cNvSpPr>
          <p:nvPr/>
        </p:nvSpPr>
        <p:spPr bwMode="auto">
          <a:xfrm>
            <a:off x="5332365" y="5224668"/>
            <a:ext cx="185948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FFFFFF"/>
                </a:solidFill>
                <a:latin typeface="Arial"/>
              </a:rPr>
              <a:t>9</a:t>
            </a:r>
            <a:r>
              <a:rPr lang="en-US" sz="1300" b="1" dirty="0" smtClean="0">
                <a:solidFill>
                  <a:srgbClr val="FFFFFF"/>
                </a:solidFill>
                <a:latin typeface="Arial"/>
              </a:rPr>
              <a:t>0</a:t>
            </a:r>
            <a:endParaRPr lang="en-US" sz="13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TextBox 9"/>
          <p:cNvSpPr txBox="1">
            <a:spLocks noChangeArrowheads="1"/>
          </p:cNvSpPr>
          <p:nvPr/>
        </p:nvSpPr>
        <p:spPr bwMode="auto">
          <a:xfrm>
            <a:off x="5646673" y="5224684"/>
            <a:ext cx="185948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 smtClean="0">
                <a:solidFill>
                  <a:srgbClr val="FFFFFF"/>
                </a:solidFill>
                <a:latin typeface="Arial"/>
              </a:rPr>
              <a:t>60</a:t>
            </a:r>
            <a:endParaRPr lang="en-US" sz="13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TextBox 9"/>
          <p:cNvSpPr txBox="1">
            <a:spLocks noChangeArrowheads="1"/>
          </p:cNvSpPr>
          <p:nvPr/>
        </p:nvSpPr>
        <p:spPr bwMode="auto">
          <a:xfrm>
            <a:off x="5980029" y="5222319"/>
            <a:ext cx="185948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 smtClean="0">
                <a:solidFill>
                  <a:srgbClr val="FFFFFF"/>
                </a:solidFill>
                <a:latin typeface="Arial"/>
              </a:rPr>
              <a:t>30</a:t>
            </a:r>
            <a:endParaRPr lang="en-US" sz="13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TextBox 9"/>
          <p:cNvSpPr txBox="1">
            <a:spLocks noChangeArrowheads="1"/>
          </p:cNvSpPr>
          <p:nvPr/>
        </p:nvSpPr>
        <p:spPr bwMode="auto">
          <a:xfrm>
            <a:off x="5977766" y="5719765"/>
            <a:ext cx="185948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FFFFFF"/>
                </a:solidFill>
                <a:latin typeface="Arial"/>
              </a:rPr>
              <a:t>2</a:t>
            </a:r>
            <a:r>
              <a:rPr lang="en-US" sz="1300" b="1" dirty="0" smtClean="0">
                <a:solidFill>
                  <a:srgbClr val="FFFFFF"/>
                </a:solidFill>
                <a:latin typeface="Arial"/>
              </a:rPr>
              <a:t>0</a:t>
            </a:r>
            <a:endParaRPr lang="en-US" sz="13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TextBox 9"/>
          <p:cNvSpPr txBox="1">
            <a:spLocks noChangeArrowheads="1"/>
          </p:cNvSpPr>
          <p:nvPr/>
        </p:nvSpPr>
        <p:spPr bwMode="auto">
          <a:xfrm>
            <a:off x="5658578" y="5717387"/>
            <a:ext cx="185948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 smtClean="0">
                <a:solidFill>
                  <a:srgbClr val="FFFFFF"/>
                </a:solidFill>
                <a:latin typeface="Arial"/>
              </a:rPr>
              <a:t>50</a:t>
            </a:r>
            <a:endParaRPr lang="en-US" sz="13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TextBox 9"/>
          <p:cNvSpPr txBox="1">
            <a:spLocks noChangeArrowheads="1"/>
          </p:cNvSpPr>
          <p:nvPr/>
        </p:nvSpPr>
        <p:spPr bwMode="auto">
          <a:xfrm>
            <a:off x="5338648" y="5717390"/>
            <a:ext cx="185948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 smtClean="0">
                <a:solidFill>
                  <a:srgbClr val="FFFFFF"/>
                </a:solidFill>
                <a:latin typeface="Arial"/>
              </a:rPr>
              <a:t>80</a:t>
            </a:r>
            <a:endParaRPr lang="en-US" sz="13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TextBox 9"/>
          <p:cNvSpPr txBox="1">
            <a:spLocks noChangeArrowheads="1"/>
          </p:cNvSpPr>
          <p:nvPr/>
        </p:nvSpPr>
        <p:spPr bwMode="auto">
          <a:xfrm>
            <a:off x="4993562" y="5711681"/>
            <a:ext cx="269754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 smtClean="0">
                <a:solidFill>
                  <a:srgbClr val="FFFFFF"/>
                </a:solidFill>
                <a:latin typeface="Arial"/>
              </a:rPr>
              <a:t>110</a:t>
            </a:r>
            <a:endParaRPr lang="en-US" sz="13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TextBox 9"/>
          <p:cNvSpPr txBox="1">
            <a:spLocks noChangeArrowheads="1"/>
          </p:cNvSpPr>
          <p:nvPr/>
        </p:nvSpPr>
        <p:spPr bwMode="auto">
          <a:xfrm>
            <a:off x="4660238" y="5711697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 smtClean="0">
                <a:solidFill>
                  <a:srgbClr val="FFFFFF"/>
                </a:solidFill>
                <a:latin typeface="Arial"/>
              </a:rPr>
              <a:t>140</a:t>
            </a:r>
            <a:endParaRPr lang="en-US" sz="13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7625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Tracheal Systems in Insects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dirty="0" smtClean="0"/>
              <a:t>tracheal system</a:t>
            </a:r>
            <a:r>
              <a:rPr lang="en-US" dirty="0" smtClean="0"/>
              <a:t> of insects consists of a network of branching tubes throughout the body</a:t>
            </a:r>
          </a:p>
          <a:p>
            <a:r>
              <a:rPr lang="en-US" dirty="0" smtClean="0"/>
              <a:t>The tracheal tubes supply O</a:t>
            </a:r>
            <a:r>
              <a:rPr lang="en-US" baseline="-25000" dirty="0" smtClean="0"/>
              <a:t>2</a:t>
            </a:r>
            <a:r>
              <a:rPr lang="en-US" dirty="0" smtClean="0"/>
              <a:t> directly to body cells</a:t>
            </a:r>
          </a:p>
          <a:p>
            <a:r>
              <a:rPr lang="en-US" dirty="0" smtClean="0"/>
              <a:t>The respiratory and circulatory systems are separate</a:t>
            </a:r>
          </a:p>
          <a:p>
            <a:r>
              <a:rPr lang="en-US" dirty="0" smtClean="0"/>
              <a:t>Larger insects must ventilate their tracheal system to meet O</a:t>
            </a:r>
            <a:r>
              <a:rPr lang="en-US" baseline="-25000" dirty="0" smtClean="0"/>
              <a:t>2</a:t>
            </a:r>
            <a:r>
              <a:rPr lang="en-US" dirty="0" smtClean="0"/>
              <a:t> demands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99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"/>
          <a:stretch>
            <a:fillRect/>
          </a:stretch>
        </p:blipFill>
        <p:spPr>
          <a:xfrm>
            <a:off x="298704" y="512064"/>
            <a:ext cx="8546592" cy="583387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42.23</a:t>
            </a:r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7777163" y="4036219"/>
            <a:ext cx="445293" cy="23812"/>
          </a:xfrm>
          <a:custGeom>
            <a:avLst/>
            <a:gdLst>
              <a:gd name="connsiteX0" fmla="*/ 0 w 445293"/>
              <a:gd name="connsiteY0" fmla="*/ 0 h 23812"/>
              <a:gd name="connsiteX1" fmla="*/ 445293 w 445293"/>
              <a:gd name="connsiteY1" fmla="*/ 23812 h 23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5293" h="23812">
                <a:moveTo>
                  <a:pt x="0" y="0"/>
                </a:moveTo>
                <a:lnTo>
                  <a:pt x="445293" y="23812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7031831" y="4383881"/>
            <a:ext cx="350044" cy="47625"/>
          </a:xfrm>
          <a:custGeom>
            <a:avLst/>
            <a:gdLst>
              <a:gd name="connsiteX0" fmla="*/ 0 w 350044"/>
              <a:gd name="connsiteY0" fmla="*/ 0 h 47625"/>
              <a:gd name="connsiteX1" fmla="*/ 350044 w 350044"/>
              <a:gd name="connsiteY1" fmla="*/ 47625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0044" h="47625">
                <a:moveTo>
                  <a:pt x="0" y="0"/>
                </a:moveTo>
                <a:lnTo>
                  <a:pt x="350044" y="4762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679281" y="5486400"/>
            <a:ext cx="1221582" cy="0"/>
          </a:xfrm>
          <a:custGeom>
            <a:avLst/>
            <a:gdLst>
              <a:gd name="connsiteX0" fmla="*/ 0 w 1221582"/>
              <a:gd name="connsiteY0" fmla="*/ 0 h 0"/>
              <a:gd name="connsiteX1" fmla="*/ 1221582 w 122158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21582">
                <a:moveTo>
                  <a:pt x="0" y="0"/>
                </a:moveTo>
                <a:lnTo>
                  <a:pt x="1221582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090863" y="5636419"/>
            <a:ext cx="216693" cy="461962"/>
          </a:xfrm>
          <a:custGeom>
            <a:avLst/>
            <a:gdLst>
              <a:gd name="connsiteX0" fmla="*/ 0 w 216693"/>
              <a:gd name="connsiteY0" fmla="*/ 0 h 461962"/>
              <a:gd name="connsiteX1" fmla="*/ 216693 w 216693"/>
              <a:gd name="connsiteY1" fmla="*/ 461962 h 46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6693" h="461962">
                <a:moveTo>
                  <a:pt x="0" y="0"/>
                </a:moveTo>
                <a:lnTo>
                  <a:pt x="216693" y="461962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078831" y="4695825"/>
            <a:ext cx="402432" cy="733425"/>
          </a:xfrm>
          <a:custGeom>
            <a:avLst/>
            <a:gdLst>
              <a:gd name="connsiteX0" fmla="*/ 71438 w 402432"/>
              <a:gd name="connsiteY0" fmla="*/ 650081 h 733425"/>
              <a:gd name="connsiteX1" fmla="*/ 0 w 402432"/>
              <a:gd name="connsiteY1" fmla="*/ 0 h 733425"/>
              <a:gd name="connsiteX2" fmla="*/ 402432 w 402432"/>
              <a:gd name="connsiteY2" fmla="*/ 733425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432" h="733425">
                <a:moveTo>
                  <a:pt x="71438" y="650081"/>
                </a:moveTo>
                <a:lnTo>
                  <a:pt x="0" y="0"/>
                </a:lnTo>
                <a:lnTo>
                  <a:pt x="402432" y="73342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912269" y="4286250"/>
            <a:ext cx="621506" cy="1226344"/>
          </a:xfrm>
          <a:custGeom>
            <a:avLst/>
            <a:gdLst>
              <a:gd name="connsiteX0" fmla="*/ 0 w 621506"/>
              <a:gd name="connsiteY0" fmla="*/ 1047750 h 1226344"/>
              <a:gd name="connsiteX1" fmla="*/ 621506 w 621506"/>
              <a:gd name="connsiteY1" fmla="*/ 0 h 1226344"/>
              <a:gd name="connsiteX2" fmla="*/ 280987 w 621506"/>
              <a:gd name="connsiteY2" fmla="*/ 1226344 h 1226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1506" h="1226344">
                <a:moveTo>
                  <a:pt x="0" y="1047750"/>
                </a:moveTo>
                <a:lnTo>
                  <a:pt x="621506" y="0"/>
                </a:lnTo>
                <a:lnTo>
                  <a:pt x="280987" y="1226344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981450" y="2571750"/>
            <a:ext cx="120650" cy="920750"/>
            <a:chOff x="3981450" y="2571750"/>
            <a:chExt cx="120650" cy="920750"/>
          </a:xfrm>
        </p:grpSpPr>
        <p:sp>
          <p:nvSpPr>
            <p:cNvPr id="11" name="Freeform 10"/>
            <p:cNvSpPr/>
            <p:nvPr/>
          </p:nvSpPr>
          <p:spPr>
            <a:xfrm>
              <a:off x="4038600" y="2571750"/>
              <a:ext cx="0" cy="914400"/>
            </a:xfrm>
            <a:custGeom>
              <a:avLst/>
              <a:gdLst>
                <a:gd name="connsiteX0" fmla="*/ 0 w 0"/>
                <a:gd name="connsiteY0" fmla="*/ 0 h 914400"/>
                <a:gd name="connsiteX1" fmla="*/ 0 w 0"/>
                <a:gd name="connsiteY1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914400">
                  <a:moveTo>
                    <a:pt x="0" y="0"/>
                  </a:moveTo>
                  <a:lnTo>
                    <a:pt x="0" y="91440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3981450" y="2574925"/>
              <a:ext cx="117475" cy="0"/>
            </a:xfrm>
            <a:custGeom>
              <a:avLst/>
              <a:gdLst>
                <a:gd name="connsiteX0" fmla="*/ 0 w 117475"/>
                <a:gd name="connsiteY0" fmla="*/ 0 h 0"/>
                <a:gd name="connsiteX1" fmla="*/ 117475 w 1174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475">
                  <a:moveTo>
                    <a:pt x="0" y="0"/>
                  </a:moveTo>
                  <a:lnTo>
                    <a:pt x="117475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3984625" y="3492500"/>
              <a:ext cx="117475" cy="0"/>
            </a:xfrm>
            <a:custGeom>
              <a:avLst/>
              <a:gdLst>
                <a:gd name="connsiteX0" fmla="*/ 0 w 117475"/>
                <a:gd name="connsiteY0" fmla="*/ 0 h 0"/>
                <a:gd name="connsiteX1" fmla="*/ 117475 w 1174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475">
                  <a:moveTo>
                    <a:pt x="0" y="0"/>
                  </a:moveTo>
                  <a:lnTo>
                    <a:pt x="117475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</p:grpSp>
      <p:sp>
        <p:nvSpPr>
          <p:cNvPr id="15" name="Freeform 14"/>
          <p:cNvSpPr/>
          <p:nvPr/>
        </p:nvSpPr>
        <p:spPr>
          <a:xfrm>
            <a:off x="3328988" y="778669"/>
            <a:ext cx="204787" cy="923925"/>
          </a:xfrm>
          <a:custGeom>
            <a:avLst/>
            <a:gdLst>
              <a:gd name="connsiteX0" fmla="*/ 0 w 204787"/>
              <a:gd name="connsiteY0" fmla="*/ 0 h 923925"/>
              <a:gd name="connsiteX1" fmla="*/ 204787 w 204787"/>
              <a:gd name="connsiteY1" fmla="*/ 923925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4787" h="923925">
                <a:moveTo>
                  <a:pt x="0" y="0"/>
                </a:moveTo>
                <a:lnTo>
                  <a:pt x="204787" y="923925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968500" y="803275"/>
            <a:ext cx="1730375" cy="1495425"/>
          </a:xfrm>
          <a:custGeom>
            <a:avLst/>
            <a:gdLst>
              <a:gd name="connsiteX0" fmla="*/ 590550 w 1730375"/>
              <a:gd name="connsiteY0" fmla="*/ 1495425 h 1495425"/>
              <a:gd name="connsiteX1" fmla="*/ 0 w 1730375"/>
              <a:gd name="connsiteY1" fmla="*/ 0 h 1495425"/>
              <a:gd name="connsiteX2" fmla="*/ 1730375 w 1730375"/>
              <a:gd name="connsiteY2" fmla="*/ 1463675 h 149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0375" h="1495425">
                <a:moveTo>
                  <a:pt x="590550" y="1495425"/>
                </a:moveTo>
                <a:lnTo>
                  <a:pt x="0" y="0"/>
                </a:lnTo>
                <a:lnTo>
                  <a:pt x="1730375" y="1463675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685800" y="803275"/>
            <a:ext cx="1187450" cy="1193800"/>
          </a:xfrm>
          <a:custGeom>
            <a:avLst/>
            <a:gdLst>
              <a:gd name="connsiteX0" fmla="*/ 3175 w 1187450"/>
              <a:gd name="connsiteY0" fmla="*/ 422275 h 1193800"/>
              <a:gd name="connsiteX1" fmla="*/ 0 w 1187450"/>
              <a:gd name="connsiteY1" fmla="*/ 0 h 1193800"/>
              <a:gd name="connsiteX2" fmla="*/ 1187450 w 1187450"/>
              <a:gd name="connsiteY2" fmla="*/ 1193800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7450" h="1193800">
                <a:moveTo>
                  <a:pt x="3175" y="422275"/>
                </a:moveTo>
                <a:cubicBezTo>
                  <a:pt x="2117" y="281517"/>
                  <a:pt x="1058" y="140758"/>
                  <a:pt x="0" y="0"/>
                </a:cubicBezTo>
                <a:lnTo>
                  <a:pt x="1187450" y="119380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328988" y="775494"/>
            <a:ext cx="204787" cy="923925"/>
          </a:xfrm>
          <a:custGeom>
            <a:avLst/>
            <a:gdLst>
              <a:gd name="connsiteX0" fmla="*/ 0 w 204787"/>
              <a:gd name="connsiteY0" fmla="*/ 0 h 923925"/>
              <a:gd name="connsiteX1" fmla="*/ 204787 w 204787"/>
              <a:gd name="connsiteY1" fmla="*/ 923925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4787" h="923925">
                <a:moveTo>
                  <a:pt x="0" y="0"/>
                </a:moveTo>
                <a:lnTo>
                  <a:pt x="204787" y="92392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968500" y="800100"/>
            <a:ext cx="1730375" cy="1495425"/>
          </a:xfrm>
          <a:custGeom>
            <a:avLst/>
            <a:gdLst>
              <a:gd name="connsiteX0" fmla="*/ 590550 w 1730375"/>
              <a:gd name="connsiteY0" fmla="*/ 1495425 h 1495425"/>
              <a:gd name="connsiteX1" fmla="*/ 0 w 1730375"/>
              <a:gd name="connsiteY1" fmla="*/ 0 h 1495425"/>
              <a:gd name="connsiteX2" fmla="*/ 1730375 w 1730375"/>
              <a:gd name="connsiteY2" fmla="*/ 1463675 h 149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0375" h="1495425">
                <a:moveTo>
                  <a:pt x="590550" y="1495425"/>
                </a:moveTo>
                <a:lnTo>
                  <a:pt x="0" y="0"/>
                </a:lnTo>
                <a:lnTo>
                  <a:pt x="1730375" y="146367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685800" y="800100"/>
            <a:ext cx="1187450" cy="1193800"/>
          </a:xfrm>
          <a:custGeom>
            <a:avLst/>
            <a:gdLst>
              <a:gd name="connsiteX0" fmla="*/ 3175 w 1187450"/>
              <a:gd name="connsiteY0" fmla="*/ 422275 h 1193800"/>
              <a:gd name="connsiteX1" fmla="*/ 0 w 1187450"/>
              <a:gd name="connsiteY1" fmla="*/ 0 h 1193800"/>
              <a:gd name="connsiteX2" fmla="*/ 1187450 w 1187450"/>
              <a:gd name="connsiteY2" fmla="*/ 1193800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7450" h="1193800">
                <a:moveTo>
                  <a:pt x="3175" y="422275"/>
                </a:moveTo>
                <a:cubicBezTo>
                  <a:pt x="2117" y="281517"/>
                  <a:pt x="1058" y="140758"/>
                  <a:pt x="0" y="0"/>
                </a:cubicBezTo>
                <a:lnTo>
                  <a:pt x="1187450" y="11938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338633" y="515143"/>
            <a:ext cx="114210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dirty="0" err="1" smtClean="0">
                <a:solidFill>
                  <a:srgbClr val="000000"/>
                </a:solidFill>
                <a:latin typeface="Arial"/>
              </a:rPr>
              <a:t>Tracheoles</a:t>
            </a:r>
            <a:endParaRPr lang="en-US" sz="1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65541" y="2703053"/>
            <a:ext cx="243656" cy="684483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2.5 </a:t>
            </a:r>
            <a:r>
              <a:rPr lang="en-US" sz="1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µ</a:t>
            </a: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m</a:t>
            </a:r>
            <a:endParaRPr lang="en-US" sz="1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3069927" y="4036219"/>
            <a:ext cx="94814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</a:rPr>
              <a:t>Tracheae</a:t>
            </a:r>
          </a:p>
        </p:txBody>
      </p:sp>
      <p:sp>
        <p:nvSpPr>
          <p:cNvPr id="25" name="TextBox 5"/>
          <p:cNvSpPr txBox="1">
            <a:spLocks noChangeArrowheads="1"/>
          </p:cNvSpPr>
          <p:nvPr/>
        </p:nvSpPr>
        <p:spPr bwMode="auto">
          <a:xfrm>
            <a:off x="1658640" y="4431506"/>
            <a:ext cx="85119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</a:rPr>
              <a:t>Air sacs</a:t>
            </a:r>
          </a:p>
        </p:txBody>
      </p:sp>
      <p:sp>
        <p:nvSpPr>
          <p:cNvPr id="26" name="TextBox 6"/>
          <p:cNvSpPr txBox="1">
            <a:spLocks noChangeArrowheads="1"/>
          </p:cNvSpPr>
          <p:nvPr/>
        </p:nvSpPr>
        <p:spPr bwMode="auto">
          <a:xfrm>
            <a:off x="5347199" y="4106862"/>
            <a:ext cx="365485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Air</a:t>
            </a:r>
          </a:p>
          <a:p>
            <a:pPr algn="ctr"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sac</a:t>
            </a:r>
            <a:endParaRPr lang="en-US" sz="1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TextBox 8"/>
          <p:cNvSpPr txBox="1">
            <a:spLocks noChangeArrowheads="1"/>
          </p:cNvSpPr>
          <p:nvPr/>
        </p:nvSpPr>
        <p:spPr bwMode="auto">
          <a:xfrm>
            <a:off x="8240415" y="3840956"/>
            <a:ext cx="545021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Body</a:t>
            </a:r>
          </a:p>
          <a:p>
            <a:pPr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cell</a:t>
            </a:r>
            <a:endParaRPr lang="en-US" sz="1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TextBox 10"/>
          <p:cNvSpPr txBox="1">
            <a:spLocks noChangeArrowheads="1"/>
          </p:cNvSpPr>
          <p:nvPr/>
        </p:nvSpPr>
        <p:spPr bwMode="auto">
          <a:xfrm>
            <a:off x="7400627" y="4315619"/>
            <a:ext cx="1020279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</a:rPr>
              <a:t>Tracheole</a:t>
            </a:r>
          </a:p>
        </p:txBody>
      </p:sp>
      <p:sp>
        <p:nvSpPr>
          <p:cNvPr id="29" name="TextBox 11"/>
          <p:cNvSpPr txBox="1">
            <a:spLocks noChangeArrowheads="1"/>
          </p:cNvSpPr>
          <p:nvPr/>
        </p:nvSpPr>
        <p:spPr bwMode="auto">
          <a:xfrm>
            <a:off x="4813002" y="5333206"/>
            <a:ext cx="82631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</a:rPr>
              <a:t>Trachea</a:t>
            </a:r>
          </a:p>
        </p:txBody>
      </p:sp>
      <p:sp>
        <p:nvSpPr>
          <p:cNvPr id="30" name="TextBox 12"/>
          <p:cNvSpPr txBox="1">
            <a:spLocks noChangeArrowheads="1"/>
          </p:cNvSpPr>
          <p:nvPr/>
        </p:nvSpPr>
        <p:spPr bwMode="auto">
          <a:xfrm>
            <a:off x="2812752" y="6068219"/>
            <a:ext cx="1771319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</a:rPr>
              <a:t>External opening</a:t>
            </a:r>
          </a:p>
        </p:txBody>
      </p:sp>
      <p:sp>
        <p:nvSpPr>
          <p:cNvPr id="31" name="TextBox 14"/>
          <p:cNvSpPr txBox="1">
            <a:spLocks noChangeArrowheads="1"/>
          </p:cNvSpPr>
          <p:nvPr/>
        </p:nvSpPr>
        <p:spPr bwMode="auto">
          <a:xfrm>
            <a:off x="6363990" y="5895181"/>
            <a:ext cx="30296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</a:rPr>
              <a:t>Air</a:t>
            </a:r>
          </a:p>
        </p:txBody>
      </p:sp>
      <p:sp>
        <p:nvSpPr>
          <p:cNvPr id="32" name="TextBox 2"/>
          <p:cNvSpPr txBox="1">
            <a:spLocks noChangeArrowheads="1"/>
          </p:cNvSpPr>
          <p:nvPr/>
        </p:nvSpPr>
        <p:spPr bwMode="auto">
          <a:xfrm>
            <a:off x="1593555" y="512065"/>
            <a:ext cx="136896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Mitochondria</a:t>
            </a:r>
            <a:endParaRPr lang="en-US" sz="1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TextBox 2"/>
          <p:cNvSpPr txBox="1">
            <a:spLocks noChangeArrowheads="1"/>
          </p:cNvSpPr>
          <p:nvPr/>
        </p:nvSpPr>
        <p:spPr bwMode="auto">
          <a:xfrm>
            <a:off x="3161113" y="512060"/>
            <a:ext cx="127438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Muscle fiber</a:t>
            </a:r>
            <a:endParaRPr lang="en-US" sz="1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3382167" y="5396705"/>
            <a:ext cx="196850" cy="23495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5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97925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insects, other arthropods, and some </a:t>
            </a:r>
            <a:r>
              <a:rPr lang="en-US" dirty="0" err="1" smtClean="0"/>
              <a:t>molluscs</a:t>
            </a:r>
            <a:r>
              <a:rPr lang="en-US" dirty="0" smtClean="0"/>
              <a:t>, circulatory fluid called </a:t>
            </a:r>
            <a:r>
              <a:rPr lang="en-US" b="1" dirty="0" err="1" smtClean="0"/>
              <a:t>hemolymph</a:t>
            </a:r>
            <a:r>
              <a:rPr lang="en-US" dirty="0" smtClean="0"/>
              <a:t> bathes the organs directly in an </a:t>
            </a:r>
            <a:r>
              <a:rPr lang="en-US" b="1" dirty="0" smtClean="0"/>
              <a:t>open circulatory system</a:t>
            </a:r>
          </a:p>
          <a:p>
            <a:r>
              <a:rPr lang="en-US" dirty="0" smtClean="0"/>
              <a:t>In a </a:t>
            </a:r>
            <a:r>
              <a:rPr lang="en-US" b="1" dirty="0" smtClean="0"/>
              <a:t>closed circulatory system</a:t>
            </a:r>
            <a:r>
              <a:rPr lang="en-US" dirty="0" smtClean="0"/>
              <a:t>, </a:t>
            </a:r>
            <a:r>
              <a:rPr lang="en-US" b="1" dirty="0" smtClean="0"/>
              <a:t>blood</a:t>
            </a:r>
            <a:r>
              <a:rPr lang="en-US" dirty="0" smtClean="0"/>
              <a:t> is confined to vessels and is distinct from the interstitial fluid</a:t>
            </a:r>
          </a:p>
          <a:p>
            <a:r>
              <a:rPr lang="en-US" dirty="0" smtClean="0"/>
              <a:t>Annelids, cephalopods, and vertebrates have</a:t>
            </a:r>
            <a:br>
              <a:rPr lang="en-US" dirty="0" smtClean="0"/>
            </a:br>
            <a:r>
              <a:rPr lang="en-US" dirty="0" smtClean="0"/>
              <a:t>closed circulatory systems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54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4"/>
          <a:stretch>
            <a:fillRect/>
          </a:stretch>
        </p:blipFill>
        <p:spPr>
          <a:xfrm>
            <a:off x="2362200" y="1722120"/>
            <a:ext cx="4419600" cy="341376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42.23a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2786063" y="2024063"/>
            <a:ext cx="1300162" cy="1447800"/>
          </a:xfrm>
          <a:custGeom>
            <a:avLst/>
            <a:gdLst>
              <a:gd name="connsiteX0" fmla="*/ 0 w 1300162"/>
              <a:gd name="connsiteY0" fmla="*/ 585787 h 1447800"/>
              <a:gd name="connsiteX1" fmla="*/ 57150 w 1300162"/>
              <a:gd name="connsiteY1" fmla="*/ 0 h 1447800"/>
              <a:gd name="connsiteX2" fmla="*/ 1300162 w 1300162"/>
              <a:gd name="connsiteY2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0162" h="1447800">
                <a:moveTo>
                  <a:pt x="0" y="585787"/>
                </a:moveTo>
                <a:lnTo>
                  <a:pt x="57150" y="0"/>
                </a:lnTo>
                <a:lnTo>
                  <a:pt x="1300162" y="144780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305300" y="2028825"/>
            <a:ext cx="1743075" cy="1871663"/>
          </a:xfrm>
          <a:custGeom>
            <a:avLst/>
            <a:gdLst>
              <a:gd name="connsiteX0" fmla="*/ 495300 w 1743075"/>
              <a:gd name="connsiteY0" fmla="*/ 1871663 h 1871663"/>
              <a:gd name="connsiteX1" fmla="*/ 0 w 1743075"/>
              <a:gd name="connsiteY1" fmla="*/ 0 h 1871663"/>
              <a:gd name="connsiteX2" fmla="*/ 1743075 w 1743075"/>
              <a:gd name="connsiteY2" fmla="*/ 1819275 h 187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43075" h="1871663">
                <a:moveTo>
                  <a:pt x="495300" y="1871663"/>
                </a:moveTo>
                <a:lnTo>
                  <a:pt x="0" y="0"/>
                </a:lnTo>
                <a:lnTo>
                  <a:pt x="1743075" y="1819275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5757863" y="2238375"/>
            <a:ext cx="142875" cy="900113"/>
          </a:xfrm>
          <a:custGeom>
            <a:avLst/>
            <a:gdLst>
              <a:gd name="connsiteX0" fmla="*/ 0 w 142875"/>
              <a:gd name="connsiteY0" fmla="*/ 0 h 900113"/>
              <a:gd name="connsiteX1" fmla="*/ 142875 w 142875"/>
              <a:gd name="connsiteY1" fmla="*/ 900113 h 90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2875" h="900113">
                <a:moveTo>
                  <a:pt x="0" y="0"/>
                </a:moveTo>
                <a:lnTo>
                  <a:pt x="142875" y="900113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367463" y="4181475"/>
            <a:ext cx="123825" cy="914401"/>
            <a:chOff x="6367463" y="4181475"/>
            <a:chExt cx="123825" cy="914401"/>
          </a:xfrm>
        </p:grpSpPr>
        <p:sp>
          <p:nvSpPr>
            <p:cNvPr id="6" name="Freeform 5"/>
            <p:cNvSpPr/>
            <p:nvPr/>
          </p:nvSpPr>
          <p:spPr>
            <a:xfrm>
              <a:off x="6424613" y="4181476"/>
              <a:ext cx="0" cy="914400"/>
            </a:xfrm>
            <a:custGeom>
              <a:avLst/>
              <a:gdLst>
                <a:gd name="connsiteX0" fmla="*/ 0 w 0"/>
                <a:gd name="connsiteY0" fmla="*/ 0 h 914400"/>
                <a:gd name="connsiteX1" fmla="*/ 0 w 0"/>
                <a:gd name="connsiteY1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914400">
                  <a:moveTo>
                    <a:pt x="0" y="0"/>
                  </a:moveTo>
                  <a:lnTo>
                    <a:pt x="0" y="91440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6372225" y="4181475"/>
              <a:ext cx="119063" cy="0"/>
            </a:xfrm>
            <a:custGeom>
              <a:avLst/>
              <a:gdLst>
                <a:gd name="connsiteX0" fmla="*/ 0 w 119063"/>
                <a:gd name="connsiteY0" fmla="*/ 0 h 0"/>
                <a:gd name="connsiteX1" fmla="*/ 119063 w 11906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063">
                  <a:moveTo>
                    <a:pt x="0" y="0"/>
                  </a:moveTo>
                  <a:lnTo>
                    <a:pt x="119063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6367463" y="5091113"/>
              <a:ext cx="114300" cy="0"/>
            </a:xfrm>
            <a:custGeom>
              <a:avLst/>
              <a:gdLst>
                <a:gd name="connsiteX0" fmla="*/ 0 w 114300"/>
                <a:gd name="connsiteY0" fmla="*/ 0 h 0"/>
                <a:gd name="connsiteX1" fmla="*/ 114300 w 1143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>
                  <a:moveTo>
                    <a:pt x="0" y="0"/>
                  </a:moveTo>
                  <a:lnTo>
                    <a:pt x="11430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>
            <a:off x="2790841" y="2028841"/>
            <a:ext cx="1300162" cy="1447800"/>
          </a:xfrm>
          <a:custGeom>
            <a:avLst/>
            <a:gdLst>
              <a:gd name="connsiteX0" fmla="*/ 0 w 1300162"/>
              <a:gd name="connsiteY0" fmla="*/ 585787 h 1447800"/>
              <a:gd name="connsiteX1" fmla="*/ 57150 w 1300162"/>
              <a:gd name="connsiteY1" fmla="*/ 0 h 1447800"/>
              <a:gd name="connsiteX2" fmla="*/ 1300162 w 1300162"/>
              <a:gd name="connsiteY2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0162" h="1447800">
                <a:moveTo>
                  <a:pt x="0" y="585787"/>
                </a:moveTo>
                <a:lnTo>
                  <a:pt x="57150" y="0"/>
                </a:lnTo>
                <a:lnTo>
                  <a:pt x="1300162" y="14478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310078" y="2033603"/>
            <a:ext cx="1743075" cy="1871663"/>
          </a:xfrm>
          <a:custGeom>
            <a:avLst/>
            <a:gdLst>
              <a:gd name="connsiteX0" fmla="*/ 495300 w 1743075"/>
              <a:gd name="connsiteY0" fmla="*/ 1871663 h 1871663"/>
              <a:gd name="connsiteX1" fmla="*/ 0 w 1743075"/>
              <a:gd name="connsiteY1" fmla="*/ 0 h 1871663"/>
              <a:gd name="connsiteX2" fmla="*/ 1743075 w 1743075"/>
              <a:gd name="connsiteY2" fmla="*/ 1819275 h 187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43075" h="1871663">
                <a:moveTo>
                  <a:pt x="495300" y="1871663"/>
                </a:moveTo>
                <a:lnTo>
                  <a:pt x="0" y="0"/>
                </a:lnTo>
                <a:lnTo>
                  <a:pt x="1743075" y="181927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762641" y="2243153"/>
            <a:ext cx="142875" cy="900113"/>
          </a:xfrm>
          <a:custGeom>
            <a:avLst/>
            <a:gdLst>
              <a:gd name="connsiteX0" fmla="*/ 0 w 142875"/>
              <a:gd name="connsiteY0" fmla="*/ 0 h 900113"/>
              <a:gd name="connsiteX1" fmla="*/ 142875 w 142875"/>
              <a:gd name="connsiteY1" fmla="*/ 900113 h 90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2875" h="900113">
                <a:moveTo>
                  <a:pt x="0" y="0"/>
                </a:moveTo>
                <a:lnTo>
                  <a:pt x="142875" y="900113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2400770" y="1744277"/>
            <a:ext cx="1219821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820" b="1" dirty="0" err="1" smtClean="0">
                <a:solidFill>
                  <a:srgbClr val="000000"/>
                </a:solidFill>
                <a:latin typeface="Arial"/>
              </a:rPr>
              <a:t>Tracheoles</a:t>
            </a:r>
            <a:endParaRPr lang="en-US" sz="182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89606" y="4264468"/>
            <a:ext cx="243656" cy="729367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0" b="1" dirty="0" smtClean="0">
                <a:solidFill>
                  <a:srgbClr val="000000"/>
                </a:solidFill>
                <a:latin typeface="Arial"/>
              </a:rPr>
              <a:t>2.5 </a:t>
            </a:r>
            <a:r>
              <a:rPr lang="en-US" sz="182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µ</a:t>
            </a:r>
            <a:r>
              <a:rPr lang="en-US" sz="1820" b="1" dirty="0" smtClean="0">
                <a:solidFill>
                  <a:srgbClr val="000000"/>
                </a:solidFill>
                <a:latin typeface="Arial"/>
              </a:rPr>
              <a:t>m</a:t>
            </a:r>
            <a:endParaRPr lang="en-US" sz="182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3741417" y="1741199"/>
            <a:ext cx="1463542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820" b="1" dirty="0" smtClean="0">
                <a:solidFill>
                  <a:srgbClr val="000000"/>
                </a:solidFill>
                <a:latin typeface="Arial"/>
              </a:rPr>
              <a:t>Mitochondria</a:t>
            </a:r>
            <a:endParaRPr lang="en-US" sz="182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5372475" y="1741194"/>
            <a:ext cx="854401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940"/>
              </a:lnSpc>
            </a:pPr>
            <a:r>
              <a:rPr lang="en-US" sz="1820" b="1" dirty="0" smtClean="0">
                <a:solidFill>
                  <a:srgbClr val="000000"/>
                </a:solidFill>
                <a:latin typeface="Arial"/>
              </a:rPr>
              <a:t>Muscle </a:t>
            </a:r>
            <a:br>
              <a:rPr lang="en-US" sz="182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1820" b="1" dirty="0" smtClean="0">
                <a:solidFill>
                  <a:srgbClr val="000000"/>
                </a:solidFill>
                <a:latin typeface="Arial"/>
              </a:rPr>
              <a:t>fiber </a:t>
            </a:r>
            <a:endParaRPr lang="en-US" sz="182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72448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Lungs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Lungs </a:t>
            </a:r>
            <a:r>
              <a:rPr lang="en-US" dirty="0" smtClean="0"/>
              <a:t>are an </a:t>
            </a:r>
            <a:r>
              <a:rPr lang="en-US" dirty="0" err="1" smtClean="0"/>
              <a:t>infolding</a:t>
            </a:r>
            <a:r>
              <a:rPr lang="en-US" dirty="0" smtClean="0"/>
              <a:t> of the body surface</a:t>
            </a:r>
          </a:p>
          <a:p>
            <a:r>
              <a:rPr lang="en-US" dirty="0" smtClean="0"/>
              <a:t>The circulatory system (open or closed) transports gases between the lungs and the rest of the body</a:t>
            </a:r>
          </a:p>
          <a:p>
            <a:r>
              <a:rPr lang="en-US" dirty="0" smtClean="0"/>
              <a:t>The size and complexity of lungs correlate with an animal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metabolic rate</a:t>
            </a:r>
            <a:endParaRPr lang="en-US" altLang="ja-JP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60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/>
          <a:lstStyle/>
          <a:p>
            <a:r>
              <a:rPr lang="en-US" i="1" dirty="0" smtClean="0"/>
              <a:t>Mammalian Respiratory Systems: </a:t>
            </a:r>
            <a:r>
              <a:rPr lang="en-US" dirty="0" smtClean="0"/>
              <a:t>A Closer 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system of branching ducts conveys air to</a:t>
            </a:r>
            <a:br>
              <a:rPr lang="en-US" dirty="0" smtClean="0"/>
            </a:br>
            <a:r>
              <a:rPr lang="en-US" dirty="0" smtClean="0"/>
              <a:t>the lungs</a:t>
            </a:r>
          </a:p>
          <a:p>
            <a:r>
              <a:rPr lang="en-US" dirty="0" smtClean="0"/>
              <a:t>Air inhaled through the nostrils is filtered, warmed, humidified, and sampled for odors</a:t>
            </a:r>
          </a:p>
          <a:p>
            <a:r>
              <a:rPr lang="en-US" dirty="0" smtClean="0"/>
              <a:t>The pharynx directs air to the lungs and food to</a:t>
            </a:r>
            <a:br>
              <a:rPr lang="en-US" dirty="0" smtClean="0"/>
            </a:br>
            <a:r>
              <a:rPr lang="en-US" dirty="0" smtClean="0"/>
              <a:t>the stomach</a:t>
            </a:r>
          </a:p>
          <a:p>
            <a:r>
              <a:rPr lang="en-US" dirty="0" smtClean="0"/>
              <a:t>Swallowing moves the </a:t>
            </a:r>
            <a:r>
              <a:rPr lang="en-US" b="1" dirty="0" smtClean="0"/>
              <a:t>larynx</a:t>
            </a:r>
            <a:r>
              <a:rPr lang="en-US" dirty="0" smtClean="0"/>
              <a:t> upward and tips the epiglottis over the glottis in the pharynx to prevent food from entering the </a:t>
            </a:r>
            <a:r>
              <a:rPr lang="en-US" b="1" dirty="0" smtClean="0"/>
              <a:t>trachea</a:t>
            </a:r>
            <a:r>
              <a:rPr lang="en-US" dirty="0" smtClean="0"/>
              <a:t>, or windpipe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95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Air passes through the pharynx, larynx, trachea, </a:t>
            </a:r>
            <a:r>
              <a:rPr lang="en-US" b="1" dirty="0" smtClean="0"/>
              <a:t>bronchi</a:t>
            </a:r>
            <a:r>
              <a:rPr lang="en-US" dirty="0" smtClean="0"/>
              <a:t>, and </a:t>
            </a:r>
            <a:r>
              <a:rPr lang="en-US" b="1" dirty="0" smtClean="0"/>
              <a:t>bronchioles</a:t>
            </a:r>
            <a:r>
              <a:rPr lang="en-US" dirty="0" smtClean="0"/>
              <a:t> to the alveoli, where gas exchange occurs</a:t>
            </a:r>
          </a:p>
          <a:p>
            <a:r>
              <a:rPr lang="en-US" dirty="0" smtClean="0"/>
              <a:t>Exhaled air passes over the vocal cords in the larynx to create sounds</a:t>
            </a:r>
          </a:p>
          <a:p>
            <a:r>
              <a:rPr lang="en-US" dirty="0" smtClean="0"/>
              <a:t>Cilia and mucus line the epithelium of the air ducts and move particles up to the pharynx</a:t>
            </a:r>
          </a:p>
          <a:p>
            <a:r>
              <a:rPr lang="en-US" dirty="0" smtClean="0"/>
              <a:t>This </a:t>
            </a:r>
            <a:r>
              <a:rPr lang="ja-JP" altLang="en-US" dirty="0" smtClean="0"/>
              <a:t>“</a:t>
            </a:r>
            <a:r>
              <a:rPr lang="en-US" altLang="ja-JP" dirty="0" smtClean="0"/>
              <a:t>mucus escalator</a:t>
            </a:r>
            <a:r>
              <a:rPr lang="ja-JP" altLang="en-US" dirty="0" smtClean="0"/>
              <a:t>”</a:t>
            </a:r>
            <a:r>
              <a:rPr lang="en-US" altLang="ja-JP" dirty="0" smtClean="0"/>
              <a:t> cleans the respiratory system and allows particles to be swallowed into the esophagus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28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Gas exchange takes place in </a:t>
            </a:r>
            <a:r>
              <a:rPr lang="en-US" b="1" dirty="0" smtClean="0"/>
              <a:t>alveoli</a:t>
            </a:r>
            <a:r>
              <a:rPr lang="en-US" dirty="0" smtClean="0"/>
              <a:t>, air sacs at the tips of bronchioles</a:t>
            </a:r>
          </a:p>
          <a:p>
            <a:r>
              <a:rPr lang="en-US" dirty="0" smtClean="0"/>
              <a:t>Oxygen diffuses through the moist film of the epithelium and into capillaries</a:t>
            </a:r>
          </a:p>
          <a:p>
            <a:r>
              <a:rPr lang="en-US" dirty="0" smtClean="0"/>
              <a:t>Carbon dioxide diffuses from the capillaries across the epithelium and into the air space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90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7"/>
          <a:stretch>
            <a:fillRect/>
          </a:stretch>
        </p:blipFill>
        <p:spPr>
          <a:xfrm>
            <a:off x="298704" y="987552"/>
            <a:ext cx="8546592" cy="488289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42.24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3740150" y="2251075"/>
            <a:ext cx="619125" cy="0"/>
          </a:xfrm>
          <a:custGeom>
            <a:avLst/>
            <a:gdLst>
              <a:gd name="connsiteX0" fmla="*/ 0 w 619125"/>
              <a:gd name="connsiteY0" fmla="*/ 0 h 0"/>
              <a:gd name="connsiteX1" fmla="*/ 619125 w 61912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9125">
                <a:moveTo>
                  <a:pt x="0" y="0"/>
                </a:moveTo>
                <a:lnTo>
                  <a:pt x="6191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771900" y="3286125"/>
            <a:ext cx="641350" cy="438150"/>
          </a:xfrm>
          <a:custGeom>
            <a:avLst/>
            <a:gdLst>
              <a:gd name="connsiteX0" fmla="*/ 0 w 641350"/>
              <a:gd name="connsiteY0" fmla="*/ 438150 h 438150"/>
              <a:gd name="connsiteX1" fmla="*/ 641350 w 641350"/>
              <a:gd name="connsiteY1" fmla="*/ 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350" h="438150">
                <a:moveTo>
                  <a:pt x="0" y="438150"/>
                </a:moveTo>
                <a:lnTo>
                  <a:pt x="6413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000125" y="2730500"/>
            <a:ext cx="2292350" cy="0"/>
          </a:xfrm>
          <a:custGeom>
            <a:avLst/>
            <a:gdLst>
              <a:gd name="connsiteX0" fmla="*/ 0 w 2292350"/>
              <a:gd name="connsiteY0" fmla="*/ 0 h 0"/>
              <a:gd name="connsiteX1" fmla="*/ 2292350 w 22923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92350">
                <a:moveTo>
                  <a:pt x="0" y="0"/>
                </a:moveTo>
                <a:lnTo>
                  <a:pt x="22923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857250" y="3086100"/>
            <a:ext cx="2327275" cy="0"/>
          </a:xfrm>
          <a:custGeom>
            <a:avLst/>
            <a:gdLst>
              <a:gd name="connsiteX0" fmla="*/ 0 w 2327275"/>
              <a:gd name="connsiteY0" fmla="*/ 0 h 0"/>
              <a:gd name="connsiteX1" fmla="*/ 2327275 w 23272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27275">
                <a:moveTo>
                  <a:pt x="0" y="0"/>
                </a:moveTo>
                <a:lnTo>
                  <a:pt x="23272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308100" y="3324225"/>
            <a:ext cx="1743075" cy="0"/>
          </a:xfrm>
          <a:custGeom>
            <a:avLst/>
            <a:gdLst>
              <a:gd name="connsiteX0" fmla="*/ 0 w 1743075"/>
              <a:gd name="connsiteY0" fmla="*/ 0 h 0"/>
              <a:gd name="connsiteX1" fmla="*/ 1743075 w 17430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3075">
                <a:moveTo>
                  <a:pt x="0" y="0"/>
                </a:moveTo>
                <a:lnTo>
                  <a:pt x="17430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71550" y="3651250"/>
            <a:ext cx="2120900" cy="0"/>
          </a:xfrm>
          <a:custGeom>
            <a:avLst/>
            <a:gdLst>
              <a:gd name="connsiteX0" fmla="*/ 0 w 2120900"/>
              <a:gd name="connsiteY0" fmla="*/ 0 h 0"/>
              <a:gd name="connsiteX1" fmla="*/ 2120900 w 21209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20900">
                <a:moveTo>
                  <a:pt x="0" y="0"/>
                </a:moveTo>
                <a:lnTo>
                  <a:pt x="21209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114425" y="3908425"/>
            <a:ext cx="1260475" cy="0"/>
          </a:xfrm>
          <a:custGeom>
            <a:avLst/>
            <a:gdLst>
              <a:gd name="connsiteX0" fmla="*/ 0 w 1260475"/>
              <a:gd name="connsiteY0" fmla="*/ 0 h 0"/>
              <a:gd name="connsiteX1" fmla="*/ 1260475 w 12604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60475">
                <a:moveTo>
                  <a:pt x="0" y="0"/>
                </a:moveTo>
                <a:lnTo>
                  <a:pt x="12604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092200" y="4337050"/>
            <a:ext cx="1889125" cy="0"/>
          </a:xfrm>
          <a:custGeom>
            <a:avLst/>
            <a:gdLst>
              <a:gd name="connsiteX0" fmla="*/ 0 w 1889125"/>
              <a:gd name="connsiteY0" fmla="*/ 0 h 0"/>
              <a:gd name="connsiteX1" fmla="*/ 1889125 w 188912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89125">
                <a:moveTo>
                  <a:pt x="0" y="0"/>
                </a:moveTo>
                <a:lnTo>
                  <a:pt x="18891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171575" y="4806950"/>
            <a:ext cx="1079500" cy="0"/>
          </a:xfrm>
          <a:custGeom>
            <a:avLst/>
            <a:gdLst>
              <a:gd name="connsiteX0" fmla="*/ 0 w 1079500"/>
              <a:gd name="connsiteY0" fmla="*/ 0 h 0"/>
              <a:gd name="connsiteX1" fmla="*/ 1079500 w 10795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9500">
                <a:moveTo>
                  <a:pt x="0" y="0"/>
                </a:moveTo>
                <a:lnTo>
                  <a:pt x="10795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174750" y="5441950"/>
            <a:ext cx="1111250" cy="0"/>
          </a:xfrm>
          <a:custGeom>
            <a:avLst/>
            <a:gdLst>
              <a:gd name="connsiteX0" fmla="*/ 0 w 1111250"/>
              <a:gd name="connsiteY0" fmla="*/ 0 h 0"/>
              <a:gd name="connsiteX1" fmla="*/ 1111250 w 11112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11250">
                <a:moveTo>
                  <a:pt x="0" y="0"/>
                </a:moveTo>
                <a:lnTo>
                  <a:pt x="11112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232150" y="4870450"/>
            <a:ext cx="0" cy="723900"/>
          </a:xfrm>
          <a:custGeom>
            <a:avLst/>
            <a:gdLst>
              <a:gd name="connsiteX0" fmla="*/ 0 w 0"/>
              <a:gd name="connsiteY0" fmla="*/ 0 h 723900"/>
              <a:gd name="connsiteX1" fmla="*/ 0 w 0"/>
              <a:gd name="connsiteY1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723900">
                <a:moveTo>
                  <a:pt x="0" y="0"/>
                </a:moveTo>
                <a:lnTo>
                  <a:pt x="0" y="7239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029325" y="3795713"/>
            <a:ext cx="323850" cy="371475"/>
          </a:xfrm>
          <a:custGeom>
            <a:avLst/>
            <a:gdLst>
              <a:gd name="connsiteX0" fmla="*/ 0 w 323850"/>
              <a:gd name="connsiteY0" fmla="*/ 0 h 371475"/>
              <a:gd name="connsiteX1" fmla="*/ 57150 w 323850"/>
              <a:gd name="connsiteY1" fmla="*/ 371475 h 371475"/>
              <a:gd name="connsiteX2" fmla="*/ 323850 w 323850"/>
              <a:gd name="connsiteY2" fmla="*/ 5715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3850" h="371475">
                <a:moveTo>
                  <a:pt x="0" y="0"/>
                </a:moveTo>
                <a:lnTo>
                  <a:pt x="57150" y="371475"/>
                </a:lnTo>
                <a:lnTo>
                  <a:pt x="323850" y="5715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281988" y="3714750"/>
            <a:ext cx="457200" cy="85725"/>
            <a:chOff x="8281988" y="3714750"/>
            <a:chExt cx="457200" cy="85725"/>
          </a:xfrm>
        </p:grpSpPr>
        <p:sp>
          <p:nvSpPr>
            <p:cNvPr id="16" name="Freeform 15"/>
            <p:cNvSpPr/>
            <p:nvPr/>
          </p:nvSpPr>
          <p:spPr>
            <a:xfrm>
              <a:off x="8281988" y="3714750"/>
              <a:ext cx="0" cy="85725"/>
            </a:xfrm>
            <a:custGeom>
              <a:avLst/>
              <a:gdLst>
                <a:gd name="connsiteX0" fmla="*/ 0 w 0"/>
                <a:gd name="connsiteY0" fmla="*/ 0 h 85725"/>
                <a:gd name="connsiteX1" fmla="*/ 0 w 0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85725">
                  <a:moveTo>
                    <a:pt x="0" y="0"/>
                  </a:moveTo>
                  <a:lnTo>
                    <a:pt x="0" y="85725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8739188" y="3714750"/>
              <a:ext cx="0" cy="83344"/>
            </a:xfrm>
            <a:custGeom>
              <a:avLst/>
              <a:gdLst>
                <a:gd name="connsiteX0" fmla="*/ 0 w 0"/>
                <a:gd name="connsiteY0" fmla="*/ 0 h 83344"/>
                <a:gd name="connsiteX1" fmla="*/ 0 w 0"/>
                <a:gd name="connsiteY1" fmla="*/ 83344 h 8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83344">
                  <a:moveTo>
                    <a:pt x="0" y="0"/>
                  </a:moveTo>
                  <a:lnTo>
                    <a:pt x="0" y="83344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8281988" y="3759994"/>
              <a:ext cx="457200" cy="0"/>
            </a:xfrm>
            <a:custGeom>
              <a:avLst/>
              <a:gdLst>
                <a:gd name="connsiteX0" fmla="*/ 0 w 457200"/>
                <a:gd name="connsiteY0" fmla="*/ 0 h 0"/>
                <a:gd name="connsiteX1" fmla="*/ 457200 w 4572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7200">
                  <a:moveTo>
                    <a:pt x="0" y="0"/>
                  </a:moveTo>
                  <a:lnTo>
                    <a:pt x="45720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</p:grpSp>
      <p:sp>
        <p:nvSpPr>
          <p:cNvPr id="20" name="Freeform 19"/>
          <p:cNvSpPr/>
          <p:nvPr/>
        </p:nvSpPr>
        <p:spPr>
          <a:xfrm>
            <a:off x="7689056" y="2731294"/>
            <a:ext cx="640557" cy="490537"/>
          </a:xfrm>
          <a:custGeom>
            <a:avLst/>
            <a:gdLst>
              <a:gd name="connsiteX0" fmla="*/ 0 w 640557"/>
              <a:gd name="connsiteY0" fmla="*/ 145256 h 490537"/>
              <a:gd name="connsiteX1" fmla="*/ 640557 w 640557"/>
              <a:gd name="connsiteY1" fmla="*/ 490537 h 490537"/>
              <a:gd name="connsiteX2" fmla="*/ 478632 w 640557"/>
              <a:gd name="connsiteY2" fmla="*/ 0 h 49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0557" h="490537">
                <a:moveTo>
                  <a:pt x="0" y="145256"/>
                </a:moveTo>
                <a:lnTo>
                  <a:pt x="640557" y="490537"/>
                </a:lnTo>
                <a:lnTo>
                  <a:pt x="478632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6029341" y="3793348"/>
            <a:ext cx="323850" cy="371475"/>
          </a:xfrm>
          <a:custGeom>
            <a:avLst/>
            <a:gdLst>
              <a:gd name="connsiteX0" fmla="*/ 0 w 323850"/>
              <a:gd name="connsiteY0" fmla="*/ 0 h 371475"/>
              <a:gd name="connsiteX1" fmla="*/ 57150 w 323850"/>
              <a:gd name="connsiteY1" fmla="*/ 371475 h 371475"/>
              <a:gd name="connsiteX2" fmla="*/ 323850 w 323850"/>
              <a:gd name="connsiteY2" fmla="*/ 5715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3850" h="371475">
                <a:moveTo>
                  <a:pt x="0" y="0"/>
                </a:moveTo>
                <a:lnTo>
                  <a:pt x="57150" y="371475"/>
                </a:lnTo>
                <a:lnTo>
                  <a:pt x="323850" y="571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7689072" y="2728929"/>
            <a:ext cx="640557" cy="490537"/>
          </a:xfrm>
          <a:custGeom>
            <a:avLst/>
            <a:gdLst>
              <a:gd name="connsiteX0" fmla="*/ 0 w 640557"/>
              <a:gd name="connsiteY0" fmla="*/ 145256 h 490537"/>
              <a:gd name="connsiteX1" fmla="*/ 640557 w 640557"/>
              <a:gd name="connsiteY1" fmla="*/ 490537 h 490537"/>
              <a:gd name="connsiteX2" fmla="*/ 478632 w 640557"/>
              <a:gd name="connsiteY2" fmla="*/ 0 h 49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0557" h="490537">
                <a:moveTo>
                  <a:pt x="0" y="145256"/>
                </a:moveTo>
                <a:lnTo>
                  <a:pt x="640557" y="490537"/>
                </a:lnTo>
                <a:lnTo>
                  <a:pt x="478632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4379120" y="1089168"/>
            <a:ext cx="1138132" cy="71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0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Branch of</a:t>
            </a:r>
          </a:p>
          <a:p>
            <a:pPr>
              <a:lnSpc>
                <a:spcPts val="140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pulmonary vein</a:t>
            </a:r>
          </a:p>
          <a:p>
            <a:pPr>
              <a:lnSpc>
                <a:spcPts val="140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(oxygen-rich</a:t>
            </a:r>
          </a:p>
          <a:p>
            <a:pPr>
              <a:lnSpc>
                <a:spcPts val="140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blood)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5015708" y="1794018"/>
            <a:ext cx="788677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0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Terminal</a:t>
            </a:r>
          </a:p>
          <a:p>
            <a:pPr>
              <a:lnSpc>
                <a:spcPts val="140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bronchiole</a:t>
            </a:r>
            <a:endParaRPr lang="en-US" sz="12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TextBox 8"/>
          <p:cNvSpPr txBox="1">
            <a:spLocks noChangeArrowheads="1"/>
          </p:cNvSpPr>
          <p:nvPr/>
        </p:nvSpPr>
        <p:spPr bwMode="auto">
          <a:xfrm>
            <a:off x="4391820" y="2151205"/>
            <a:ext cx="434414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0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Nasal</a:t>
            </a:r>
          </a:p>
          <a:p>
            <a:pPr>
              <a:lnSpc>
                <a:spcPts val="140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cavity</a:t>
            </a:r>
            <a:endParaRPr lang="en-US" sz="12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TextBox 10"/>
          <p:cNvSpPr txBox="1">
            <a:spLocks noChangeArrowheads="1"/>
          </p:cNvSpPr>
          <p:nvPr/>
        </p:nvSpPr>
        <p:spPr bwMode="auto">
          <a:xfrm>
            <a:off x="335757" y="2644920"/>
            <a:ext cx="60593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Pharynx</a:t>
            </a:r>
          </a:p>
        </p:txBody>
      </p:sp>
      <p:sp>
        <p:nvSpPr>
          <p:cNvPr id="31" name="TextBox 11"/>
          <p:cNvSpPr txBox="1">
            <a:spLocks noChangeArrowheads="1"/>
          </p:cNvSpPr>
          <p:nvPr/>
        </p:nvSpPr>
        <p:spPr bwMode="auto">
          <a:xfrm>
            <a:off x="335757" y="3010045"/>
            <a:ext cx="50334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Larynx</a:t>
            </a:r>
          </a:p>
        </p:txBody>
      </p:sp>
      <p:sp>
        <p:nvSpPr>
          <p:cNvPr id="32" name="TextBox 12"/>
          <p:cNvSpPr txBox="1">
            <a:spLocks noChangeArrowheads="1"/>
          </p:cNvSpPr>
          <p:nvPr/>
        </p:nvSpPr>
        <p:spPr bwMode="auto">
          <a:xfrm>
            <a:off x="335757" y="3248170"/>
            <a:ext cx="93294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(Esophagus)</a:t>
            </a:r>
          </a:p>
        </p:txBody>
      </p:sp>
      <p:sp>
        <p:nvSpPr>
          <p:cNvPr id="33" name="TextBox 13"/>
          <p:cNvSpPr txBox="1">
            <a:spLocks noChangeArrowheads="1"/>
          </p:cNvSpPr>
          <p:nvPr/>
        </p:nvSpPr>
        <p:spPr bwMode="auto">
          <a:xfrm>
            <a:off x="335757" y="3568845"/>
            <a:ext cx="57983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Trachea</a:t>
            </a:r>
          </a:p>
        </p:txBody>
      </p:sp>
      <p:sp>
        <p:nvSpPr>
          <p:cNvPr id="34" name="TextBox 14"/>
          <p:cNvSpPr txBox="1">
            <a:spLocks noChangeArrowheads="1"/>
          </p:cNvSpPr>
          <p:nvPr/>
        </p:nvSpPr>
        <p:spPr bwMode="auto">
          <a:xfrm>
            <a:off x="335757" y="3818083"/>
            <a:ext cx="76463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Right lung</a:t>
            </a:r>
          </a:p>
        </p:txBody>
      </p:sp>
      <p:sp>
        <p:nvSpPr>
          <p:cNvPr id="35" name="TextBox 15"/>
          <p:cNvSpPr txBox="1">
            <a:spLocks noChangeArrowheads="1"/>
          </p:cNvSpPr>
          <p:nvPr/>
        </p:nvSpPr>
        <p:spPr bwMode="auto">
          <a:xfrm>
            <a:off x="335757" y="4262583"/>
            <a:ext cx="71814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Bronchus</a:t>
            </a:r>
          </a:p>
        </p:txBody>
      </p:sp>
      <p:sp>
        <p:nvSpPr>
          <p:cNvPr id="36" name="TextBox 16"/>
          <p:cNvSpPr txBox="1">
            <a:spLocks noChangeArrowheads="1"/>
          </p:cNvSpPr>
          <p:nvPr/>
        </p:nvSpPr>
        <p:spPr bwMode="auto">
          <a:xfrm>
            <a:off x="335757" y="4727720"/>
            <a:ext cx="80470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Bronchiole</a:t>
            </a:r>
          </a:p>
        </p:txBody>
      </p:sp>
      <p:sp>
        <p:nvSpPr>
          <p:cNvPr id="37" name="TextBox 17"/>
          <p:cNvSpPr txBox="1">
            <a:spLocks noChangeArrowheads="1"/>
          </p:cNvSpPr>
          <p:nvPr/>
        </p:nvSpPr>
        <p:spPr bwMode="auto">
          <a:xfrm>
            <a:off x="5733257" y="4229245"/>
            <a:ext cx="77745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Capillaries</a:t>
            </a:r>
          </a:p>
        </p:txBody>
      </p:sp>
      <p:sp>
        <p:nvSpPr>
          <p:cNvPr id="38" name="TextBox 18"/>
          <p:cNvSpPr txBox="1">
            <a:spLocks noChangeArrowheads="1"/>
          </p:cNvSpPr>
          <p:nvPr/>
        </p:nvSpPr>
        <p:spPr bwMode="auto">
          <a:xfrm>
            <a:off x="4317207" y="2957658"/>
            <a:ext cx="3270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Left</a:t>
            </a:r>
          </a:p>
          <a:p>
            <a:pPr>
              <a:lnSpc>
                <a:spcPts val="120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lung</a:t>
            </a:r>
            <a:endParaRPr lang="en-US" sz="12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TextBox 20"/>
          <p:cNvSpPr txBox="1">
            <a:spLocks noChangeArrowheads="1"/>
          </p:cNvSpPr>
          <p:nvPr/>
        </p:nvSpPr>
        <p:spPr bwMode="auto">
          <a:xfrm>
            <a:off x="7563645" y="1008204"/>
            <a:ext cx="1255152" cy="71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0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Branch of</a:t>
            </a:r>
          </a:p>
          <a:p>
            <a:pPr>
              <a:lnSpc>
                <a:spcPts val="140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pulmonary artery</a:t>
            </a:r>
          </a:p>
          <a:p>
            <a:pPr>
              <a:lnSpc>
                <a:spcPts val="140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(oxygen-poor</a:t>
            </a:r>
          </a:p>
          <a:p>
            <a:pPr>
              <a:lnSpc>
                <a:spcPts val="140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blood)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TextBox 24"/>
          <p:cNvSpPr txBox="1">
            <a:spLocks noChangeArrowheads="1"/>
          </p:cNvSpPr>
          <p:nvPr/>
        </p:nvSpPr>
        <p:spPr bwMode="auto">
          <a:xfrm>
            <a:off x="8281195" y="3286270"/>
            <a:ext cx="5049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Alveoli</a:t>
            </a:r>
          </a:p>
        </p:txBody>
      </p:sp>
      <p:sp>
        <p:nvSpPr>
          <p:cNvPr id="41" name="TextBox 25"/>
          <p:cNvSpPr txBox="1">
            <a:spLocks noChangeArrowheads="1"/>
          </p:cNvSpPr>
          <p:nvPr/>
        </p:nvSpPr>
        <p:spPr bwMode="auto">
          <a:xfrm>
            <a:off x="8290720" y="3564083"/>
            <a:ext cx="43762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50 </a:t>
            </a:r>
            <a:r>
              <a:rPr lang="en-US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µ</a:t>
            </a:r>
            <a:r>
              <a:rPr lang="en-US" sz="1200" b="1" dirty="0">
                <a:solidFill>
                  <a:srgbClr val="000000"/>
                </a:solidFill>
                <a:latin typeface="Arial"/>
              </a:rPr>
              <a:t>m</a:t>
            </a:r>
          </a:p>
        </p:txBody>
      </p:sp>
      <p:sp>
        <p:nvSpPr>
          <p:cNvPr id="42" name="TextBox 26"/>
          <p:cNvSpPr txBox="1">
            <a:spLocks noChangeArrowheads="1"/>
          </p:cNvSpPr>
          <p:nvPr/>
        </p:nvSpPr>
        <p:spPr bwMode="auto">
          <a:xfrm>
            <a:off x="335757" y="5362720"/>
            <a:ext cx="80310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Diaphragm</a:t>
            </a:r>
          </a:p>
        </p:txBody>
      </p:sp>
      <p:sp>
        <p:nvSpPr>
          <p:cNvPr id="43" name="TextBox 27"/>
          <p:cNvSpPr txBox="1">
            <a:spLocks noChangeArrowheads="1"/>
          </p:cNvSpPr>
          <p:nvPr/>
        </p:nvSpPr>
        <p:spPr bwMode="auto">
          <a:xfrm>
            <a:off x="2986882" y="5624658"/>
            <a:ext cx="49372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(Heart)</a:t>
            </a:r>
          </a:p>
        </p:txBody>
      </p:sp>
      <p:sp>
        <p:nvSpPr>
          <p:cNvPr id="44" name="TextBox 29"/>
          <p:cNvSpPr txBox="1">
            <a:spLocks noChangeArrowheads="1"/>
          </p:cNvSpPr>
          <p:nvPr/>
        </p:nvSpPr>
        <p:spPr bwMode="auto">
          <a:xfrm>
            <a:off x="6739733" y="5481780"/>
            <a:ext cx="1816203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0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Dense capillary bed</a:t>
            </a:r>
          </a:p>
          <a:p>
            <a:pPr>
              <a:lnSpc>
                <a:spcPts val="140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enveloping alveoli (SEM)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5145881" y="1126331"/>
            <a:ext cx="1066800" cy="57150"/>
          </a:xfrm>
          <a:custGeom>
            <a:avLst/>
            <a:gdLst>
              <a:gd name="connsiteX0" fmla="*/ 0 w 1066800"/>
              <a:gd name="connsiteY0" fmla="*/ 57150 h 57150"/>
              <a:gd name="connsiteX1" fmla="*/ 1066800 w 1066800"/>
              <a:gd name="connsiteY1" fmla="*/ 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66800" h="57150">
                <a:moveTo>
                  <a:pt x="0" y="57150"/>
                </a:moveTo>
                <a:lnTo>
                  <a:pt x="10668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7012781" y="1062038"/>
            <a:ext cx="502444" cy="0"/>
          </a:xfrm>
          <a:custGeom>
            <a:avLst/>
            <a:gdLst>
              <a:gd name="connsiteX0" fmla="*/ 0 w 502444"/>
              <a:gd name="connsiteY0" fmla="*/ 0 h 0"/>
              <a:gd name="connsiteX1" fmla="*/ 502444 w 50244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2444">
                <a:moveTo>
                  <a:pt x="0" y="0"/>
                </a:moveTo>
                <a:lnTo>
                  <a:pt x="502444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5698331" y="1740694"/>
            <a:ext cx="959644" cy="135731"/>
          </a:xfrm>
          <a:custGeom>
            <a:avLst/>
            <a:gdLst>
              <a:gd name="connsiteX0" fmla="*/ 0 w 959644"/>
              <a:gd name="connsiteY0" fmla="*/ 135731 h 135731"/>
              <a:gd name="connsiteX1" fmla="*/ 959644 w 959644"/>
              <a:gd name="connsiteY1" fmla="*/ 0 h 135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9644" h="135731">
                <a:moveTo>
                  <a:pt x="0" y="135731"/>
                </a:moveTo>
                <a:lnTo>
                  <a:pt x="959644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5700728" y="1740710"/>
            <a:ext cx="959644" cy="135731"/>
          </a:xfrm>
          <a:custGeom>
            <a:avLst/>
            <a:gdLst>
              <a:gd name="connsiteX0" fmla="*/ 0 w 959644"/>
              <a:gd name="connsiteY0" fmla="*/ 135731 h 135731"/>
              <a:gd name="connsiteX1" fmla="*/ 959644 w 959644"/>
              <a:gd name="connsiteY1" fmla="*/ 0 h 135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9644" h="135731">
                <a:moveTo>
                  <a:pt x="0" y="135731"/>
                </a:moveTo>
                <a:lnTo>
                  <a:pt x="959644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0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8720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313688" y="213360"/>
            <a:ext cx="6516624" cy="643128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42.24a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5995988" y="1857375"/>
            <a:ext cx="819150" cy="0"/>
          </a:xfrm>
          <a:custGeom>
            <a:avLst/>
            <a:gdLst>
              <a:gd name="connsiteX0" fmla="*/ 0 w 819150"/>
              <a:gd name="connsiteY0" fmla="*/ 0 h 0"/>
              <a:gd name="connsiteX1" fmla="*/ 819150 w 8191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9150">
                <a:moveTo>
                  <a:pt x="0" y="0"/>
                </a:moveTo>
                <a:lnTo>
                  <a:pt x="8191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309813" y="2486025"/>
            <a:ext cx="3100387" cy="0"/>
          </a:xfrm>
          <a:custGeom>
            <a:avLst/>
            <a:gdLst>
              <a:gd name="connsiteX0" fmla="*/ 0 w 3100387"/>
              <a:gd name="connsiteY0" fmla="*/ 0 h 0"/>
              <a:gd name="connsiteX1" fmla="*/ 3100387 w 310038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00387">
                <a:moveTo>
                  <a:pt x="0" y="0"/>
                </a:moveTo>
                <a:lnTo>
                  <a:pt x="3100387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143125" y="2962275"/>
            <a:ext cx="3138488" cy="0"/>
          </a:xfrm>
          <a:custGeom>
            <a:avLst/>
            <a:gdLst>
              <a:gd name="connsiteX0" fmla="*/ 0 w 3138488"/>
              <a:gd name="connsiteY0" fmla="*/ 0 h 0"/>
              <a:gd name="connsiteX1" fmla="*/ 3138488 w 313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38488">
                <a:moveTo>
                  <a:pt x="0" y="0"/>
                </a:moveTo>
                <a:lnTo>
                  <a:pt x="3138488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800350" y="3271838"/>
            <a:ext cx="2286000" cy="0"/>
          </a:xfrm>
          <a:custGeom>
            <a:avLst/>
            <a:gdLst>
              <a:gd name="connsiteX0" fmla="*/ 0 w 2286000"/>
              <a:gd name="connsiteY0" fmla="*/ 0 h 0"/>
              <a:gd name="connsiteX1" fmla="*/ 2286000 w 22860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286000" y="3695700"/>
            <a:ext cx="2862263" cy="0"/>
          </a:xfrm>
          <a:custGeom>
            <a:avLst/>
            <a:gdLst>
              <a:gd name="connsiteX0" fmla="*/ 0 w 2862263"/>
              <a:gd name="connsiteY0" fmla="*/ 0 h 0"/>
              <a:gd name="connsiteX1" fmla="*/ 2862263 w 286226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62263">
                <a:moveTo>
                  <a:pt x="0" y="0"/>
                </a:moveTo>
                <a:lnTo>
                  <a:pt x="2862263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538413" y="4038600"/>
            <a:ext cx="1671637" cy="0"/>
          </a:xfrm>
          <a:custGeom>
            <a:avLst/>
            <a:gdLst>
              <a:gd name="connsiteX0" fmla="*/ 0 w 1671637"/>
              <a:gd name="connsiteY0" fmla="*/ 0 h 0"/>
              <a:gd name="connsiteX1" fmla="*/ 1671637 w 167163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71637">
                <a:moveTo>
                  <a:pt x="0" y="0"/>
                </a:moveTo>
                <a:lnTo>
                  <a:pt x="1671637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476500" y="4610100"/>
            <a:ext cx="2533650" cy="0"/>
          </a:xfrm>
          <a:custGeom>
            <a:avLst/>
            <a:gdLst>
              <a:gd name="connsiteX0" fmla="*/ 0 w 2533650"/>
              <a:gd name="connsiteY0" fmla="*/ 0 h 0"/>
              <a:gd name="connsiteX1" fmla="*/ 2533650 w 25336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33650">
                <a:moveTo>
                  <a:pt x="0" y="0"/>
                </a:moveTo>
                <a:lnTo>
                  <a:pt x="25336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609850" y="5224463"/>
            <a:ext cx="1433513" cy="0"/>
          </a:xfrm>
          <a:custGeom>
            <a:avLst/>
            <a:gdLst>
              <a:gd name="connsiteX0" fmla="*/ 0 w 1433513"/>
              <a:gd name="connsiteY0" fmla="*/ 0 h 0"/>
              <a:gd name="connsiteX1" fmla="*/ 1433513 w 143351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3513">
                <a:moveTo>
                  <a:pt x="0" y="0"/>
                </a:moveTo>
                <a:lnTo>
                  <a:pt x="1433513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334000" y="5302250"/>
            <a:ext cx="0" cy="958850"/>
          </a:xfrm>
          <a:custGeom>
            <a:avLst/>
            <a:gdLst>
              <a:gd name="connsiteX0" fmla="*/ 0 w 0"/>
              <a:gd name="connsiteY0" fmla="*/ 0 h 958850"/>
              <a:gd name="connsiteX1" fmla="*/ 0 w 0"/>
              <a:gd name="connsiteY1" fmla="*/ 958850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958850">
                <a:moveTo>
                  <a:pt x="0" y="0"/>
                </a:moveTo>
                <a:lnTo>
                  <a:pt x="0" y="9588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2622550" y="6051550"/>
            <a:ext cx="1473200" cy="0"/>
          </a:xfrm>
          <a:custGeom>
            <a:avLst/>
            <a:gdLst>
              <a:gd name="connsiteX0" fmla="*/ 0 w 1473200"/>
              <a:gd name="connsiteY0" fmla="*/ 0 h 0"/>
              <a:gd name="connsiteX1" fmla="*/ 1473200 w 14732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73200">
                <a:moveTo>
                  <a:pt x="0" y="0"/>
                </a:moveTo>
                <a:lnTo>
                  <a:pt x="14732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6051550" y="3213100"/>
            <a:ext cx="838200" cy="571500"/>
          </a:xfrm>
          <a:custGeom>
            <a:avLst/>
            <a:gdLst>
              <a:gd name="connsiteX0" fmla="*/ 0 w 838200"/>
              <a:gd name="connsiteY0" fmla="*/ 571500 h 571500"/>
              <a:gd name="connsiteX1" fmla="*/ 838200 w 838200"/>
              <a:gd name="connsiteY1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8200" h="571500">
                <a:moveTo>
                  <a:pt x="0" y="571500"/>
                </a:moveTo>
                <a:lnTo>
                  <a:pt x="8382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6857239" y="1736027"/>
            <a:ext cx="6540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Nasal</a:t>
            </a:r>
          </a:p>
          <a:p>
            <a:pPr>
              <a:lnSpc>
                <a:spcPts val="18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cavity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1354963" y="2326580"/>
            <a:ext cx="91050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Pharynx</a:t>
            </a: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1354963" y="2807593"/>
            <a:ext cx="75661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Larynx</a:t>
            </a:r>
          </a:p>
        </p:txBody>
      </p:sp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1354963" y="3121918"/>
            <a:ext cx="139781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(Esophagus)</a:t>
            </a:r>
          </a:p>
        </p:txBody>
      </p: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1354963" y="3544193"/>
            <a:ext cx="87209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Trachea</a:t>
            </a:r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1354963" y="3872805"/>
            <a:ext cx="114133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Right lung</a:t>
            </a:r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1354963" y="4457005"/>
            <a:ext cx="107721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Bronchus</a:t>
            </a:r>
          </a:p>
        </p:txBody>
      </p:sp>
      <p:sp>
        <p:nvSpPr>
          <p:cNvPr id="22" name="TextBox 10"/>
          <p:cNvSpPr txBox="1">
            <a:spLocks noChangeArrowheads="1"/>
          </p:cNvSpPr>
          <p:nvPr/>
        </p:nvSpPr>
        <p:spPr bwMode="auto">
          <a:xfrm>
            <a:off x="1354963" y="5071368"/>
            <a:ext cx="120545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Bronchiole</a:t>
            </a:r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1354963" y="5906393"/>
            <a:ext cx="120545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Diaphragm</a:t>
            </a: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4971288" y="6252468"/>
            <a:ext cx="74379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(Heart)</a:t>
            </a:r>
          </a:p>
        </p:txBody>
      </p:sp>
      <p:sp>
        <p:nvSpPr>
          <p:cNvPr id="25" name="TextBox 14"/>
          <p:cNvSpPr txBox="1">
            <a:spLocks noChangeArrowheads="1"/>
          </p:cNvSpPr>
          <p:nvPr/>
        </p:nvSpPr>
        <p:spPr bwMode="auto">
          <a:xfrm>
            <a:off x="6763576" y="2798855"/>
            <a:ext cx="487313" cy="38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Left</a:t>
            </a:r>
          </a:p>
          <a:p>
            <a:pPr>
              <a:lnSpc>
                <a:spcPts val="15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lung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02887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9"/>
          <a:stretch>
            <a:fillRect/>
          </a:stretch>
        </p:blipFill>
        <p:spPr>
          <a:xfrm>
            <a:off x="835152" y="539496"/>
            <a:ext cx="7473696" cy="5779008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42.24b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6419850" y="3470275"/>
            <a:ext cx="1085850" cy="841375"/>
          </a:xfrm>
          <a:custGeom>
            <a:avLst/>
            <a:gdLst>
              <a:gd name="connsiteX0" fmla="*/ 0 w 1085850"/>
              <a:gd name="connsiteY0" fmla="*/ 244475 h 841375"/>
              <a:gd name="connsiteX1" fmla="*/ 1085850 w 1085850"/>
              <a:gd name="connsiteY1" fmla="*/ 841375 h 841375"/>
              <a:gd name="connsiteX2" fmla="*/ 806450 w 1085850"/>
              <a:gd name="connsiteY2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5850" h="841375">
                <a:moveTo>
                  <a:pt x="0" y="244475"/>
                </a:moveTo>
                <a:lnTo>
                  <a:pt x="1085850" y="841375"/>
                </a:lnTo>
                <a:lnTo>
                  <a:pt x="806450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609975" y="5276850"/>
            <a:ext cx="540544" cy="659606"/>
          </a:xfrm>
          <a:custGeom>
            <a:avLst/>
            <a:gdLst>
              <a:gd name="connsiteX0" fmla="*/ 0 w 540544"/>
              <a:gd name="connsiteY0" fmla="*/ 0 h 659606"/>
              <a:gd name="connsiteX1" fmla="*/ 83344 w 540544"/>
              <a:gd name="connsiteY1" fmla="*/ 659606 h 659606"/>
              <a:gd name="connsiteX2" fmla="*/ 540544 w 540544"/>
              <a:gd name="connsiteY2" fmla="*/ 114300 h 65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0544" h="659606">
                <a:moveTo>
                  <a:pt x="0" y="0"/>
                </a:moveTo>
                <a:lnTo>
                  <a:pt x="83344" y="659606"/>
                </a:lnTo>
                <a:lnTo>
                  <a:pt x="540544" y="11430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424614" y="3470281"/>
            <a:ext cx="1085850" cy="841375"/>
          </a:xfrm>
          <a:custGeom>
            <a:avLst/>
            <a:gdLst>
              <a:gd name="connsiteX0" fmla="*/ 0 w 1085850"/>
              <a:gd name="connsiteY0" fmla="*/ 244475 h 841375"/>
              <a:gd name="connsiteX1" fmla="*/ 1085850 w 1085850"/>
              <a:gd name="connsiteY1" fmla="*/ 841375 h 841375"/>
              <a:gd name="connsiteX2" fmla="*/ 806450 w 1085850"/>
              <a:gd name="connsiteY2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5850" h="841375">
                <a:moveTo>
                  <a:pt x="0" y="244475"/>
                </a:moveTo>
                <a:lnTo>
                  <a:pt x="1085850" y="841375"/>
                </a:lnTo>
                <a:lnTo>
                  <a:pt x="8064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614739" y="5276856"/>
            <a:ext cx="540544" cy="659606"/>
          </a:xfrm>
          <a:custGeom>
            <a:avLst/>
            <a:gdLst>
              <a:gd name="connsiteX0" fmla="*/ 0 w 540544"/>
              <a:gd name="connsiteY0" fmla="*/ 0 h 659606"/>
              <a:gd name="connsiteX1" fmla="*/ 83344 w 540544"/>
              <a:gd name="connsiteY1" fmla="*/ 659606 h 659606"/>
              <a:gd name="connsiteX2" fmla="*/ 540544 w 540544"/>
              <a:gd name="connsiteY2" fmla="*/ 114300 h 65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0544" h="659606">
                <a:moveTo>
                  <a:pt x="0" y="0"/>
                </a:moveTo>
                <a:lnTo>
                  <a:pt x="83344" y="659606"/>
                </a:lnTo>
                <a:lnTo>
                  <a:pt x="540544" y="1143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879482" y="541990"/>
            <a:ext cx="1894749" cy="112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Branch of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pulmonary vein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(oxygen-rich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blood)</a:t>
            </a:r>
            <a:endParaRPr lang="en-US" sz="20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866907" y="1904065"/>
            <a:ext cx="1311256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Terminal</a:t>
            </a:r>
          </a:p>
          <a:p>
            <a:pPr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bronchiole</a:t>
            </a:r>
            <a:endParaRPr lang="en-US" sz="2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6203163" y="568181"/>
            <a:ext cx="2093522" cy="112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Branch of</a:t>
            </a:r>
          </a:p>
          <a:p>
            <a:pPr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pulmonary artery</a:t>
            </a:r>
          </a:p>
          <a:p>
            <a:pPr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(oxygen-poor</a:t>
            </a:r>
          </a:p>
          <a:p>
            <a:pPr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blood)</a:t>
            </a:r>
            <a:endParaRPr lang="en-US" sz="2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464432" y="4399615"/>
            <a:ext cx="83997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Alveoli</a:t>
            </a: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3105157" y="6001403"/>
            <a:ext cx="1295226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Capillaries</a:t>
            </a:r>
          </a:p>
        </p:txBody>
      </p:sp>
      <p:sp>
        <p:nvSpPr>
          <p:cNvPr id="18" name="Freeform 17"/>
          <p:cNvSpPr/>
          <p:nvPr/>
        </p:nvSpPr>
        <p:spPr>
          <a:xfrm>
            <a:off x="3009900" y="1784350"/>
            <a:ext cx="1657350" cy="260350"/>
          </a:xfrm>
          <a:custGeom>
            <a:avLst/>
            <a:gdLst>
              <a:gd name="connsiteX0" fmla="*/ 0 w 1657350"/>
              <a:gd name="connsiteY0" fmla="*/ 260350 h 260350"/>
              <a:gd name="connsiteX1" fmla="*/ 1657350 w 1657350"/>
              <a:gd name="connsiteY1" fmla="*/ 0 h 26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57350" h="260350">
                <a:moveTo>
                  <a:pt x="0" y="260350"/>
                </a:moveTo>
                <a:lnTo>
                  <a:pt x="1657350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009900" y="1784350"/>
            <a:ext cx="1657350" cy="260350"/>
          </a:xfrm>
          <a:custGeom>
            <a:avLst/>
            <a:gdLst>
              <a:gd name="connsiteX0" fmla="*/ 0 w 1657350"/>
              <a:gd name="connsiteY0" fmla="*/ 260350 h 260350"/>
              <a:gd name="connsiteX1" fmla="*/ 1657350 w 1657350"/>
              <a:gd name="connsiteY1" fmla="*/ 0 h 26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57350" h="260350">
                <a:moveTo>
                  <a:pt x="0" y="260350"/>
                </a:moveTo>
                <a:lnTo>
                  <a:pt x="16573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2121694" y="681038"/>
            <a:ext cx="1776412" cy="71437"/>
          </a:xfrm>
          <a:custGeom>
            <a:avLst/>
            <a:gdLst>
              <a:gd name="connsiteX0" fmla="*/ 0 w 1776412"/>
              <a:gd name="connsiteY0" fmla="*/ 0 h 71437"/>
              <a:gd name="connsiteX1" fmla="*/ 1776412 w 1776412"/>
              <a:gd name="connsiteY1" fmla="*/ 71437 h 7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76412" h="71437">
                <a:moveTo>
                  <a:pt x="0" y="0"/>
                </a:moveTo>
                <a:lnTo>
                  <a:pt x="1776412" y="71437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5274469" y="647700"/>
            <a:ext cx="840581" cy="0"/>
          </a:xfrm>
          <a:custGeom>
            <a:avLst/>
            <a:gdLst>
              <a:gd name="connsiteX0" fmla="*/ 0 w 840581"/>
              <a:gd name="connsiteY0" fmla="*/ 0 h 0"/>
              <a:gd name="connsiteX1" fmla="*/ 840581 w 84058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0581">
                <a:moveTo>
                  <a:pt x="0" y="0"/>
                </a:moveTo>
                <a:lnTo>
                  <a:pt x="840581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2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7146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2"/>
          <a:stretch>
            <a:fillRect/>
          </a:stretch>
        </p:blipFill>
        <p:spPr>
          <a:xfrm>
            <a:off x="2886456" y="1557528"/>
            <a:ext cx="3371088" cy="374294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42.24c</a:t>
            </a: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412581" y="1828800"/>
            <a:ext cx="766763" cy="133350"/>
            <a:chOff x="5412581" y="1828800"/>
            <a:chExt cx="766763" cy="133350"/>
          </a:xfrm>
        </p:grpSpPr>
        <p:sp>
          <p:nvSpPr>
            <p:cNvPr id="2" name="Freeform 1"/>
            <p:cNvSpPr/>
            <p:nvPr/>
          </p:nvSpPr>
          <p:spPr>
            <a:xfrm>
              <a:off x="5417344" y="1895475"/>
              <a:ext cx="762000" cy="0"/>
            </a:xfrm>
            <a:custGeom>
              <a:avLst/>
              <a:gdLst>
                <a:gd name="connsiteX0" fmla="*/ 0 w 762000"/>
                <a:gd name="connsiteY0" fmla="*/ 0 h 0"/>
                <a:gd name="connsiteX1" fmla="*/ 762000 w 7620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0">
                  <a:moveTo>
                    <a:pt x="0" y="0"/>
                  </a:moveTo>
                  <a:lnTo>
                    <a:pt x="76200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3" name="Freeform 2"/>
            <p:cNvSpPr/>
            <p:nvPr/>
          </p:nvSpPr>
          <p:spPr>
            <a:xfrm>
              <a:off x="5412581" y="1828800"/>
              <a:ext cx="0" cy="128588"/>
            </a:xfrm>
            <a:custGeom>
              <a:avLst/>
              <a:gdLst>
                <a:gd name="connsiteX0" fmla="*/ 0 w 0"/>
                <a:gd name="connsiteY0" fmla="*/ 0 h 128588"/>
                <a:gd name="connsiteX1" fmla="*/ 0 w 0"/>
                <a:gd name="connsiteY1" fmla="*/ 128588 h 128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28588">
                  <a:moveTo>
                    <a:pt x="0" y="0"/>
                  </a:moveTo>
                  <a:lnTo>
                    <a:pt x="0" y="128588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6179344" y="1828800"/>
              <a:ext cx="0" cy="133350"/>
            </a:xfrm>
            <a:custGeom>
              <a:avLst/>
              <a:gdLst>
                <a:gd name="connsiteX0" fmla="*/ 0 w 0"/>
                <a:gd name="connsiteY0" fmla="*/ 0 h 133350"/>
                <a:gd name="connsiteX1" fmla="*/ 0 w 0"/>
                <a:gd name="connsiteY1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3350">
                  <a:moveTo>
                    <a:pt x="0" y="0"/>
                  </a:moveTo>
                  <a:lnTo>
                    <a:pt x="0" y="13335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</p:grp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5430425" y="1548874"/>
            <a:ext cx="730969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50 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µ</a:t>
            </a:r>
            <a:r>
              <a:rPr lang="en-US" sz="2000" b="1" dirty="0">
                <a:solidFill>
                  <a:srgbClr val="000000"/>
                </a:solidFill>
                <a:latin typeface="Arial"/>
              </a:rPr>
              <a:t>m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2915825" y="4712762"/>
            <a:ext cx="3018455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Dense capillary bed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enveloping alveoli (SEM)</a:t>
            </a:r>
            <a:endParaRPr lang="en-US" sz="20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23370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Alveoli lack cilia and are susceptible to contamination</a:t>
            </a:r>
          </a:p>
          <a:p>
            <a:r>
              <a:rPr lang="en-US" dirty="0" smtClean="0"/>
              <a:t>Secretions called </a:t>
            </a:r>
            <a:r>
              <a:rPr lang="en-US" b="1" dirty="0" smtClean="0"/>
              <a:t>surfactants</a:t>
            </a:r>
            <a:r>
              <a:rPr lang="en-US" dirty="0" smtClean="0"/>
              <a:t> coat the surface of the alveoli</a:t>
            </a:r>
          </a:p>
          <a:p>
            <a:r>
              <a:rPr lang="en-US" dirty="0" smtClean="0"/>
              <a:t>Preterm babies lack surfactant and are vulnerable to respiratory distress syndrome; treatment is provided by artificial surfactants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05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8"/>
          <a:stretch>
            <a:fillRect/>
          </a:stretch>
        </p:blipFill>
        <p:spPr>
          <a:xfrm>
            <a:off x="298704" y="1685544"/>
            <a:ext cx="8546592" cy="348691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42.3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2009775" y="3981450"/>
            <a:ext cx="314325" cy="202406"/>
          </a:xfrm>
          <a:custGeom>
            <a:avLst/>
            <a:gdLst>
              <a:gd name="connsiteX0" fmla="*/ 0 w 314325"/>
              <a:gd name="connsiteY0" fmla="*/ 183356 h 202406"/>
              <a:gd name="connsiteX1" fmla="*/ 307181 w 314325"/>
              <a:gd name="connsiteY1" fmla="*/ 0 h 202406"/>
              <a:gd name="connsiteX2" fmla="*/ 314325 w 314325"/>
              <a:gd name="connsiteY2" fmla="*/ 202406 h 202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4325" h="202406">
                <a:moveTo>
                  <a:pt x="0" y="183356"/>
                </a:moveTo>
                <a:lnTo>
                  <a:pt x="307181" y="0"/>
                </a:lnTo>
                <a:lnTo>
                  <a:pt x="314325" y="202406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709863" y="4195763"/>
            <a:ext cx="433387" cy="778668"/>
          </a:xfrm>
          <a:custGeom>
            <a:avLst/>
            <a:gdLst>
              <a:gd name="connsiteX0" fmla="*/ 0 w 433387"/>
              <a:gd name="connsiteY0" fmla="*/ 0 h 778668"/>
              <a:gd name="connsiteX1" fmla="*/ 152400 w 433387"/>
              <a:gd name="connsiteY1" fmla="*/ 778668 h 778668"/>
              <a:gd name="connsiteX2" fmla="*/ 433387 w 433387"/>
              <a:gd name="connsiteY2" fmla="*/ 14287 h 778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3387" h="778668">
                <a:moveTo>
                  <a:pt x="0" y="0"/>
                </a:moveTo>
                <a:lnTo>
                  <a:pt x="152400" y="778668"/>
                </a:lnTo>
                <a:lnTo>
                  <a:pt x="433387" y="14287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5310188" y="4341019"/>
            <a:ext cx="435768" cy="154781"/>
          </a:xfrm>
          <a:custGeom>
            <a:avLst/>
            <a:gdLst>
              <a:gd name="connsiteX0" fmla="*/ 0 w 435768"/>
              <a:gd name="connsiteY0" fmla="*/ 0 h 154781"/>
              <a:gd name="connsiteX1" fmla="*/ 435768 w 435768"/>
              <a:gd name="connsiteY1" fmla="*/ 154781 h 15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5768" h="154781">
                <a:moveTo>
                  <a:pt x="0" y="0"/>
                </a:moveTo>
                <a:lnTo>
                  <a:pt x="435768" y="154781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993606" y="4324350"/>
            <a:ext cx="316707" cy="328613"/>
          </a:xfrm>
          <a:custGeom>
            <a:avLst/>
            <a:gdLst>
              <a:gd name="connsiteX0" fmla="*/ 0 w 316707"/>
              <a:gd name="connsiteY0" fmla="*/ 309563 h 328613"/>
              <a:gd name="connsiteX1" fmla="*/ 316707 w 316707"/>
              <a:gd name="connsiteY1" fmla="*/ 0 h 328613"/>
              <a:gd name="connsiteX2" fmla="*/ 130969 w 316707"/>
              <a:gd name="connsiteY2" fmla="*/ 328613 h 3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707" h="328613">
                <a:moveTo>
                  <a:pt x="0" y="309563"/>
                </a:moveTo>
                <a:lnTo>
                  <a:pt x="316707" y="0"/>
                </a:lnTo>
                <a:lnTo>
                  <a:pt x="130969" y="328613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010400" y="4719638"/>
            <a:ext cx="428625" cy="245268"/>
          </a:xfrm>
          <a:custGeom>
            <a:avLst/>
            <a:gdLst>
              <a:gd name="connsiteX0" fmla="*/ 0 w 428625"/>
              <a:gd name="connsiteY0" fmla="*/ 0 h 245268"/>
              <a:gd name="connsiteX1" fmla="*/ 428625 w 428625"/>
              <a:gd name="connsiteY1" fmla="*/ 245268 h 245268"/>
              <a:gd name="connsiteX2" fmla="*/ 145256 w 428625"/>
              <a:gd name="connsiteY2" fmla="*/ 28575 h 245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8625" h="245268">
                <a:moveTo>
                  <a:pt x="0" y="0"/>
                </a:moveTo>
                <a:lnTo>
                  <a:pt x="428625" y="245268"/>
                </a:lnTo>
                <a:lnTo>
                  <a:pt x="145256" y="2857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717381" y="3167063"/>
            <a:ext cx="407194" cy="459581"/>
          </a:xfrm>
          <a:custGeom>
            <a:avLst/>
            <a:gdLst>
              <a:gd name="connsiteX0" fmla="*/ 407194 w 407194"/>
              <a:gd name="connsiteY0" fmla="*/ 0 h 459581"/>
              <a:gd name="connsiteX1" fmla="*/ 0 w 407194"/>
              <a:gd name="connsiteY1" fmla="*/ 459581 h 459581"/>
              <a:gd name="connsiteX2" fmla="*/ 390525 w 407194"/>
              <a:gd name="connsiteY2" fmla="*/ 100012 h 459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7194" h="459581">
                <a:moveTo>
                  <a:pt x="407194" y="0"/>
                </a:moveTo>
                <a:lnTo>
                  <a:pt x="0" y="459581"/>
                </a:lnTo>
                <a:lnTo>
                  <a:pt x="390525" y="100012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336800" y="1691374"/>
            <a:ext cx="29931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(a) An open circulatory system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2300537" y="2186674"/>
            <a:ext cx="5241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Heart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4594475" y="1680261"/>
            <a:ext cx="303204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(b) A closed circulatory system</a:t>
            </a: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6554236" y="2161274"/>
            <a:ext cx="5241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</a:rPr>
              <a:t>Heart</a:t>
            </a: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6582025" y="2627999"/>
            <a:ext cx="14763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Interstitial fluid</a:t>
            </a: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2027487" y="2956612"/>
            <a:ext cx="223458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Hemolymph in sinuses</a:t>
            </a: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1956050" y="3739249"/>
            <a:ext cx="56906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Pores</a:t>
            </a:r>
          </a:p>
        </p:txBody>
      </p: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4608762" y="3132824"/>
            <a:ext cx="1288814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</a:rPr>
              <a:t>Small branch</a:t>
            </a:r>
          </a:p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</a:rPr>
              <a:t>vessels in</a:t>
            </a:r>
          </a:p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</a:rPr>
              <a:t>each organ</a:t>
            </a:r>
            <a:endParaRPr lang="en-US" sz="16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4681787" y="3893237"/>
            <a:ext cx="13224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</a:rPr>
              <a:t>Dorsal vessel</a:t>
            </a:r>
          </a:p>
          <a:p>
            <a:pPr algn="ctr"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</a:rPr>
              <a:t>(main heart)</a:t>
            </a:r>
            <a:endParaRPr lang="en-US" sz="16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6594725" y="2950262"/>
            <a:ext cx="474489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</a:rPr>
              <a:t>Blood</a:t>
            </a:r>
          </a:p>
        </p:txBody>
      </p:sp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6232775" y="3882124"/>
            <a:ext cx="867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</a:rPr>
              <a:t>Auxiliary</a:t>
            </a:r>
          </a:p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</a:rPr>
              <a:t>hearts</a:t>
            </a:r>
            <a:endParaRPr lang="en-US" sz="16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2664075" y="4942574"/>
            <a:ext cx="129599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Tubular heart</a:t>
            </a:r>
          </a:p>
        </p:txBody>
      </p:sp>
      <p:sp>
        <p:nvSpPr>
          <p:cNvPr id="22" name="TextBox 19"/>
          <p:cNvSpPr txBox="1">
            <a:spLocks noChangeArrowheads="1"/>
          </p:cNvSpPr>
          <p:nvPr/>
        </p:nvSpPr>
        <p:spPr bwMode="auto">
          <a:xfrm>
            <a:off x="7217025" y="4942574"/>
            <a:ext cx="14826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Ventral vessels</a:t>
            </a:r>
          </a:p>
        </p:txBody>
      </p:sp>
      <p:sp>
        <p:nvSpPr>
          <p:cNvPr id="24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6333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"/>
          <a:stretch>
            <a:fillRect/>
          </a:stretch>
        </p:blipFill>
        <p:spPr>
          <a:xfrm>
            <a:off x="298704" y="481584"/>
            <a:ext cx="8546592" cy="589483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42.25</a:t>
            </a:r>
            <a:endParaRPr lang="en-US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327188" y="477563"/>
            <a:ext cx="1062791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en-US" sz="2300" b="1" dirty="0">
                <a:solidFill>
                  <a:srgbClr val="C16533"/>
                </a:solidFill>
                <a:latin typeface="Arial"/>
              </a:rPr>
              <a:t>Results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9123" y="924579"/>
            <a:ext cx="320601" cy="3842399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b="1" dirty="0" smtClean="0">
                <a:solidFill>
                  <a:srgbClr val="000000"/>
                </a:solidFill>
                <a:latin typeface="Arial"/>
              </a:rPr>
              <a:t>Surface tension (dynes/cm)</a:t>
            </a:r>
            <a:endParaRPr lang="en-US" sz="23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878050" y="1217339"/>
            <a:ext cx="327013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</a:rPr>
              <a:t>40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878050" y="2039664"/>
            <a:ext cx="327013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</a:rPr>
              <a:t>30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878050" y="2861989"/>
            <a:ext cx="327013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</a:rPr>
              <a:t>20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878050" y="3684314"/>
            <a:ext cx="327013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</a:rPr>
              <a:t>10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1039975" y="4505051"/>
            <a:ext cx="163506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</a:rPr>
              <a:t>0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1624176" y="4720951"/>
            <a:ext cx="1829027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en-US" sz="2300" b="1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2300" b="1" i="1" dirty="0">
                <a:solidFill>
                  <a:srgbClr val="000000"/>
                </a:solidFill>
                <a:latin typeface="Arial"/>
              </a:rPr>
              <a:t>n</a:t>
            </a:r>
            <a:r>
              <a:rPr lang="en-US" sz="23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3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300" b="1" dirty="0">
                <a:solidFill>
                  <a:srgbClr val="000000"/>
                </a:solidFill>
                <a:latin typeface="Arial"/>
              </a:rPr>
              <a:t> 9) (</a:t>
            </a:r>
            <a:r>
              <a:rPr lang="en-US" sz="2300" b="1" i="1" dirty="0">
                <a:solidFill>
                  <a:srgbClr val="000000"/>
                </a:solidFill>
                <a:latin typeface="Arial"/>
              </a:rPr>
              <a:t>n</a:t>
            </a:r>
            <a:r>
              <a:rPr lang="en-US" sz="23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3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300" b="1" dirty="0">
                <a:solidFill>
                  <a:srgbClr val="000000"/>
                </a:solidFill>
                <a:latin typeface="Arial"/>
              </a:rPr>
              <a:t> 0)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3914144" y="4713808"/>
            <a:ext cx="1992533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en-US" sz="2300" b="1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2300" b="1" i="1" dirty="0">
                <a:solidFill>
                  <a:srgbClr val="000000"/>
                </a:solidFill>
                <a:latin typeface="Arial"/>
              </a:rPr>
              <a:t>n</a:t>
            </a:r>
            <a:r>
              <a:rPr lang="en-US" sz="23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3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300" b="1" dirty="0">
                <a:solidFill>
                  <a:srgbClr val="000000"/>
                </a:solidFill>
                <a:latin typeface="Arial"/>
              </a:rPr>
              <a:t> 29) (</a:t>
            </a:r>
            <a:r>
              <a:rPr lang="en-US" sz="2300" b="1" i="1" dirty="0">
                <a:solidFill>
                  <a:srgbClr val="000000"/>
                </a:solidFill>
                <a:latin typeface="Arial"/>
              </a:rPr>
              <a:t>n</a:t>
            </a:r>
            <a:r>
              <a:rPr lang="en-US" sz="23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3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300" b="1" dirty="0">
                <a:solidFill>
                  <a:srgbClr val="000000"/>
                </a:solidFill>
                <a:latin typeface="Arial"/>
              </a:rPr>
              <a:t> 9)</a:t>
            </a: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1919449" y="5095599"/>
            <a:ext cx="1168590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en-US" sz="23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en-US" sz="2300" b="1" dirty="0">
                <a:solidFill>
                  <a:srgbClr val="000000"/>
                </a:solidFill>
                <a:latin typeface="Arial"/>
              </a:rPr>
              <a:t>1,200 g</a:t>
            </a: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4440400" y="5105125"/>
            <a:ext cx="1158972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en-US" sz="23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≥</a:t>
            </a:r>
            <a:r>
              <a:rPr lang="en-US" sz="2300" b="1" dirty="0">
                <a:solidFill>
                  <a:srgbClr val="000000"/>
                </a:solidFill>
                <a:latin typeface="Arial"/>
              </a:rPr>
              <a:t>1,200 g</a:t>
            </a: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2268700" y="5506764"/>
            <a:ext cx="2811667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</a:rPr>
              <a:t>Body mass of infant</a:t>
            </a: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7028025" y="3579539"/>
            <a:ext cx="1652697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</a:rPr>
              <a:t>RDS deaths</a:t>
            </a:r>
          </a:p>
        </p:txBody>
      </p:sp>
      <p:sp>
        <p:nvSpPr>
          <p:cNvPr id="19" name="TextBox 15"/>
          <p:cNvSpPr txBox="1">
            <a:spLocks noChangeArrowheads="1"/>
          </p:cNvSpPr>
          <p:nvPr/>
        </p:nvSpPr>
        <p:spPr bwMode="auto">
          <a:xfrm>
            <a:off x="6999450" y="4084364"/>
            <a:ext cx="1814599" cy="64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en-US" sz="2300" b="1" smtClean="0">
                <a:solidFill>
                  <a:srgbClr val="000000"/>
                </a:solidFill>
                <a:latin typeface="Arial"/>
              </a:rPr>
              <a:t>Deaths from</a:t>
            </a:r>
          </a:p>
          <a:p>
            <a:pPr>
              <a:lnSpc>
                <a:spcPts val="2500"/>
              </a:lnSpc>
            </a:pPr>
            <a:r>
              <a:rPr lang="en-US" sz="2300" b="1" smtClean="0">
                <a:solidFill>
                  <a:srgbClr val="000000"/>
                </a:solidFill>
                <a:latin typeface="Arial"/>
              </a:rPr>
              <a:t>other causes</a:t>
            </a:r>
            <a:endParaRPr lang="en-US" sz="23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TextBox 17"/>
          <p:cNvSpPr txBox="1">
            <a:spLocks noChangeArrowheads="1"/>
          </p:cNvSpPr>
          <p:nvPr/>
        </p:nvSpPr>
        <p:spPr bwMode="auto">
          <a:xfrm>
            <a:off x="327188" y="5911575"/>
            <a:ext cx="8650189" cy="43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7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Data from M. E. Avery and J. Mead, Surface properties in relation to atelectasis and</a:t>
            </a:r>
          </a:p>
          <a:p>
            <a:pPr>
              <a:lnSpc>
                <a:spcPts val="17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hyaline membrane disease, </a:t>
            </a:r>
            <a:r>
              <a:rPr lang="en-US" sz="1600" b="1" i="1" dirty="0" smtClean="0">
                <a:solidFill>
                  <a:srgbClr val="000000"/>
                </a:solidFill>
                <a:latin typeface="Arial"/>
              </a:rPr>
              <a:t>American Journal of Diseases of Children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 97:517–523 (1959).</a:t>
            </a:r>
            <a:endParaRPr lang="en-US" sz="16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47482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6331"/>
          </a:xfrm>
        </p:spPr>
        <p:txBody>
          <a:bodyPr/>
          <a:lstStyle/>
          <a:p>
            <a:r>
              <a:rPr lang="en-US" smtClean="0"/>
              <a:t>Concept 42.6: Breathing ventilates the lungs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process that ventilates the lungs is </a:t>
            </a:r>
            <a:r>
              <a:rPr lang="en-US" b="1" dirty="0" smtClean="0"/>
              <a:t>breathing</a:t>
            </a:r>
            <a:r>
              <a:rPr lang="en-US" dirty="0" smtClean="0"/>
              <a:t>, the alternate inhalation and exhalation of air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82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an Amphibian Breathes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amphibian such as a frog ventilates its lungs by </a:t>
            </a:r>
            <a:r>
              <a:rPr lang="en-US" b="1" dirty="0" smtClean="0"/>
              <a:t>positive pressure breathing</a:t>
            </a:r>
            <a:r>
              <a:rPr lang="en-US" dirty="0" smtClean="0"/>
              <a:t>, which forces air down the trachea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21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a Bird Breathes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Birds have air sacs that function as bellows that keep air flowing through the lungs</a:t>
            </a:r>
          </a:p>
          <a:p>
            <a:r>
              <a:rPr lang="en-US" dirty="0" smtClean="0"/>
              <a:t>Air passes through the lungs in one direction only</a:t>
            </a:r>
          </a:p>
          <a:p>
            <a:r>
              <a:rPr lang="en-US" dirty="0" smtClean="0"/>
              <a:t>Passage of air through the entire system of lungs and air sacs requires two cycles of inhalation and exhalation</a:t>
            </a:r>
          </a:p>
          <a:p>
            <a:r>
              <a:rPr lang="en-US" dirty="0" smtClean="0"/>
              <a:t>Ventilation in birds is highly efficient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22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216152" y="213360"/>
            <a:ext cx="6711696" cy="643128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42.26</a:t>
            </a: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957763" y="3200400"/>
            <a:ext cx="702468" cy="123825"/>
            <a:chOff x="4957763" y="3200400"/>
            <a:chExt cx="702468" cy="123825"/>
          </a:xfrm>
        </p:grpSpPr>
        <p:sp>
          <p:nvSpPr>
            <p:cNvPr id="2" name="Freeform 1"/>
            <p:cNvSpPr/>
            <p:nvPr/>
          </p:nvSpPr>
          <p:spPr>
            <a:xfrm>
              <a:off x="4962525" y="3200400"/>
              <a:ext cx="0" cy="123825"/>
            </a:xfrm>
            <a:custGeom>
              <a:avLst/>
              <a:gdLst>
                <a:gd name="connsiteX0" fmla="*/ 0 w 0"/>
                <a:gd name="connsiteY0" fmla="*/ 0 h 123825"/>
                <a:gd name="connsiteX1" fmla="*/ 0 w 0"/>
                <a:gd name="connsiteY1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23825">
                  <a:moveTo>
                    <a:pt x="0" y="0"/>
                  </a:moveTo>
                  <a:lnTo>
                    <a:pt x="0" y="123825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3" name="Freeform 2"/>
            <p:cNvSpPr/>
            <p:nvPr/>
          </p:nvSpPr>
          <p:spPr>
            <a:xfrm>
              <a:off x="5657850" y="3200400"/>
              <a:ext cx="0" cy="123825"/>
            </a:xfrm>
            <a:custGeom>
              <a:avLst/>
              <a:gdLst>
                <a:gd name="connsiteX0" fmla="*/ 0 w 0"/>
                <a:gd name="connsiteY0" fmla="*/ 0 h 123825"/>
                <a:gd name="connsiteX1" fmla="*/ 0 w 0"/>
                <a:gd name="connsiteY1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23825">
                  <a:moveTo>
                    <a:pt x="0" y="0"/>
                  </a:moveTo>
                  <a:lnTo>
                    <a:pt x="0" y="123825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4957763" y="3264693"/>
              <a:ext cx="702468" cy="0"/>
            </a:xfrm>
            <a:custGeom>
              <a:avLst/>
              <a:gdLst>
                <a:gd name="connsiteX0" fmla="*/ 0 w 702468"/>
                <a:gd name="connsiteY0" fmla="*/ 0 h 0"/>
                <a:gd name="connsiteX1" fmla="*/ 702468 w 70246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2468">
                  <a:moveTo>
                    <a:pt x="0" y="0"/>
                  </a:moveTo>
                  <a:lnTo>
                    <a:pt x="702468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5784056" y="2114550"/>
            <a:ext cx="500063" cy="0"/>
          </a:xfrm>
          <a:custGeom>
            <a:avLst/>
            <a:gdLst>
              <a:gd name="connsiteX0" fmla="*/ 0 w 500063"/>
              <a:gd name="connsiteY0" fmla="*/ 0 h 0"/>
              <a:gd name="connsiteX1" fmla="*/ 500063 w 50006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063">
                <a:moveTo>
                  <a:pt x="0" y="0"/>
                </a:moveTo>
                <a:lnTo>
                  <a:pt x="500063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384006" y="2490788"/>
            <a:ext cx="912019" cy="240506"/>
          </a:xfrm>
          <a:custGeom>
            <a:avLst/>
            <a:gdLst>
              <a:gd name="connsiteX0" fmla="*/ 0 w 912019"/>
              <a:gd name="connsiteY0" fmla="*/ 240506 h 240506"/>
              <a:gd name="connsiteX1" fmla="*/ 912019 w 912019"/>
              <a:gd name="connsiteY1" fmla="*/ 154781 h 240506"/>
              <a:gd name="connsiteX2" fmla="*/ 631032 w 912019"/>
              <a:gd name="connsiteY2" fmla="*/ 0 h 240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2019" h="240506">
                <a:moveTo>
                  <a:pt x="0" y="240506"/>
                </a:moveTo>
                <a:lnTo>
                  <a:pt x="912019" y="154781"/>
                </a:lnTo>
                <a:lnTo>
                  <a:pt x="631032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838325" y="1911350"/>
            <a:ext cx="638175" cy="831850"/>
          </a:xfrm>
          <a:custGeom>
            <a:avLst/>
            <a:gdLst>
              <a:gd name="connsiteX0" fmla="*/ 0 w 638175"/>
              <a:gd name="connsiteY0" fmla="*/ 0 h 831850"/>
              <a:gd name="connsiteX1" fmla="*/ 638175 w 638175"/>
              <a:gd name="connsiteY1" fmla="*/ 831850 h 83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8175" h="831850">
                <a:moveTo>
                  <a:pt x="0" y="0"/>
                </a:moveTo>
                <a:lnTo>
                  <a:pt x="638175" y="8318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695575" y="733425"/>
            <a:ext cx="596900" cy="679450"/>
          </a:xfrm>
          <a:custGeom>
            <a:avLst/>
            <a:gdLst>
              <a:gd name="connsiteX0" fmla="*/ 0 w 596900"/>
              <a:gd name="connsiteY0" fmla="*/ 0 h 679450"/>
              <a:gd name="connsiteX1" fmla="*/ 596900 w 596900"/>
              <a:gd name="connsiteY1" fmla="*/ 67945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6900" h="679450">
                <a:moveTo>
                  <a:pt x="0" y="0"/>
                </a:moveTo>
                <a:lnTo>
                  <a:pt x="596900" y="6794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784072" y="2114566"/>
            <a:ext cx="500063" cy="0"/>
          </a:xfrm>
          <a:custGeom>
            <a:avLst/>
            <a:gdLst>
              <a:gd name="connsiteX0" fmla="*/ 0 w 500063"/>
              <a:gd name="connsiteY0" fmla="*/ 0 h 0"/>
              <a:gd name="connsiteX1" fmla="*/ 500063 w 50006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063">
                <a:moveTo>
                  <a:pt x="0" y="0"/>
                </a:moveTo>
                <a:lnTo>
                  <a:pt x="500063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384022" y="2490804"/>
            <a:ext cx="912019" cy="240506"/>
          </a:xfrm>
          <a:custGeom>
            <a:avLst/>
            <a:gdLst>
              <a:gd name="connsiteX0" fmla="*/ 0 w 912019"/>
              <a:gd name="connsiteY0" fmla="*/ 240506 h 240506"/>
              <a:gd name="connsiteX1" fmla="*/ 912019 w 912019"/>
              <a:gd name="connsiteY1" fmla="*/ 154781 h 240506"/>
              <a:gd name="connsiteX2" fmla="*/ 631032 w 912019"/>
              <a:gd name="connsiteY2" fmla="*/ 0 h 240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2019" h="240506">
                <a:moveTo>
                  <a:pt x="0" y="240506"/>
                </a:moveTo>
                <a:lnTo>
                  <a:pt x="912019" y="154781"/>
                </a:lnTo>
                <a:lnTo>
                  <a:pt x="631032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2194398" y="209669"/>
            <a:ext cx="948978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Arial"/>
              </a:rPr>
              <a:t>Anterior</a:t>
            </a:r>
          </a:p>
          <a:p>
            <a:pPr>
              <a:lnSpc>
                <a:spcPts val="21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Arial"/>
              </a:rPr>
              <a:t>air sacs</a:t>
            </a:r>
            <a:endParaRPr lang="en-US" sz="19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1356198" y="1376482"/>
            <a:ext cx="1070806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</a:rPr>
              <a:t>Posterior</a:t>
            </a:r>
          </a:p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</a:rPr>
              <a:t>air sacs</a:t>
            </a:r>
            <a:endParaRPr lang="en-US" sz="19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2572223" y="1814632"/>
            <a:ext cx="732573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>
                <a:solidFill>
                  <a:srgbClr val="000000"/>
                </a:solidFill>
                <a:latin typeface="Arial"/>
              </a:rPr>
              <a:t>Lungs</a:t>
            </a: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6342535" y="1967032"/>
            <a:ext cx="825547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dirty="0">
                <a:solidFill>
                  <a:srgbClr val="000000"/>
                </a:solidFill>
                <a:latin typeface="Arial"/>
              </a:rPr>
              <a:t>Airflow</a:t>
            </a: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6342535" y="2505194"/>
            <a:ext cx="1574149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it-IT" sz="1900" b="1" dirty="0" smtClean="0">
                <a:solidFill>
                  <a:srgbClr val="000000"/>
                </a:solidFill>
                <a:latin typeface="Arial"/>
              </a:rPr>
              <a:t>Air tubes</a:t>
            </a:r>
          </a:p>
          <a:p>
            <a:pPr>
              <a:lnSpc>
                <a:spcPts val="2100"/>
              </a:lnSpc>
            </a:pPr>
            <a:r>
              <a:rPr lang="it-IT" sz="1900" b="1" dirty="0" smtClean="0">
                <a:solidFill>
                  <a:srgbClr val="000000"/>
                </a:solidFill>
                <a:latin typeface="Arial"/>
              </a:rPr>
              <a:t>(parabronchi)</a:t>
            </a:r>
          </a:p>
          <a:p>
            <a:pPr>
              <a:lnSpc>
                <a:spcPts val="2100"/>
              </a:lnSpc>
            </a:pPr>
            <a:r>
              <a:rPr lang="it-IT" sz="1900" b="1" dirty="0" smtClean="0">
                <a:solidFill>
                  <a:srgbClr val="000000"/>
                </a:solidFill>
                <a:latin typeface="Arial"/>
              </a:rPr>
              <a:t>in lung</a:t>
            </a:r>
            <a:endParaRPr lang="en-US" sz="19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6039323" y="3903782"/>
            <a:ext cx="948978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1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Arial"/>
              </a:rPr>
              <a:t>Anterior</a:t>
            </a:r>
          </a:p>
          <a:p>
            <a:pPr algn="ctr">
              <a:lnSpc>
                <a:spcPts val="21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Arial"/>
              </a:rPr>
              <a:t>air sacs</a:t>
            </a:r>
            <a:endParaRPr lang="en-US" sz="19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TextBox 15"/>
          <p:cNvSpPr txBox="1">
            <a:spLocks noChangeArrowheads="1"/>
          </p:cNvSpPr>
          <p:nvPr/>
        </p:nvSpPr>
        <p:spPr bwMode="auto">
          <a:xfrm>
            <a:off x="4983635" y="3292594"/>
            <a:ext cx="636393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dirty="0">
                <a:solidFill>
                  <a:srgbClr val="000000"/>
                </a:solidFill>
                <a:latin typeface="Arial"/>
              </a:rPr>
              <a:t>1 mm</a:t>
            </a:r>
          </a:p>
        </p:txBody>
      </p:sp>
      <p:sp>
        <p:nvSpPr>
          <p:cNvPr id="23" name="TextBox 16"/>
          <p:cNvSpPr txBox="1">
            <a:spLocks noChangeArrowheads="1"/>
          </p:cNvSpPr>
          <p:nvPr/>
        </p:nvSpPr>
        <p:spPr bwMode="auto">
          <a:xfrm>
            <a:off x="1605435" y="3956169"/>
            <a:ext cx="1070806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1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Arial"/>
              </a:rPr>
              <a:t>Posterior</a:t>
            </a:r>
          </a:p>
          <a:p>
            <a:pPr algn="ctr">
              <a:lnSpc>
                <a:spcPts val="21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Arial"/>
              </a:rPr>
              <a:t>air sacs</a:t>
            </a:r>
            <a:endParaRPr lang="en-US" sz="19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TextBox 19"/>
          <p:cNvSpPr txBox="1">
            <a:spLocks noChangeArrowheads="1"/>
          </p:cNvSpPr>
          <p:nvPr/>
        </p:nvSpPr>
        <p:spPr bwMode="auto">
          <a:xfrm>
            <a:off x="3958110" y="3845044"/>
            <a:ext cx="732573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dirty="0">
                <a:solidFill>
                  <a:srgbClr val="000000"/>
                </a:solidFill>
                <a:latin typeface="Arial"/>
              </a:rPr>
              <a:t>Lungs</a:t>
            </a:r>
          </a:p>
        </p:txBody>
      </p:sp>
      <p:sp>
        <p:nvSpPr>
          <p:cNvPr id="27" name="TextBox 21"/>
          <p:cNvSpPr txBox="1">
            <a:spLocks noChangeArrowheads="1"/>
          </p:cNvSpPr>
          <p:nvPr/>
        </p:nvSpPr>
        <p:spPr bwMode="auto">
          <a:xfrm>
            <a:off x="2034061" y="5990551"/>
            <a:ext cx="1748877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Arial"/>
              </a:rPr>
              <a:t>First </a:t>
            </a:r>
            <a:r>
              <a:rPr lang="en-US" sz="1900" b="1" dirty="0">
                <a:solidFill>
                  <a:srgbClr val="000000"/>
                </a:solidFill>
                <a:latin typeface="Arial"/>
              </a:rPr>
              <a:t>inhalation</a:t>
            </a:r>
          </a:p>
        </p:txBody>
      </p:sp>
      <p:sp>
        <p:nvSpPr>
          <p:cNvPr id="28" name="TextBox 22"/>
          <p:cNvSpPr txBox="1">
            <a:spLocks noChangeArrowheads="1"/>
          </p:cNvSpPr>
          <p:nvPr/>
        </p:nvSpPr>
        <p:spPr bwMode="auto">
          <a:xfrm>
            <a:off x="2034854" y="6327896"/>
            <a:ext cx="1804981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Arial"/>
              </a:rPr>
              <a:t>First </a:t>
            </a:r>
            <a:r>
              <a:rPr lang="en-US" sz="1900" b="1" dirty="0">
                <a:solidFill>
                  <a:srgbClr val="000000"/>
                </a:solidFill>
                <a:latin typeface="Arial"/>
              </a:rPr>
              <a:t>exhalation</a:t>
            </a:r>
          </a:p>
        </p:txBody>
      </p:sp>
      <p:sp>
        <p:nvSpPr>
          <p:cNvPr id="29" name="TextBox 24"/>
          <p:cNvSpPr txBox="1">
            <a:spLocks noChangeArrowheads="1"/>
          </p:cNvSpPr>
          <p:nvPr/>
        </p:nvSpPr>
        <p:spPr bwMode="auto">
          <a:xfrm>
            <a:off x="4985224" y="5990551"/>
            <a:ext cx="2101537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Arial"/>
              </a:rPr>
              <a:t>Second </a:t>
            </a:r>
            <a:r>
              <a:rPr lang="en-US" sz="1900" b="1" dirty="0">
                <a:solidFill>
                  <a:srgbClr val="000000"/>
                </a:solidFill>
                <a:latin typeface="Arial"/>
              </a:rPr>
              <a:t>inhalation</a:t>
            </a:r>
          </a:p>
        </p:txBody>
      </p:sp>
      <p:sp>
        <p:nvSpPr>
          <p:cNvPr id="30" name="TextBox 25"/>
          <p:cNvSpPr txBox="1">
            <a:spLocks noChangeArrowheads="1"/>
          </p:cNvSpPr>
          <p:nvPr/>
        </p:nvSpPr>
        <p:spPr bwMode="auto">
          <a:xfrm>
            <a:off x="4985224" y="6351704"/>
            <a:ext cx="2157642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Arial"/>
              </a:rPr>
              <a:t>Second </a:t>
            </a:r>
            <a:r>
              <a:rPr lang="en-US" sz="1900" b="1" dirty="0">
                <a:solidFill>
                  <a:srgbClr val="000000"/>
                </a:solidFill>
                <a:latin typeface="Arial"/>
              </a:rPr>
              <a:t>exhalation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4291013" y="4143494"/>
            <a:ext cx="266700" cy="269304"/>
            <a:chOff x="4291013" y="4143494"/>
            <a:chExt cx="266700" cy="269304"/>
          </a:xfrm>
        </p:grpSpPr>
        <p:sp>
          <p:nvSpPr>
            <p:cNvPr id="31" name="Oval 30"/>
            <p:cNvSpPr/>
            <p:nvPr/>
          </p:nvSpPr>
          <p:spPr bwMode="auto">
            <a:xfrm>
              <a:off x="4291013" y="4143494"/>
              <a:ext cx="266700" cy="269304"/>
            </a:xfrm>
            <a:prstGeom prst="ellipse">
              <a:avLst/>
            </a:prstGeom>
            <a:solidFill>
              <a:srgbClr val="EE162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32" name="TextBox 20"/>
            <p:cNvSpPr txBox="1">
              <a:spLocks noChangeArrowheads="1"/>
            </p:cNvSpPr>
            <p:nvPr/>
          </p:nvSpPr>
          <p:spPr bwMode="auto">
            <a:xfrm>
              <a:off x="4356235" y="4143494"/>
              <a:ext cx="136256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100"/>
                </a:lnSpc>
              </a:pPr>
              <a:r>
                <a:rPr lang="en-US" sz="1900" b="1" dirty="0">
                  <a:solidFill>
                    <a:srgbClr val="FFFFFF"/>
                  </a:solidFill>
                  <a:latin typeface="Arial"/>
                </a:rPr>
                <a:t>3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720451" y="5995313"/>
            <a:ext cx="256032" cy="269304"/>
            <a:chOff x="1720451" y="5995313"/>
            <a:chExt cx="256032" cy="269304"/>
          </a:xfrm>
        </p:grpSpPr>
        <p:sp>
          <p:nvSpPr>
            <p:cNvPr id="35" name="Oval 34"/>
            <p:cNvSpPr/>
            <p:nvPr/>
          </p:nvSpPr>
          <p:spPr bwMode="auto">
            <a:xfrm>
              <a:off x="1720451" y="6001949"/>
              <a:ext cx="256032" cy="256032"/>
            </a:xfrm>
            <a:prstGeom prst="ellipse">
              <a:avLst/>
            </a:prstGeom>
            <a:solidFill>
              <a:srgbClr val="EE162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36" name="TextBox 14"/>
            <p:cNvSpPr txBox="1">
              <a:spLocks noChangeArrowheads="1"/>
            </p:cNvSpPr>
            <p:nvPr/>
          </p:nvSpPr>
          <p:spPr bwMode="auto">
            <a:xfrm>
              <a:off x="1780339" y="5995313"/>
              <a:ext cx="136256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100"/>
                </a:lnSpc>
              </a:pPr>
              <a:r>
                <a:rPr lang="en-US" sz="1900" b="1" dirty="0">
                  <a:solidFill>
                    <a:srgbClr val="FFFFFF"/>
                  </a:solidFill>
                  <a:latin typeface="Arial"/>
                </a:rPr>
                <a:t>1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718070" y="6346944"/>
            <a:ext cx="256032" cy="269304"/>
            <a:chOff x="1720451" y="5995313"/>
            <a:chExt cx="256032" cy="269304"/>
          </a:xfrm>
        </p:grpSpPr>
        <p:sp>
          <p:nvSpPr>
            <p:cNvPr id="39" name="Oval 38"/>
            <p:cNvSpPr/>
            <p:nvPr/>
          </p:nvSpPr>
          <p:spPr bwMode="auto">
            <a:xfrm>
              <a:off x="1720451" y="6001949"/>
              <a:ext cx="256032" cy="256032"/>
            </a:xfrm>
            <a:prstGeom prst="ellipse">
              <a:avLst/>
            </a:prstGeom>
            <a:solidFill>
              <a:srgbClr val="0092C8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40" name="TextBox 14"/>
            <p:cNvSpPr txBox="1">
              <a:spLocks noChangeArrowheads="1"/>
            </p:cNvSpPr>
            <p:nvPr/>
          </p:nvSpPr>
          <p:spPr bwMode="auto">
            <a:xfrm>
              <a:off x="1780339" y="5995313"/>
              <a:ext cx="136256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100"/>
                </a:lnSpc>
              </a:pPr>
              <a:r>
                <a:rPr lang="en-US" sz="1900" b="1" dirty="0" smtClean="0">
                  <a:solidFill>
                    <a:srgbClr val="FFFFFF"/>
                  </a:solidFill>
                  <a:latin typeface="Arial"/>
                </a:rPr>
                <a:t>2</a:t>
              </a:r>
              <a:endParaRPr lang="en-US" sz="19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666868" y="5997186"/>
            <a:ext cx="256032" cy="269304"/>
            <a:chOff x="1720451" y="5995313"/>
            <a:chExt cx="256032" cy="269304"/>
          </a:xfrm>
        </p:grpSpPr>
        <p:sp>
          <p:nvSpPr>
            <p:cNvPr id="42" name="Oval 41"/>
            <p:cNvSpPr/>
            <p:nvPr/>
          </p:nvSpPr>
          <p:spPr bwMode="auto">
            <a:xfrm>
              <a:off x="1720451" y="6001949"/>
              <a:ext cx="256032" cy="256032"/>
            </a:xfrm>
            <a:prstGeom prst="ellipse">
              <a:avLst/>
            </a:prstGeom>
            <a:solidFill>
              <a:srgbClr val="EE162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43" name="TextBox 14"/>
            <p:cNvSpPr txBox="1">
              <a:spLocks noChangeArrowheads="1"/>
            </p:cNvSpPr>
            <p:nvPr/>
          </p:nvSpPr>
          <p:spPr bwMode="auto">
            <a:xfrm>
              <a:off x="1780339" y="5995313"/>
              <a:ext cx="136256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100"/>
                </a:lnSpc>
              </a:pPr>
              <a:r>
                <a:rPr lang="en-US" sz="1900" b="1" dirty="0" smtClean="0">
                  <a:solidFill>
                    <a:srgbClr val="FFFFFF"/>
                  </a:solidFill>
                  <a:latin typeface="Arial"/>
                </a:rPr>
                <a:t>3</a:t>
              </a:r>
              <a:endParaRPr lang="en-US" sz="19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666868" y="6327896"/>
            <a:ext cx="256032" cy="269304"/>
            <a:chOff x="1720451" y="5995313"/>
            <a:chExt cx="256032" cy="269304"/>
          </a:xfrm>
        </p:grpSpPr>
        <p:sp>
          <p:nvSpPr>
            <p:cNvPr id="45" name="Oval 44"/>
            <p:cNvSpPr/>
            <p:nvPr/>
          </p:nvSpPr>
          <p:spPr bwMode="auto">
            <a:xfrm>
              <a:off x="1720451" y="6001949"/>
              <a:ext cx="256032" cy="256032"/>
            </a:xfrm>
            <a:prstGeom prst="ellipse">
              <a:avLst/>
            </a:prstGeom>
            <a:solidFill>
              <a:srgbClr val="0092C8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46" name="TextBox 14"/>
            <p:cNvSpPr txBox="1">
              <a:spLocks noChangeArrowheads="1"/>
            </p:cNvSpPr>
            <p:nvPr/>
          </p:nvSpPr>
          <p:spPr bwMode="auto">
            <a:xfrm>
              <a:off x="1780339" y="5995313"/>
              <a:ext cx="136256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100"/>
                </a:lnSpc>
              </a:pPr>
              <a:r>
                <a:rPr lang="en-US" sz="1900" b="1" dirty="0" smtClean="0">
                  <a:solidFill>
                    <a:srgbClr val="FFFFFF"/>
                  </a:solidFill>
                  <a:latin typeface="Arial"/>
                </a:rPr>
                <a:t>4</a:t>
              </a:r>
              <a:endParaRPr lang="en-US" sz="19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897196" y="5495569"/>
            <a:ext cx="266700" cy="269304"/>
            <a:chOff x="4291013" y="4143494"/>
            <a:chExt cx="266700" cy="269304"/>
          </a:xfrm>
        </p:grpSpPr>
        <p:sp>
          <p:nvSpPr>
            <p:cNvPr id="48" name="Oval 47"/>
            <p:cNvSpPr/>
            <p:nvPr/>
          </p:nvSpPr>
          <p:spPr bwMode="auto">
            <a:xfrm>
              <a:off x="4291013" y="4143494"/>
              <a:ext cx="266700" cy="269304"/>
            </a:xfrm>
            <a:prstGeom prst="ellipse">
              <a:avLst/>
            </a:prstGeom>
            <a:solidFill>
              <a:srgbClr val="EE162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49" name="TextBox 20"/>
            <p:cNvSpPr txBox="1">
              <a:spLocks noChangeArrowheads="1"/>
            </p:cNvSpPr>
            <p:nvPr/>
          </p:nvSpPr>
          <p:spPr bwMode="auto">
            <a:xfrm>
              <a:off x="4356235" y="4143494"/>
              <a:ext cx="136256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100"/>
                </a:lnSpc>
              </a:pPr>
              <a:r>
                <a:rPr lang="en-US" sz="1900" b="1" dirty="0" smtClean="0">
                  <a:solidFill>
                    <a:srgbClr val="FFFFFF"/>
                  </a:solidFill>
                  <a:latin typeface="Arial"/>
                </a:rPr>
                <a:t>1</a:t>
              </a:r>
              <a:endParaRPr lang="en-US" sz="19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259017" y="4842153"/>
            <a:ext cx="266700" cy="269304"/>
            <a:chOff x="4291013" y="4143494"/>
            <a:chExt cx="266700" cy="269304"/>
          </a:xfrm>
        </p:grpSpPr>
        <p:sp>
          <p:nvSpPr>
            <p:cNvPr id="51" name="Oval 50"/>
            <p:cNvSpPr/>
            <p:nvPr/>
          </p:nvSpPr>
          <p:spPr bwMode="auto">
            <a:xfrm>
              <a:off x="4291013" y="4143494"/>
              <a:ext cx="266700" cy="269304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52" name="TextBox 20"/>
            <p:cNvSpPr txBox="1">
              <a:spLocks noChangeArrowheads="1"/>
            </p:cNvSpPr>
            <p:nvPr/>
          </p:nvSpPr>
          <p:spPr bwMode="auto">
            <a:xfrm>
              <a:off x="4356235" y="4143494"/>
              <a:ext cx="136256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100"/>
                </a:lnSpc>
              </a:pPr>
              <a:r>
                <a:rPr lang="en-US" sz="1900" b="1" dirty="0">
                  <a:solidFill>
                    <a:srgbClr val="FFFFFF"/>
                  </a:solidFill>
                  <a:latin typeface="Arial"/>
                </a:rPr>
                <a:t>4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190825" y="4745318"/>
            <a:ext cx="266700" cy="269304"/>
            <a:chOff x="4291013" y="4143494"/>
            <a:chExt cx="266700" cy="269304"/>
          </a:xfrm>
        </p:grpSpPr>
        <p:sp>
          <p:nvSpPr>
            <p:cNvPr id="57" name="Oval 56"/>
            <p:cNvSpPr/>
            <p:nvPr/>
          </p:nvSpPr>
          <p:spPr bwMode="auto">
            <a:xfrm>
              <a:off x="4291013" y="4143494"/>
              <a:ext cx="266700" cy="269304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58" name="TextBox 20"/>
            <p:cNvSpPr txBox="1">
              <a:spLocks noChangeArrowheads="1"/>
            </p:cNvSpPr>
            <p:nvPr/>
          </p:nvSpPr>
          <p:spPr bwMode="auto">
            <a:xfrm>
              <a:off x="4356235" y="4143494"/>
              <a:ext cx="136256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100"/>
                </a:lnSpc>
              </a:pPr>
              <a:r>
                <a:rPr lang="en-US" sz="1900" b="1" dirty="0" smtClean="0">
                  <a:solidFill>
                    <a:srgbClr val="FFFFFF"/>
                  </a:solidFill>
                  <a:latin typeface="Arial"/>
                </a:rPr>
                <a:t>2</a:t>
              </a:r>
              <a:endParaRPr lang="en-US" sz="19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53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58176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4"/>
          <a:stretch>
            <a:fillRect/>
          </a:stretch>
        </p:blipFill>
        <p:spPr>
          <a:xfrm>
            <a:off x="2657856" y="2176272"/>
            <a:ext cx="3828288" cy="250545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42.26a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4210050" y="3090863"/>
            <a:ext cx="550069" cy="0"/>
          </a:xfrm>
          <a:custGeom>
            <a:avLst/>
            <a:gdLst>
              <a:gd name="connsiteX0" fmla="*/ 0 w 550069"/>
              <a:gd name="connsiteY0" fmla="*/ 0 h 0"/>
              <a:gd name="connsiteX1" fmla="*/ 550069 w 550069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0069">
                <a:moveTo>
                  <a:pt x="0" y="0"/>
                </a:moveTo>
                <a:lnTo>
                  <a:pt x="550069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776663" y="3498056"/>
            <a:ext cx="1004887" cy="259557"/>
          </a:xfrm>
          <a:custGeom>
            <a:avLst/>
            <a:gdLst>
              <a:gd name="connsiteX0" fmla="*/ 688181 w 1004887"/>
              <a:gd name="connsiteY0" fmla="*/ 0 h 259557"/>
              <a:gd name="connsiteX1" fmla="*/ 1004887 w 1004887"/>
              <a:gd name="connsiteY1" fmla="*/ 166688 h 259557"/>
              <a:gd name="connsiteX2" fmla="*/ 0 w 1004887"/>
              <a:gd name="connsiteY2" fmla="*/ 259557 h 25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887" h="259557">
                <a:moveTo>
                  <a:pt x="688181" y="0"/>
                </a:moveTo>
                <a:lnTo>
                  <a:pt x="1004887" y="166688"/>
                </a:lnTo>
                <a:lnTo>
                  <a:pt x="0" y="259557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305175" y="4273550"/>
            <a:ext cx="765175" cy="136525"/>
            <a:chOff x="3305175" y="4273550"/>
            <a:chExt cx="765175" cy="136525"/>
          </a:xfrm>
        </p:grpSpPr>
        <p:sp>
          <p:nvSpPr>
            <p:cNvPr id="5" name="Freeform 4"/>
            <p:cNvSpPr/>
            <p:nvPr/>
          </p:nvSpPr>
          <p:spPr>
            <a:xfrm>
              <a:off x="3305175" y="4343400"/>
              <a:ext cx="765175" cy="0"/>
            </a:xfrm>
            <a:custGeom>
              <a:avLst/>
              <a:gdLst>
                <a:gd name="connsiteX0" fmla="*/ 0 w 765175"/>
                <a:gd name="connsiteY0" fmla="*/ 0 h 0"/>
                <a:gd name="connsiteX1" fmla="*/ 765175 w 7651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5175">
                  <a:moveTo>
                    <a:pt x="0" y="0"/>
                  </a:moveTo>
                  <a:lnTo>
                    <a:pt x="765175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4070350" y="4273550"/>
              <a:ext cx="0" cy="136525"/>
            </a:xfrm>
            <a:custGeom>
              <a:avLst/>
              <a:gdLst>
                <a:gd name="connsiteX0" fmla="*/ 0 w 0"/>
                <a:gd name="connsiteY0" fmla="*/ 0 h 136525"/>
                <a:gd name="connsiteX1" fmla="*/ 0 w 0"/>
                <a:gd name="connsiteY1" fmla="*/ 136525 h 136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6525">
                  <a:moveTo>
                    <a:pt x="0" y="0"/>
                  </a:moveTo>
                  <a:lnTo>
                    <a:pt x="0" y="136525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3305175" y="4276725"/>
              <a:ext cx="0" cy="133350"/>
            </a:xfrm>
            <a:custGeom>
              <a:avLst/>
              <a:gdLst>
                <a:gd name="connsiteX0" fmla="*/ 0 w 0"/>
                <a:gd name="connsiteY0" fmla="*/ 0 h 133350"/>
                <a:gd name="connsiteX1" fmla="*/ 0 w 0"/>
                <a:gd name="connsiteY1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3350">
                  <a:moveTo>
                    <a:pt x="0" y="0"/>
                  </a:moveTo>
                  <a:lnTo>
                    <a:pt x="0" y="13335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>
            <a:off x="4210066" y="3093260"/>
            <a:ext cx="550069" cy="0"/>
          </a:xfrm>
          <a:custGeom>
            <a:avLst/>
            <a:gdLst>
              <a:gd name="connsiteX0" fmla="*/ 0 w 550069"/>
              <a:gd name="connsiteY0" fmla="*/ 0 h 0"/>
              <a:gd name="connsiteX1" fmla="*/ 550069 w 550069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0069">
                <a:moveTo>
                  <a:pt x="0" y="0"/>
                </a:moveTo>
                <a:lnTo>
                  <a:pt x="550069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776679" y="3500453"/>
            <a:ext cx="1004887" cy="259557"/>
          </a:xfrm>
          <a:custGeom>
            <a:avLst/>
            <a:gdLst>
              <a:gd name="connsiteX0" fmla="*/ 688181 w 1004887"/>
              <a:gd name="connsiteY0" fmla="*/ 0 h 259557"/>
              <a:gd name="connsiteX1" fmla="*/ 1004887 w 1004887"/>
              <a:gd name="connsiteY1" fmla="*/ 166688 h 259557"/>
              <a:gd name="connsiteX2" fmla="*/ 0 w 1004887"/>
              <a:gd name="connsiteY2" fmla="*/ 259557 h 25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887" h="259557">
                <a:moveTo>
                  <a:pt x="688181" y="0"/>
                </a:moveTo>
                <a:lnTo>
                  <a:pt x="1004887" y="166688"/>
                </a:lnTo>
                <a:lnTo>
                  <a:pt x="0" y="259557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4819160" y="2935836"/>
            <a:ext cx="86722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</a:rPr>
              <a:t>Airflow</a:t>
            </a: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4819160" y="3523211"/>
            <a:ext cx="1652697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it-IT" sz="2000" b="1" smtClean="0">
                <a:solidFill>
                  <a:srgbClr val="000000"/>
                </a:solidFill>
                <a:latin typeface="Arial"/>
              </a:rPr>
              <a:t>Air tubes</a:t>
            </a:r>
          </a:p>
          <a:p>
            <a:pPr>
              <a:lnSpc>
                <a:spcPts val="2225"/>
              </a:lnSpc>
            </a:pPr>
            <a:r>
              <a:rPr lang="it-IT" sz="2000" b="1" smtClean="0">
                <a:solidFill>
                  <a:srgbClr val="000000"/>
                </a:solidFill>
                <a:latin typeface="Arial"/>
              </a:rPr>
              <a:t>(parabronchi)</a:t>
            </a:r>
          </a:p>
          <a:p>
            <a:pPr>
              <a:lnSpc>
                <a:spcPts val="2225"/>
              </a:lnSpc>
            </a:pPr>
            <a:r>
              <a:rPr lang="it-IT" sz="2000" b="1" smtClean="0">
                <a:solidFill>
                  <a:srgbClr val="000000"/>
                </a:solidFill>
                <a:latin typeface="Arial"/>
              </a:rPr>
              <a:t>in lung</a:t>
            </a:r>
            <a:endParaRPr lang="en-US" sz="20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3347547" y="4418561"/>
            <a:ext cx="668453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</a:rPr>
              <a:t>1 mm</a:t>
            </a:r>
          </a:p>
        </p:txBody>
      </p:sp>
      <p:sp>
        <p:nvSpPr>
          <p:cNvPr id="16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8590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a Mammal Breathes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Mammals ventilate their lungs by </a:t>
            </a:r>
            <a:r>
              <a:rPr lang="en-US" b="1" dirty="0" smtClean="0"/>
              <a:t>negative pressure breathing</a:t>
            </a:r>
            <a:r>
              <a:rPr lang="en-US" dirty="0" smtClean="0"/>
              <a:t>, which pulls air into the lungs</a:t>
            </a:r>
          </a:p>
          <a:p>
            <a:r>
              <a:rPr lang="en-US" dirty="0" smtClean="0"/>
              <a:t>Lung volume increases as the rib muscles and </a:t>
            </a:r>
            <a:r>
              <a:rPr lang="en-US" b="1" dirty="0" smtClean="0"/>
              <a:t>diaphragm </a:t>
            </a:r>
            <a:r>
              <a:rPr lang="en-US" dirty="0" smtClean="0"/>
              <a:t>contract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16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dirty="0" smtClean="0"/>
              <a:t>tidal volume </a:t>
            </a:r>
            <a:r>
              <a:rPr lang="en-US" dirty="0" smtClean="0"/>
              <a:t>is the volume of air inhaled with each breath</a:t>
            </a:r>
          </a:p>
          <a:p>
            <a:r>
              <a:rPr lang="en-US" dirty="0" smtClean="0"/>
              <a:t>The maximum tidal volume is the </a:t>
            </a:r>
            <a:r>
              <a:rPr lang="en-US" b="1" dirty="0" smtClean="0"/>
              <a:t>vital capacity</a:t>
            </a:r>
            <a:endParaRPr lang="en-US" dirty="0" smtClean="0"/>
          </a:p>
          <a:p>
            <a:r>
              <a:rPr lang="en-US" dirty="0" smtClean="0"/>
              <a:t>After exhalation, a </a:t>
            </a:r>
            <a:r>
              <a:rPr lang="en-US" b="1" dirty="0" smtClean="0"/>
              <a:t>residual volume </a:t>
            </a:r>
            <a:r>
              <a:rPr lang="en-US" dirty="0" smtClean="0"/>
              <a:t>of air remains in the lungs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30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9"/>
          <a:stretch>
            <a:fillRect/>
          </a:stretch>
        </p:blipFill>
        <p:spPr>
          <a:xfrm>
            <a:off x="1072896" y="1054608"/>
            <a:ext cx="6998208" cy="474878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42.27</a:t>
            </a:r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2052638" y="4238625"/>
            <a:ext cx="585787" cy="0"/>
          </a:xfrm>
          <a:custGeom>
            <a:avLst/>
            <a:gdLst>
              <a:gd name="connsiteX0" fmla="*/ 0 w 585787"/>
              <a:gd name="connsiteY0" fmla="*/ 0 h 0"/>
              <a:gd name="connsiteX1" fmla="*/ 585787 w 58578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5787">
                <a:moveTo>
                  <a:pt x="0" y="0"/>
                </a:moveTo>
                <a:lnTo>
                  <a:pt x="585787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114569" y="1201663"/>
            <a:ext cx="1282402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Rib cage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expands as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rib muscles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contract.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4649931" y="1201663"/>
            <a:ext cx="1603003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Rib cage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gets smaller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as rib muscles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relax.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1468581" y="4094088"/>
            <a:ext cx="56425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Lung</a:t>
            </a: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2835419" y="4671938"/>
            <a:ext cx="120545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Diaphragm</a:t>
            </a: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1419396" y="5175176"/>
            <a:ext cx="275286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INHALATION: Diaphragm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contracts (moves down).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5099220" y="5262488"/>
            <a:ext cx="289393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EXHALATION: Diaphragm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relaxes (moves up).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97903" y="5157318"/>
            <a:ext cx="259412" cy="261242"/>
            <a:chOff x="1097903" y="5157318"/>
            <a:chExt cx="259412" cy="261242"/>
          </a:xfrm>
        </p:grpSpPr>
        <p:sp>
          <p:nvSpPr>
            <p:cNvPr id="6" name="Oval 5"/>
            <p:cNvSpPr/>
            <p:nvPr/>
          </p:nvSpPr>
          <p:spPr bwMode="auto">
            <a:xfrm>
              <a:off x="1097903" y="5157318"/>
              <a:ext cx="259412" cy="261242"/>
            </a:xfrm>
            <a:prstGeom prst="ellipse">
              <a:avLst/>
            </a:prstGeom>
            <a:solidFill>
              <a:srgbClr val="0092C8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15" name="TextBox 11"/>
            <p:cNvSpPr txBox="1">
              <a:spLocks noChangeArrowheads="1"/>
            </p:cNvSpPr>
            <p:nvPr/>
          </p:nvSpPr>
          <p:spPr bwMode="auto">
            <a:xfrm>
              <a:off x="1163489" y="5159699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</a:rPr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83282" y="5247333"/>
            <a:ext cx="259412" cy="261242"/>
            <a:chOff x="1097903" y="5157318"/>
            <a:chExt cx="259412" cy="261242"/>
          </a:xfrm>
        </p:grpSpPr>
        <p:sp>
          <p:nvSpPr>
            <p:cNvPr id="18" name="Oval 17"/>
            <p:cNvSpPr/>
            <p:nvPr/>
          </p:nvSpPr>
          <p:spPr bwMode="auto">
            <a:xfrm>
              <a:off x="1097903" y="5157318"/>
              <a:ext cx="259412" cy="261242"/>
            </a:xfrm>
            <a:prstGeom prst="ellipse">
              <a:avLst/>
            </a:prstGeom>
            <a:solidFill>
              <a:srgbClr val="0092C8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19" name="TextBox 11"/>
            <p:cNvSpPr txBox="1">
              <a:spLocks noChangeArrowheads="1"/>
            </p:cNvSpPr>
            <p:nvPr/>
          </p:nvSpPr>
          <p:spPr bwMode="auto">
            <a:xfrm>
              <a:off x="1163489" y="5159699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</a:rPr>
                <a:t>2</a:t>
              </a:r>
            </a:p>
          </p:txBody>
        </p:sp>
      </p:grpSp>
      <p:sp>
        <p:nvSpPr>
          <p:cNvPr id="21" name="Freeform 20"/>
          <p:cNvSpPr/>
          <p:nvPr/>
        </p:nvSpPr>
        <p:spPr>
          <a:xfrm>
            <a:off x="2105025" y="2092325"/>
            <a:ext cx="323850" cy="501650"/>
          </a:xfrm>
          <a:custGeom>
            <a:avLst/>
            <a:gdLst>
              <a:gd name="connsiteX0" fmla="*/ 0 w 323850"/>
              <a:gd name="connsiteY0" fmla="*/ 0 h 501650"/>
              <a:gd name="connsiteX1" fmla="*/ 323850 w 323850"/>
              <a:gd name="connsiteY1" fmla="*/ 501650 h 50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3850" h="501650">
                <a:moveTo>
                  <a:pt x="0" y="0"/>
                </a:moveTo>
                <a:lnTo>
                  <a:pt x="323850" y="5016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5311775" y="2120900"/>
            <a:ext cx="847725" cy="349250"/>
          </a:xfrm>
          <a:custGeom>
            <a:avLst/>
            <a:gdLst>
              <a:gd name="connsiteX0" fmla="*/ 0 w 847725"/>
              <a:gd name="connsiteY0" fmla="*/ 0 h 349250"/>
              <a:gd name="connsiteX1" fmla="*/ 847725 w 847725"/>
              <a:gd name="connsiteY1" fmla="*/ 349250 h 34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7725" h="349250">
                <a:moveTo>
                  <a:pt x="0" y="0"/>
                </a:moveTo>
                <a:lnTo>
                  <a:pt x="847725" y="3492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3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06960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Control of Breathing in Humans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Breathing is regulated by involuntary mechanisms</a:t>
            </a:r>
          </a:p>
          <a:p>
            <a:r>
              <a:rPr lang="en-US" dirty="0" smtClean="0"/>
              <a:t>The breathing control centers are found in the medulla oblongata of the brain</a:t>
            </a:r>
          </a:p>
          <a:p>
            <a:r>
              <a:rPr lang="en-US" dirty="0" smtClean="0"/>
              <a:t>The medulla regulates the rate and depth of breathing in response to pH changes in the cerebrospinal fluid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85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1"/>
          <a:stretch>
            <a:fillRect/>
          </a:stretch>
        </p:blipFill>
        <p:spPr>
          <a:xfrm>
            <a:off x="1271016" y="673608"/>
            <a:ext cx="6601968" cy="551078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42.3a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3971925" y="4281488"/>
            <a:ext cx="495300" cy="328612"/>
          </a:xfrm>
          <a:custGeom>
            <a:avLst/>
            <a:gdLst>
              <a:gd name="connsiteX0" fmla="*/ 0 w 495300"/>
              <a:gd name="connsiteY0" fmla="*/ 300037 h 328612"/>
              <a:gd name="connsiteX1" fmla="*/ 495300 w 495300"/>
              <a:gd name="connsiteY1" fmla="*/ 0 h 328612"/>
              <a:gd name="connsiteX2" fmla="*/ 495300 w 495300"/>
              <a:gd name="connsiteY2" fmla="*/ 328612 h 32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" h="328612">
                <a:moveTo>
                  <a:pt x="0" y="300037"/>
                </a:moveTo>
                <a:lnTo>
                  <a:pt x="495300" y="0"/>
                </a:lnTo>
                <a:lnTo>
                  <a:pt x="495300" y="328612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091113" y="4624388"/>
            <a:ext cx="695325" cy="1238250"/>
          </a:xfrm>
          <a:custGeom>
            <a:avLst/>
            <a:gdLst>
              <a:gd name="connsiteX0" fmla="*/ 0 w 695325"/>
              <a:gd name="connsiteY0" fmla="*/ 0 h 1238250"/>
              <a:gd name="connsiteX1" fmla="*/ 242887 w 695325"/>
              <a:gd name="connsiteY1" fmla="*/ 1238250 h 1238250"/>
              <a:gd name="connsiteX2" fmla="*/ 695325 w 695325"/>
              <a:gd name="connsiteY2" fmla="*/ 23812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5325" h="1238250">
                <a:moveTo>
                  <a:pt x="0" y="0"/>
                </a:moveTo>
                <a:lnTo>
                  <a:pt x="242887" y="1238250"/>
                </a:lnTo>
                <a:lnTo>
                  <a:pt x="695325" y="23812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309112" y="673333"/>
            <a:ext cx="448661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(a) An open circulatory system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4461887" y="1462321"/>
            <a:ext cx="788677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Heart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003100" y="2689458"/>
            <a:ext cx="335027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Hemolymph in sinuses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3890387" y="3937233"/>
            <a:ext cx="85600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Pores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5017512" y="5853346"/>
            <a:ext cx="194245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Tubular heart</a:t>
            </a:r>
          </a:p>
        </p:txBody>
      </p:sp>
      <p:sp>
        <p:nvSpPr>
          <p:cNvPr id="12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96682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"/>
          <a:stretch>
            <a:fillRect/>
          </a:stretch>
        </p:blipFill>
        <p:spPr>
          <a:xfrm>
            <a:off x="298704" y="731520"/>
            <a:ext cx="8546592" cy="539496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42.28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3349625" y="3959225"/>
            <a:ext cx="320675" cy="546100"/>
          </a:xfrm>
          <a:custGeom>
            <a:avLst/>
            <a:gdLst>
              <a:gd name="connsiteX0" fmla="*/ 0 w 320675"/>
              <a:gd name="connsiteY0" fmla="*/ 0 h 546100"/>
              <a:gd name="connsiteX1" fmla="*/ 320675 w 320675"/>
              <a:gd name="connsiteY1" fmla="*/ 54610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0675" h="546100">
                <a:moveTo>
                  <a:pt x="0" y="0"/>
                </a:moveTo>
                <a:lnTo>
                  <a:pt x="320675" y="5461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375025" y="5095875"/>
            <a:ext cx="571500" cy="349250"/>
          </a:xfrm>
          <a:custGeom>
            <a:avLst/>
            <a:gdLst>
              <a:gd name="connsiteX0" fmla="*/ 0 w 571500"/>
              <a:gd name="connsiteY0" fmla="*/ 349250 h 349250"/>
              <a:gd name="connsiteX1" fmla="*/ 571500 w 571500"/>
              <a:gd name="connsiteY1" fmla="*/ 0 h 34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1500" h="349250">
                <a:moveTo>
                  <a:pt x="0" y="349250"/>
                </a:moveTo>
                <a:lnTo>
                  <a:pt x="5715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6010275" y="4413250"/>
            <a:ext cx="523875" cy="0"/>
          </a:xfrm>
          <a:custGeom>
            <a:avLst/>
            <a:gdLst>
              <a:gd name="connsiteX0" fmla="*/ 0 w 523875"/>
              <a:gd name="connsiteY0" fmla="*/ 0 h 0"/>
              <a:gd name="connsiteX1" fmla="*/ 523875 w 5238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3875">
                <a:moveTo>
                  <a:pt x="0" y="0"/>
                </a:moveTo>
                <a:lnTo>
                  <a:pt x="5238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061075" y="3810000"/>
            <a:ext cx="666750" cy="231775"/>
          </a:xfrm>
          <a:custGeom>
            <a:avLst/>
            <a:gdLst>
              <a:gd name="connsiteX0" fmla="*/ 666750 w 666750"/>
              <a:gd name="connsiteY0" fmla="*/ 231775 h 231775"/>
              <a:gd name="connsiteX1" fmla="*/ 0 w 666750"/>
              <a:gd name="connsiteY1" fmla="*/ 57150 h 231775"/>
              <a:gd name="connsiteX2" fmla="*/ 228600 w 666750"/>
              <a:gd name="connsiteY2" fmla="*/ 0 h 23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231775">
                <a:moveTo>
                  <a:pt x="666750" y="231775"/>
                </a:moveTo>
                <a:lnTo>
                  <a:pt x="0" y="57150"/>
                </a:lnTo>
                <a:lnTo>
                  <a:pt x="2286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922723" y="1425464"/>
            <a:ext cx="2173672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Blood CO</a:t>
            </a:r>
            <a:r>
              <a:rPr lang="en-US" sz="1700" b="1" baseline="-25000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 level falls</a:t>
            </a:r>
          </a:p>
          <a:p>
            <a:pPr algn="ctr"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and pH rises.</a:t>
            </a:r>
            <a:endParaRPr lang="en-US" sz="1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043744" y="2533539"/>
            <a:ext cx="2014975" cy="73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Medulla detects</a:t>
            </a:r>
          </a:p>
          <a:p>
            <a:pPr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decrease in pH of</a:t>
            </a:r>
          </a:p>
          <a:p>
            <a:pPr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cerebrospinal fluid.</a:t>
            </a:r>
            <a:endParaRPr lang="en-US" sz="1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2865819" y="3541601"/>
            <a:ext cx="1468351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</a:rPr>
              <a:t>Cerebrospinal</a:t>
            </a:r>
          </a:p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</a:rPr>
              <a:t>fluid</a:t>
            </a:r>
            <a:endParaRPr lang="en-US" sz="17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335344" y="4449651"/>
            <a:ext cx="1431482" cy="170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Signals from</a:t>
            </a:r>
          </a:p>
          <a:p>
            <a:pPr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medulla to rib</a:t>
            </a:r>
          </a:p>
          <a:p>
            <a:pPr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muscles and</a:t>
            </a:r>
          </a:p>
          <a:p>
            <a:pPr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diaphragm</a:t>
            </a:r>
          </a:p>
          <a:p>
            <a:pPr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increase rate</a:t>
            </a:r>
          </a:p>
          <a:p>
            <a:pPr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and depth of</a:t>
            </a:r>
          </a:p>
          <a:p>
            <a:pPr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ventilation.</a:t>
            </a:r>
            <a:endParaRPr lang="en-US" sz="1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23"/>
          <p:cNvSpPr txBox="1">
            <a:spLocks noChangeArrowheads="1"/>
          </p:cNvSpPr>
          <p:nvPr/>
        </p:nvSpPr>
        <p:spPr bwMode="auto">
          <a:xfrm>
            <a:off x="5251832" y="3735276"/>
            <a:ext cx="790281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</a:rPr>
              <a:t>Carotid</a:t>
            </a:r>
          </a:p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</a:rPr>
              <a:t>arteries</a:t>
            </a:r>
            <a:endParaRPr lang="en-US" sz="17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extBox 25"/>
          <p:cNvSpPr txBox="1">
            <a:spLocks noChangeArrowheads="1"/>
          </p:cNvSpPr>
          <p:nvPr/>
        </p:nvSpPr>
        <p:spPr bwMode="auto">
          <a:xfrm>
            <a:off x="5423282" y="4300426"/>
            <a:ext cx="569067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</a:rPr>
              <a:t>Aorta</a:t>
            </a:r>
          </a:p>
        </p:txBody>
      </p:sp>
      <p:sp>
        <p:nvSpPr>
          <p:cNvPr id="16" name="TextBox 26"/>
          <p:cNvSpPr txBox="1">
            <a:spLocks noChangeArrowheads="1"/>
          </p:cNvSpPr>
          <p:nvPr/>
        </p:nvSpPr>
        <p:spPr bwMode="auto">
          <a:xfrm>
            <a:off x="2521332" y="5318014"/>
            <a:ext cx="1041952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</a:rPr>
              <a:t>Medulla</a:t>
            </a:r>
          </a:p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</a:rPr>
              <a:t>oblongata</a:t>
            </a:r>
            <a:endParaRPr lang="en-US" sz="17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28"/>
          <p:cNvSpPr txBox="1">
            <a:spLocks noChangeArrowheads="1"/>
          </p:cNvSpPr>
          <p:nvPr/>
        </p:nvSpPr>
        <p:spPr bwMode="auto">
          <a:xfrm>
            <a:off x="7064757" y="4384564"/>
            <a:ext cx="1772921" cy="97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</a:rPr>
              <a:t>Sensors in major</a:t>
            </a:r>
          </a:p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</a:rPr>
              <a:t>blood vessels</a:t>
            </a:r>
          </a:p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</a:rPr>
              <a:t>detect decrease</a:t>
            </a:r>
          </a:p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</a:rPr>
              <a:t>in blood pH.</a:t>
            </a:r>
            <a:endParaRPr lang="en-US" sz="17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32"/>
          <p:cNvSpPr txBox="1">
            <a:spLocks noChangeArrowheads="1"/>
          </p:cNvSpPr>
          <p:nvPr/>
        </p:nvSpPr>
        <p:spPr bwMode="auto">
          <a:xfrm>
            <a:off x="4081844" y="5419614"/>
            <a:ext cx="1954061" cy="73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Medulla receives</a:t>
            </a:r>
          </a:p>
          <a:p>
            <a:pPr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signals from major</a:t>
            </a:r>
          </a:p>
          <a:p>
            <a:pPr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blood vessels.</a:t>
            </a:r>
            <a:endParaRPr lang="en-US" sz="1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010275" y="1766888"/>
            <a:ext cx="2543175" cy="1223962"/>
          </a:xfrm>
          <a:prstGeom prst="rect">
            <a:avLst/>
          </a:prstGeom>
          <a:solidFill>
            <a:srgbClr val="84868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6043200" y="1893776"/>
            <a:ext cx="2465419" cy="97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940"/>
              </a:lnSpc>
            </a:pPr>
            <a:r>
              <a:rPr lang="en-US" sz="1700" b="1" dirty="0" smtClean="0">
                <a:solidFill>
                  <a:srgbClr val="FFFFFF"/>
                </a:solidFill>
                <a:latin typeface="Arial"/>
              </a:rPr>
              <a:t>Blood pH falls</a:t>
            </a:r>
          </a:p>
          <a:p>
            <a:pPr algn="ctr">
              <a:lnSpc>
                <a:spcPts val="1940"/>
              </a:lnSpc>
            </a:pPr>
            <a:r>
              <a:rPr lang="en-US" sz="1700" b="1" dirty="0" smtClean="0">
                <a:solidFill>
                  <a:srgbClr val="FFFFFF"/>
                </a:solidFill>
                <a:latin typeface="Arial"/>
              </a:rPr>
              <a:t>due to rising levels of</a:t>
            </a:r>
          </a:p>
          <a:p>
            <a:pPr algn="ctr">
              <a:lnSpc>
                <a:spcPts val="1940"/>
              </a:lnSpc>
            </a:pPr>
            <a:r>
              <a:rPr lang="en-US" sz="1700" b="1" dirty="0" smtClean="0">
                <a:solidFill>
                  <a:srgbClr val="FFFFFF"/>
                </a:solidFill>
                <a:latin typeface="Arial"/>
              </a:rPr>
              <a:t>CO</a:t>
            </a:r>
            <a:r>
              <a:rPr lang="en-US" sz="1700" b="1" baseline="-25000" dirty="0" smtClean="0">
                <a:solidFill>
                  <a:srgbClr val="FFFFFF"/>
                </a:solidFill>
                <a:latin typeface="Arial"/>
              </a:rPr>
              <a:t>2</a:t>
            </a:r>
            <a:r>
              <a:rPr lang="en-US" sz="1700" b="1" dirty="0" smtClean="0">
                <a:solidFill>
                  <a:srgbClr val="FFFFFF"/>
                </a:solidFill>
                <a:latin typeface="Arial"/>
              </a:rPr>
              <a:t> in tissues (such as</a:t>
            </a:r>
          </a:p>
          <a:p>
            <a:pPr algn="ctr">
              <a:lnSpc>
                <a:spcPts val="1940"/>
              </a:lnSpc>
            </a:pPr>
            <a:r>
              <a:rPr lang="en-US" sz="1700" b="1" dirty="0" smtClean="0">
                <a:solidFill>
                  <a:srgbClr val="FFFFFF"/>
                </a:solidFill>
                <a:latin typeface="Arial"/>
              </a:rPr>
              <a:t>when exercising).</a:t>
            </a:r>
            <a:endParaRPr lang="en-US" sz="17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3186113" y="766762"/>
            <a:ext cx="2521702" cy="828675"/>
          </a:xfrm>
          <a:prstGeom prst="rect">
            <a:avLst/>
          </a:prstGeom>
          <a:solidFill>
            <a:srgbClr val="FCCC0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3378582" y="944451"/>
            <a:ext cx="2150525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NORMAL BLOOD pH</a:t>
            </a:r>
          </a:p>
          <a:p>
            <a:pPr algn="ctr"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(about 7.4)</a:t>
            </a:r>
            <a:endParaRPr lang="en-US" sz="1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1506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Sensors in the aorta and carotid arteries monitor O</a:t>
            </a:r>
            <a:r>
              <a:rPr lang="en-US" baseline="-25000" dirty="0" smtClean="0"/>
              <a:t>2</a:t>
            </a:r>
            <a:r>
              <a:rPr lang="en-US" dirty="0" smtClean="0"/>
              <a:t> and CO</a:t>
            </a:r>
            <a:r>
              <a:rPr lang="en-US" baseline="-25000" dirty="0" smtClean="0"/>
              <a:t>2</a:t>
            </a:r>
            <a:r>
              <a:rPr lang="en-US" dirty="0" smtClean="0"/>
              <a:t> concentrations in the blood</a:t>
            </a:r>
          </a:p>
          <a:p>
            <a:r>
              <a:rPr lang="en-US" dirty="0" smtClean="0"/>
              <a:t>These signal the breathing control centers, which respond as needed</a:t>
            </a:r>
          </a:p>
          <a:p>
            <a:r>
              <a:rPr lang="en-US" dirty="0" smtClean="0"/>
              <a:t>Additional modulation of breathing takes place in the pons, next to the medulla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22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/>
          <a:lstStyle/>
          <a:p>
            <a:r>
              <a:rPr lang="en-US" smtClean="0"/>
              <a:t>Concept </a:t>
            </a:r>
            <a:r>
              <a:rPr lang="en-US" dirty="0" smtClean="0"/>
              <a:t>42.7: Adaptations for gas exchange include pigments that bind and </a:t>
            </a:r>
            <a:r>
              <a:rPr lang="en-US" smtClean="0"/>
              <a:t>transport gases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metabolic demands of many organisms require that the blood transport large quantities of O</a:t>
            </a:r>
            <a:r>
              <a:rPr lang="en-US" baseline="-25000" dirty="0" smtClean="0"/>
              <a:t>2</a:t>
            </a:r>
            <a:r>
              <a:rPr lang="en-US" dirty="0" smtClean="0"/>
              <a:t> and CO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71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6331"/>
          </a:xfrm>
        </p:spPr>
        <p:txBody>
          <a:bodyPr/>
          <a:lstStyle/>
          <a:p>
            <a:r>
              <a:rPr lang="en-US" smtClean="0"/>
              <a:t>Coordination of Circulation and Gas Exchange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During inhalation, fresh air mixes with air in the lungs</a:t>
            </a:r>
          </a:p>
          <a:p>
            <a:r>
              <a:rPr lang="en-US" dirty="0" smtClean="0"/>
              <a:t>The resulting mixture has a higher O</a:t>
            </a:r>
            <a:r>
              <a:rPr lang="en-US" baseline="-25000" dirty="0" smtClean="0"/>
              <a:t>2</a:t>
            </a:r>
            <a:r>
              <a:rPr lang="en-US" dirty="0" smtClean="0"/>
              <a:t> pressure than the blood flowing through alveolar capillaries</a:t>
            </a:r>
          </a:p>
          <a:p>
            <a:r>
              <a:rPr lang="en-US" dirty="0" smtClean="0"/>
              <a:t>In the alveoli, O</a:t>
            </a:r>
            <a:r>
              <a:rPr lang="en-US" baseline="-25000" dirty="0" smtClean="0"/>
              <a:t>2</a:t>
            </a:r>
            <a:r>
              <a:rPr lang="en-US" dirty="0" smtClean="0"/>
              <a:t> diffuses into the blood and CO</a:t>
            </a:r>
            <a:r>
              <a:rPr lang="en-US" baseline="-25000" dirty="0" smtClean="0"/>
              <a:t>2</a:t>
            </a:r>
            <a:r>
              <a:rPr lang="en-US" dirty="0" smtClean="0"/>
              <a:t> diffuses into the air</a:t>
            </a:r>
          </a:p>
          <a:p>
            <a:r>
              <a:rPr lang="en-US" dirty="0" smtClean="0"/>
              <a:t>By the time the blood leaves the lungs, the pressures of O</a:t>
            </a:r>
            <a:r>
              <a:rPr lang="en-US" baseline="-25000" dirty="0" smtClean="0"/>
              <a:t>2</a:t>
            </a:r>
            <a:r>
              <a:rPr lang="en-US" dirty="0" smtClean="0"/>
              <a:t> and CO</a:t>
            </a:r>
            <a:r>
              <a:rPr lang="en-US" baseline="-25000" dirty="0" smtClean="0"/>
              <a:t>2</a:t>
            </a:r>
            <a:r>
              <a:rPr lang="en-US" dirty="0" smtClean="0"/>
              <a:t> match the values for air in the alveoli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86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the systemic capillaries, gradients of partial pressure favor net diffusion of O</a:t>
            </a:r>
            <a:r>
              <a:rPr lang="en-US" baseline="-25000" dirty="0" smtClean="0"/>
              <a:t>2</a:t>
            </a:r>
            <a:r>
              <a:rPr lang="en-US" dirty="0" smtClean="0"/>
              <a:t> out of the blood and CO</a:t>
            </a:r>
            <a:r>
              <a:rPr lang="en-US" baseline="-25000" dirty="0" smtClean="0"/>
              <a:t>2</a:t>
            </a:r>
            <a:r>
              <a:rPr lang="en-US" dirty="0" smtClean="0"/>
              <a:t> into the blood</a:t>
            </a:r>
          </a:p>
          <a:p>
            <a:r>
              <a:rPr lang="en-US" dirty="0" smtClean="0"/>
              <a:t>Having unloaded O</a:t>
            </a:r>
            <a:r>
              <a:rPr lang="en-US" baseline="-25000" dirty="0" smtClean="0"/>
              <a:t>2</a:t>
            </a:r>
            <a:r>
              <a:rPr lang="en-US" dirty="0" smtClean="0"/>
              <a:t> and loaded CO</a:t>
            </a:r>
            <a:r>
              <a:rPr lang="en-US" baseline="-25000" dirty="0" smtClean="0"/>
              <a:t>2</a:t>
            </a:r>
            <a:r>
              <a:rPr lang="en-US" dirty="0" smtClean="0"/>
              <a:t>, the blood is returned to the heart and pumped to the lungs again</a:t>
            </a:r>
          </a:p>
          <a:p>
            <a:r>
              <a:rPr lang="en-US" dirty="0" smtClean="0"/>
              <a:t>There, exchange occurs across the alveolar capillaries, resulting in exhaled air enriched in CO</a:t>
            </a:r>
            <a:r>
              <a:rPr lang="en-US" baseline="-25000" dirty="0" smtClean="0"/>
              <a:t>2</a:t>
            </a:r>
            <a:r>
              <a:rPr lang="en-US" dirty="0" smtClean="0"/>
              <a:t> and partly depleted of O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86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518160" y="213360"/>
            <a:ext cx="8107680" cy="643128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42.29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3759200" y="2006600"/>
            <a:ext cx="669925" cy="0"/>
          </a:xfrm>
          <a:custGeom>
            <a:avLst/>
            <a:gdLst>
              <a:gd name="connsiteX0" fmla="*/ 0 w 669925"/>
              <a:gd name="connsiteY0" fmla="*/ 0 h 0"/>
              <a:gd name="connsiteX1" fmla="*/ 669925 w 66992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9925">
                <a:moveTo>
                  <a:pt x="0" y="0"/>
                </a:moveTo>
                <a:lnTo>
                  <a:pt x="6699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946650" y="1847850"/>
            <a:ext cx="755650" cy="0"/>
          </a:xfrm>
          <a:custGeom>
            <a:avLst/>
            <a:gdLst>
              <a:gd name="connsiteX0" fmla="*/ 0 w 755650"/>
              <a:gd name="connsiteY0" fmla="*/ 0 h 0"/>
              <a:gd name="connsiteX1" fmla="*/ 755650 w 7556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5650">
                <a:moveTo>
                  <a:pt x="0" y="0"/>
                </a:moveTo>
                <a:lnTo>
                  <a:pt x="7556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4759325" y="2635250"/>
            <a:ext cx="939800" cy="0"/>
          </a:xfrm>
          <a:custGeom>
            <a:avLst/>
            <a:gdLst>
              <a:gd name="connsiteX0" fmla="*/ 0 w 939800"/>
              <a:gd name="connsiteY0" fmla="*/ 0 h 0"/>
              <a:gd name="connsiteX1" fmla="*/ 939800 w 9398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39800">
                <a:moveTo>
                  <a:pt x="0" y="0"/>
                </a:moveTo>
                <a:lnTo>
                  <a:pt x="939800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978150" y="2720975"/>
            <a:ext cx="1298575" cy="0"/>
          </a:xfrm>
          <a:custGeom>
            <a:avLst/>
            <a:gdLst>
              <a:gd name="connsiteX0" fmla="*/ 0 w 1298575"/>
              <a:gd name="connsiteY0" fmla="*/ 0 h 0"/>
              <a:gd name="connsiteX1" fmla="*/ 1298575 w 12985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98575">
                <a:moveTo>
                  <a:pt x="0" y="0"/>
                </a:moveTo>
                <a:lnTo>
                  <a:pt x="12985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409950" y="3346450"/>
            <a:ext cx="539750" cy="1158875"/>
          </a:xfrm>
          <a:custGeom>
            <a:avLst/>
            <a:gdLst>
              <a:gd name="connsiteX0" fmla="*/ 358775 w 539750"/>
              <a:gd name="connsiteY0" fmla="*/ 1158875 h 1158875"/>
              <a:gd name="connsiteX1" fmla="*/ 0 w 539750"/>
              <a:gd name="connsiteY1" fmla="*/ 692150 h 1158875"/>
              <a:gd name="connsiteX2" fmla="*/ 539750 w 539750"/>
              <a:gd name="connsiteY2" fmla="*/ 0 h 115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9750" h="1158875">
                <a:moveTo>
                  <a:pt x="358775" y="1158875"/>
                </a:moveTo>
                <a:lnTo>
                  <a:pt x="0" y="692150"/>
                </a:lnTo>
                <a:lnTo>
                  <a:pt x="5397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391150" y="3333750"/>
            <a:ext cx="492125" cy="939800"/>
          </a:xfrm>
          <a:custGeom>
            <a:avLst/>
            <a:gdLst>
              <a:gd name="connsiteX0" fmla="*/ 152400 w 492125"/>
              <a:gd name="connsiteY0" fmla="*/ 939800 h 939800"/>
              <a:gd name="connsiteX1" fmla="*/ 492125 w 492125"/>
              <a:gd name="connsiteY1" fmla="*/ 574675 h 939800"/>
              <a:gd name="connsiteX2" fmla="*/ 0 w 492125"/>
              <a:gd name="connsiteY2" fmla="*/ 0 h 93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125" h="939800">
                <a:moveTo>
                  <a:pt x="152400" y="939800"/>
                </a:moveTo>
                <a:lnTo>
                  <a:pt x="492125" y="574675"/>
                </a:ln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705350" y="5553075"/>
            <a:ext cx="996950" cy="0"/>
          </a:xfrm>
          <a:custGeom>
            <a:avLst/>
            <a:gdLst>
              <a:gd name="connsiteX0" fmla="*/ 0 w 996950"/>
              <a:gd name="connsiteY0" fmla="*/ 0 h 0"/>
              <a:gd name="connsiteX1" fmla="*/ 996950 w 9969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6950">
                <a:moveTo>
                  <a:pt x="0" y="0"/>
                </a:moveTo>
                <a:lnTo>
                  <a:pt x="9969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257550" y="6076950"/>
            <a:ext cx="1400175" cy="130175"/>
          </a:xfrm>
          <a:custGeom>
            <a:avLst/>
            <a:gdLst>
              <a:gd name="connsiteX0" fmla="*/ 0 w 1400175"/>
              <a:gd name="connsiteY0" fmla="*/ 0 h 130175"/>
              <a:gd name="connsiteX1" fmla="*/ 1400175 w 1400175"/>
              <a:gd name="connsiteY1" fmla="*/ 130175 h 13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175" h="130175">
                <a:moveTo>
                  <a:pt x="0" y="0"/>
                </a:moveTo>
                <a:lnTo>
                  <a:pt x="1400175" y="13017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761722" y="2637647"/>
            <a:ext cx="939800" cy="0"/>
          </a:xfrm>
          <a:custGeom>
            <a:avLst/>
            <a:gdLst>
              <a:gd name="connsiteX0" fmla="*/ 0 w 939800"/>
              <a:gd name="connsiteY0" fmla="*/ 0 h 0"/>
              <a:gd name="connsiteX1" fmla="*/ 939800 w 9398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39800">
                <a:moveTo>
                  <a:pt x="0" y="0"/>
                </a:moveTo>
                <a:lnTo>
                  <a:pt x="9398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858294" y="508991"/>
            <a:ext cx="296863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120</a:t>
            </a: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1331369" y="937616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27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823369" y="1388466"/>
            <a:ext cx="28052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sz="1400" b="1" baseline="-25000" dirty="0" smtClean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400" b="1" baseline="-50000" dirty="0" smtClean="0">
                <a:solidFill>
                  <a:srgbClr val="000000"/>
                </a:solidFill>
                <a:latin typeface="Arial"/>
              </a:rPr>
              <a:t>2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3025232" y="1885354"/>
            <a:ext cx="77425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</a:rPr>
              <a:t>Alveolar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</a:rPr>
              <a:t>epithelial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</a:rPr>
              <a:t>cells</a:t>
            </a:r>
            <a:endParaRPr lang="en-US" sz="14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2431507" y="2641004"/>
            <a:ext cx="87524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</a:rPr>
              <a:t>Blood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</a:rPr>
              <a:t>entering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</a:rPr>
              <a:t>alveolar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</a:rPr>
              <a:t>capillaries</a:t>
            </a:r>
            <a:endParaRPr lang="en-US" sz="14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2431507" y="3890366"/>
            <a:ext cx="1133324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</a:rPr>
              <a:t>Pulmonary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</a:rPr>
              <a:t>arteries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</a:rPr>
              <a:t>and systemic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</a:rPr>
              <a:t>veins</a:t>
            </a:r>
            <a:endParaRPr lang="en-US" sz="14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TextBox 17"/>
          <p:cNvSpPr txBox="1">
            <a:spLocks noChangeArrowheads="1"/>
          </p:cNvSpPr>
          <p:nvPr/>
        </p:nvSpPr>
        <p:spPr bwMode="auto">
          <a:xfrm>
            <a:off x="5919244" y="3815754"/>
            <a:ext cx="926536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</a:rPr>
              <a:t>Pulmonary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</a:rPr>
              <a:t>veins and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</a:rPr>
              <a:t>systemic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</a:rPr>
              <a:t>arteries</a:t>
            </a:r>
            <a:endParaRPr lang="en-US" sz="14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TextBox 21"/>
          <p:cNvSpPr txBox="1">
            <a:spLocks noChangeArrowheads="1"/>
          </p:cNvSpPr>
          <p:nvPr/>
        </p:nvSpPr>
        <p:spPr bwMode="auto">
          <a:xfrm>
            <a:off x="4376194" y="4707929"/>
            <a:ext cx="45402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Heart</a:t>
            </a:r>
          </a:p>
        </p:txBody>
      </p:sp>
      <p:sp>
        <p:nvSpPr>
          <p:cNvPr id="22" name="TextBox 22"/>
          <p:cNvSpPr txBox="1">
            <a:spLocks noChangeArrowheads="1"/>
          </p:cNvSpPr>
          <p:nvPr/>
        </p:nvSpPr>
        <p:spPr bwMode="auto">
          <a:xfrm>
            <a:off x="5765257" y="1745654"/>
            <a:ext cx="706925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</a:rPr>
              <a:t>Alveolar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</a:rPr>
              <a:t>spaces</a:t>
            </a:r>
            <a:endParaRPr lang="en-US" sz="14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TextBox 24"/>
          <p:cNvSpPr txBox="1">
            <a:spLocks noChangeArrowheads="1"/>
          </p:cNvSpPr>
          <p:nvPr/>
        </p:nvSpPr>
        <p:spPr bwMode="auto">
          <a:xfrm>
            <a:off x="5727157" y="2539404"/>
            <a:ext cx="875240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</a:rPr>
              <a:t>Alveolar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</a:rPr>
              <a:t>capillaries</a:t>
            </a:r>
            <a:endParaRPr lang="en-US" sz="14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TextBox 27"/>
          <p:cNvSpPr txBox="1">
            <a:spLocks noChangeArrowheads="1"/>
          </p:cNvSpPr>
          <p:nvPr/>
        </p:nvSpPr>
        <p:spPr bwMode="auto">
          <a:xfrm>
            <a:off x="2937919" y="1105891"/>
            <a:ext cx="94773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Exhaled air</a:t>
            </a:r>
          </a:p>
        </p:txBody>
      </p:sp>
      <p:sp>
        <p:nvSpPr>
          <p:cNvPr id="26" name="TextBox 28"/>
          <p:cNvSpPr txBox="1">
            <a:spLocks noChangeArrowheads="1"/>
          </p:cNvSpPr>
          <p:nvPr/>
        </p:nvSpPr>
        <p:spPr bwMode="auto">
          <a:xfrm>
            <a:off x="5352507" y="1115416"/>
            <a:ext cx="8890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Inhaled air</a:t>
            </a:r>
          </a:p>
        </p:txBody>
      </p:sp>
      <p:sp>
        <p:nvSpPr>
          <p:cNvPr id="28" name="TextBox 30"/>
          <p:cNvSpPr txBox="1">
            <a:spLocks noChangeArrowheads="1"/>
          </p:cNvSpPr>
          <p:nvPr/>
        </p:nvSpPr>
        <p:spPr bwMode="auto">
          <a:xfrm>
            <a:off x="7562307" y="326429"/>
            <a:ext cx="2968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160</a:t>
            </a:r>
          </a:p>
        </p:txBody>
      </p:sp>
      <p:sp>
        <p:nvSpPr>
          <p:cNvPr id="29" name="TextBox 31"/>
          <p:cNvSpPr txBox="1">
            <a:spLocks noChangeArrowheads="1"/>
          </p:cNvSpPr>
          <p:nvPr/>
        </p:nvSpPr>
        <p:spPr bwMode="auto">
          <a:xfrm>
            <a:off x="8009982" y="1053504"/>
            <a:ext cx="247650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0.2</a:t>
            </a:r>
          </a:p>
        </p:txBody>
      </p:sp>
      <p:sp>
        <p:nvSpPr>
          <p:cNvPr id="31" name="TextBox 33"/>
          <p:cNvSpPr txBox="1">
            <a:spLocks noChangeArrowheads="1"/>
          </p:cNvSpPr>
          <p:nvPr/>
        </p:nvSpPr>
        <p:spPr bwMode="auto">
          <a:xfrm>
            <a:off x="4163469" y="2144116"/>
            <a:ext cx="336631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CO</a:t>
            </a:r>
            <a:r>
              <a:rPr lang="en-US" sz="1400" b="1" baseline="-25000" dirty="0">
                <a:solidFill>
                  <a:srgbClr val="000000"/>
                </a:solidFill>
                <a:latin typeface="Arial"/>
              </a:rPr>
              <a:t>2</a:t>
            </a:r>
          </a:p>
        </p:txBody>
      </p:sp>
      <p:sp>
        <p:nvSpPr>
          <p:cNvPr id="32" name="TextBox 34"/>
          <p:cNvSpPr txBox="1">
            <a:spLocks noChangeArrowheads="1"/>
          </p:cNvSpPr>
          <p:nvPr/>
        </p:nvSpPr>
        <p:spPr bwMode="auto">
          <a:xfrm>
            <a:off x="4874669" y="2144116"/>
            <a:ext cx="206788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400" b="1" baseline="-25000" dirty="0">
                <a:solidFill>
                  <a:srgbClr val="000000"/>
                </a:solidFill>
                <a:latin typeface="Arial"/>
              </a:rPr>
              <a:t>2</a:t>
            </a:r>
          </a:p>
        </p:txBody>
      </p:sp>
      <p:sp>
        <p:nvSpPr>
          <p:cNvPr id="33" name="TextBox 35"/>
          <p:cNvSpPr txBox="1">
            <a:spLocks noChangeArrowheads="1"/>
          </p:cNvSpPr>
          <p:nvPr/>
        </p:nvSpPr>
        <p:spPr bwMode="auto">
          <a:xfrm>
            <a:off x="7562307" y="2148879"/>
            <a:ext cx="2968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104</a:t>
            </a:r>
          </a:p>
        </p:txBody>
      </p:sp>
      <p:sp>
        <p:nvSpPr>
          <p:cNvPr id="34" name="TextBox 36"/>
          <p:cNvSpPr txBox="1">
            <a:spLocks noChangeArrowheads="1"/>
          </p:cNvSpPr>
          <p:nvPr/>
        </p:nvSpPr>
        <p:spPr bwMode="auto">
          <a:xfrm>
            <a:off x="8035382" y="2417166"/>
            <a:ext cx="19685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40</a:t>
            </a:r>
          </a:p>
        </p:txBody>
      </p:sp>
      <p:sp>
        <p:nvSpPr>
          <p:cNvPr id="36" name="TextBox 38"/>
          <p:cNvSpPr txBox="1">
            <a:spLocks noChangeArrowheads="1"/>
          </p:cNvSpPr>
          <p:nvPr/>
        </p:nvSpPr>
        <p:spPr bwMode="auto">
          <a:xfrm>
            <a:off x="907507" y="3169641"/>
            <a:ext cx="19685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40</a:t>
            </a:r>
          </a:p>
        </p:txBody>
      </p:sp>
      <p:sp>
        <p:nvSpPr>
          <p:cNvPr id="37" name="TextBox 39"/>
          <p:cNvSpPr txBox="1">
            <a:spLocks noChangeArrowheads="1"/>
          </p:cNvSpPr>
          <p:nvPr/>
        </p:nvSpPr>
        <p:spPr bwMode="auto">
          <a:xfrm>
            <a:off x="1331369" y="3155354"/>
            <a:ext cx="196850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45</a:t>
            </a:r>
          </a:p>
        </p:txBody>
      </p:sp>
      <p:sp>
        <p:nvSpPr>
          <p:cNvPr id="39" name="TextBox 41"/>
          <p:cNvSpPr txBox="1">
            <a:spLocks noChangeArrowheads="1"/>
          </p:cNvSpPr>
          <p:nvPr/>
        </p:nvSpPr>
        <p:spPr bwMode="auto">
          <a:xfrm>
            <a:off x="7562307" y="4050704"/>
            <a:ext cx="296862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104</a:t>
            </a:r>
          </a:p>
        </p:txBody>
      </p:sp>
      <p:sp>
        <p:nvSpPr>
          <p:cNvPr id="40" name="TextBox 42"/>
          <p:cNvSpPr txBox="1">
            <a:spLocks noChangeArrowheads="1"/>
          </p:cNvSpPr>
          <p:nvPr/>
        </p:nvSpPr>
        <p:spPr bwMode="auto">
          <a:xfrm>
            <a:off x="8035382" y="4318991"/>
            <a:ext cx="19685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40</a:t>
            </a:r>
          </a:p>
        </p:txBody>
      </p:sp>
      <p:sp>
        <p:nvSpPr>
          <p:cNvPr id="42" name="TextBox 44"/>
          <p:cNvSpPr txBox="1">
            <a:spLocks noChangeArrowheads="1"/>
          </p:cNvSpPr>
          <p:nvPr/>
        </p:nvSpPr>
        <p:spPr bwMode="auto">
          <a:xfrm>
            <a:off x="855913" y="5635029"/>
            <a:ext cx="302968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40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TextBox 48"/>
          <p:cNvSpPr txBox="1">
            <a:spLocks noChangeArrowheads="1"/>
          </p:cNvSpPr>
          <p:nvPr/>
        </p:nvSpPr>
        <p:spPr bwMode="auto">
          <a:xfrm>
            <a:off x="2793457" y="5958879"/>
            <a:ext cx="516167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</a:rPr>
              <a:t>Body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</a:rPr>
              <a:t>tissue</a:t>
            </a:r>
            <a:endParaRPr lang="en-US" sz="14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TextBox 50"/>
          <p:cNvSpPr txBox="1">
            <a:spLocks noChangeArrowheads="1"/>
          </p:cNvSpPr>
          <p:nvPr/>
        </p:nvSpPr>
        <p:spPr bwMode="auto">
          <a:xfrm>
            <a:off x="3914232" y="5757266"/>
            <a:ext cx="336631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CO</a:t>
            </a:r>
            <a:r>
              <a:rPr lang="en-US" sz="1400" b="1" baseline="-25000" dirty="0">
                <a:solidFill>
                  <a:srgbClr val="000000"/>
                </a:solidFill>
                <a:latin typeface="Arial"/>
              </a:rPr>
              <a:t>2</a:t>
            </a:r>
          </a:p>
        </p:txBody>
      </p:sp>
      <p:sp>
        <p:nvSpPr>
          <p:cNvPr id="47" name="TextBox 51"/>
          <p:cNvSpPr txBox="1">
            <a:spLocks noChangeArrowheads="1"/>
          </p:cNvSpPr>
          <p:nvPr/>
        </p:nvSpPr>
        <p:spPr bwMode="auto">
          <a:xfrm>
            <a:off x="5066757" y="5746154"/>
            <a:ext cx="206788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400" b="1" baseline="-25000" dirty="0">
                <a:solidFill>
                  <a:srgbClr val="000000"/>
                </a:solidFill>
                <a:latin typeface="Arial"/>
              </a:rPr>
              <a:t>2</a:t>
            </a:r>
          </a:p>
        </p:txBody>
      </p:sp>
      <p:sp>
        <p:nvSpPr>
          <p:cNvPr id="48" name="TextBox 52"/>
          <p:cNvSpPr txBox="1">
            <a:spLocks noChangeArrowheads="1"/>
          </p:cNvSpPr>
          <p:nvPr/>
        </p:nvSpPr>
        <p:spPr bwMode="auto">
          <a:xfrm>
            <a:off x="5752557" y="5441354"/>
            <a:ext cx="875240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</a:rPr>
              <a:t>Systemic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</a:rPr>
              <a:t>capillaries</a:t>
            </a:r>
            <a:endParaRPr lang="en-US" sz="14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TextBox 4"/>
          <p:cNvSpPr txBox="1">
            <a:spLocks noChangeArrowheads="1"/>
          </p:cNvSpPr>
          <p:nvPr/>
        </p:nvSpPr>
        <p:spPr bwMode="auto">
          <a:xfrm>
            <a:off x="1213335" y="1390847"/>
            <a:ext cx="367088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sz="1400" b="1" baseline="-25000" dirty="0" smtClean="0">
                <a:solidFill>
                  <a:srgbClr val="000000"/>
                </a:solidFill>
                <a:latin typeface="Arial"/>
              </a:rPr>
              <a:t>CO</a:t>
            </a:r>
            <a:r>
              <a:rPr lang="en-US" sz="1400" b="1" baseline="-50000" dirty="0" smtClean="0">
                <a:solidFill>
                  <a:srgbClr val="000000"/>
                </a:solidFill>
                <a:latin typeface="Arial"/>
              </a:rPr>
              <a:t>2</a:t>
            </a:r>
            <a:endParaRPr lang="en-US" sz="1400" b="1" baseline="-50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TextBox 4"/>
          <p:cNvSpPr txBox="1">
            <a:spLocks noChangeArrowheads="1"/>
          </p:cNvSpPr>
          <p:nvPr/>
        </p:nvSpPr>
        <p:spPr bwMode="auto">
          <a:xfrm>
            <a:off x="824388" y="3658200"/>
            <a:ext cx="28052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sz="1400" b="1" baseline="-25000" dirty="0" smtClean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400" b="1" baseline="-50000" dirty="0" smtClean="0">
                <a:solidFill>
                  <a:srgbClr val="000000"/>
                </a:solidFill>
                <a:latin typeface="Arial"/>
              </a:rPr>
              <a:t>2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TextBox 4"/>
          <p:cNvSpPr txBox="1">
            <a:spLocks noChangeArrowheads="1"/>
          </p:cNvSpPr>
          <p:nvPr/>
        </p:nvSpPr>
        <p:spPr bwMode="auto">
          <a:xfrm>
            <a:off x="1214354" y="3660581"/>
            <a:ext cx="367088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sz="1400" b="1" baseline="-25000" dirty="0" smtClean="0">
                <a:solidFill>
                  <a:srgbClr val="000000"/>
                </a:solidFill>
                <a:latin typeface="Arial"/>
              </a:rPr>
              <a:t>CO</a:t>
            </a:r>
            <a:r>
              <a:rPr lang="en-US" sz="1400" b="1" baseline="-50000" dirty="0" smtClean="0">
                <a:solidFill>
                  <a:srgbClr val="000000"/>
                </a:solidFill>
                <a:latin typeface="Arial"/>
              </a:rPr>
              <a:t>2</a:t>
            </a:r>
            <a:endParaRPr lang="en-US" sz="1400" b="1" baseline="-50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TextBox 4"/>
          <p:cNvSpPr txBox="1">
            <a:spLocks noChangeArrowheads="1"/>
          </p:cNvSpPr>
          <p:nvPr/>
        </p:nvSpPr>
        <p:spPr bwMode="auto">
          <a:xfrm>
            <a:off x="821227" y="6101358"/>
            <a:ext cx="28052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sz="1400" b="1" baseline="-25000" dirty="0" smtClean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400" b="1" baseline="-50000" dirty="0" smtClean="0">
                <a:solidFill>
                  <a:srgbClr val="000000"/>
                </a:solidFill>
                <a:latin typeface="Arial"/>
              </a:rPr>
              <a:t>2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TextBox 4"/>
          <p:cNvSpPr txBox="1">
            <a:spLocks noChangeArrowheads="1"/>
          </p:cNvSpPr>
          <p:nvPr/>
        </p:nvSpPr>
        <p:spPr bwMode="auto">
          <a:xfrm>
            <a:off x="1211193" y="6103739"/>
            <a:ext cx="367088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sz="1400" b="1" baseline="-25000" dirty="0" smtClean="0">
                <a:solidFill>
                  <a:srgbClr val="000000"/>
                </a:solidFill>
                <a:latin typeface="Arial"/>
              </a:rPr>
              <a:t>CO</a:t>
            </a:r>
            <a:r>
              <a:rPr lang="en-US" sz="1400" b="1" baseline="-50000" dirty="0" smtClean="0">
                <a:solidFill>
                  <a:srgbClr val="000000"/>
                </a:solidFill>
                <a:latin typeface="Arial"/>
              </a:rPr>
              <a:t>2</a:t>
            </a:r>
            <a:endParaRPr lang="en-US" sz="1400" b="1" baseline="-50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TextBox 4"/>
          <p:cNvSpPr txBox="1">
            <a:spLocks noChangeArrowheads="1"/>
          </p:cNvSpPr>
          <p:nvPr/>
        </p:nvSpPr>
        <p:spPr bwMode="auto">
          <a:xfrm>
            <a:off x="7524582" y="4826207"/>
            <a:ext cx="28052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sz="1400" b="1" baseline="-25000" dirty="0" smtClean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400" b="1" baseline="-50000" dirty="0" smtClean="0">
                <a:solidFill>
                  <a:srgbClr val="000000"/>
                </a:solidFill>
                <a:latin typeface="Arial"/>
              </a:rPr>
              <a:t>2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TextBox 4"/>
          <p:cNvSpPr txBox="1">
            <a:spLocks noChangeArrowheads="1"/>
          </p:cNvSpPr>
          <p:nvPr/>
        </p:nvSpPr>
        <p:spPr bwMode="auto">
          <a:xfrm>
            <a:off x="7914548" y="4828588"/>
            <a:ext cx="367088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sz="1400" b="1" baseline="-25000" dirty="0" smtClean="0">
                <a:solidFill>
                  <a:srgbClr val="000000"/>
                </a:solidFill>
                <a:latin typeface="Arial"/>
              </a:rPr>
              <a:t>CO</a:t>
            </a:r>
            <a:r>
              <a:rPr lang="en-US" sz="1400" b="1" baseline="-50000" dirty="0" smtClean="0">
                <a:solidFill>
                  <a:srgbClr val="000000"/>
                </a:solidFill>
                <a:latin typeface="Arial"/>
              </a:rPr>
              <a:t>2</a:t>
            </a:r>
            <a:endParaRPr lang="en-US" sz="1400" b="1" baseline="-50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TextBox 4"/>
          <p:cNvSpPr txBox="1">
            <a:spLocks noChangeArrowheads="1"/>
          </p:cNvSpPr>
          <p:nvPr/>
        </p:nvSpPr>
        <p:spPr bwMode="auto">
          <a:xfrm>
            <a:off x="7524041" y="2911883"/>
            <a:ext cx="28052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sz="1400" b="1" baseline="-25000" dirty="0" smtClean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400" b="1" baseline="-50000" dirty="0" smtClean="0">
                <a:solidFill>
                  <a:srgbClr val="000000"/>
                </a:solidFill>
                <a:latin typeface="Arial"/>
              </a:rPr>
              <a:t>2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TextBox 4"/>
          <p:cNvSpPr txBox="1">
            <a:spLocks noChangeArrowheads="1"/>
          </p:cNvSpPr>
          <p:nvPr/>
        </p:nvSpPr>
        <p:spPr bwMode="auto">
          <a:xfrm>
            <a:off x="7914007" y="2914264"/>
            <a:ext cx="367088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sz="1400" b="1" baseline="-25000" dirty="0" smtClean="0">
                <a:solidFill>
                  <a:srgbClr val="000000"/>
                </a:solidFill>
                <a:latin typeface="Arial"/>
              </a:rPr>
              <a:t>CO</a:t>
            </a:r>
            <a:r>
              <a:rPr lang="en-US" sz="1400" b="1" baseline="-50000" dirty="0" smtClean="0">
                <a:solidFill>
                  <a:srgbClr val="000000"/>
                </a:solidFill>
                <a:latin typeface="Arial"/>
              </a:rPr>
              <a:t>2</a:t>
            </a:r>
            <a:endParaRPr lang="en-US" sz="1400" b="1" baseline="-50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TextBox 4"/>
          <p:cNvSpPr txBox="1">
            <a:spLocks noChangeArrowheads="1"/>
          </p:cNvSpPr>
          <p:nvPr/>
        </p:nvSpPr>
        <p:spPr bwMode="auto">
          <a:xfrm>
            <a:off x="7524582" y="1347989"/>
            <a:ext cx="28052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sz="1400" b="1" baseline="-25000" dirty="0" smtClean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400" b="1" baseline="-50000" dirty="0" smtClean="0">
                <a:solidFill>
                  <a:srgbClr val="000000"/>
                </a:solidFill>
                <a:latin typeface="Arial"/>
              </a:rPr>
              <a:t>2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TextBox 4"/>
          <p:cNvSpPr txBox="1">
            <a:spLocks noChangeArrowheads="1"/>
          </p:cNvSpPr>
          <p:nvPr/>
        </p:nvSpPr>
        <p:spPr bwMode="auto">
          <a:xfrm>
            <a:off x="7914548" y="1350370"/>
            <a:ext cx="367088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sz="1400" b="1" baseline="-25000" dirty="0" smtClean="0">
                <a:solidFill>
                  <a:srgbClr val="000000"/>
                </a:solidFill>
                <a:latin typeface="Arial"/>
              </a:rPr>
              <a:t>CO</a:t>
            </a:r>
            <a:r>
              <a:rPr lang="en-US" sz="1400" b="1" baseline="-50000" dirty="0" smtClean="0">
                <a:solidFill>
                  <a:srgbClr val="000000"/>
                </a:solidFill>
                <a:latin typeface="Arial"/>
              </a:rPr>
              <a:t>2</a:t>
            </a:r>
            <a:endParaRPr lang="en-US" sz="1400" b="1" baseline="-50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TextBox 44"/>
          <p:cNvSpPr txBox="1">
            <a:spLocks noChangeArrowheads="1"/>
          </p:cNvSpPr>
          <p:nvPr/>
        </p:nvSpPr>
        <p:spPr bwMode="auto">
          <a:xfrm>
            <a:off x="1276093" y="5542952"/>
            <a:ext cx="302968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sz="1400" b="1" dirty="0">
                <a:solidFill>
                  <a:srgbClr val="000000"/>
                </a:solidFill>
                <a:latin typeface="Arial"/>
              </a:rPr>
              <a:t>45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2366961" y="5962450"/>
            <a:ext cx="228600" cy="228204"/>
            <a:chOff x="2366961" y="5962450"/>
            <a:chExt cx="228600" cy="228204"/>
          </a:xfrm>
        </p:grpSpPr>
        <p:sp>
          <p:nvSpPr>
            <p:cNvPr id="61" name="Oval 60"/>
            <p:cNvSpPr/>
            <p:nvPr/>
          </p:nvSpPr>
          <p:spPr bwMode="auto">
            <a:xfrm>
              <a:off x="2366961" y="5962450"/>
              <a:ext cx="228600" cy="228204"/>
            </a:xfrm>
            <a:prstGeom prst="ellipse">
              <a:avLst/>
            </a:prstGeom>
            <a:solidFill>
              <a:srgbClr val="0092C8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62" name="TextBox 47"/>
            <p:cNvSpPr txBox="1">
              <a:spLocks noChangeArrowheads="1"/>
            </p:cNvSpPr>
            <p:nvPr/>
          </p:nvSpPr>
          <p:spPr bwMode="auto">
            <a:xfrm>
              <a:off x="2432049" y="5970983"/>
              <a:ext cx="98425" cy="21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1550"/>
                </a:lnSpc>
              </a:pPr>
              <a:r>
                <a:rPr lang="en-US" sz="1400" b="1" dirty="0">
                  <a:solidFill>
                    <a:srgbClr val="FFFFFF"/>
                  </a:solidFill>
                  <a:latin typeface="Arial"/>
                </a:rPr>
                <a:t>4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2051300" y="3484958"/>
            <a:ext cx="228600" cy="228204"/>
            <a:chOff x="2366961" y="5962450"/>
            <a:chExt cx="228600" cy="228204"/>
          </a:xfrm>
        </p:grpSpPr>
        <p:sp>
          <p:nvSpPr>
            <p:cNvPr id="65" name="Oval 64"/>
            <p:cNvSpPr/>
            <p:nvPr/>
          </p:nvSpPr>
          <p:spPr bwMode="auto">
            <a:xfrm>
              <a:off x="2366961" y="5962450"/>
              <a:ext cx="228600" cy="228204"/>
            </a:xfrm>
            <a:prstGeom prst="ellipse">
              <a:avLst/>
            </a:prstGeom>
            <a:solidFill>
              <a:srgbClr val="0092C8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66" name="TextBox 47"/>
            <p:cNvSpPr txBox="1">
              <a:spLocks noChangeArrowheads="1"/>
            </p:cNvSpPr>
            <p:nvPr/>
          </p:nvSpPr>
          <p:spPr bwMode="auto">
            <a:xfrm>
              <a:off x="2432049" y="5970983"/>
              <a:ext cx="98425" cy="21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155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latin typeface="Arial"/>
                </a:rPr>
                <a:t>5</a:t>
              </a:r>
              <a:endParaRPr lang="en-US" sz="14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330452" y="1015603"/>
            <a:ext cx="228600" cy="228204"/>
            <a:chOff x="2366961" y="5962450"/>
            <a:chExt cx="228600" cy="228204"/>
          </a:xfrm>
        </p:grpSpPr>
        <p:sp>
          <p:nvSpPr>
            <p:cNvPr id="68" name="Oval 67"/>
            <p:cNvSpPr/>
            <p:nvPr/>
          </p:nvSpPr>
          <p:spPr bwMode="auto">
            <a:xfrm>
              <a:off x="2366961" y="5962450"/>
              <a:ext cx="228600" cy="228204"/>
            </a:xfrm>
            <a:prstGeom prst="ellipse">
              <a:avLst/>
            </a:prstGeom>
            <a:solidFill>
              <a:srgbClr val="0092C8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69" name="TextBox 47"/>
            <p:cNvSpPr txBox="1">
              <a:spLocks noChangeArrowheads="1"/>
            </p:cNvSpPr>
            <p:nvPr/>
          </p:nvSpPr>
          <p:spPr bwMode="auto">
            <a:xfrm>
              <a:off x="2431568" y="5970983"/>
              <a:ext cx="99387" cy="205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1550"/>
                </a:lnSpc>
              </a:pPr>
              <a:r>
                <a:rPr lang="en-US" sz="1400" b="1" dirty="0">
                  <a:solidFill>
                    <a:srgbClr val="FFFFFF"/>
                  </a:solidFill>
                  <a:latin typeface="Arial"/>
                </a:rPr>
                <a:t>6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6550015" y="1015603"/>
            <a:ext cx="228600" cy="228204"/>
            <a:chOff x="2366961" y="5962450"/>
            <a:chExt cx="228600" cy="228204"/>
          </a:xfrm>
        </p:grpSpPr>
        <p:sp>
          <p:nvSpPr>
            <p:cNvPr id="71" name="Oval 70"/>
            <p:cNvSpPr/>
            <p:nvPr/>
          </p:nvSpPr>
          <p:spPr bwMode="auto">
            <a:xfrm>
              <a:off x="2366961" y="5962450"/>
              <a:ext cx="228600" cy="228204"/>
            </a:xfrm>
            <a:prstGeom prst="ellipse">
              <a:avLst/>
            </a:prstGeom>
            <a:solidFill>
              <a:srgbClr val="0092C8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72" name="TextBox 47"/>
            <p:cNvSpPr txBox="1">
              <a:spLocks noChangeArrowheads="1"/>
            </p:cNvSpPr>
            <p:nvPr/>
          </p:nvSpPr>
          <p:spPr bwMode="auto">
            <a:xfrm>
              <a:off x="2431568" y="5970983"/>
              <a:ext cx="99387" cy="205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155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latin typeface="Arial"/>
                </a:rPr>
                <a:t>1</a:t>
              </a:r>
              <a:endParaRPr lang="en-US" sz="14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550015" y="1973459"/>
            <a:ext cx="228600" cy="228204"/>
            <a:chOff x="2366961" y="5962450"/>
            <a:chExt cx="228600" cy="228204"/>
          </a:xfrm>
        </p:grpSpPr>
        <p:sp>
          <p:nvSpPr>
            <p:cNvPr id="74" name="Oval 73"/>
            <p:cNvSpPr/>
            <p:nvPr/>
          </p:nvSpPr>
          <p:spPr bwMode="auto">
            <a:xfrm>
              <a:off x="2366961" y="5962450"/>
              <a:ext cx="228600" cy="228204"/>
            </a:xfrm>
            <a:prstGeom prst="ellipse">
              <a:avLst/>
            </a:prstGeom>
            <a:solidFill>
              <a:srgbClr val="0092C8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75" name="TextBox 47"/>
            <p:cNvSpPr txBox="1">
              <a:spLocks noChangeArrowheads="1"/>
            </p:cNvSpPr>
            <p:nvPr/>
          </p:nvSpPr>
          <p:spPr bwMode="auto">
            <a:xfrm>
              <a:off x="2431568" y="5970983"/>
              <a:ext cx="99387" cy="205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155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latin typeface="Arial"/>
                </a:rPr>
                <a:t>2</a:t>
              </a:r>
              <a:endParaRPr lang="en-US" sz="14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778615" y="4169373"/>
            <a:ext cx="228600" cy="228204"/>
            <a:chOff x="2366961" y="5962450"/>
            <a:chExt cx="228600" cy="228204"/>
          </a:xfrm>
        </p:grpSpPr>
        <p:sp>
          <p:nvSpPr>
            <p:cNvPr id="77" name="Oval 76"/>
            <p:cNvSpPr/>
            <p:nvPr/>
          </p:nvSpPr>
          <p:spPr bwMode="auto">
            <a:xfrm>
              <a:off x="2366961" y="5962450"/>
              <a:ext cx="228600" cy="228204"/>
            </a:xfrm>
            <a:prstGeom prst="ellipse">
              <a:avLst/>
            </a:prstGeom>
            <a:solidFill>
              <a:srgbClr val="0092C8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78" name="TextBox 47"/>
            <p:cNvSpPr txBox="1">
              <a:spLocks noChangeArrowheads="1"/>
            </p:cNvSpPr>
            <p:nvPr/>
          </p:nvSpPr>
          <p:spPr bwMode="auto">
            <a:xfrm>
              <a:off x="2431568" y="5970983"/>
              <a:ext cx="99387" cy="205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155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latin typeface="Arial"/>
                </a:rPr>
                <a:t>3</a:t>
              </a:r>
              <a:endParaRPr lang="en-US" sz="14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80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3364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685544" y="213360"/>
            <a:ext cx="5772912" cy="643128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42.29a</a:t>
            </a:r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5091106" y="1190625"/>
            <a:ext cx="866775" cy="0"/>
          </a:xfrm>
          <a:custGeom>
            <a:avLst/>
            <a:gdLst>
              <a:gd name="connsiteX0" fmla="*/ 0 w 866775"/>
              <a:gd name="connsiteY0" fmla="*/ 0 h 0"/>
              <a:gd name="connsiteX1" fmla="*/ 866775 w 8667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6775">
                <a:moveTo>
                  <a:pt x="0" y="0"/>
                </a:moveTo>
                <a:lnTo>
                  <a:pt x="8667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3719506" y="1376363"/>
            <a:ext cx="771525" cy="0"/>
          </a:xfrm>
          <a:custGeom>
            <a:avLst/>
            <a:gdLst>
              <a:gd name="connsiteX0" fmla="*/ 0 w 771525"/>
              <a:gd name="connsiteY0" fmla="*/ 0 h 0"/>
              <a:gd name="connsiteX1" fmla="*/ 771525 w 77152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1525">
                <a:moveTo>
                  <a:pt x="0" y="0"/>
                </a:moveTo>
                <a:lnTo>
                  <a:pt x="7715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2819393" y="2205038"/>
            <a:ext cx="1490663" cy="0"/>
          </a:xfrm>
          <a:custGeom>
            <a:avLst/>
            <a:gdLst>
              <a:gd name="connsiteX0" fmla="*/ 0 w 1490663"/>
              <a:gd name="connsiteY0" fmla="*/ 0 h 0"/>
              <a:gd name="connsiteX1" fmla="*/ 1490663 w 149066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90663">
                <a:moveTo>
                  <a:pt x="0" y="0"/>
                </a:moveTo>
                <a:lnTo>
                  <a:pt x="1490663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4862506" y="2109788"/>
            <a:ext cx="1095375" cy="0"/>
          </a:xfrm>
          <a:custGeom>
            <a:avLst/>
            <a:gdLst>
              <a:gd name="connsiteX0" fmla="*/ 0 w 1095375"/>
              <a:gd name="connsiteY0" fmla="*/ 0 h 0"/>
              <a:gd name="connsiteX1" fmla="*/ 1095375 w 10953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5375">
                <a:moveTo>
                  <a:pt x="0" y="0"/>
                </a:moveTo>
                <a:lnTo>
                  <a:pt x="1095375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5591168" y="2905125"/>
            <a:ext cx="576263" cy="1081088"/>
          </a:xfrm>
          <a:custGeom>
            <a:avLst/>
            <a:gdLst>
              <a:gd name="connsiteX0" fmla="*/ 180975 w 576263"/>
              <a:gd name="connsiteY0" fmla="*/ 1081088 h 1081088"/>
              <a:gd name="connsiteX1" fmla="*/ 576263 w 576263"/>
              <a:gd name="connsiteY1" fmla="*/ 666750 h 1081088"/>
              <a:gd name="connsiteX2" fmla="*/ 0 w 576263"/>
              <a:gd name="connsiteY2" fmla="*/ 0 h 108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6263" h="1081088">
                <a:moveTo>
                  <a:pt x="180975" y="1081088"/>
                </a:moveTo>
                <a:lnTo>
                  <a:pt x="576263" y="666750"/>
                </a:ln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3314693" y="2933700"/>
            <a:ext cx="614363" cy="1319213"/>
          </a:xfrm>
          <a:custGeom>
            <a:avLst/>
            <a:gdLst>
              <a:gd name="connsiteX0" fmla="*/ 404813 w 614363"/>
              <a:gd name="connsiteY0" fmla="*/ 1319213 h 1319213"/>
              <a:gd name="connsiteX1" fmla="*/ 0 w 614363"/>
              <a:gd name="connsiteY1" fmla="*/ 785813 h 1319213"/>
              <a:gd name="connsiteX2" fmla="*/ 614363 w 614363"/>
              <a:gd name="connsiteY2" fmla="*/ 0 h 131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4363" h="1319213">
                <a:moveTo>
                  <a:pt x="404813" y="1319213"/>
                </a:moveTo>
                <a:lnTo>
                  <a:pt x="0" y="785813"/>
                </a:lnTo>
                <a:lnTo>
                  <a:pt x="614363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4810118" y="5461000"/>
            <a:ext cx="1152525" cy="0"/>
          </a:xfrm>
          <a:custGeom>
            <a:avLst/>
            <a:gdLst>
              <a:gd name="connsiteX0" fmla="*/ 0 w 1152525"/>
              <a:gd name="connsiteY0" fmla="*/ 0 h 0"/>
              <a:gd name="connsiteX1" fmla="*/ 1152525 w 115252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2525">
                <a:moveTo>
                  <a:pt x="0" y="0"/>
                </a:moveTo>
                <a:lnTo>
                  <a:pt x="11525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3143243" y="6070600"/>
            <a:ext cx="1609725" cy="149225"/>
          </a:xfrm>
          <a:custGeom>
            <a:avLst/>
            <a:gdLst>
              <a:gd name="connsiteX0" fmla="*/ 0 w 1609725"/>
              <a:gd name="connsiteY0" fmla="*/ 0 h 149225"/>
              <a:gd name="connsiteX1" fmla="*/ 1609725 w 1609725"/>
              <a:gd name="connsiteY1" fmla="*/ 149225 h 14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09725" h="149225">
                <a:moveTo>
                  <a:pt x="0" y="0"/>
                </a:moveTo>
                <a:lnTo>
                  <a:pt x="1609725" y="14922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4869665" y="2109804"/>
            <a:ext cx="1095375" cy="0"/>
          </a:xfrm>
          <a:custGeom>
            <a:avLst/>
            <a:gdLst>
              <a:gd name="connsiteX0" fmla="*/ 0 w 1095375"/>
              <a:gd name="connsiteY0" fmla="*/ 0 h 0"/>
              <a:gd name="connsiteX1" fmla="*/ 1095375 w 10953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5375">
                <a:moveTo>
                  <a:pt x="0" y="0"/>
                </a:moveTo>
                <a:lnTo>
                  <a:pt x="10953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1" name="TextBox 3"/>
          <p:cNvSpPr txBox="1">
            <a:spLocks noChangeArrowheads="1"/>
          </p:cNvSpPr>
          <p:nvPr/>
        </p:nvSpPr>
        <p:spPr bwMode="auto">
          <a:xfrm>
            <a:off x="2618470" y="328141"/>
            <a:ext cx="123110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Exhaled air</a:t>
            </a:r>
          </a:p>
        </p:txBody>
      </p:sp>
      <p:sp>
        <p:nvSpPr>
          <p:cNvPr id="62" name="TextBox 4"/>
          <p:cNvSpPr txBox="1">
            <a:spLocks noChangeArrowheads="1"/>
          </p:cNvSpPr>
          <p:nvPr/>
        </p:nvSpPr>
        <p:spPr bwMode="auto">
          <a:xfrm>
            <a:off x="5593445" y="339254"/>
            <a:ext cx="115416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Inhaled air</a:t>
            </a:r>
          </a:p>
        </p:txBody>
      </p:sp>
      <p:sp>
        <p:nvSpPr>
          <p:cNvPr id="63" name="TextBox 6"/>
          <p:cNvSpPr txBox="1">
            <a:spLocks noChangeArrowheads="1"/>
          </p:cNvSpPr>
          <p:nvPr/>
        </p:nvSpPr>
        <p:spPr bwMode="auto">
          <a:xfrm>
            <a:off x="2720070" y="1226666"/>
            <a:ext cx="10002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Alveolar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epithelial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cells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TextBox 9"/>
          <p:cNvSpPr txBox="1">
            <a:spLocks noChangeArrowheads="1"/>
          </p:cNvSpPr>
          <p:nvPr/>
        </p:nvSpPr>
        <p:spPr bwMode="auto">
          <a:xfrm>
            <a:off x="2035858" y="2096616"/>
            <a:ext cx="1128514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Blood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entering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alveolar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capillaries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TextBox 14"/>
          <p:cNvSpPr txBox="1">
            <a:spLocks noChangeArrowheads="1"/>
          </p:cNvSpPr>
          <p:nvPr/>
        </p:nvSpPr>
        <p:spPr bwMode="auto">
          <a:xfrm>
            <a:off x="2035858" y="3538066"/>
            <a:ext cx="1461939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Pulmonary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arteries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and systemic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veins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TextBox 18"/>
          <p:cNvSpPr txBox="1">
            <a:spLocks noChangeArrowheads="1"/>
          </p:cNvSpPr>
          <p:nvPr/>
        </p:nvSpPr>
        <p:spPr bwMode="auto">
          <a:xfrm>
            <a:off x="4134533" y="1523529"/>
            <a:ext cx="43120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CO</a:t>
            </a:r>
            <a:r>
              <a:rPr lang="en-US" sz="1800" b="1" baseline="-25000" dirty="0">
                <a:solidFill>
                  <a:srgbClr val="000000"/>
                </a:solidFill>
                <a:latin typeface="Arial"/>
              </a:rPr>
              <a:t>2</a:t>
            </a:r>
          </a:p>
        </p:txBody>
      </p:sp>
      <p:sp>
        <p:nvSpPr>
          <p:cNvPr id="67" name="TextBox 19"/>
          <p:cNvSpPr txBox="1">
            <a:spLocks noChangeArrowheads="1"/>
          </p:cNvSpPr>
          <p:nvPr/>
        </p:nvSpPr>
        <p:spPr bwMode="auto">
          <a:xfrm>
            <a:off x="5004483" y="1523529"/>
            <a:ext cx="26449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800" b="1" baseline="-25000" dirty="0">
                <a:solidFill>
                  <a:srgbClr val="000000"/>
                </a:solidFill>
                <a:latin typeface="Arial"/>
              </a:rPr>
              <a:t>2</a:t>
            </a:r>
          </a:p>
        </p:txBody>
      </p:sp>
      <p:sp>
        <p:nvSpPr>
          <p:cNvPr id="68" name="TextBox 20"/>
          <p:cNvSpPr txBox="1">
            <a:spLocks noChangeArrowheads="1"/>
          </p:cNvSpPr>
          <p:nvPr/>
        </p:nvSpPr>
        <p:spPr bwMode="auto">
          <a:xfrm>
            <a:off x="6069695" y="1066329"/>
            <a:ext cx="91050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Alveolar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spaces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6025245" y="1979141"/>
            <a:ext cx="112851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Alveolar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capillaries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TextBox 24"/>
          <p:cNvSpPr txBox="1">
            <a:spLocks noChangeArrowheads="1"/>
          </p:cNvSpPr>
          <p:nvPr/>
        </p:nvSpPr>
        <p:spPr bwMode="auto">
          <a:xfrm>
            <a:off x="4396470" y="4479454"/>
            <a:ext cx="58990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Heart</a:t>
            </a:r>
          </a:p>
        </p:txBody>
      </p:sp>
      <p:sp>
        <p:nvSpPr>
          <p:cNvPr id="71" name="TextBox 25"/>
          <p:cNvSpPr txBox="1">
            <a:spLocks noChangeArrowheads="1"/>
          </p:cNvSpPr>
          <p:nvPr/>
        </p:nvSpPr>
        <p:spPr bwMode="auto">
          <a:xfrm>
            <a:off x="6245908" y="3450754"/>
            <a:ext cx="1192634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Pulmonary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veins and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systemic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arteries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TextBox 30"/>
          <p:cNvSpPr txBox="1">
            <a:spLocks noChangeArrowheads="1"/>
          </p:cNvSpPr>
          <p:nvPr/>
        </p:nvSpPr>
        <p:spPr bwMode="auto">
          <a:xfrm>
            <a:off x="2453370" y="5922491"/>
            <a:ext cx="57708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Body</a:t>
            </a:r>
          </a:p>
          <a:p>
            <a:pPr>
              <a:lnSpc>
                <a:spcPts val="2000"/>
              </a:lnSpc>
            </a:pP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TextBox 31"/>
          <p:cNvSpPr txBox="1">
            <a:spLocks noChangeArrowheads="1"/>
          </p:cNvSpPr>
          <p:nvPr/>
        </p:nvSpPr>
        <p:spPr bwMode="auto">
          <a:xfrm>
            <a:off x="2453370" y="6176491"/>
            <a:ext cx="66684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tissue</a:t>
            </a:r>
          </a:p>
        </p:txBody>
      </p:sp>
      <p:sp>
        <p:nvSpPr>
          <p:cNvPr id="74" name="TextBox 32"/>
          <p:cNvSpPr txBox="1">
            <a:spLocks noChangeArrowheads="1"/>
          </p:cNvSpPr>
          <p:nvPr/>
        </p:nvSpPr>
        <p:spPr bwMode="auto">
          <a:xfrm>
            <a:off x="3871008" y="5689129"/>
            <a:ext cx="43120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CO</a:t>
            </a:r>
            <a:r>
              <a:rPr lang="en-US" sz="1800" b="1" baseline="-25000" dirty="0">
                <a:solidFill>
                  <a:srgbClr val="000000"/>
                </a:solidFill>
                <a:latin typeface="Arial"/>
              </a:rPr>
              <a:t>2</a:t>
            </a:r>
          </a:p>
        </p:txBody>
      </p:sp>
      <p:sp>
        <p:nvSpPr>
          <p:cNvPr id="75" name="TextBox 33"/>
          <p:cNvSpPr txBox="1">
            <a:spLocks noChangeArrowheads="1"/>
          </p:cNvSpPr>
          <p:nvPr/>
        </p:nvSpPr>
        <p:spPr bwMode="auto">
          <a:xfrm>
            <a:off x="5225145" y="5676429"/>
            <a:ext cx="26449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800" b="1" baseline="-25000" dirty="0">
                <a:solidFill>
                  <a:srgbClr val="000000"/>
                </a:solidFill>
                <a:latin typeface="Arial"/>
              </a:rPr>
              <a:t>2</a:t>
            </a:r>
          </a:p>
        </p:txBody>
      </p:sp>
      <p:sp>
        <p:nvSpPr>
          <p:cNvPr id="76" name="TextBox 34"/>
          <p:cNvSpPr txBox="1">
            <a:spLocks noChangeArrowheads="1"/>
          </p:cNvSpPr>
          <p:nvPr/>
        </p:nvSpPr>
        <p:spPr bwMode="auto">
          <a:xfrm>
            <a:off x="6053820" y="5325591"/>
            <a:ext cx="112851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Systemic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capillaries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2305385" y="334094"/>
            <a:ext cx="256032" cy="256480"/>
            <a:chOff x="1848192" y="238844"/>
            <a:chExt cx="256032" cy="256480"/>
          </a:xfrm>
        </p:grpSpPr>
        <p:sp>
          <p:nvSpPr>
            <p:cNvPr id="78" name="Oval 77"/>
            <p:cNvSpPr/>
            <p:nvPr/>
          </p:nvSpPr>
          <p:spPr bwMode="auto">
            <a:xfrm>
              <a:off x="1848192" y="238844"/>
              <a:ext cx="256032" cy="256480"/>
            </a:xfrm>
            <a:prstGeom prst="ellipse">
              <a:avLst/>
            </a:prstGeom>
            <a:solidFill>
              <a:srgbClr val="0092C8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79" name="TextBox 2"/>
            <p:cNvSpPr txBox="1">
              <a:spLocks noChangeArrowheads="1"/>
            </p:cNvSpPr>
            <p:nvPr/>
          </p:nvSpPr>
          <p:spPr bwMode="auto">
            <a:xfrm>
              <a:off x="1912088" y="238844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>
                  <a:solidFill>
                    <a:srgbClr val="FFFFFF"/>
                  </a:solidFill>
                  <a:latin typeface="Arial"/>
                </a:rPr>
                <a:t>6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1724737" y="3159286"/>
            <a:ext cx="256032" cy="256480"/>
            <a:chOff x="1848192" y="238844"/>
            <a:chExt cx="256032" cy="256480"/>
          </a:xfrm>
        </p:grpSpPr>
        <p:sp>
          <p:nvSpPr>
            <p:cNvPr id="81" name="Oval 80"/>
            <p:cNvSpPr/>
            <p:nvPr/>
          </p:nvSpPr>
          <p:spPr bwMode="auto">
            <a:xfrm>
              <a:off x="1848192" y="238844"/>
              <a:ext cx="256032" cy="256480"/>
            </a:xfrm>
            <a:prstGeom prst="ellipse">
              <a:avLst/>
            </a:prstGeom>
            <a:solidFill>
              <a:srgbClr val="0092C8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82" name="TextBox 2"/>
            <p:cNvSpPr txBox="1">
              <a:spLocks noChangeArrowheads="1"/>
            </p:cNvSpPr>
            <p:nvPr/>
          </p:nvSpPr>
          <p:spPr bwMode="auto">
            <a:xfrm>
              <a:off x="1912088" y="238844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</a:rPr>
                <a:t>5</a:t>
              </a:r>
              <a:endParaRPr lang="en-US" sz="18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2136317" y="5916464"/>
            <a:ext cx="256032" cy="256480"/>
            <a:chOff x="1848192" y="238844"/>
            <a:chExt cx="256032" cy="256480"/>
          </a:xfrm>
        </p:grpSpPr>
        <p:sp>
          <p:nvSpPr>
            <p:cNvPr id="84" name="Oval 83"/>
            <p:cNvSpPr/>
            <p:nvPr/>
          </p:nvSpPr>
          <p:spPr bwMode="auto">
            <a:xfrm>
              <a:off x="1848192" y="238844"/>
              <a:ext cx="256032" cy="256480"/>
            </a:xfrm>
            <a:prstGeom prst="ellipse">
              <a:avLst/>
            </a:prstGeom>
            <a:solidFill>
              <a:srgbClr val="0092C8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85" name="TextBox 2"/>
            <p:cNvSpPr txBox="1">
              <a:spLocks noChangeArrowheads="1"/>
            </p:cNvSpPr>
            <p:nvPr/>
          </p:nvSpPr>
          <p:spPr bwMode="auto">
            <a:xfrm>
              <a:off x="1912088" y="238844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>
                  <a:solidFill>
                    <a:srgbClr val="FFFFFF"/>
                  </a:solidFill>
                  <a:latin typeface="Arial"/>
                </a:rPr>
                <a:t>4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6800802" y="346724"/>
            <a:ext cx="256032" cy="256480"/>
            <a:chOff x="1848192" y="238844"/>
            <a:chExt cx="256032" cy="256480"/>
          </a:xfrm>
        </p:grpSpPr>
        <p:sp>
          <p:nvSpPr>
            <p:cNvPr id="87" name="Oval 86"/>
            <p:cNvSpPr/>
            <p:nvPr/>
          </p:nvSpPr>
          <p:spPr bwMode="auto">
            <a:xfrm>
              <a:off x="1848192" y="238844"/>
              <a:ext cx="256032" cy="256480"/>
            </a:xfrm>
            <a:prstGeom prst="ellipse">
              <a:avLst/>
            </a:prstGeom>
            <a:solidFill>
              <a:srgbClr val="0092C8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88" name="TextBox 2"/>
            <p:cNvSpPr txBox="1">
              <a:spLocks noChangeArrowheads="1"/>
            </p:cNvSpPr>
            <p:nvPr/>
          </p:nvSpPr>
          <p:spPr bwMode="auto">
            <a:xfrm>
              <a:off x="1912088" y="238844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</a:rPr>
                <a:t>1</a:t>
              </a:r>
              <a:endParaRPr lang="en-US" sz="18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6910346" y="1300563"/>
            <a:ext cx="256032" cy="256480"/>
            <a:chOff x="1848192" y="238844"/>
            <a:chExt cx="256032" cy="256480"/>
          </a:xfrm>
        </p:grpSpPr>
        <p:sp>
          <p:nvSpPr>
            <p:cNvPr id="90" name="Oval 89"/>
            <p:cNvSpPr/>
            <p:nvPr/>
          </p:nvSpPr>
          <p:spPr bwMode="auto">
            <a:xfrm>
              <a:off x="1848192" y="238844"/>
              <a:ext cx="256032" cy="256480"/>
            </a:xfrm>
            <a:prstGeom prst="ellipse">
              <a:avLst/>
            </a:prstGeom>
            <a:solidFill>
              <a:srgbClr val="0092C8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91" name="TextBox 2"/>
            <p:cNvSpPr txBox="1">
              <a:spLocks noChangeArrowheads="1"/>
            </p:cNvSpPr>
            <p:nvPr/>
          </p:nvSpPr>
          <p:spPr bwMode="auto">
            <a:xfrm>
              <a:off x="1912088" y="238844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</a:rPr>
                <a:t>2</a:t>
              </a:r>
              <a:endParaRPr lang="en-US" sz="18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7141854" y="4229720"/>
            <a:ext cx="256032" cy="256480"/>
            <a:chOff x="1848192" y="238844"/>
            <a:chExt cx="256032" cy="256480"/>
          </a:xfrm>
        </p:grpSpPr>
        <p:sp>
          <p:nvSpPr>
            <p:cNvPr id="93" name="Oval 92"/>
            <p:cNvSpPr/>
            <p:nvPr/>
          </p:nvSpPr>
          <p:spPr bwMode="auto">
            <a:xfrm>
              <a:off x="1848192" y="238844"/>
              <a:ext cx="256032" cy="256480"/>
            </a:xfrm>
            <a:prstGeom prst="ellipse">
              <a:avLst/>
            </a:prstGeom>
            <a:solidFill>
              <a:srgbClr val="0092C8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94" name="TextBox 2"/>
            <p:cNvSpPr txBox="1">
              <a:spLocks noChangeArrowheads="1"/>
            </p:cNvSpPr>
            <p:nvPr/>
          </p:nvSpPr>
          <p:spPr bwMode="auto">
            <a:xfrm>
              <a:off x="1912088" y="238844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>
                  <a:solidFill>
                    <a:srgbClr val="FFFFFF"/>
                  </a:solidFill>
                  <a:latin typeface="Arial"/>
                </a:rPr>
                <a:t>3</a:t>
              </a:r>
            </a:p>
          </p:txBody>
        </p:sp>
      </p:grpSp>
      <p:sp>
        <p:nvSpPr>
          <p:cNvPr id="47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06064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957072" y="213360"/>
            <a:ext cx="7229856" cy="643128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42.29b</a:t>
            </a:r>
            <a:endParaRPr lang="en-US"/>
          </a:p>
        </p:txBody>
      </p:sp>
      <p:sp>
        <p:nvSpPr>
          <p:cNvPr id="57" name="TextBox 2"/>
          <p:cNvSpPr txBox="1">
            <a:spLocks noChangeArrowheads="1"/>
          </p:cNvSpPr>
          <p:nvPr/>
        </p:nvSpPr>
        <p:spPr bwMode="auto">
          <a:xfrm>
            <a:off x="1178615" y="234413"/>
            <a:ext cx="51456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160</a:t>
            </a:r>
          </a:p>
        </p:txBody>
      </p:sp>
      <p:sp>
        <p:nvSpPr>
          <p:cNvPr id="58" name="TextBox 3"/>
          <p:cNvSpPr txBox="1">
            <a:spLocks noChangeArrowheads="1"/>
          </p:cNvSpPr>
          <p:nvPr/>
        </p:nvSpPr>
        <p:spPr bwMode="auto">
          <a:xfrm>
            <a:off x="3595593" y="777388"/>
            <a:ext cx="51456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104</a:t>
            </a:r>
          </a:p>
        </p:txBody>
      </p:sp>
      <p:sp>
        <p:nvSpPr>
          <p:cNvPr id="59" name="TextBox 4"/>
          <p:cNvSpPr txBox="1">
            <a:spLocks noChangeArrowheads="1"/>
          </p:cNvSpPr>
          <p:nvPr/>
        </p:nvSpPr>
        <p:spPr bwMode="auto">
          <a:xfrm>
            <a:off x="4534237" y="1313913"/>
            <a:ext cx="34304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40</a:t>
            </a:r>
          </a:p>
        </p:txBody>
      </p:sp>
      <p:sp>
        <p:nvSpPr>
          <p:cNvPr id="60" name="TextBox 5"/>
          <p:cNvSpPr txBox="1">
            <a:spLocks noChangeArrowheads="1"/>
          </p:cNvSpPr>
          <p:nvPr/>
        </p:nvSpPr>
        <p:spPr bwMode="auto">
          <a:xfrm>
            <a:off x="2073965" y="1696500"/>
            <a:ext cx="42800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0.2</a:t>
            </a:r>
          </a:p>
        </p:txBody>
      </p:sp>
      <p:sp>
        <p:nvSpPr>
          <p:cNvPr id="61" name="TextBox 6"/>
          <p:cNvSpPr txBox="1">
            <a:spLocks noChangeArrowheads="1"/>
          </p:cNvSpPr>
          <p:nvPr/>
        </p:nvSpPr>
        <p:spPr bwMode="auto">
          <a:xfrm>
            <a:off x="4280041" y="2262414"/>
            <a:ext cx="62677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b="1" baseline="-25000" dirty="0" smtClean="0">
                <a:solidFill>
                  <a:srgbClr val="000000"/>
                </a:solidFill>
                <a:latin typeface="Arial"/>
              </a:rPr>
              <a:t>CO</a:t>
            </a:r>
            <a:r>
              <a:rPr lang="en-US" b="1" baseline="-50000" dirty="0" smtClean="0">
                <a:solidFill>
                  <a:srgbClr val="000000"/>
                </a:solidFill>
                <a:latin typeface="Arial"/>
              </a:rPr>
              <a:t>2</a:t>
            </a:r>
            <a:endParaRPr lang="en-US" b="1" baseline="-50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TextBox 8"/>
          <p:cNvSpPr txBox="1">
            <a:spLocks noChangeArrowheads="1"/>
          </p:cNvSpPr>
          <p:nvPr/>
        </p:nvSpPr>
        <p:spPr bwMode="auto">
          <a:xfrm>
            <a:off x="6162570" y="772882"/>
            <a:ext cx="51456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104</a:t>
            </a:r>
          </a:p>
        </p:txBody>
      </p:sp>
      <p:sp>
        <p:nvSpPr>
          <p:cNvPr id="63" name="TextBox 9"/>
          <p:cNvSpPr txBox="1">
            <a:spLocks noChangeArrowheads="1"/>
          </p:cNvSpPr>
          <p:nvPr/>
        </p:nvSpPr>
        <p:spPr bwMode="auto">
          <a:xfrm>
            <a:off x="7239731" y="1308355"/>
            <a:ext cx="34304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40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1092901" y="2264821"/>
            <a:ext cx="47929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b="1" baseline="-25000" dirty="0" smtClean="0">
                <a:solidFill>
                  <a:srgbClr val="000000"/>
                </a:solidFill>
                <a:latin typeface="Arial"/>
              </a:rPr>
              <a:t>O</a:t>
            </a:r>
            <a:r>
              <a:rPr lang="en-US" b="1" baseline="-50000" dirty="0" smtClean="0">
                <a:solidFill>
                  <a:srgbClr val="000000"/>
                </a:solidFill>
                <a:latin typeface="Arial"/>
              </a:rPr>
              <a:t>2</a:t>
            </a:r>
            <a:endParaRPr lang="en-US" b="1" baseline="-50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TextBox 19"/>
          <p:cNvSpPr txBox="1">
            <a:spLocks noChangeArrowheads="1"/>
          </p:cNvSpPr>
          <p:nvPr/>
        </p:nvSpPr>
        <p:spPr bwMode="auto">
          <a:xfrm>
            <a:off x="6302504" y="3690876"/>
            <a:ext cx="51456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120</a:t>
            </a:r>
          </a:p>
        </p:txBody>
      </p:sp>
      <p:sp>
        <p:nvSpPr>
          <p:cNvPr id="66" name="TextBox 20"/>
          <p:cNvSpPr txBox="1">
            <a:spLocks noChangeArrowheads="1"/>
          </p:cNvSpPr>
          <p:nvPr/>
        </p:nvSpPr>
        <p:spPr bwMode="auto">
          <a:xfrm>
            <a:off x="1171582" y="4411018"/>
            <a:ext cx="52257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en-US" b="1" dirty="0">
                <a:solidFill>
                  <a:srgbClr val="000000"/>
                </a:solidFill>
                <a:latin typeface="Arial"/>
              </a:rPr>
              <a:t>40</a:t>
            </a:r>
          </a:p>
        </p:txBody>
      </p:sp>
      <p:sp>
        <p:nvSpPr>
          <p:cNvPr id="67" name="TextBox 21"/>
          <p:cNvSpPr txBox="1">
            <a:spLocks noChangeArrowheads="1"/>
          </p:cNvSpPr>
          <p:nvPr/>
        </p:nvSpPr>
        <p:spPr bwMode="auto">
          <a:xfrm>
            <a:off x="2020091" y="4245126"/>
            <a:ext cx="52257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b="1" dirty="0">
                <a:solidFill>
                  <a:srgbClr val="000000"/>
                </a:solidFill>
                <a:latin typeface="Arial"/>
              </a:rPr>
              <a:t>45</a:t>
            </a:r>
          </a:p>
        </p:txBody>
      </p:sp>
      <p:sp>
        <p:nvSpPr>
          <p:cNvPr id="68" name="TextBox 22"/>
          <p:cNvSpPr txBox="1">
            <a:spLocks noChangeArrowheads="1"/>
          </p:cNvSpPr>
          <p:nvPr/>
        </p:nvSpPr>
        <p:spPr bwMode="auto">
          <a:xfrm>
            <a:off x="7237307" y="4457162"/>
            <a:ext cx="34304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27</a:t>
            </a:r>
          </a:p>
        </p:txBody>
      </p:sp>
      <p:sp>
        <p:nvSpPr>
          <p:cNvPr id="69" name="TextBox 12"/>
          <p:cNvSpPr txBox="1">
            <a:spLocks noChangeArrowheads="1"/>
          </p:cNvSpPr>
          <p:nvPr/>
        </p:nvSpPr>
        <p:spPr bwMode="auto">
          <a:xfrm>
            <a:off x="3498784" y="2266937"/>
            <a:ext cx="47929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b="1" baseline="-25000" dirty="0" smtClean="0">
                <a:solidFill>
                  <a:srgbClr val="000000"/>
                </a:solidFill>
                <a:latin typeface="Arial"/>
              </a:rPr>
              <a:t>O</a:t>
            </a:r>
            <a:r>
              <a:rPr lang="en-US" b="1" baseline="-50000" dirty="0" smtClean="0">
                <a:solidFill>
                  <a:srgbClr val="000000"/>
                </a:solidFill>
                <a:latin typeface="Arial"/>
              </a:rPr>
              <a:t>2</a:t>
            </a:r>
            <a:endParaRPr lang="en-US" b="1" baseline="-50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TextBox 12"/>
          <p:cNvSpPr txBox="1">
            <a:spLocks noChangeArrowheads="1"/>
          </p:cNvSpPr>
          <p:nvPr/>
        </p:nvSpPr>
        <p:spPr bwMode="auto">
          <a:xfrm>
            <a:off x="6225344" y="2264821"/>
            <a:ext cx="47929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b="1" baseline="-25000" dirty="0" smtClean="0">
                <a:solidFill>
                  <a:srgbClr val="000000"/>
                </a:solidFill>
                <a:latin typeface="Arial"/>
              </a:rPr>
              <a:t>O</a:t>
            </a:r>
            <a:r>
              <a:rPr lang="en-US" b="1" baseline="-50000" dirty="0" smtClean="0">
                <a:solidFill>
                  <a:srgbClr val="000000"/>
                </a:solidFill>
                <a:latin typeface="Arial"/>
              </a:rPr>
              <a:t>2</a:t>
            </a:r>
            <a:endParaRPr lang="en-US" b="1" baseline="-50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TextBox 6"/>
          <p:cNvSpPr txBox="1">
            <a:spLocks noChangeArrowheads="1"/>
          </p:cNvSpPr>
          <p:nvPr/>
        </p:nvSpPr>
        <p:spPr bwMode="auto">
          <a:xfrm>
            <a:off x="1872811" y="2266937"/>
            <a:ext cx="62677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b="1" baseline="-25000" dirty="0" smtClean="0">
                <a:solidFill>
                  <a:srgbClr val="000000"/>
                </a:solidFill>
                <a:latin typeface="Arial"/>
              </a:rPr>
              <a:t>CO</a:t>
            </a:r>
            <a:r>
              <a:rPr lang="en-US" b="1" baseline="-50000" dirty="0" smtClean="0">
                <a:solidFill>
                  <a:srgbClr val="000000"/>
                </a:solidFill>
                <a:latin typeface="Arial"/>
              </a:rPr>
              <a:t>2</a:t>
            </a:r>
            <a:endParaRPr lang="en-US" b="1" baseline="-50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TextBox 6"/>
          <p:cNvSpPr txBox="1">
            <a:spLocks noChangeArrowheads="1"/>
          </p:cNvSpPr>
          <p:nvPr/>
        </p:nvSpPr>
        <p:spPr bwMode="auto">
          <a:xfrm>
            <a:off x="7005898" y="2262439"/>
            <a:ext cx="62677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b="1" baseline="-25000" dirty="0" smtClean="0">
                <a:solidFill>
                  <a:srgbClr val="000000"/>
                </a:solidFill>
                <a:latin typeface="Arial"/>
              </a:rPr>
              <a:t>CO</a:t>
            </a:r>
            <a:r>
              <a:rPr lang="en-US" b="1" baseline="-50000" dirty="0" smtClean="0">
                <a:solidFill>
                  <a:srgbClr val="000000"/>
                </a:solidFill>
                <a:latin typeface="Arial"/>
              </a:rPr>
              <a:t>2</a:t>
            </a:r>
            <a:endParaRPr lang="en-US" b="1" baseline="-50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TextBox 12"/>
          <p:cNvSpPr txBox="1">
            <a:spLocks noChangeArrowheads="1"/>
          </p:cNvSpPr>
          <p:nvPr/>
        </p:nvSpPr>
        <p:spPr bwMode="auto">
          <a:xfrm>
            <a:off x="1066710" y="5340291"/>
            <a:ext cx="47929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b="1" baseline="-25000" dirty="0" smtClean="0">
                <a:solidFill>
                  <a:srgbClr val="000000"/>
                </a:solidFill>
                <a:latin typeface="Arial"/>
              </a:rPr>
              <a:t>O</a:t>
            </a:r>
            <a:r>
              <a:rPr lang="en-US" b="1" baseline="-50000" dirty="0" smtClean="0">
                <a:solidFill>
                  <a:srgbClr val="000000"/>
                </a:solidFill>
                <a:latin typeface="Arial"/>
              </a:rPr>
              <a:t>2</a:t>
            </a:r>
            <a:endParaRPr lang="en-US" b="1" baseline="-50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TextBox 12"/>
          <p:cNvSpPr txBox="1">
            <a:spLocks noChangeArrowheads="1"/>
          </p:cNvSpPr>
          <p:nvPr/>
        </p:nvSpPr>
        <p:spPr bwMode="auto">
          <a:xfrm>
            <a:off x="3503546" y="5334416"/>
            <a:ext cx="47929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b="1" baseline="-25000" dirty="0" smtClean="0">
                <a:solidFill>
                  <a:srgbClr val="000000"/>
                </a:solidFill>
                <a:latin typeface="Arial"/>
              </a:rPr>
              <a:t>O</a:t>
            </a:r>
            <a:r>
              <a:rPr lang="en-US" b="1" baseline="-50000" dirty="0" smtClean="0">
                <a:solidFill>
                  <a:srgbClr val="000000"/>
                </a:solidFill>
                <a:latin typeface="Arial"/>
              </a:rPr>
              <a:t>2</a:t>
            </a:r>
            <a:endParaRPr lang="en-US" b="1" baseline="-50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TextBox 12"/>
          <p:cNvSpPr txBox="1">
            <a:spLocks noChangeArrowheads="1"/>
          </p:cNvSpPr>
          <p:nvPr/>
        </p:nvSpPr>
        <p:spPr bwMode="auto">
          <a:xfrm>
            <a:off x="6200217" y="5353231"/>
            <a:ext cx="47929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b="1" baseline="-25000" dirty="0" smtClean="0">
                <a:solidFill>
                  <a:srgbClr val="000000"/>
                </a:solidFill>
                <a:latin typeface="Arial"/>
              </a:rPr>
              <a:t>O</a:t>
            </a:r>
            <a:r>
              <a:rPr lang="en-US" b="1" baseline="-50000" dirty="0" smtClean="0">
                <a:solidFill>
                  <a:srgbClr val="000000"/>
                </a:solidFill>
                <a:latin typeface="Arial"/>
              </a:rPr>
              <a:t>2</a:t>
            </a:r>
            <a:endParaRPr lang="en-US" b="1" baseline="-50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TextBox 6"/>
          <p:cNvSpPr txBox="1">
            <a:spLocks noChangeArrowheads="1"/>
          </p:cNvSpPr>
          <p:nvPr/>
        </p:nvSpPr>
        <p:spPr bwMode="auto">
          <a:xfrm>
            <a:off x="1857436" y="5340249"/>
            <a:ext cx="62677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b="1" baseline="-25000" dirty="0" smtClean="0">
                <a:solidFill>
                  <a:srgbClr val="000000"/>
                </a:solidFill>
                <a:latin typeface="Arial"/>
              </a:rPr>
              <a:t>CO</a:t>
            </a:r>
            <a:r>
              <a:rPr lang="en-US" b="1" baseline="-50000" dirty="0" smtClean="0">
                <a:solidFill>
                  <a:srgbClr val="000000"/>
                </a:solidFill>
                <a:latin typeface="Arial"/>
              </a:rPr>
              <a:t>2</a:t>
            </a:r>
            <a:endParaRPr lang="en-US" b="1" baseline="-50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TextBox 6"/>
          <p:cNvSpPr txBox="1">
            <a:spLocks noChangeArrowheads="1"/>
          </p:cNvSpPr>
          <p:nvPr/>
        </p:nvSpPr>
        <p:spPr bwMode="auto">
          <a:xfrm>
            <a:off x="4285741" y="5334389"/>
            <a:ext cx="62677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b="1" baseline="-25000" dirty="0" smtClean="0">
                <a:solidFill>
                  <a:srgbClr val="000000"/>
                </a:solidFill>
                <a:latin typeface="Arial"/>
              </a:rPr>
              <a:t>CO</a:t>
            </a:r>
            <a:r>
              <a:rPr lang="en-US" b="1" baseline="-50000" dirty="0" smtClean="0">
                <a:solidFill>
                  <a:srgbClr val="000000"/>
                </a:solidFill>
                <a:latin typeface="Arial"/>
              </a:rPr>
              <a:t>2</a:t>
            </a:r>
            <a:endParaRPr lang="en-US" b="1" baseline="-50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TextBox 6"/>
          <p:cNvSpPr txBox="1">
            <a:spLocks noChangeArrowheads="1"/>
          </p:cNvSpPr>
          <p:nvPr/>
        </p:nvSpPr>
        <p:spPr bwMode="auto">
          <a:xfrm>
            <a:off x="6983814" y="5352374"/>
            <a:ext cx="62677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b="1" baseline="-25000" dirty="0" smtClean="0">
                <a:solidFill>
                  <a:srgbClr val="000000"/>
                </a:solidFill>
                <a:latin typeface="Arial"/>
              </a:rPr>
              <a:t>CO</a:t>
            </a:r>
            <a:r>
              <a:rPr lang="en-US" b="1" baseline="-50000" dirty="0" smtClean="0">
                <a:solidFill>
                  <a:srgbClr val="000000"/>
                </a:solidFill>
                <a:latin typeface="Arial"/>
              </a:rPr>
              <a:t>2</a:t>
            </a:r>
            <a:endParaRPr lang="en-US" b="1" baseline="-50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TextBox 9"/>
          <p:cNvSpPr txBox="1">
            <a:spLocks noChangeArrowheads="1"/>
          </p:cNvSpPr>
          <p:nvPr/>
        </p:nvSpPr>
        <p:spPr bwMode="auto">
          <a:xfrm>
            <a:off x="3686033" y="4348595"/>
            <a:ext cx="34304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40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TextBox 9"/>
          <p:cNvSpPr txBox="1">
            <a:spLocks noChangeArrowheads="1"/>
          </p:cNvSpPr>
          <p:nvPr/>
        </p:nvSpPr>
        <p:spPr bwMode="auto">
          <a:xfrm>
            <a:off x="4529476" y="4312876"/>
            <a:ext cx="34304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45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TextBox 5"/>
          <p:cNvSpPr txBox="1">
            <a:spLocks noChangeArrowheads="1"/>
          </p:cNvSpPr>
          <p:nvPr/>
        </p:nvSpPr>
        <p:spPr bwMode="auto">
          <a:xfrm>
            <a:off x="1473381" y="2801335"/>
            <a:ext cx="1075615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Inhaled</a:t>
            </a:r>
            <a:br>
              <a:rPr lang="en-US" b="1" dirty="0" smtClean="0">
                <a:solidFill>
                  <a:srgbClr val="000000"/>
                </a:solidFill>
                <a:latin typeface="Arial"/>
              </a:rPr>
            </a:br>
            <a:r>
              <a:rPr lang="en-US" b="1" dirty="0" smtClean="0">
                <a:solidFill>
                  <a:srgbClr val="000000"/>
                </a:solidFill>
                <a:latin typeface="Arial"/>
              </a:rPr>
              <a:t>air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TextBox 5"/>
          <p:cNvSpPr txBox="1">
            <a:spLocks noChangeArrowheads="1"/>
          </p:cNvSpPr>
          <p:nvPr/>
        </p:nvSpPr>
        <p:spPr bwMode="auto">
          <a:xfrm>
            <a:off x="3855201" y="2802367"/>
            <a:ext cx="1215076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Alveolar</a:t>
            </a:r>
            <a:br>
              <a:rPr lang="en-US" b="1" dirty="0" smtClean="0">
                <a:solidFill>
                  <a:srgbClr val="000000"/>
                </a:solidFill>
                <a:latin typeface="Arial"/>
              </a:rPr>
            </a:br>
            <a:r>
              <a:rPr lang="en-US" b="1" dirty="0" smtClean="0">
                <a:solidFill>
                  <a:srgbClr val="000000"/>
                </a:solidFill>
                <a:latin typeface="Arial"/>
              </a:rPr>
              <a:t>spaces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TextBox 5"/>
          <p:cNvSpPr txBox="1">
            <a:spLocks noChangeArrowheads="1"/>
          </p:cNvSpPr>
          <p:nvPr/>
        </p:nvSpPr>
        <p:spPr bwMode="auto">
          <a:xfrm>
            <a:off x="6588358" y="2799986"/>
            <a:ext cx="1590179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Pulmonary</a:t>
            </a:r>
          </a:p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veins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TextBox 5"/>
          <p:cNvSpPr txBox="1">
            <a:spLocks noChangeArrowheads="1"/>
          </p:cNvSpPr>
          <p:nvPr/>
        </p:nvSpPr>
        <p:spPr bwMode="auto">
          <a:xfrm>
            <a:off x="6589465" y="5984141"/>
            <a:ext cx="1179810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Exhaled</a:t>
            </a:r>
          </a:p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air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TextBox 5"/>
          <p:cNvSpPr txBox="1">
            <a:spLocks noChangeArrowheads="1"/>
          </p:cNvSpPr>
          <p:nvPr/>
        </p:nvSpPr>
        <p:spPr bwMode="auto">
          <a:xfrm>
            <a:off x="3874304" y="5984934"/>
            <a:ext cx="1590179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Pulmonary</a:t>
            </a:r>
          </a:p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arteries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TextBox 5"/>
          <p:cNvSpPr txBox="1">
            <a:spLocks noChangeArrowheads="1"/>
          </p:cNvSpPr>
          <p:nvPr/>
        </p:nvSpPr>
        <p:spPr bwMode="auto">
          <a:xfrm>
            <a:off x="1500769" y="5984934"/>
            <a:ext cx="889667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Body</a:t>
            </a:r>
          </a:p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tissue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992981" y="2760530"/>
            <a:ext cx="397194" cy="384048"/>
            <a:chOff x="992981" y="2760530"/>
            <a:chExt cx="397194" cy="384048"/>
          </a:xfrm>
        </p:grpSpPr>
        <p:sp>
          <p:nvSpPr>
            <p:cNvPr id="88" name="Oval 87"/>
            <p:cNvSpPr/>
            <p:nvPr/>
          </p:nvSpPr>
          <p:spPr bwMode="auto">
            <a:xfrm>
              <a:off x="992981" y="2760530"/>
              <a:ext cx="397194" cy="384048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89" name="TextBox 5"/>
            <p:cNvSpPr txBox="1">
              <a:spLocks noChangeArrowheads="1"/>
            </p:cNvSpPr>
            <p:nvPr/>
          </p:nvSpPr>
          <p:spPr bwMode="auto">
            <a:xfrm>
              <a:off x="1105817" y="2785842"/>
              <a:ext cx="171522" cy="33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600"/>
                </a:lnSpc>
              </a:pPr>
              <a:r>
                <a:rPr lang="en-US" b="1" dirty="0" smtClean="0">
                  <a:solidFill>
                    <a:srgbClr val="FFFFFF"/>
                  </a:solidFill>
                  <a:latin typeface="Arial"/>
                </a:rPr>
                <a:t>1</a:t>
              </a:r>
              <a:endParaRPr lang="en-US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3419966" y="2764523"/>
            <a:ext cx="397194" cy="384048"/>
            <a:chOff x="992981" y="2760530"/>
            <a:chExt cx="397194" cy="384048"/>
          </a:xfrm>
        </p:grpSpPr>
        <p:sp>
          <p:nvSpPr>
            <p:cNvPr id="91" name="Oval 90"/>
            <p:cNvSpPr/>
            <p:nvPr/>
          </p:nvSpPr>
          <p:spPr bwMode="auto">
            <a:xfrm>
              <a:off x="992981" y="2760530"/>
              <a:ext cx="397194" cy="384048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92" name="TextBox 5"/>
            <p:cNvSpPr txBox="1">
              <a:spLocks noChangeArrowheads="1"/>
            </p:cNvSpPr>
            <p:nvPr/>
          </p:nvSpPr>
          <p:spPr bwMode="auto">
            <a:xfrm>
              <a:off x="1105817" y="2785842"/>
              <a:ext cx="171522" cy="33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600"/>
                </a:lnSpc>
              </a:pPr>
              <a:r>
                <a:rPr lang="en-US" b="1" dirty="0" smtClean="0">
                  <a:solidFill>
                    <a:srgbClr val="FFFFFF"/>
                  </a:solidFill>
                  <a:latin typeface="Arial"/>
                </a:rPr>
                <a:t>2</a:t>
              </a:r>
              <a:endParaRPr lang="en-US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6116216" y="2759509"/>
            <a:ext cx="397194" cy="384048"/>
            <a:chOff x="992981" y="2760530"/>
            <a:chExt cx="397194" cy="384048"/>
          </a:xfrm>
        </p:grpSpPr>
        <p:sp>
          <p:nvSpPr>
            <p:cNvPr id="94" name="Oval 93"/>
            <p:cNvSpPr/>
            <p:nvPr/>
          </p:nvSpPr>
          <p:spPr bwMode="auto">
            <a:xfrm>
              <a:off x="992981" y="2760530"/>
              <a:ext cx="397194" cy="384048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95" name="TextBox 5"/>
            <p:cNvSpPr txBox="1">
              <a:spLocks noChangeArrowheads="1"/>
            </p:cNvSpPr>
            <p:nvPr/>
          </p:nvSpPr>
          <p:spPr bwMode="auto">
            <a:xfrm>
              <a:off x="1105817" y="2785842"/>
              <a:ext cx="171522" cy="33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600"/>
                </a:lnSpc>
              </a:pPr>
              <a:r>
                <a:rPr lang="en-US" b="1" dirty="0" smtClean="0">
                  <a:solidFill>
                    <a:srgbClr val="FFFFFF"/>
                  </a:solidFill>
                  <a:latin typeface="Arial"/>
                </a:rPr>
                <a:t>3</a:t>
              </a:r>
              <a:endParaRPr lang="en-US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998856" y="5933321"/>
            <a:ext cx="397194" cy="384048"/>
            <a:chOff x="992981" y="2760530"/>
            <a:chExt cx="397194" cy="384048"/>
          </a:xfrm>
        </p:grpSpPr>
        <p:sp>
          <p:nvSpPr>
            <p:cNvPr id="97" name="Oval 96"/>
            <p:cNvSpPr/>
            <p:nvPr/>
          </p:nvSpPr>
          <p:spPr bwMode="auto">
            <a:xfrm>
              <a:off x="992981" y="2760530"/>
              <a:ext cx="397194" cy="384048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98" name="TextBox 5"/>
            <p:cNvSpPr txBox="1">
              <a:spLocks noChangeArrowheads="1"/>
            </p:cNvSpPr>
            <p:nvPr/>
          </p:nvSpPr>
          <p:spPr bwMode="auto">
            <a:xfrm>
              <a:off x="1105817" y="2785842"/>
              <a:ext cx="171522" cy="33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600"/>
                </a:lnSpc>
              </a:pPr>
              <a:r>
                <a:rPr lang="en-US" b="1" dirty="0" smtClean="0">
                  <a:solidFill>
                    <a:srgbClr val="FFFFFF"/>
                  </a:solidFill>
                  <a:latin typeface="Arial"/>
                </a:rPr>
                <a:t>4</a:t>
              </a:r>
              <a:endParaRPr lang="en-US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3412727" y="5932567"/>
            <a:ext cx="397194" cy="384048"/>
            <a:chOff x="992981" y="2760530"/>
            <a:chExt cx="397194" cy="384048"/>
          </a:xfrm>
        </p:grpSpPr>
        <p:sp>
          <p:nvSpPr>
            <p:cNvPr id="100" name="Oval 99"/>
            <p:cNvSpPr/>
            <p:nvPr/>
          </p:nvSpPr>
          <p:spPr bwMode="auto">
            <a:xfrm>
              <a:off x="992981" y="2760530"/>
              <a:ext cx="397194" cy="384048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101" name="TextBox 5"/>
            <p:cNvSpPr txBox="1">
              <a:spLocks noChangeArrowheads="1"/>
            </p:cNvSpPr>
            <p:nvPr/>
          </p:nvSpPr>
          <p:spPr bwMode="auto">
            <a:xfrm>
              <a:off x="1105817" y="2785842"/>
              <a:ext cx="171522" cy="33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600"/>
                </a:lnSpc>
              </a:pPr>
              <a:r>
                <a:rPr lang="en-US" b="1" dirty="0" smtClean="0">
                  <a:solidFill>
                    <a:srgbClr val="FFFFFF"/>
                  </a:solidFill>
                  <a:latin typeface="Arial"/>
                </a:rPr>
                <a:t>5</a:t>
              </a:r>
              <a:endParaRPr lang="en-US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6117020" y="5927779"/>
            <a:ext cx="397194" cy="384048"/>
            <a:chOff x="992981" y="2760530"/>
            <a:chExt cx="397194" cy="384048"/>
          </a:xfrm>
        </p:grpSpPr>
        <p:sp>
          <p:nvSpPr>
            <p:cNvPr id="103" name="Oval 102"/>
            <p:cNvSpPr/>
            <p:nvPr/>
          </p:nvSpPr>
          <p:spPr bwMode="auto">
            <a:xfrm>
              <a:off x="992981" y="2760530"/>
              <a:ext cx="397194" cy="384048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104" name="TextBox 5"/>
            <p:cNvSpPr txBox="1">
              <a:spLocks noChangeArrowheads="1"/>
            </p:cNvSpPr>
            <p:nvPr/>
          </p:nvSpPr>
          <p:spPr bwMode="auto">
            <a:xfrm>
              <a:off x="1105817" y="2785842"/>
              <a:ext cx="171522" cy="33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600"/>
                </a:lnSpc>
              </a:pPr>
              <a:r>
                <a:rPr lang="en-US" b="1" dirty="0" smtClean="0">
                  <a:solidFill>
                    <a:srgbClr val="FFFFFF"/>
                  </a:solidFill>
                  <a:latin typeface="Arial"/>
                </a:rPr>
                <a:t>6</a:t>
              </a:r>
              <a:endParaRPr lang="en-US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52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04387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0164"/>
          </a:xfrm>
        </p:spPr>
        <p:txBody>
          <a:bodyPr/>
          <a:lstStyle/>
          <a:p>
            <a:r>
              <a:rPr lang="en-US" dirty="0" smtClean="0"/>
              <a:t>Animation</a:t>
            </a:r>
            <a:r>
              <a:rPr lang="en-US" smtClean="0"/>
              <a:t>: CO</a:t>
            </a:r>
            <a:r>
              <a:rPr lang="en-US" baseline="-25000" smtClean="0"/>
              <a:t>2</a:t>
            </a:r>
            <a:r>
              <a:rPr lang="en-US" smtClean="0"/>
              <a:t> </a:t>
            </a:r>
            <a:r>
              <a:rPr lang="en-US" dirty="0" smtClean="0"/>
              <a:t>from Blood to Lung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  <p:pic>
        <p:nvPicPr>
          <p:cNvPr id="2" name="42_32CO2BloodToLungs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600" y="1905000"/>
            <a:ext cx="4114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2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0164"/>
          </a:xfrm>
        </p:spPr>
        <p:txBody>
          <a:bodyPr/>
          <a:lstStyle/>
          <a:p>
            <a:r>
              <a:rPr lang="en-US" dirty="0" smtClean="0"/>
              <a:t>Animation</a:t>
            </a:r>
            <a:r>
              <a:rPr lang="en-US" smtClean="0"/>
              <a:t>: CO</a:t>
            </a:r>
            <a:r>
              <a:rPr lang="en-US" baseline="-25000" smtClean="0"/>
              <a:t>2</a:t>
            </a:r>
            <a:r>
              <a:rPr lang="en-US" smtClean="0"/>
              <a:t> </a:t>
            </a:r>
            <a:r>
              <a:rPr lang="en-US" dirty="0" smtClean="0"/>
              <a:t>from Tissues to Blood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  <p:pic>
        <p:nvPicPr>
          <p:cNvPr id="2" name="42_32CO2TissuesToBlood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600" y="1905000"/>
            <a:ext cx="4114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7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6"/>
          <a:stretch>
            <a:fillRect/>
          </a:stretch>
        </p:blipFill>
        <p:spPr>
          <a:xfrm>
            <a:off x="1207008" y="688848"/>
            <a:ext cx="6729984" cy="548030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42.3b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3019425" y="3006725"/>
            <a:ext cx="647700" cy="622300"/>
          </a:xfrm>
          <a:custGeom>
            <a:avLst/>
            <a:gdLst>
              <a:gd name="connsiteX0" fmla="*/ 647700 w 647700"/>
              <a:gd name="connsiteY0" fmla="*/ 0 h 622300"/>
              <a:gd name="connsiteX1" fmla="*/ 0 w 647700"/>
              <a:gd name="connsiteY1" fmla="*/ 622300 h 622300"/>
              <a:gd name="connsiteX2" fmla="*/ 625475 w 647700"/>
              <a:gd name="connsiteY2" fmla="*/ 15240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7700" h="622300">
                <a:moveTo>
                  <a:pt x="647700" y="0"/>
                </a:moveTo>
                <a:lnTo>
                  <a:pt x="0" y="622300"/>
                </a:lnTo>
                <a:lnTo>
                  <a:pt x="625475" y="1524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362200" y="4870450"/>
            <a:ext cx="704850" cy="241300"/>
          </a:xfrm>
          <a:custGeom>
            <a:avLst/>
            <a:gdLst>
              <a:gd name="connsiteX0" fmla="*/ 0 w 704850"/>
              <a:gd name="connsiteY0" fmla="*/ 0 h 241300"/>
              <a:gd name="connsiteX1" fmla="*/ 704850 w 704850"/>
              <a:gd name="connsiteY1" fmla="*/ 24130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4850" h="241300">
                <a:moveTo>
                  <a:pt x="0" y="0"/>
                </a:moveTo>
                <a:lnTo>
                  <a:pt x="704850" y="2413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441700" y="4845050"/>
            <a:ext cx="514350" cy="514350"/>
          </a:xfrm>
          <a:custGeom>
            <a:avLst/>
            <a:gdLst>
              <a:gd name="connsiteX0" fmla="*/ 0 w 514350"/>
              <a:gd name="connsiteY0" fmla="*/ 476250 h 514350"/>
              <a:gd name="connsiteX1" fmla="*/ 514350 w 514350"/>
              <a:gd name="connsiteY1" fmla="*/ 0 h 514350"/>
              <a:gd name="connsiteX2" fmla="*/ 203200 w 514350"/>
              <a:gd name="connsiteY2" fmla="*/ 51435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4350" h="514350">
                <a:moveTo>
                  <a:pt x="0" y="476250"/>
                </a:moveTo>
                <a:lnTo>
                  <a:pt x="514350" y="0"/>
                </a:lnTo>
                <a:lnTo>
                  <a:pt x="203200" y="5143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060950" y="5454650"/>
            <a:ext cx="685800" cy="393700"/>
          </a:xfrm>
          <a:custGeom>
            <a:avLst/>
            <a:gdLst>
              <a:gd name="connsiteX0" fmla="*/ 0 w 685800"/>
              <a:gd name="connsiteY0" fmla="*/ 0 h 393700"/>
              <a:gd name="connsiteX1" fmla="*/ 685800 w 685800"/>
              <a:gd name="connsiteY1" fmla="*/ 393700 h 393700"/>
              <a:gd name="connsiteX2" fmla="*/ 234950 w 685800"/>
              <a:gd name="connsiteY2" fmla="*/ 44450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800" h="393700">
                <a:moveTo>
                  <a:pt x="0" y="0"/>
                </a:moveTo>
                <a:lnTo>
                  <a:pt x="685800" y="393700"/>
                </a:lnTo>
                <a:lnTo>
                  <a:pt x="234950" y="444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251897" y="679544"/>
            <a:ext cx="454412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(b) A closed circulatory system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339584" y="1441544"/>
            <a:ext cx="788677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Heart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396734" y="2178144"/>
            <a:ext cx="220252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Interstitial fluid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1274122" y="2976657"/>
            <a:ext cx="1931619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</a:rPr>
              <a:t>Small branch</a:t>
            </a:r>
          </a:p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</a:rPr>
              <a:t>vessels in</a:t>
            </a:r>
          </a:p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</a:rPr>
              <a:t>each organ</a:t>
            </a:r>
            <a:endParaRPr lang="en-US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1433586" y="4179982"/>
            <a:ext cx="1986121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</a:rPr>
              <a:t>Dorsal vessel</a:t>
            </a:r>
          </a:p>
          <a:p>
            <a:pPr algn="ctr"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</a:rPr>
              <a:t>(main heart)</a:t>
            </a:r>
            <a:endParaRPr lang="en-US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4426897" y="2679794"/>
            <a:ext cx="727763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</a:rPr>
              <a:t>Blood</a:t>
            </a: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3842697" y="4160932"/>
            <a:ext cx="1300036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</a:rPr>
              <a:t>Auxiliary</a:t>
            </a:r>
          </a:p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</a:rPr>
              <a:t>hearts</a:t>
            </a:r>
            <a:endParaRPr lang="en-US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5400034" y="5837332"/>
            <a:ext cx="222560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Ventral vessels</a:t>
            </a:r>
          </a:p>
        </p:txBody>
      </p:sp>
      <p:sp>
        <p:nvSpPr>
          <p:cNvPr id="17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6087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0164"/>
          </a:xfrm>
        </p:spPr>
        <p:txBody>
          <a:bodyPr/>
          <a:lstStyle/>
          <a:p>
            <a:r>
              <a:rPr lang="en-US" dirty="0" smtClean="0"/>
              <a:t>Animation</a:t>
            </a:r>
            <a:r>
              <a:rPr lang="en-US" smtClean="0"/>
              <a:t>: O</a:t>
            </a:r>
            <a:r>
              <a:rPr lang="en-US" baseline="-25000" smtClean="0"/>
              <a:t>2</a:t>
            </a:r>
            <a:r>
              <a:rPr lang="en-US" smtClean="0"/>
              <a:t> </a:t>
            </a:r>
            <a:r>
              <a:rPr lang="en-US" dirty="0" smtClean="0"/>
              <a:t>from Blood to Tissues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  <p:pic>
        <p:nvPicPr>
          <p:cNvPr id="3" name="42_32O2BloodToTissues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600" y="1905000"/>
            <a:ext cx="4114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6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0164"/>
          </a:xfrm>
        </p:spPr>
        <p:txBody>
          <a:bodyPr/>
          <a:lstStyle/>
          <a:p>
            <a:r>
              <a:rPr lang="en-US" dirty="0" smtClean="0"/>
              <a:t>Animation</a:t>
            </a:r>
            <a:r>
              <a:rPr lang="en-US" smtClean="0"/>
              <a:t>: O</a:t>
            </a:r>
            <a:r>
              <a:rPr lang="en-US" baseline="-25000" smtClean="0"/>
              <a:t>2</a:t>
            </a:r>
            <a:r>
              <a:rPr lang="en-US" smtClean="0"/>
              <a:t> </a:t>
            </a:r>
            <a:r>
              <a:rPr lang="en-US" dirty="0" smtClean="0"/>
              <a:t>from Lungs to Blood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  <p:pic>
        <p:nvPicPr>
          <p:cNvPr id="3" name="42_32O2LungsToBlood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600" y="1905000"/>
            <a:ext cx="4114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5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BioFlix</a:t>
            </a:r>
            <a:r>
              <a:rPr lang="en-US" dirty="0" smtClean="0"/>
              <a:t>: Gas Exchange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  <p:pic>
        <p:nvPicPr>
          <p:cNvPr id="3" name="GasExchan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5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Respiratory Pigments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Respiratory pigments</a:t>
            </a:r>
            <a:r>
              <a:rPr lang="en-US" dirty="0" smtClean="0"/>
              <a:t>, proteins that transport oxygen, greatly increase the amount of oxygen that blood can carry</a:t>
            </a:r>
          </a:p>
          <a:p>
            <a:r>
              <a:rPr lang="en-US" dirty="0" smtClean="0"/>
              <a:t>Arthropods and many </a:t>
            </a:r>
            <a:r>
              <a:rPr lang="en-US" dirty="0" err="1" smtClean="0"/>
              <a:t>molluscs</a:t>
            </a:r>
            <a:r>
              <a:rPr lang="en-US" dirty="0" smtClean="0"/>
              <a:t> have </a:t>
            </a:r>
            <a:r>
              <a:rPr lang="en-US" dirty="0" err="1" smtClean="0"/>
              <a:t>hemocyanin</a:t>
            </a:r>
            <a:r>
              <a:rPr lang="en-US" dirty="0" smtClean="0"/>
              <a:t>, with copper as the oxygen-binding component</a:t>
            </a:r>
          </a:p>
          <a:p>
            <a:r>
              <a:rPr lang="en-US" dirty="0" smtClean="0"/>
              <a:t>Most vertebrates and some invertebrates use hemoglobin </a:t>
            </a:r>
          </a:p>
          <a:p>
            <a:r>
              <a:rPr lang="en-US" dirty="0" smtClean="0"/>
              <a:t>In vertebrates, hemoglobin is contained within erythrocytes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1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7"/>
          <a:stretch>
            <a:fillRect/>
          </a:stretch>
        </p:blipFill>
        <p:spPr>
          <a:xfrm>
            <a:off x="3102864" y="1825752"/>
            <a:ext cx="2938272" cy="320649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42.30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4543425" y="4093369"/>
            <a:ext cx="588169" cy="428625"/>
          </a:xfrm>
          <a:custGeom>
            <a:avLst/>
            <a:gdLst>
              <a:gd name="connsiteX0" fmla="*/ 0 w 588169"/>
              <a:gd name="connsiteY0" fmla="*/ 0 h 428625"/>
              <a:gd name="connsiteX1" fmla="*/ 588169 w 588169"/>
              <a:gd name="connsiteY1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8169" h="428625">
                <a:moveTo>
                  <a:pt x="0" y="0"/>
                </a:moveTo>
                <a:lnTo>
                  <a:pt x="588169" y="42862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636294" y="4445794"/>
            <a:ext cx="502444" cy="473869"/>
          </a:xfrm>
          <a:custGeom>
            <a:avLst/>
            <a:gdLst>
              <a:gd name="connsiteX0" fmla="*/ 0 w 502444"/>
              <a:gd name="connsiteY0" fmla="*/ 0 h 473869"/>
              <a:gd name="connsiteX1" fmla="*/ 502444 w 502444"/>
              <a:gd name="connsiteY1" fmla="*/ 473869 h 4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2444" h="473869">
                <a:moveTo>
                  <a:pt x="0" y="0"/>
                </a:moveTo>
                <a:lnTo>
                  <a:pt x="502444" y="473869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172072" y="4336233"/>
            <a:ext cx="580287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Iron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172072" y="4734696"/>
            <a:ext cx="83997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Heme</a:t>
            </a: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19427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single hemoglobin molecule can carry four molecules of O</a:t>
            </a:r>
            <a:r>
              <a:rPr lang="en-US" baseline="-25000" dirty="0" smtClean="0"/>
              <a:t>2</a:t>
            </a:r>
            <a:r>
              <a:rPr lang="en-US" dirty="0" smtClean="0"/>
              <a:t>, one molecule for each iron- containing </a:t>
            </a:r>
            <a:r>
              <a:rPr lang="en-US" dirty="0" err="1" smtClean="0"/>
              <a:t>heme</a:t>
            </a:r>
            <a:r>
              <a:rPr lang="en-US" dirty="0" smtClean="0"/>
              <a:t> group</a:t>
            </a:r>
            <a:endParaRPr lang="en-US" baseline="-25000" dirty="0" smtClean="0"/>
          </a:p>
          <a:p>
            <a:r>
              <a:rPr lang="en-US" dirty="0" smtClean="0"/>
              <a:t>The hemoglobin dissociation curve</a:t>
            </a:r>
            <a:r>
              <a:rPr lang="en-US" b="1" dirty="0" smtClean="0"/>
              <a:t> </a:t>
            </a:r>
            <a:r>
              <a:rPr lang="en-US" dirty="0" smtClean="0"/>
              <a:t>shows that a small change in the partial pressure of oxygen can result in a large change in delivery of O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04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produced during cellular respiration lowers blood pH and decreases the affinity of hemoglobin for O</a:t>
            </a:r>
            <a:r>
              <a:rPr lang="en-US" baseline="-25000" dirty="0" smtClean="0"/>
              <a:t>2</a:t>
            </a:r>
            <a:r>
              <a:rPr lang="en-US" dirty="0" smtClean="0"/>
              <a:t>; this is called the </a:t>
            </a:r>
            <a:r>
              <a:rPr lang="en-US" b="1" dirty="0" smtClean="0"/>
              <a:t>Bohr shift</a:t>
            </a:r>
          </a:p>
          <a:p>
            <a:r>
              <a:rPr lang="en-US" dirty="0" smtClean="0"/>
              <a:t>Hemoglobin plays a minor role in transport of CO</a:t>
            </a:r>
            <a:r>
              <a:rPr lang="en-US" baseline="-25000" dirty="0" smtClean="0"/>
              <a:t>2</a:t>
            </a:r>
            <a:r>
              <a:rPr lang="en-US" dirty="0" smtClean="0"/>
              <a:t> and assists in buffering the blood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41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4"/>
          <a:stretch>
            <a:fillRect/>
          </a:stretch>
        </p:blipFill>
        <p:spPr>
          <a:xfrm>
            <a:off x="298704" y="1292352"/>
            <a:ext cx="8546592" cy="427329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42.31</a:t>
            </a:r>
            <a:endParaRPr lang="en-US"/>
          </a:p>
        </p:txBody>
      </p:sp>
      <p:sp>
        <p:nvSpPr>
          <p:cNvPr id="5" name="Right Brace 4"/>
          <p:cNvSpPr/>
          <p:nvPr/>
        </p:nvSpPr>
        <p:spPr bwMode="auto">
          <a:xfrm>
            <a:off x="1023939" y="1539715"/>
            <a:ext cx="160500" cy="724853"/>
          </a:xfrm>
          <a:prstGeom prst="rightBrace">
            <a:avLst>
              <a:gd name="adj1" fmla="val 37682"/>
              <a:gd name="adj2" fmla="val 48253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6862763" y="2255044"/>
            <a:ext cx="340518" cy="273844"/>
          </a:xfrm>
          <a:custGeom>
            <a:avLst/>
            <a:gdLst>
              <a:gd name="connsiteX0" fmla="*/ 0 w 340518"/>
              <a:gd name="connsiteY0" fmla="*/ 0 h 273844"/>
              <a:gd name="connsiteX1" fmla="*/ 340518 w 340518"/>
              <a:gd name="connsiteY1" fmla="*/ 190500 h 273844"/>
              <a:gd name="connsiteX2" fmla="*/ 4762 w 340518"/>
              <a:gd name="connsiteY2" fmla="*/ 273844 h 27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0518" h="273844">
                <a:moveTo>
                  <a:pt x="0" y="0"/>
                </a:moveTo>
                <a:lnTo>
                  <a:pt x="340518" y="190500"/>
                </a:lnTo>
                <a:lnTo>
                  <a:pt x="4762" y="273844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7665" y="1554577"/>
            <a:ext cx="179536" cy="2354812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14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200" b="1" baseline="-25000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 saturation of hemoglobin (%)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654104" y="1946272"/>
            <a:ext cx="16986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80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54104" y="2474910"/>
            <a:ext cx="169862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60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654104" y="2997197"/>
            <a:ext cx="16986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40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654104" y="3521072"/>
            <a:ext cx="169862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20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744591" y="4040185"/>
            <a:ext cx="84138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0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1236716" y="1604960"/>
            <a:ext cx="9345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200" b="1" baseline="-25000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 unloaded</a:t>
            </a:r>
          </a:p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to tissues</a:t>
            </a:r>
          </a:p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at rest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4195816" y="2251072"/>
            <a:ext cx="934551" cy="71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200" b="1" baseline="-25000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 unloaded</a:t>
            </a:r>
          </a:p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to tissues</a:t>
            </a:r>
          </a:p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during</a:t>
            </a:r>
          </a:p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exercise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565204" y="1433510"/>
            <a:ext cx="2540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100</a:t>
            </a:r>
          </a:p>
        </p:txBody>
      </p: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5443591" y="1409697"/>
            <a:ext cx="2540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100</a:t>
            </a:r>
          </a:p>
        </p:txBody>
      </p:sp>
      <p:sp>
        <p:nvSpPr>
          <p:cNvPr id="18" name="TextBox 18"/>
          <p:cNvSpPr txBox="1">
            <a:spLocks noChangeArrowheads="1"/>
          </p:cNvSpPr>
          <p:nvPr/>
        </p:nvSpPr>
        <p:spPr bwMode="auto">
          <a:xfrm>
            <a:off x="6718354" y="1716085"/>
            <a:ext cx="4572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pH 7.4</a:t>
            </a:r>
          </a:p>
        </p:txBody>
      </p:sp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5532491" y="1924047"/>
            <a:ext cx="169863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80</a:t>
            </a: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5532491" y="2451097"/>
            <a:ext cx="1698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60</a:t>
            </a:r>
          </a:p>
        </p:txBody>
      </p:sp>
      <p:sp>
        <p:nvSpPr>
          <p:cNvPr id="21" name="TextBox 21"/>
          <p:cNvSpPr txBox="1">
            <a:spLocks noChangeArrowheads="1"/>
          </p:cNvSpPr>
          <p:nvPr/>
        </p:nvSpPr>
        <p:spPr bwMode="auto">
          <a:xfrm>
            <a:off x="5532491" y="2974972"/>
            <a:ext cx="169863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40</a:t>
            </a:r>
          </a:p>
        </p:txBody>
      </p:sp>
      <p:sp>
        <p:nvSpPr>
          <p:cNvPr id="22" name="TextBox 22"/>
          <p:cNvSpPr txBox="1">
            <a:spLocks noChangeArrowheads="1"/>
          </p:cNvSpPr>
          <p:nvPr/>
        </p:nvSpPr>
        <p:spPr bwMode="auto">
          <a:xfrm>
            <a:off x="5532491" y="3498847"/>
            <a:ext cx="169863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20</a:t>
            </a:r>
          </a:p>
        </p:txBody>
      </p:sp>
      <p:sp>
        <p:nvSpPr>
          <p:cNvPr id="23" name="TextBox 23"/>
          <p:cNvSpPr txBox="1">
            <a:spLocks noChangeArrowheads="1"/>
          </p:cNvSpPr>
          <p:nvPr/>
        </p:nvSpPr>
        <p:spPr bwMode="auto">
          <a:xfrm>
            <a:off x="5621391" y="4016372"/>
            <a:ext cx="841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0</a:t>
            </a:r>
          </a:p>
        </p:txBody>
      </p:sp>
      <p:sp>
        <p:nvSpPr>
          <p:cNvPr id="24" name="TextBox 24"/>
          <p:cNvSpPr txBox="1">
            <a:spLocks noChangeArrowheads="1"/>
          </p:cNvSpPr>
          <p:nvPr/>
        </p:nvSpPr>
        <p:spPr bwMode="auto">
          <a:xfrm>
            <a:off x="7529566" y="1939922"/>
            <a:ext cx="4572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pH 7.2</a:t>
            </a:r>
          </a:p>
        </p:txBody>
      </p:sp>
      <p:sp>
        <p:nvSpPr>
          <p:cNvPr id="25" name="TextBox 25"/>
          <p:cNvSpPr txBox="1">
            <a:spLocks noChangeArrowheads="1"/>
          </p:cNvSpPr>
          <p:nvPr/>
        </p:nvSpPr>
        <p:spPr bwMode="auto">
          <a:xfrm>
            <a:off x="7227941" y="2347910"/>
            <a:ext cx="1078821" cy="897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Hemoglobin</a:t>
            </a:r>
          </a:p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retains less</a:t>
            </a:r>
          </a:p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200" b="1" baseline="-25000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 at lower pH</a:t>
            </a:r>
          </a:p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(higher CO</a:t>
            </a:r>
            <a:r>
              <a:rPr lang="en-US" sz="1200" b="1" baseline="-25000" dirty="0" smtClean="0">
                <a:solidFill>
                  <a:srgbClr val="000000"/>
                </a:solidFill>
                <a:latin typeface="Arial"/>
              </a:rPr>
              <a:t>2</a:t>
            </a:r>
          </a:p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concentration)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TextBox 30"/>
          <p:cNvSpPr txBox="1">
            <a:spLocks noChangeArrowheads="1"/>
          </p:cNvSpPr>
          <p:nvPr/>
        </p:nvSpPr>
        <p:spPr bwMode="auto">
          <a:xfrm>
            <a:off x="1023991" y="4217985"/>
            <a:ext cx="857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0</a:t>
            </a:r>
          </a:p>
        </p:txBody>
      </p:sp>
      <p:sp>
        <p:nvSpPr>
          <p:cNvPr id="27" name="TextBox 31"/>
          <p:cNvSpPr txBox="1">
            <a:spLocks noChangeArrowheads="1"/>
          </p:cNvSpPr>
          <p:nvPr/>
        </p:nvSpPr>
        <p:spPr bwMode="auto">
          <a:xfrm>
            <a:off x="1498654" y="4217985"/>
            <a:ext cx="1682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20</a:t>
            </a:r>
          </a:p>
        </p:txBody>
      </p:sp>
      <p:sp>
        <p:nvSpPr>
          <p:cNvPr id="28" name="TextBox 32"/>
          <p:cNvSpPr txBox="1">
            <a:spLocks noChangeArrowheads="1"/>
          </p:cNvSpPr>
          <p:nvPr/>
        </p:nvSpPr>
        <p:spPr bwMode="auto">
          <a:xfrm>
            <a:off x="2030466" y="4217985"/>
            <a:ext cx="16986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40</a:t>
            </a:r>
          </a:p>
        </p:txBody>
      </p:sp>
      <p:sp>
        <p:nvSpPr>
          <p:cNvPr id="29" name="TextBox 33"/>
          <p:cNvSpPr txBox="1">
            <a:spLocks noChangeArrowheads="1"/>
          </p:cNvSpPr>
          <p:nvPr/>
        </p:nvSpPr>
        <p:spPr bwMode="auto">
          <a:xfrm>
            <a:off x="2544816" y="4217985"/>
            <a:ext cx="16986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60</a:t>
            </a:r>
          </a:p>
        </p:txBody>
      </p:sp>
      <p:sp>
        <p:nvSpPr>
          <p:cNvPr id="30" name="TextBox 34"/>
          <p:cNvSpPr txBox="1">
            <a:spLocks noChangeArrowheads="1"/>
          </p:cNvSpPr>
          <p:nvPr/>
        </p:nvSpPr>
        <p:spPr bwMode="auto">
          <a:xfrm>
            <a:off x="3067104" y="4217985"/>
            <a:ext cx="16986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80</a:t>
            </a:r>
          </a:p>
        </p:txBody>
      </p:sp>
      <p:sp>
        <p:nvSpPr>
          <p:cNvPr id="31" name="TextBox 35"/>
          <p:cNvSpPr txBox="1">
            <a:spLocks noChangeArrowheads="1"/>
          </p:cNvSpPr>
          <p:nvPr/>
        </p:nvSpPr>
        <p:spPr bwMode="auto">
          <a:xfrm>
            <a:off x="3546529" y="4217985"/>
            <a:ext cx="254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100</a:t>
            </a:r>
          </a:p>
        </p:txBody>
      </p:sp>
      <p:sp>
        <p:nvSpPr>
          <p:cNvPr id="32" name="TextBox 36"/>
          <p:cNvSpPr txBox="1">
            <a:spLocks noChangeArrowheads="1"/>
          </p:cNvSpPr>
          <p:nvPr/>
        </p:nvSpPr>
        <p:spPr bwMode="auto">
          <a:xfrm>
            <a:off x="3473504" y="4670422"/>
            <a:ext cx="46326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Lungs</a:t>
            </a:r>
          </a:p>
        </p:txBody>
      </p:sp>
      <p:sp>
        <p:nvSpPr>
          <p:cNvPr id="33" name="TextBox 37"/>
          <p:cNvSpPr txBox="1">
            <a:spLocks noChangeArrowheads="1"/>
          </p:cNvSpPr>
          <p:nvPr/>
        </p:nvSpPr>
        <p:spPr bwMode="auto">
          <a:xfrm>
            <a:off x="5900791" y="4195760"/>
            <a:ext cx="857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0</a:t>
            </a:r>
          </a:p>
        </p:txBody>
      </p:sp>
      <p:sp>
        <p:nvSpPr>
          <p:cNvPr id="34" name="TextBox 38"/>
          <p:cNvSpPr txBox="1">
            <a:spLocks noChangeArrowheads="1"/>
          </p:cNvSpPr>
          <p:nvPr/>
        </p:nvSpPr>
        <p:spPr bwMode="auto">
          <a:xfrm>
            <a:off x="6375454" y="4195760"/>
            <a:ext cx="169862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20</a:t>
            </a:r>
          </a:p>
        </p:txBody>
      </p:sp>
      <p:sp>
        <p:nvSpPr>
          <p:cNvPr id="35" name="TextBox 39"/>
          <p:cNvSpPr txBox="1">
            <a:spLocks noChangeArrowheads="1"/>
          </p:cNvSpPr>
          <p:nvPr/>
        </p:nvSpPr>
        <p:spPr bwMode="auto">
          <a:xfrm>
            <a:off x="6908854" y="4195760"/>
            <a:ext cx="1682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40</a:t>
            </a:r>
          </a:p>
        </p:txBody>
      </p:sp>
      <p:sp>
        <p:nvSpPr>
          <p:cNvPr id="36" name="TextBox 40"/>
          <p:cNvSpPr txBox="1">
            <a:spLocks noChangeArrowheads="1"/>
          </p:cNvSpPr>
          <p:nvPr/>
        </p:nvSpPr>
        <p:spPr bwMode="auto">
          <a:xfrm>
            <a:off x="7421616" y="4195760"/>
            <a:ext cx="169863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60</a:t>
            </a:r>
          </a:p>
        </p:txBody>
      </p:sp>
      <p:sp>
        <p:nvSpPr>
          <p:cNvPr id="37" name="TextBox 41"/>
          <p:cNvSpPr txBox="1">
            <a:spLocks noChangeArrowheads="1"/>
          </p:cNvSpPr>
          <p:nvPr/>
        </p:nvSpPr>
        <p:spPr bwMode="auto">
          <a:xfrm>
            <a:off x="7945491" y="4195760"/>
            <a:ext cx="169863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80</a:t>
            </a:r>
          </a:p>
        </p:txBody>
      </p:sp>
      <p:sp>
        <p:nvSpPr>
          <p:cNvPr id="38" name="TextBox 42"/>
          <p:cNvSpPr txBox="1">
            <a:spLocks noChangeArrowheads="1"/>
          </p:cNvSpPr>
          <p:nvPr/>
        </p:nvSpPr>
        <p:spPr bwMode="auto">
          <a:xfrm>
            <a:off x="8423329" y="4195760"/>
            <a:ext cx="2540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100</a:t>
            </a:r>
          </a:p>
        </p:txBody>
      </p:sp>
      <p:sp>
        <p:nvSpPr>
          <p:cNvPr id="39" name="TextBox 43"/>
          <p:cNvSpPr txBox="1">
            <a:spLocks noChangeArrowheads="1"/>
          </p:cNvSpPr>
          <p:nvPr/>
        </p:nvSpPr>
        <p:spPr bwMode="auto">
          <a:xfrm>
            <a:off x="640606" y="4670422"/>
            <a:ext cx="1093697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Tissues during</a:t>
            </a:r>
          </a:p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exercise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TextBox 45"/>
          <p:cNvSpPr txBox="1">
            <a:spLocks noChangeArrowheads="1"/>
          </p:cNvSpPr>
          <p:nvPr/>
        </p:nvSpPr>
        <p:spPr bwMode="auto">
          <a:xfrm>
            <a:off x="1869335" y="4670428"/>
            <a:ext cx="569515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Tissues</a:t>
            </a:r>
            <a:endParaRPr lang="en-US" sz="1200" b="1" dirty="0" smtClean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at </a:t>
            </a:r>
            <a:r>
              <a:rPr lang="en-US" sz="1200" b="1" dirty="0">
                <a:solidFill>
                  <a:srgbClr val="000000"/>
                </a:solidFill>
                <a:latin typeface="Arial"/>
              </a:rPr>
              <a:t>rest</a:t>
            </a:r>
          </a:p>
        </p:txBody>
      </p:sp>
      <p:sp>
        <p:nvSpPr>
          <p:cNvPr id="41" name="TextBox 46"/>
          <p:cNvSpPr txBox="1">
            <a:spLocks noChangeArrowheads="1"/>
          </p:cNvSpPr>
          <p:nvPr/>
        </p:nvSpPr>
        <p:spPr bwMode="auto">
          <a:xfrm>
            <a:off x="2138416" y="5076822"/>
            <a:ext cx="907300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P</a:t>
            </a:r>
            <a:r>
              <a:rPr lang="en-US" sz="1200" b="1" baseline="-25000" dirty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200" b="1" baseline="-50000" dirty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200" b="1" dirty="0">
                <a:solidFill>
                  <a:srgbClr val="000000"/>
                </a:solidFill>
                <a:latin typeface="Arial"/>
              </a:rPr>
              <a:t> (mm Hg)</a:t>
            </a:r>
          </a:p>
        </p:txBody>
      </p:sp>
      <p:sp>
        <p:nvSpPr>
          <p:cNvPr id="42" name="TextBox 48"/>
          <p:cNvSpPr txBox="1">
            <a:spLocks noChangeArrowheads="1"/>
          </p:cNvSpPr>
          <p:nvPr/>
        </p:nvSpPr>
        <p:spPr bwMode="auto">
          <a:xfrm>
            <a:off x="6969179" y="4510085"/>
            <a:ext cx="936154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sz="1200" b="1" baseline="-25000" dirty="0" smtClean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200" b="1" baseline="-50000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Arial"/>
              </a:rPr>
              <a:t>(mm Hg)</a:t>
            </a:r>
          </a:p>
        </p:txBody>
      </p:sp>
      <p:sp>
        <p:nvSpPr>
          <p:cNvPr id="43" name="TextBox 49"/>
          <p:cNvSpPr txBox="1">
            <a:spLocks noChangeArrowheads="1"/>
          </p:cNvSpPr>
          <p:nvPr/>
        </p:nvSpPr>
        <p:spPr bwMode="auto">
          <a:xfrm>
            <a:off x="379466" y="5356222"/>
            <a:ext cx="3366306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(a) P</a:t>
            </a:r>
            <a:r>
              <a:rPr lang="en-US" sz="1000" b="1" baseline="-25000" dirty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000" b="1" baseline="-50000" dirty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200" b="1" dirty="0">
                <a:solidFill>
                  <a:srgbClr val="000000"/>
                </a:solidFill>
                <a:latin typeface="Arial"/>
              </a:rPr>
              <a:t> and hemoglobin dissociation at pH 7.4</a:t>
            </a:r>
          </a:p>
        </p:txBody>
      </p:sp>
      <p:sp>
        <p:nvSpPr>
          <p:cNvPr id="44" name="TextBox 50"/>
          <p:cNvSpPr txBox="1">
            <a:spLocks noChangeArrowheads="1"/>
          </p:cNvSpPr>
          <p:nvPr/>
        </p:nvSpPr>
        <p:spPr bwMode="auto">
          <a:xfrm>
            <a:off x="5259441" y="5356222"/>
            <a:ext cx="2624116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(b) pH and hemoglobin dissociation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198479" y="1440650"/>
            <a:ext cx="179536" cy="2354812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14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200" b="1" baseline="-25000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 saturation of hemoglobin (%)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44734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963168" y="213360"/>
            <a:ext cx="7217664" cy="643128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42.31a</a:t>
            </a:r>
            <a:endParaRPr lang="en-US"/>
          </a:p>
        </p:txBody>
      </p:sp>
      <p:sp>
        <p:nvSpPr>
          <p:cNvPr id="2" name="Right Brace 1"/>
          <p:cNvSpPr/>
          <p:nvPr/>
        </p:nvSpPr>
        <p:spPr bwMode="auto">
          <a:xfrm>
            <a:off x="1995489" y="533400"/>
            <a:ext cx="219075" cy="1090612"/>
          </a:xfrm>
          <a:prstGeom prst="rightBrace">
            <a:avLst>
              <a:gd name="adj1" fmla="val 37682"/>
              <a:gd name="adj2" fmla="val 48253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Right Brace 4"/>
          <p:cNvSpPr/>
          <p:nvPr/>
        </p:nvSpPr>
        <p:spPr bwMode="auto">
          <a:xfrm>
            <a:off x="6530818" y="521018"/>
            <a:ext cx="241457" cy="3268980"/>
          </a:xfrm>
          <a:prstGeom prst="rightBrace">
            <a:avLst>
              <a:gd name="adj1" fmla="val 37682"/>
              <a:gd name="adj2" fmla="val 50074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9285" y="624093"/>
            <a:ext cx="256480" cy="3483326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800" b="1" baseline="-25000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 saturation of </a:t>
            </a:r>
            <a:r>
              <a:rPr lang="en-US" sz="1800" b="1" dirty="0" err="1" smtClean="0">
                <a:solidFill>
                  <a:srgbClr val="000000"/>
                </a:solidFill>
                <a:latin typeface="Arial"/>
              </a:rPr>
              <a:t>hrmoglobin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 (%)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429247" y="1155947"/>
            <a:ext cx="2564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80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429247" y="1956047"/>
            <a:ext cx="2564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60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1429247" y="2746622"/>
            <a:ext cx="2564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40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1429247" y="3538785"/>
            <a:ext cx="2564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20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1564184" y="4324597"/>
            <a:ext cx="1282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0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2310309" y="640010"/>
            <a:ext cx="139781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800" b="1" baseline="-25000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 unloaded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to tissues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at rest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6790234" y="1616322"/>
            <a:ext cx="1397819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800" b="1" baseline="-25000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 unloaded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to tissues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during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exercise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1989634" y="4594472"/>
            <a:ext cx="1282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0</a:t>
            </a:r>
          </a:p>
        </p:txBody>
      </p:sp>
      <p:sp>
        <p:nvSpPr>
          <p:cNvPr id="16" name="TextBox 17"/>
          <p:cNvSpPr txBox="1">
            <a:spLocks noChangeArrowheads="1"/>
          </p:cNvSpPr>
          <p:nvPr/>
        </p:nvSpPr>
        <p:spPr bwMode="auto">
          <a:xfrm>
            <a:off x="2705597" y="4594472"/>
            <a:ext cx="2564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20</a:t>
            </a:r>
          </a:p>
        </p:txBody>
      </p:sp>
      <p:sp>
        <p:nvSpPr>
          <p:cNvPr id="17" name="TextBox 18"/>
          <p:cNvSpPr txBox="1">
            <a:spLocks noChangeArrowheads="1"/>
          </p:cNvSpPr>
          <p:nvPr/>
        </p:nvSpPr>
        <p:spPr bwMode="auto">
          <a:xfrm>
            <a:off x="3512047" y="4594472"/>
            <a:ext cx="2564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40</a:t>
            </a:r>
          </a:p>
        </p:txBody>
      </p:sp>
      <p:sp>
        <p:nvSpPr>
          <p:cNvPr id="18" name="TextBox 19"/>
          <p:cNvSpPr txBox="1">
            <a:spLocks noChangeArrowheads="1"/>
          </p:cNvSpPr>
          <p:nvPr/>
        </p:nvSpPr>
        <p:spPr bwMode="auto">
          <a:xfrm>
            <a:off x="3272334" y="5280272"/>
            <a:ext cx="85504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Tissues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at rest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TextBox 21"/>
          <p:cNvSpPr txBox="1">
            <a:spLocks noChangeArrowheads="1"/>
          </p:cNvSpPr>
          <p:nvPr/>
        </p:nvSpPr>
        <p:spPr bwMode="auto">
          <a:xfrm>
            <a:off x="4289922" y="4594472"/>
            <a:ext cx="2564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60</a:t>
            </a:r>
          </a:p>
        </p:txBody>
      </p:sp>
      <p:sp>
        <p:nvSpPr>
          <p:cNvPr id="20" name="TextBox 22"/>
          <p:cNvSpPr txBox="1">
            <a:spLocks noChangeArrowheads="1"/>
          </p:cNvSpPr>
          <p:nvPr/>
        </p:nvSpPr>
        <p:spPr bwMode="auto">
          <a:xfrm>
            <a:off x="5082084" y="4594472"/>
            <a:ext cx="2564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80</a:t>
            </a:r>
          </a:p>
        </p:txBody>
      </p:sp>
      <p:sp>
        <p:nvSpPr>
          <p:cNvPr id="21" name="TextBox 23"/>
          <p:cNvSpPr txBox="1">
            <a:spLocks noChangeArrowheads="1"/>
          </p:cNvSpPr>
          <p:nvPr/>
        </p:nvSpPr>
        <p:spPr bwMode="auto">
          <a:xfrm>
            <a:off x="5805984" y="4594472"/>
            <a:ext cx="3847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100</a:t>
            </a:r>
          </a:p>
        </p:txBody>
      </p:sp>
      <p:sp>
        <p:nvSpPr>
          <p:cNvPr id="22" name="TextBox 24"/>
          <p:cNvSpPr txBox="1">
            <a:spLocks noChangeArrowheads="1"/>
          </p:cNvSpPr>
          <p:nvPr/>
        </p:nvSpPr>
        <p:spPr bwMode="auto">
          <a:xfrm>
            <a:off x="5694859" y="5280272"/>
            <a:ext cx="69249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Lungs</a:t>
            </a:r>
          </a:p>
        </p:txBody>
      </p:sp>
      <p:sp>
        <p:nvSpPr>
          <p:cNvPr id="23" name="TextBox 25"/>
          <p:cNvSpPr txBox="1">
            <a:spLocks noChangeArrowheads="1"/>
          </p:cNvSpPr>
          <p:nvPr/>
        </p:nvSpPr>
        <p:spPr bwMode="auto">
          <a:xfrm>
            <a:off x="1405434" y="5280272"/>
            <a:ext cx="163730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Tissues during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exercise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TextBox 27"/>
          <p:cNvSpPr txBox="1">
            <a:spLocks noChangeArrowheads="1"/>
          </p:cNvSpPr>
          <p:nvPr/>
        </p:nvSpPr>
        <p:spPr bwMode="auto">
          <a:xfrm>
            <a:off x="3675559" y="5893047"/>
            <a:ext cx="135934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P</a:t>
            </a:r>
            <a:r>
              <a:rPr lang="en-US" sz="1800" b="1" baseline="-25000" dirty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800" b="1" baseline="-50000" dirty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800" b="1" dirty="0">
                <a:solidFill>
                  <a:srgbClr val="000000"/>
                </a:solidFill>
                <a:latin typeface="Arial"/>
              </a:rPr>
              <a:t> (mm Hg)</a:t>
            </a:r>
          </a:p>
        </p:txBody>
      </p:sp>
      <p:sp>
        <p:nvSpPr>
          <p:cNvPr id="25" name="TextBox 28"/>
          <p:cNvSpPr txBox="1">
            <a:spLocks noChangeArrowheads="1"/>
          </p:cNvSpPr>
          <p:nvPr/>
        </p:nvSpPr>
        <p:spPr bwMode="auto">
          <a:xfrm>
            <a:off x="1011734" y="6280814"/>
            <a:ext cx="505747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(a) P</a:t>
            </a:r>
            <a:r>
              <a:rPr lang="en-US" sz="1800" b="1" baseline="-25000" dirty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800" b="1" baseline="-50000" dirty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800" b="1" dirty="0">
                <a:solidFill>
                  <a:srgbClr val="000000"/>
                </a:solidFill>
                <a:latin typeface="Arial"/>
              </a:rPr>
              <a:t> and hemoglobin dissociation at pH 7.4</a:t>
            </a:r>
          </a:p>
        </p:txBody>
      </p:sp>
      <p:sp>
        <p:nvSpPr>
          <p:cNvPr id="26" name="TextBox 4"/>
          <p:cNvSpPr txBox="1">
            <a:spLocks noChangeArrowheads="1"/>
          </p:cNvSpPr>
          <p:nvPr/>
        </p:nvSpPr>
        <p:spPr bwMode="auto">
          <a:xfrm>
            <a:off x="1295897" y="374897"/>
            <a:ext cx="3847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100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8142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246632" y="213360"/>
            <a:ext cx="6650736" cy="643128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42.31b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4305300" y="1940719"/>
            <a:ext cx="640556" cy="511969"/>
          </a:xfrm>
          <a:custGeom>
            <a:avLst/>
            <a:gdLst>
              <a:gd name="connsiteX0" fmla="*/ 0 w 640556"/>
              <a:gd name="connsiteY0" fmla="*/ 511969 h 511969"/>
              <a:gd name="connsiteX1" fmla="*/ 640556 w 640556"/>
              <a:gd name="connsiteY1" fmla="*/ 342900 h 511969"/>
              <a:gd name="connsiteX2" fmla="*/ 2381 w 640556"/>
              <a:gd name="connsiteY2" fmla="*/ 0 h 51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0556" h="511969">
                <a:moveTo>
                  <a:pt x="0" y="511969"/>
                </a:moveTo>
                <a:lnTo>
                  <a:pt x="640556" y="342900"/>
                </a:lnTo>
                <a:lnTo>
                  <a:pt x="2381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9966" y="438027"/>
            <a:ext cx="307777" cy="4315284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 smtClean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2200" b="1" baseline="-25000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2200" b="1" dirty="0" smtClean="0">
                <a:solidFill>
                  <a:srgbClr val="000000"/>
                </a:solidFill>
                <a:latin typeface="Arial"/>
              </a:rPr>
              <a:t> saturation of hemoglobin (%)</a:t>
            </a:r>
            <a:endParaRPr lang="en-US" sz="2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713827" y="413641"/>
            <a:ext cx="4712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</a:rPr>
              <a:t>100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044277" y="972441"/>
            <a:ext cx="8479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</a:rPr>
              <a:t>pH 7.4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877339" y="1351854"/>
            <a:ext cx="3141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</a:rPr>
              <a:t>80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1877339" y="2317054"/>
            <a:ext cx="3141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</a:rPr>
              <a:t>60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1877339" y="3272729"/>
            <a:ext cx="3141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</a:rPr>
              <a:t>40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1877339" y="4228404"/>
            <a:ext cx="3141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</a:rPr>
              <a:t>20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2039264" y="5176141"/>
            <a:ext cx="157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</a:rPr>
              <a:t>0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5525414" y="1380429"/>
            <a:ext cx="8479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</a:rPr>
              <a:t>pH 7.2</a:t>
            </a: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4976139" y="2126554"/>
            <a:ext cx="1978106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</a:rPr>
              <a:t>Hemoglobin</a:t>
            </a:r>
          </a:p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</a:rPr>
              <a:t>retains less</a:t>
            </a:r>
          </a:p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2200" b="1" baseline="-25000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2200" b="1" dirty="0" smtClean="0">
                <a:solidFill>
                  <a:srgbClr val="000000"/>
                </a:solidFill>
                <a:latin typeface="Arial"/>
              </a:rPr>
              <a:t> at lower pH</a:t>
            </a:r>
          </a:p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</a:rPr>
              <a:t>(higher CO</a:t>
            </a:r>
            <a:r>
              <a:rPr lang="en-US" sz="2200" b="1" baseline="-25000" dirty="0" smtClean="0">
                <a:solidFill>
                  <a:srgbClr val="000000"/>
                </a:solidFill>
                <a:latin typeface="Arial"/>
              </a:rPr>
              <a:t>2</a:t>
            </a:r>
          </a:p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</a:rPr>
              <a:t>concentration)</a:t>
            </a:r>
            <a:endParaRPr lang="en-US" sz="2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4390352" y="5503166"/>
            <a:ext cx="3141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</a:rPr>
              <a:t>40</a:t>
            </a:r>
          </a:p>
        </p:txBody>
      </p: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5330152" y="5503166"/>
            <a:ext cx="3141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</a:rPr>
              <a:t>60</a:t>
            </a:r>
          </a:p>
        </p:txBody>
      </p:sp>
      <p:sp>
        <p:nvSpPr>
          <p:cNvPr id="18" name="TextBox 18"/>
          <p:cNvSpPr txBox="1">
            <a:spLocks noChangeArrowheads="1"/>
          </p:cNvSpPr>
          <p:nvPr/>
        </p:nvSpPr>
        <p:spPr bwMode="auto">
          <a:xfrm>
            <a:off x="6285827" y="5503166"/>
            <a:ext cx="3141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</a:rPr>
              <a:t>80</a:t>
            </a:r>
          </a:p>
        </p:txBody>
      </p:sp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4503064" y="5896866"/>
            <a:ext cx="17136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</a:rPr>
              <a:t>P</a:t>
            </a:r>
            <a:r>
              <a:rPr lang="en-US" sz="2200" b="1" baseline="-25000" dirty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2200" b="1" baseline="-50000" dirty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2200" b="1" dirty="0">
                <a:solidFill>
                  <a:srgbClr val="000000"/>
                </a:solidFill>
                <a:latin typeface="Arial"/>
              </a:rPr>
              <a:t> (mm Hg)</a:t>
            </a: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1283614" y="6308029"/>
            <a:ext cx="48106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</a:rPr>
              <a:t>(b) pH and hemoglobin dissociation</a:t>
            </a:r>
          </a:p>
        </p:txBody>
      </p:sp>
      <p:sp>
        <p:nvSpPr>
          <p:cNvPr id="21" name="TextBox 22"/>
          <p:cNvSpPr txBox="1">
            <a:spLocks noChangeArrowheads="1"/>
          </p:cNvSpPr>
          <p:nvPr/>
        </p:nvSpPr>
        <p:spPr bwMode="auto">
          <a:xfrm>
            <a:off x="2552027" y="5503166"/>
            <a:ext cx="157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</a:rPr>
              <a:t>0</a:t>
            </a:r>
          </a:p>
        </p:txBody>
      </p:sp>
      <p:sp>
        <p:nvSpPr>
          <p:cNvPr id="22" name="TextBox 23"/>
          <p:cNvSpPr txBox="1">
            <a:spLocks noChangeArrowheads="1"/>
          </p:cNvSpPr>
          <p:nvPr/>
        </p:nvSpPr>
        <p:spPr bwMode="auto">
          <a:xfrm>
            <a:off x="3417214" y="5503166"/>
            <a:ext cx="3141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</a:rPr>
              <a:t>20</a:t>
            </a:r>
          </a:p>
        </p:txBody>
      </p:sp>
      <p:sp>
        <p:nvSpPr>
          <p:cNvPr id="23" name="TextBox 24"/>
          <p:cNvSpPr txBox="1">
            <a:spLocks noChangeArrowheads="1"/>
          </p:cNvSpPr>
          <p:nvPr/>
        </p:nvSpPr>
        <p:spPr bwMode="auto">
          <a:xfrm>
            <a:off x="7160539" y="5503166"/>
            <a:ext cx="4712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</a:rPr>
              <a:t>100</a:t>
            </a:r>
          </a:p>
        </p:txBody>
      </p:sp>
      <p:sp>
        <p:nvSpPr>
          <p:cNvPr id="24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47291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6331"/>
          </a:xfrm>
        </p:spPr>
        <p:txBody>
          <a:bodyPr/>
          <a:lstStyle/>
          <a:p>
            <a:r>
              <a:rPr lang="en-US" smtClean="0"/>
              <a:t>Organization of Vertebrate Circulatory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Humans and other vertebrates have a closed circulatory system called the </a:t>
            </a:r>
            <a:r>
              <a:rPr lang="en-US" b="1" dirty="0" smtClean="0"/>
              <a:t>cardiovascular system</a:t>
            </a:r>
          </a:p>
          <a:p>
            <a:r>
              <a:rPr lang="en-US" dirty="0" smtClean="0"/>
              <a:t>The three main types of blood vessels are arteries, veins, and capillaries</a:t>
            </a:r>
          </a:p>
          <a:p>
            <a:r>
              <a:rPr lang="en-US" dirty="0" smtClean="0"/>
              <a:t>Blood flow is one way in these vessels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44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Carbon Dioxide 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Only about 7% of CO</a:t>
            </a:r>
            <a:r>
              <a:rPr lang="en-US" baseline="-25000" dirty="0" smtClean="0"/>
              <a:t>2</a:t>
            </a:r>
            <a:r>
              <a:rPr lang="en-US" dirty="0" smtClean="0"/>
              <a:t> from respiring cells diffuses into the blood and is transported in blood plasma, bound to hemoglobin</a:t>
            </a:r>
          </a:p>
          <a:p>
            <a:r>
              <a:rPr lang="en-US" dirty="0" smtClean="0"/>
              <a:t>The remainder diffuses into erythrocytes and reacts with water to form H</a:t>
            </a:r>
            <a:r>
              <a:rPr lang="en-US" baseline="-25000" dirty="0" smtClean="0"/>
              <a:t>2</a:t>
            </a:r>
            <a:r>
              <a:rPr lang="en-US" dirty="0" smtClean="0"/>
              <a:t>CO</a:t>
            </a:r>
            <a:r>
              <a:rPr lang="en-US" baseline="-25000" dirty="0" smtClean="0"/>
              <a:t>3</a:t>
            </a:r>
            <a:r>
              <a:rPr lang="en-US" dirty="0" smtClean="0"/>
              <a:t>, which dissociates into H</a:t>
            </a:r>
            <a:r>
              <a:rPr lang="en-US" baseline="30000" dirty="0" smtClean="0">
                <a:latin typeface="+mj-lt"/>
              </a:rPr>
              <a:t>+</a:t>
            </a:r>
            <a:r>
              <a:rPr lang="en-US" baseline="30000" dirty="0" smtClean="0"/>
              <a:t> </a:t>
            </a:r>
            <a:r>
              <a:rPr lang="en-US" dirty="0" smtClean="0"/>
              <a:t>and bicarbonate ions (HCO</a:t>
            </a:r>
            <a:r>
              <a:rPr lang="en-US" baseline="-25000" dirty="0" smtClean="0"/>
              <a:t>3</a:t>
            </a:r>
            <a:r>
              <a:rPr lang="en-US" baseline="30000" dirty="0" smtClean="0">
                <a:latin typeface="+mj-lt"/>
                <a:cs typeface="Arial"/>
              </a:rPr>
              <a:t>–</a:t>
            </a:r>
            <a:r>
              <a:rPr lang="en-US" dirty="0" smtClean="0"/>
              <a:t>)</a:t>
            </a:r>
          </a:p>
          <a:p>
            <a:r>
              <a:rPr lang="en-US" dirty="0" smtClean="0"/>
              <a:t>In the lungs, the relative partial pressures of CO</a:t>
            </a:r>
            <a:r>
              <a:rPr lang="en-US" baseline="-25000" dirty="0" smtClean="0"/>
              <a:t>2</a:t>
            </a:r>
            <a:r>
              <a:rPr lang="en-US" dirty="0" smtClean="0"/>
              <a:t> favor the net diffusion of CO</a:t>
            </a:r>
            <a:r>
              <a:rPr lang="en-US" baseline="-25000" dirty="0" smtClean="0"/>
              <a:t>2</a:t>
            </a:r>
            <a:r>
              <a:rPr lang="en-US" dirty="0" smtClean="0"/>
              <a:t> out of the blood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Respiratory Adaptations of Diving Mammals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Diving mammals have evolutionary adaptations that allow them to perform extraordinary feats</a:t>
            </a:r>
          </a:p>
          <a:p>
            <a:pPr lvl="1"/>
            <a:r>
              <a:rPr lang="en-US" dirty="0" smtClean="0"/>
              <a:t>Weddell seals in Antarctica can remain underwater for 20 minutes to an hour</a:t>
            </a:r>
          </a:p>
          <a:p>
            <a:pPr lvl="1"/>
            <a:r>
              <a:rPr lang="en-US" dirty="0" smtClean="0"/>
              <a:t>The Cuvier’s beaked whale can dive to 2,900 m and stay submerged for more than 2 hours</a:t>
            </a:r>
          </a:p>
          <a:p>
            <a:r>
              <a:rPr lang="en-US" dirty="0" smtClean="0"/>
              <a:t>These animals have a high blood to body volume ratio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71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6"/>
          <a:stretch>
            <a:fillRect/>
          </a:stretch>
        </p:blipFill>
        <p:spPr>
          <a:xfrm>
            <a:off x="2322576" y="1011936"/>
            <a:ext cx="4498848" cy="4834128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42.UN02</a:t>
            </a:r>
            <a:endParaRPr lang="en-US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2377339" y="5517401"/>
            <a:ext cx="1857111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Weddell seal</a:t>
            </a:r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9641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Deep-diving air breathers stockpile O</a:t>
            </a:r>
            <a:r>
              <a:rPr lang="en-US" baseline="-25000" dirty="0" smtClean="0"/>
              <a:t>2</a:t>
            </a:r>
            <a:r>
              <a:rPr lang="en-US" dirty="0" smtClean="0"/>
              <a:t> and use it slowly</a:t>
            </a:r>
          </a:p>
          <a:p>
            <a:r>
              <a:rPr lang="en-US" dirty="0" smtClean="0"/>
              <a:t>Diving mammals can store oxygen in their muscles in </a:t>
            </a:r>
            <a:r>
              <a:rPr lang="en-US" b="1" dirty="0" smtClean="0"/>
              <a:t>myoglobin </a:t>
            </a:r>
            <a:r>
              <a:rPr lang="en-US" dirty="0" smtClean="0"/>
              <a:t>proteins</a:t>
            </a:r>
          </a:p>
          <a:p>
            <a:r>
              <a:rPr lang="en-US" dirty="0" smtClean="0"/>
              <a:t>Diving mammals also conserve oxygen by</a:t>
            </a:r>
          </a:p>
          <a:p>
            <a:pPr lvl="1"/>
            <a:r>
              <a:rPr lang="en-US" dirty="0" smtClean="0"/>
              <a:t>Changing their buoyancy to glide passively</a:t>
            </a:r>
          </a:p>
          <a:p>
            <a:pPr lvl="1"/>
            <a:r>
              <a:rPr lang="en-US" dirty="0" smtClean="0"/>
              <a:t>Routing blood to vital tissues</a:t>
            </a:r>
          </a:p>
          <a:p>
            <a:pPr lvl="1"/>
            <a:r>
              <a:rPr lang="en-US" dirty="0" smtClean="0"/>
              <a:t>Deriving ATP in muscles from fermentation once oxygen is depleted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3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7"/>
          <a:stretch>
            <a:fillRect/>
          </a:stretch>
        </p:blipFill>
        <p:spPr>
          <a:xfrm>
            <a:off x="298704" y="1313688"/>
            <a:ext cx="8546592" cy="4230624"/>
          </a:xfrm>
          <a:prstGeom prst="rect">
            <a:avLst/>
          </a:prstGeom>
        </p:spPr>
      </p:pic>
      <p:sp>
        <p:nvSpPr>
          <p:cNvPr id="55" name="TextBox 12"/>
          <p:cNvSpPr txBox="1">
            <a:spLocks noChangeArrowheads="1"/>
          </p:cNvSpPr>
          <p:nvPr/>
        </p:nvSpPr>
        <p:spPr bwMode="auto">
          <a:xfrm>
            <a:off x="3346243" y="1343551"/>
            <a:ext cx="1628972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30188" indent="-230188">
              <a:lnSpc>
                <a:spcPts val="1420"/>
              </a:lnSpc>
              <a:buFont typeface="Wingdings" panose="05000000000000000000" pitchFamily="2" charset="2"/>
              <a:buAutoNum type="alphaLcParenBoth" startAt="2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Double </a:t>
            </a:r>
            <a:r>
              <a:rPr lang="en-US" sz="1200" b="1" dirty="0">
                <a:solidFill>
                  <a:srgbClr val="000000"/>
                </a:solidFill>
                <a:latin typeface="Arial"/>
              </a:rPr>
              <a:t>circulation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:</a:t>
            </a:r>
            <a:br>
              <a:rPr lang="en-US" sz="12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amphibian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42.4</a:t>
            </a:r>
            <a:endParaRPr lang="en-US" dirty="0"/>
          </a:p>
        </p:txBody>
      </p:sp>
      <p:sp>
        <p:nvSpPr>
          <p:cNvPr id="2" name="Freeform 1"/>
          <p:cNvSpPr/>
          <p:nvPr/>
        </p:nvSpPr>
        <p:spPr>
          <a:xfrm>
            <a:off x="2176463" y="2045494"/>
            <a:ext cx="257175" cy="266700"/>
          </a:xfrm>
          <a:custGeom>
            <a:avLst/>
            <a:gdLst>
              <a:gd name="connsiteX0" fmla="*/ 0 w 257175"/>
              <a:gd name="connsiteY0" fmla="*/ 266700 h 266700"/>
              <a:gd name="connsiteX1" fmla="*/ 257175 w 257175"/>
              <a:gd name="connsiteY1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7175" h="266700">
                <a:moveTo>
                  <a:pt x="0" y="266700"/>
                </a:moveTo>
                <a:lnTo>
                  <a:pt x="2571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828675" y="3005138"/>
            <a:ext cx="502444" cy="0"/>
          </a:xfrm>
          <a:custGeom>
            <a:avLst/>
            <a:gdLst>
              <a:gd name="connsiteX0" fmla="*/ 0 w 502444"/>
              <a:gd name="connsiteY0" fmla="*/ 0 h 0"/>
              <a:gd name="connsiteX1" fmla="*/ 502444 w 50244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2444">
                <a:moveTo>
                  <a:pt x="0" y="0"/>
                </a:moveTo>
                <a:lnTo>
                  <a:pt x="502444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121569" y="3674269"/>
            <a:ext cx="685800" cy="0"/>
          </a:xfrm>
          <a:custGeom>
            <a:avLst/>
            <a:gdLst>
              <a:gd name="connsiteX0" fmla="*/ 0 w 685800"/>
              <a:gd name="connsiteY0" fmla="*/ 0 h 0"/>
              <a:gd name="connsiteX1" fmla="*/ 685800 w 6858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5800">
                <a:moveTo>
                  <a:pt x="0" y="0"/>
                </a:moveTo>
                <a:lnTo>
                  <a:pt x="6858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259681" y="3907631"/>
            <a:ext cx="688182" cy="0"/>
          </a:xfrm>
          <a:custGeom>
            <a:avLst/>
            <a:gdLst>
              <a:gd name="connsiteX0" fmla="*/ 0 w 688182"/>
              <a:gd name="connsiteY0" fmla="*/ 0 h 0"/>
              <a:gd name="connsiteX1" fmla="*/ 688182 w 68818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8182">
                <a:moveTo>
                  <a:pt x="0" y="0"/>
                </a:moveTo>
                <a:lnTo>
                  <a:pt x="688182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02469" y="4314825"/>
            <a:ext cx="590550" cy="0"/>
          </a:xfrm>
          <a:custGeom>
            <a:avLst/>
            <a:gdLst>
              <a:gd name="connsiteX0" fmla="*/ 0 w 590550"/>
              <a:gd name="connsiteY0" fmla="*/ 0 h 0"/>
              <a:gd name="connsiteX1" fmla="*/ 590550 w 5905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0550">
                <a:moveTo>
                  <a:pt x="0" y="0"/>
                </a:moveTo>
                <a:lnTo>
                  <a:pt x="5905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152650" y="4907756"/>
            <a:ext cx="459581" cy="200025"/>
          </a:xfrm>
          <a:custGeom>
            <a:avLst/>
            <a:gdLst>
              <a:gd name="connsiteX0" fmla="*/ 0 w 459581"/>
              <a:gd name="connsiteY0" fmla="*/ 0 h 200025"/>
              <a:gd name="connsiteX1" fmla="*/ 459581 w 459581"/>
              <a:gd name="connsiteY1" fmla="*/ 200025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9581" h="200025">
                <a:moveTo>
                  <a:pt x="0" y="0"/>
                </a:moveTo>
                <a:lnTo>
                  <a:pt x="459581" y="20002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438650" y="4724400"/>
            <a:ext cx="869156" cy="0"/>
          </a:xfrm>
          <a:custGeom>
            <a:avLst/>
            <a:gdLst>
              <a:gd name="connsiteX0" fmla="*/ 0 w 869156"/>
              <a:gd name="connsiteY0" fmla="*/ 0 h 0"/>
              <a:gd name="connsiteX1" fmla="*/ 869156 w 86915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9156">
                <a:moveTo>
                  <a:pt x="0" y="0"/>
                </a:moveTo>
                <a:lnTo>
                  <a:pt x="869156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4298156" y="3795713"/>
            <a:ext cx="0" cy="354806"/>
          </a:xfrm>
          <a:custGeom>
            <a:avLst/>
            <a:gdLst>
              <a:gd name="connsiteX0" fmla="*/ 0 w 0"/>
              <a:gd name="connsiteY0" fmla="*/ 0 h 354806"/>
              <a:gd name="connsiteX1" fmla="*/ 0 w 0"/>
              <a:gd name="connsiteY1" fmla="*/ 354806 h 35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354806">
                <a:moveTo>
                  <a:pt x="0" y="0"/>
                </a:moveTo>
                <a:lnTo>
                  <a:pt x="0" y="354806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548188" y="3228975"/>
            <a:ext cx="692943" cy="381000"/>
          </a:xfrm>
          <a:custGeom>
            <a:avLst/>
            <a:gdLst>
              <a:gd name="connsiteX0" fmla="*/ 0 w 692943"/>
              <a:gd name="connsiteY0" fmla="*/ 381000 h 381000"/>
              <a:gd name="connsiteX1" fmla="*/ 692943 w 692943"/>
              <a:gd name="connsiteY1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2943" h="381000">
                <a:moveTo>
                  <a:pt x="0" y="381000"/>
                </a:moveTo>
                <a:lnTo>
                  <a:pt x="692943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536156" y="3369469"/>
            <a:ext cx="550069" cy="238125"/>
          </a:xfrm>
          <a:custGeom>
            <a:avLst/>
            <a:gdLst>
              <a:gd name="connsiteX0" fmla="*/ 0 w 550069"/>
              <a:gd name="connsiteY0" fmla="*/ 0 h 238125"/>
              <a:gd name="connsiteX1" fmla="*/ 550069 w 550069"/>
              <a:gd name="connsiteY1" fmla="*/ 23812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0069" h="238125">
                <a:moveTo>
                  <a:pt x="0" y="0"/>
                </a:moveTo>
                <a:lnTo>
                  <a:pt x="550069" y="23812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4479131" y="2419350"/>
            <a:ext cx="795338" cy="0"/>
          </a:xfrm>
          <a:custGeom>
            <a:avLst/>
            <a:gdLst>
              <a:gd name="connsiteX0" fmla="*/ 0 w 795338"/>
              <a:gd name="connsiteY0" fmla="*/ 0 h 0"/>
              <a:gd name="connsiteX1" fmla="*/ 795338 w 79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95338">
                <a:moveTo>
                  <a:pt x="0" y="0"/>
                </a:moveTo>
                <a:lnTo>
                  <a:pt x="795338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7105650" y="2488406"/>
            <a:ext cx="921544" cy="0"/>
          </a:xfrm>
          <a:custGeom>
            <a:avLst/>
            <a:gdLst>
              <a:gd name="connsiteX0" fmla="*/ 0 w 921544"/>
              <a:gd name="connsiteY0" fmla="*/ 0 h 0"/>
              <a:gd name="connsiteX1" fmla="*/ 921544 w 92154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1544">
                <a:moveTo>
                  <a:pt x="0" y="0"/>
                </a:moveTo>
                <a:lnTo>
                  <a:pt x="921544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7224713" y="3600450"/>
            <a:ext cx="226218" cy="0"/>
          </a:xfrm>
          <a:custGeom>
            <a:avLst/>
            <a:gdLst>
              <a:gd name="connsiteX0" fmla="*/ 0 w 226218"/>
              <a:gd name="connsiteY0" fmla="*/ 0 h 0"/>
              <a:gd name="connsiteX1" fmla="*/ 226218 w 22621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6218">
                <a:moveTo>
                  <a:pt x="0" y="0"/>
                </a:moveTo>
                <a:lnTo>
                  <a:pt x="226218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7162800" y="3845719"/>
            <a:ext cx="288131" cy="0"/>
          </a:xfrm>
          <a:custGeom>
            <a:avLst/>
            <a:gdLst>
              <a:gd name="connsiteX0" fmla="*/ 0 w 288131"/>
              <a:gd name="connsiteY0" fmla="*/ 0 h 0"/>
              <a:gd name="connsiteX1" fmla="*/ 288131 w 28813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8131">
                <a:moveTo>
                  <a:pt x="0" y="0"/>
                </a:moveTo>
                <a:lnTo>
                  <a:pt x="288131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6567488" y="3598069"/>
            <a:ext cx="195262" cy="0"/>
          </a:xfrm>
          <a:custGeom>
            <a:avLst/>
            <a:gdLst>
              <a:gd name="connsiteX0" fmla="*/ 0 w 195262"/>
              <a:gd name="connsiteY0" fmla="*/ 0 h 0"/>
              <a:gd name="connsiteX1" fmla="*/ 195262 w 19526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5262">
                <a:moveTo>
                  <a:pt x="0" y="0"/>
                </a:moveTo>
                <a:lnTo>
                  <a:pt x="195262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6569869" y="3838574"/>
            <a:ext cx="266700" cy="0"/>
          </a:xfrm>
          <a:custGeom>
            <a:avLst/>
            <a:gdLst>
              <a:gd name="connsiteX0" fmla="*/ 0 w 266700"/>
              <a:gd name="connsiteY0" fmla="*/ 0 h 0"/>
              <a:gd name="connsiteX1" fmla="*/ 266700 w 2667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6700">
                <a:moveTo>
                  <a:pt x="0" y="0"/>
                </a:moveTo>
                <a:lnTo>
                  <a:pt x="2667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7100888" y="4757738"/>
            <a:ext cx="923925" cy="0"/>
          </a:xfrm>
          <a:custGeom>
            <a:avLst/>
            <a:gdLst>
              <a:gd name="connsiteX0" fmla="*/ 0 w 923925"/>
              <a:gd name="connsiteY0" fmla="*/ 0 h 0"/>
              <a:gd name="connsiteX1" fmla="*/ 923925 w 92392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3925">
                <a:moveTo>
                  <a:pt x="0" y="0"/>
                </a:moveTo>
                <a:lnTo>
                  <a:pt x="9239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347792" y="1360484"/>
            <a:ext cx="1567737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28600" indent="-228600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(a) Single circulation:</a:t>
            </a:r>
            <a:br>
              <a:rPr lang="en-US" sz="12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1200" b="1" dirty="0">
                <a:solidFill>
                  <a:srgbClr val="231F20"/>
                </a:solidFill>
                <a:latin typeface="Arial"/>
              </a:rPr>
              <a:t> 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fish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2460755" y="1804984"/>
            <a:ext cx="751809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Gill</a:t>
            </a:r>
          </a:p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capillaries</a:t>
            </a:r>
            <a:endParaRPr lang="en-US" sz="12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3559305" y="1922459"/>
            <a:ext cx="1745671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Pulmocutaneous circuit</a:t>
            </a:r>
          </a:p>
        </p:txBody>
      </p:sp>
      <p:sp>
        <p:nvSpPr>
          <p:cNvPr id="25" name="TextBox 9"/>
          <p:cNvSpPr txBox="1">
            <a:spLocks noChangeArrowheads="1"/>
          </p:cNvSpPr>
          <p:nvPr/>
        </p:nvSpPr>
        <p:spPr bwMode="auto">
          <a:xfrm>
            <a:off x="5302380" y="2322509"/>
            <a:ext cx="751809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Lung</a:t>
            </a:r>
          </a:p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and skin</a:t>
            </a:r>
          </a:p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capillaries</a:t>
            </a:r>
            <a:endParaRPr lang="en-US" sz="12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6221542" y="1360484"/>
            <a:ext cx="1577355" cy="364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30188" indent="-230188">
              <a:lnSpc>
                <a:spcPts val="1420"/>
              </a:lnSpc>
              <a:buFontTx/>
              <a:buAutoNum type="alphaLcParenBoth" startAt="3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Double </a:t>
            </a:r>
            <a:r>
              <a:rPr lang="en-US" sz="1200" b="1" dirty="0">
                <a:solidFill>
                  <a:srgbClr val="000000"/>
                </a:solidFill>
                <a:latin typeface="Arial"/>
              </a:rPr>
              <a:t>circulation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:</a:t>
            </a:r>
            <a:br>
              <a:rPr lang="en-US" sz="12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mammal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TextBox 14"/>
          <p:cNvSpPr txBox="1">
            <a:spLocks noChangeArrowheads="1"/>
          </p:cNvSpPr>
          <p:nvPr/>
        </p:nvSpPr>
        <p:spPr bwMode="auto">
          <a:xfrm>
            <a:off x="6405692" y="1922459"/>
            <a:ext cx="1287463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Pulmonary circuit</a:t>
            </a:r>
          </a:p>
        </p:txBody>
      </p:sp>
      <p:sp>
        <p:nvSpPr>
          <p:cNvPr id="28" name="TextBox 15"/>
          <p:cNvSpPr txBox="1">
            <a:spLocks noChangeArrowheads="1"/>
          </p:cNvSpPr>
          <p:nvPr/>
        </p:nvSpPr>
        <p:spPr bwMode="auto">
          <a:xfrm>
            <a:off x="8055105" y="2389184"/>
            <a:ext cx="751809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Lung</a:t>
            </a:r>
          </a:p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capillaries</a:t>
            </a:r>
            <a:endParaRPr lang="en-US" sz="12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TextBox 17"/>
          <p:cNvSpPr txBox="1">
            <a:spLocks noChangeArrowheads="1"/>
          </p:cNvSpPr>
          <p:nvPr/>
        </p:nvSpPr>
        <p:spPr bwMode="auto">
          <a:xfrm>
            <a:off x="347792" y="2882896"/>
            <a:ext cx="4476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Artery</a:t>
            </a:r>
          </a:p>
        </p:txBody>
      </p:sp>
      <p:sp>
        <p:nvSpPr>
          <p:cNvPr id="30" name="TextBox 18"/>
          <p:cNvSpPr txBox="1">
            <a:spLocks noChangeArrowheads="1"/>
          </p:cNvSpPr>
          <p:nvPr/>
        </p:nvSpPr>
        <p:spPr bwMode="auto">
          <a:xfrm>
            <a:off x="347792" y="3343271"/>
            <a:ext cx="4397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Heart:</a:t>
            </a:r>
          </a:p>
        </p:txBody>
      </p:sp>
      <p:sp>
        <p:nvSpPr>
          <p:cNvPr id="31" name="TextBox 19"/>
          <p:cNvSpPr txBox="1">
            <a:spLocks noChangeArrowheads="1"/>
          </p:cNvSpPr>
          <p:nvPr/>
        </p:nvSpPr>
        <p:spPr bwMode="auto">
          <a:xfrm>
            <a:off x="347792" y="3576634"/>
            <a:ext cx="744538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Atrium (A)</a:t>
            </a:r>
          </a:p>
        </p:txBody>
      </p:sp>
      <p:sp>
        <p:nvSpPr>
          <p:cNvPr id="32" name="TextBox 20"/>
          <p:cNvSpPr txBox="1">
            <a:spLocks noChangeArrowheads="1"/>
          </p:cNvSpPr>
          <p:nvPr/>
        </p:nvSpPr>
        <p:spPr bwMode="auto">
          <a:xfrm>
            <a:off x="347792" y="3803646"/>
            <a:ext cx="8890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Ventricle (V)</a:t>
            </a:r>
          </a:p>
        </p:txBody>
      </p:sp>
      <p:sp>
        <p:nvSpPr>
          <p:cNvPr id="33" name="TextBox 21"/>
          <p:cNvSpPr txBox="1">
            <a:spLocks noChangeArrowheads="1"/>
          </p:cNvSpPr>
          <p:nvPr/>
        </p:nvSpPr>
        <p:spPr bwMode="auto">
          <a:xfrm>
            <a:off x="347792" y="4213221"/>
            <a:ext cx="3206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Vein</a:t>
            </a:r>
          </a:p>
        </p:txBody>
      </p:sp>
      <p:sp>
        <p:nvSpPr>
          <p:cNvPr id="34" name="TextBox 22"/>
          <p:cNvSpPr txBox="1">
            <a:spLocks noChangeArrowheads="1"/>
          </p:cNvSpPr>
          <p:nvPr/>
        </p:nvSpPr>
        <p:spPr bwMode="auto">
          <a:xfrm>
            <a:off x="3257680" y="3086096"/>
            <a:ext cx="49212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Atrium</a:t>
            </a:r>
          </a:p>
        </p:txBody>
      </p:sp>
      <p:sp>
        <p:nvSpPr>
          <p:cNvPr id="35" name="TextBox 23"/>
          <p:cNvSpPr txBox="1">
            <a:spLocks noChangeArrowheads="1"/>
          </p:cNvSpPr>
          <p:nvPr/>
        </p:nvSpPr>
        <p:spPr bwMode="auto">
          <a:xfrm>
            <a:off x="3257680" y="3263896"/>
            <a:ext cx="21272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(A)</a:t>
            </a:r>
          </a:p>
        </p:txBody>
      </p:sp>
      <p:sp>
        <p:nvSpPr>
          <p:cNvPr id="36" name="TextBox 24"/>
          <p:cNvSpPr txBox="1">
            <a:spLocks noChangeArrowheads="1"/>
          </p:cNvSpPr>
          <p:nvPr/>
        </p:nvSpPr>
        <p:spPr bwMode="auto">
          <a:xfrm>
            <a:off x="5302380" y="3086096"/>
            <a:ext cx="49532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Atrium</a:t>
            </a:r>
          </a:p>
        </p:txBody>
      </p:sp>
      <p:sp>
        <p:nvSpPr>
          <p:cNvPr id="37" name="TextBox 25"/>
          <p:cNvSpPr txBox="1">
            <a:spLocks noChangeArrowheads="1"/>
          </p:cNvSpPr>
          <p:nvPr/>
        </p:nvSpPr>
        <p:spPr bwMode="auto">
          <a:xfrm>
            <a:off x="5302380" y="3263896"/>
            <a:ext cx="213200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(A)</a:t>
            </a:r>
          </a:p>
        </p:txBody>
      </p:sp>
      <p:sp>
        <p:nvSpPr>
          <p:cNvPr id="38" name="TextBox 26"/>
          <p:cNvSpPr txBox="1">
            <a:spLocks noChangeArrowheads="1"/>
          </p:cNvSpPr>
          <p:nvPr/>
        </p:nvSpPr>
        <p:spPr bwMode="auto">
          <a:xfrm>
            <a:off x="6466017" y="3502021"/>
            <a:ext cx="1111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A</a:t>
            </a:r>
          </a:p>
        </p:txBody>
      </p:sp>
      <p:sp>
        <p:nvSpPr>
          <p:cNvPr id="39" name="TextBox 27"/>
          <p:cNvSpPr txBox="1">
            <a:spLocks noChangeArrowheads="1"/>
          </p:cNvSpPr>
          <p:nvPr/>
        </p:nvSpPr>
        <p:spPr bwMode="auto">
          <a:xfrm>
            <a:off x="3722817" y="3949696"/>
            <a:ext cx="39052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Right</a:t>
            </a:r>
          </a:p>
        </p:txBody>
      </p:sp>
      <p:sp>
        <p:nvSpPr>
          <p:cNvPr id="40" name="TextBox 28"/>
          <p:cNvSpPr txBox="1">
            <a:spLocks noChangeArrowheads="1"/>
          </p:cNvSpPr>
          <p:nvPr/>
        </p:nvSpPr>
        <p:spPr bwMode="auto">
          <a:xfrm>
            <a:off x="4621342" y="3949696"/>
            <a:ext cx="2794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Left</a:t>
            </a:r>
          </a:p>
        </p:txBody>
      </p:sp>
      <p:sp>
        <p:nvSpPr>
          <p:cNvPr id="41" name="TextBox 29"/>
          <p:cNvSpPr txBox="1">
            <a:spLocks noChangeArrowheads="1"/>
          </p:cNvSpPr>
          <p:nvPr/>
        </p:nvSpPr>
        <p:spPr bwMode="auto">
          <a:xfrm>
            <a:off x="3859342" y="4165596"/>
            <a:ext cx="8890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Ventricle (V)</a:t>
            </a:r>
          </a:p>
        </p:txBody>
      </p:sp>
      <p:sp>
        <p:nvSpPr>
          <p:cNvPr id="42" name="TextBox 30"/>
          <p:cNvSpPr txBox="1">
            <a:spLocks noChangeArrowheads="1"/>
          </p:cNvSpPr>
          <p:nvPr/>
        </p:nvSpPr>
        <p:spPr bwMode="auto">
          <a:xfrm>
            <a:off x="5345242" y="4640259"/>
            <a:ext cx="751809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Systemic</a:t>
            </a:r>
          </a:p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capillaries</a:t>
            </a:r>
            <a:endParaRPr lang="en-US" sz="12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TextBox 32"/>
          <p:cNvSpPr txBox="1">
            <a:spLocks noChangeArrowheads="1"/>
          </p:cNvSpPr>
          <p:nvPr/>
        </p:nvSpPr>
        <p:spPr bwMode="auto">
          <a:xfrm>
            <a:off x="685930" y="5119684"/>
            <a:ext cx="1362552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Oxygen-rich blood</a:t>
            </a:r>
          </a:p>
        </p:txBody>
      </p:sp>
      <p:sp>
        <p:nvSpPr>
          <p:cNvPr id="44" name="TextBox 33"/>
          <p:cNvSpPr txBox="1">
            <a:spLocks noChangeArrowheads="1"/>
          </p:cNvSpPr>
          <p:nvPr/>
        </p:nvSpPr>
        <p:spPr bwMode="auto">
          <a:xfrm>
            <a:off x="685930" y="5335584"/>
            <a:ext cx="1423467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Oxygen-poor blood</a:t>
            </a:r>
          </a:p>
        </p:txBody>
      </p:sp>
      <p:sp>
        <p:nvSpPr>
          <p:cNvPr id="45" name="TextBox 35"/>
          <p:cNvSpPr txBox="1">
            <a:spLocks noChangeArrowheads="1"/>
          </p:cNvSpPr>
          <p:nvPr/>
        </p:nvSpPr>
        <p:spPr bwMode="auto">
          <a:xfrm>
            <a:off x="7478842" y="3502021"/>
            <a:ext cx="1111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A</a:t>
            </a:r>
          </a:p>
        </p:txBody>
      </p:sp>
      <p:sp>
        <p:nvSpPr>
          <p:cNvPr id="46" name="TextBox 36"/>
          <p:cNvSpPr txBox="1">
            <a:spLocks noChangeArrowheads="1"/>
          </p:cNvSpPr>
          <p:nvPr/>
        </p:nvSpPr>
        <p:spPr bwMode="auto">
          <a:xfrm>
            <a:off x="7478842" y="3744909"/>
            <a:ext cx="10318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V</a:t>
            </a:r>
          </a:p>
        </p:txBody>
      </p:sp>
      <p:sp>
        <p:nvSpPr>
          <p:cNvPr id="47" name="TextBox 37"/>
          <p:cNvSpPr txBox="1">
            <a:spLocks noChangeArrowheads="1"/>
          </p:cNvSpPr>
          <p:nvPr/>
        </p:nvSpPr>
        <p:spPr bwMode="auto">
          <a:xfrm>
            <a:off x="7351842" y="3938584"/>
            <a:ext cx="2794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Left</a:t>
            </a:r>
          </a:p>
        </p:txBody>
      </p:sp>
      <p:sp>
        <p:nvSpPr>
          <p:cNvPr id="48" name="TextBox 38"/>
          <p:cNvSpPr txBox="1">
            <a:spLocks noChangeArrowheads="1"/>
          </p:cNvSpPr>
          <p:nvPr/>
        </p:nvSpPr>
        <p:spPr bwMode="auto">
          <a:xfrm>
            <a:off x="6466017" y="3744909"/>
            <a:ext cx="1016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V</a:t>
            </a:r>
          </a:p>
        </p:txBody>
      </p:sp>
      <p:sp>
        <p:nvSpPr>
          <p:cNvPr id="49" name="TextBox 39"/>
          <p:cNvSpPr txBox="1">
            <a:spLocks noChangeArrowheads="1"/>
          </p:cNvSpPr>
          <p:nvPr/>
        </p:nvSpPr>
        <p:spPr bwMode="auto">
          <a:xfrm>
            <a:off x="6412042" y="3938584"/>
            <a:ext cx="394339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Right</a:t>
            </a:r>
          </a:p>
        </p:txBody>
      </p:sp>
      <p:sp>
        <p:nvSpPr>
          <p:cNvPr id="50" name="TextBox 40"/>
          <p:cNvSpPr txBox="1">
            <a:spLocks noChangeArrowheads="1"/>
          </p:cNvSpPr>
          <p:nvPr/>
        </p:nvSpPr>
        <p:spPr bwMode="auto">
          <a:xfrm>
            <a:off x="8055105" y="4659309"/>
            <a:ext cx="751809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Systemic</a:t>
            </a:r>
          </a:p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capillaries</a:t>
            </a:r>
            <a:endParaRPr lang="en-US" sz="12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TextBox 42"/>
          <p:cNvSpPr txBox="1">
            <a:spLocks noChangeArrowheads="1"/>
          </p:cNvSpPr>
          <p:nvPr/>
        </p:nvSpPr>
        <p:spPr bwMode="auto">
          <a:xfrm>
            <a:off x="6578730" y="5211759"/>
            <a:ext cx="1169987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Systemic circuit</a:t>
            </a:r>
          </a:p>
        </p:txBody>
      </p:sp>
      <p:sp>
        <p:nvSpPr>
          <p:cNvPr id="52" name="TextBox 43"/>
          <p:cNvSpPr txBox="1">
            <a:spLocks noChangeArrowheads="1"/>
          </p:cNvSpPr>
          <p:nvPr/>
        </p:nvSpPr>
        <p:spPr bwMode="auto">
          <a:xfrm>
            <a:off x="2656017" y="5033959"/>
            <a:ext cx="751809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Body</a:t>
            </a:r>
          </a:p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capillaries</a:t>
            </a:r>
            <a:endParaRPr lang="en-US" sz="12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TextBox 45"/>
          <p:cNvSpPr txBox="1">
            <a:spLocks noChangeArrowheads="1"/>
          </p:cNvSpPr>
          <p:nvPr/>
        </p:nvSpPr>
        <p:spPr bwMode="auto">
          <a:xfrm>
            <a:off x="3862517" y="5211759"/>
            <a:ext cx="1169988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Systemic circuit</a:t>
            </a:r>
          </a:p>
        </p:txBody>
      </p:sp>
      <p:sp>
        <p:nvSpPr>
          <p:cNvPr id="56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8645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9"/>
          <a:stretch>
            <a:fillRect/>
          </a:stretch>
        </p:blipFill>
        <p:spPr>
          <a:xfrm>
            <a:off x="298704" y="393192"/>
            <a:ext cx="8546592" cy="607161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42.UN01a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38611" y="822516"/>
            <a:ext cx="359073" cy="3056927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b="1" dirty="0" smtClean="0">
                <a:solidFill>
                  <a:srgbClr val="000000"/>
                </a:solidFill>
                <a:latin typeface="Arial"/>
              </a:rPr>
              <a:t>Percent of individuals</a:t>
            </a:r>
            <a:endParaRPr lang="en-US" sz="23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758719" y="862311"/>
            <a:ext cx="327013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76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</a:rPr>
              <a:t>30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758719" y="1875136"/>
            <a:ext cx="327013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76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</a:rPr>
              <a:t>20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758719" y="2886373"/>
            <a:ext cx="327013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76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</a:rPr>
              <a:t>10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915881" y="3900786"/>
            <a:ext cx="163506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76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</a:rPr>
              <a:t>0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165119" y="4188123"/>
            <a:ext cx="163506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76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</a:rPr>
              <a:t>0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2220806" y="4188123"/>
            <a:ext cx="327013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76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</a:rPr>
              <a:t>50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341581" y="4188123"/>
            <a:ext cx="490519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76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</a:rPr>
              <a:t>100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4540144" y="4188123"/>
            <a:ext cx="490519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76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</a:rPr>
              <a:t>150</a:t>
            </a: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5738706" y="4188123"/>
            <a:ext cx="490519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76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</a:rPr>
              <a:t>200</a:t>
            </a: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6937269" y="4188123"/>
            <a:ext cx="490519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76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</a:rPr>
              <a:t>250</a:t>
            </a: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3084406" y="4588173"/>
            <a:ext cx="4492705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76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</a:rPr>
              <a:t>Plasma LDL cholesterol (mg/dL)</a:t>
            </a:r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8165994" y="4188123"/>
            <a:ext cx="490519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76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</a:rPr>
              <a:t>300</a:t>
            </a:r>
          </a:p>
        </p:txBody>
      </p: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346762" y="5193009"/>
            <a:ext cx="7744108" cy="64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en-US" sz="2300" b="1" dirty="0" smtClean="0">
                <a:solidFill>
                  <a:srgbClr val="000000"/>
                </a:solidFill>
                <a:latin typeface="Arial"/>
              </a:rPr>
              <a:t>Individuals with an inactivating mutation in one copy of</a:t>
            </a:r>
          </a:p>
          <a:p>
            <a:pPr>
              <a:lnSpc>
                <a:spcPts val="2500"/>
              </a:lnSpc>
            </a:pPr>
            <a:r>
              <a:rPr lang="en-US" sz="2300" b="1" i="1" dirty="0" smtClean="0">
                <a:solidFill>
                  <a:srgbClr val="000000"/>
                </a:solidFill>
                <a:latin typeface="Arial"/>
              </a:rPr>
              <a:t>PCSK9</a:t>
            </a:r>
            <a:r>
              <a:rPr lang="en-US" sz="2300" b="1" dirty="0" smtClean="0">
                <a:solidFill>
                  <a:srgbClr val="000000"/>
                </a:solidFill>
                <a:latin typeface="Arial"/>
              </a:rPr>
              <a:t> gene (study group)</a:t>
            </a:r>
            <a:endParaRPr lang="en-US" sz="23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TextBox 17"/>
          <p:cNvSpPr txBox="1">
            <a:spLocks noChangeArrowheads="1"/>
          </p:cNvSpPr>
          <p:nvPr/>
        </p:nvSpPr>
        <p:spPr bwMode="auto">
          <a:xfrm>
            <a:off x="344381" y="5994697"/>
            <a:ext cx="8611332" cy="43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7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Data from J. C. Cohen et al., Sequence variations in </a:t>
            </a:r>
            <a:r>
              <a:rPr lang="en-US" sz="1600" b="1" i="1" dirty="0" smtClean="0">
                <a:solidFill>
                  <a:srgbClr val="000000"/>
                </a:solidFill>
                <a:latin typeface="Arial"/>
              </a:rPr>
              <a:t>PCSK9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, low LDL, and protection</a:t>
            </a:r>
          </a:p>
          <a:p>
            <a:pPr>
              <a:lnSpc>
                <a:spcPts val="17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against coronary heart disease, </a:t>
            </a:r>
            <a:r>
              <a:rPr lang="en-US" sz="1600" b="1" i="1" dirty="0" smtClean="0">
                <a:solidFill>
                  <a:srgbClr val="000000"/>
                </a:solidFill>
                <a:latin typeface="Arial"/>
              </a:rPr>
              <a:t>New England Journal of Medicine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 354:1264–1272 (2006).</a:t>
            </a:r>
            <a:endParaRPr lang="en-US" sz="16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54263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3"/>
          <a:stretch>
            <a:fillRect/>
          </a:stretch>
        </p:blipFill>
        <p:spPr>
          <a:xfrm>
            <a:off x="298704" y="496824"/>
            <a:ext cx="8546592" cy="586435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42.UN01b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14796" y="903050"/>
            <a:ext cx="359073" cy="293830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 smtClean="0">
                <a:solidFill>
                  <a:srgbClr val="000000"/>
                </a:solidFill>
                <a:latin typeface="Arial"/>
              </a:rPr>
              <a:t>Percent of individuals</a:t>
            </a:r>
            <a:endParaRPr lang="en-US" sz="2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939680" y="976292"/>
            <a:ext cx="3141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</a:rPr>
              <a:t>30</a:t>
            </a:r>
          </a:p>
        </p:txBody>
      </p:sp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938638" y="1995469"/>
            <a:ext cx="3141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</a:rPr>
              <a:t>20</a:t>
            </a:r>
          </a:p>
        </p:txBody>
      </p:sp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941343" y="3018615"/>
            <a:ext cx="3141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</a:rPr>
              <a:t>10</a:t>
            </a:r>
          </a:p>
        </p:txBody>
      </p:sp>
      <p:sp>
        <p:nvSpPr>
          <p:cNvPr id="25" name="TextBox 6"/>
          <p:cNvSpPr txBox="1">
            <a:spLocks noChangeArrowheads="1"/>
          </p:cNvSpPr>
          <p:nvPr/>
        </p:nvSpPr>
        <p:spPr bwMode="auto">
          <a:xfrm>
            <a:off x="1082852" y="4030642"/>
            <a:ext cx="157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</a:rPr>
              <a:t>0</a:t>
            </a:r>
          </a:p>
        </p:txBody>
      </p:sp>
      <p:sp>
        <p:nvSpPr>
          <p:cNvPr id="26" name="TextBox 7"/>
          <p:cNvSpPr txBox="1">
            <a:spLocks noChangeArrowheads="1"/>
          </p:cNvSpPr>
          <p:nvPr/>
        </p:nvSpPr>
        <p:spPr bwMode="auto">
          <a:xfrm>
            <a:off x="1312750" y="4313215"/>
            <a:ext cx="157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</a:rPr>
              <a:t>0</a:t>
            </a:r>
          </a:p>
        </p:txBody>
      </p:sp>
      <p:sp>
        <p:nvSpPr>
          <p:cNvPr id="27" name="TextBox 8"/>
          <p:cNvSpPr txBox="1">
            <a:spLocks noChangeArrowheads="1"/>
          </p:cNvSpPr>
          <p:nvPr/>
        </p:nvSpPr>
        <p:spPr bwMode="auto">
          <a:xfrm>
            <a:off x="2268424" y="4311905"/>
            <a:ext cx="3141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</a:rPr>
              <a:t>50</a:t>
            </a:r>
          </a:p>
        </p:txBody>
      </p:sp>
      <p:sp>
        <p:nvSpPr>
          <p:cNvPr id="28" name="TextBox 9"/>
          <p:cNvSpPr txBox="1">
            <a:spLocks noChangeArrowheads="1"/>
          </p:cNvSpPr>
          <p:nvPr/>
        </p:nvSpPr>
        <p:spPr bwMode="auto">
          <a:xfrm>
            <a:off x="3293948" y="4315599"/>
            <a:ext cx="4712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</a:rPr>
              <a:t>100</a:t>
            </a:r>
          </a:p>
        </p:txBody>
      </p:sp>
      <p:sp>
        <p:nvSpPr>
          <p:cNvPr id="29" name="TextBox 10"/>
          <p:cNvSpPr txBox="1">
            <a:spLocks noChangeArrowheads="1"/>
          </p:cNvSpPr>
          <p:nvPr/>
        </p:nvSpPr>
        <p:spPr bwMode="auto">
          <a:xfrm>
            <a:off x="4378223" y="4315599"/>
            <a:ext cx="4712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</a:rPr>
              <a:t>150</a:t>
            </a:r>
          </a:p>
        </p:txBody>
      </p:sp>
      <p:sp>
        <p:nvSpPr>
          <p:cNvPr id="30" name="TextBox 11"/>
          <p:cNvSpPr txBox="1">
            <a:spLocks noChangeArrowheads="1"/>
          </p:cNvSpPr>
          <p:nvPr/>
        </p:nvSpPr>
        <p:spPr bwMode="auto">
          <a:xfrm>
            <a:off x="5472021" y="4315599"/>
            <a:ext cx="4712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</a:rPr>
              <a:t>200</a:t>
            </a:r>
          </a:p>
        </p:txBody>
      </p:sp>
      <p:sp>
        <p:nvSpPr>
          <p:cNvPr id="31" name="TextBox 12"/>
          <p:cNvSpPr txBox="1">
            <a:spLocks noChangeArrowheads="1"/>
          </p:cNvSpPr>
          <p:nvPr/>
        </p:nvSpPr>
        <p:spPr bwMode="auto">
          <a:xfrm>
            <a:off x="6565786" y="4316666"/>
            <a:ext cx="4712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</a:rPr>
              <a:t>250</a:t>
            </a:r>
          </a:p>
        </p:txBody>
      </p:sp>
      <p:sp>
        <p:nvSpPr>
          <p:cNvPr id="32" name="TextBox 13"/>
          <p:cNvSpPr txBox="1">
            <a:spLocks noChangeArrowheads="1"/>
          </p:cNvSpPr>
          <p:nvPr/>
        </p:nvSpPr>
        <p:spPr bwMode="auto">
          <a:xfrm>
            <a:off x="3060591" y="4702485"/>
            <a:ext cx="4313425" cy="33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76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</a:rPr>
              <a:t>Plasma LDL cholesterol (mg/</a:t>
            </a:r>
            <a:r>
              <a:rPr lang="en-US" sz="2200" b="1" dirty="0" err="1">
                <a:solidFill>
                  <a:srgbClr val="000000"/>
                </a:solidFill>
                <a:latin typeface="Arial"/>
              </a:rPr>
              <a:t>dL</a:t>
            </a:r>
            <a:r>
              <a:rPr lang="en-US" sz="2200" b="1" dirty="0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33" name="TextBox 14"/>
          <p:cNvSpPr txBox="1">
            <a:spLocks noChangeArrowheads="1"/>
          </p:cNvSpPr>
          <p:nvPr/>
        </p:nvSpPr>
        <p:spPr bwMode="auto">
          <a:xfrm>
            <a:off x="7689736" y="4315596"/>
            <a:ext cx="4712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</a:rPr>
              <a:t>300</a:t>
            </a:r>
          </a:p>
        </p:txBody>
      </p:sp>
      <p:sp>
        <p:nvSpPr>
          <p:cNvPr id="34" name="TextBox 15"/>
          <p:cNvSpPr txBox="1">
            <a:spLocks noChangeArrowheads="1"/>
          </p:cNvSpPr>
          <p:nvPr/>
        </p:nvSpPr>
        <p:spPr bwMode="auto">
          <a:xfrm>
            <a:off x="330567" y="5116821"/>
            <a:ext cx="7276031" cy="64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</a:rPr>
              <a:t>Individuals with two functional copies of </a:t>
            </a:r>
            <a:r>
              <a:rPr lang="en-US" sz="2200" b="1" i="1" dirty="0" smtClean="0">
                <a:solidFill>
                  <a:srgbClr val="000000"/>
                </a:solidFill>
                <a:latin typeface="Arial"/>
              </a:rPr>
              <a:t>PCSK9</a:t>
            </a:r>
            <a:r>
              <a:rPr lang="en-US" sz="2200" b="1" dirty="0" smtClean="0">
                <a:solidFill>
                  <a:srgbClr val="000000"/>
                </a:solidFill>
                <a:latin typeface="Arial"/>
              </a:rPr>
              <a:t> gene </a:t>
            </a:r>
            <a:br>
              <a:rPr lang="en-US" sz="22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2200" b="1" dirty="0" smtClean="0">
                <a:solidFill>
                  <a:srgbClr val="000000"/>
                </a:solidFill>
                <a:latin typeface="Arial"/>
              </a:rPr>
              <a:t>(control group)</a:t>
            </a:r>
            <a:endParaRPr lang="en-US" sz="2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TextBox 17"/>
          <p:cNvSpPr txBox="1">
            <a:spLocks noChangeArrowheads="1"/>
          </p:cNvSpPr>
          <p:nvPr/>
        </p:nvSpPr>
        <p:spPr bwMode="auto">
          <a:xfrm>
            <a:off x="335806" y="5880409"/>
            <a:ext cx="8611332" cy="43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7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Data from J. C. Cohen et al., Sequence variations in </a:t>
            </a:r>
            <a:r>
              <a:rPr lang="en-US" sz="1600" b="1" i="1" dirty="0" smtClean="0">
                <a:solidFill>
                  <a:srgbClr val="000000"/>
                </a:solidFill>
                <a:latin typeface="Arial"/>
              </a:rPr>
              <a:t>PCSK9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, low LDL, and protection</a:t>
            </a:r>
          </a:p>
          <a:p>
            <a:pPr>
              <a:lnSpc>
                <a:spcPts val="17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against coronary heart disease, </a:t>
            </a:r>
            <a:r>
              <a:rPr lang="en-US" sz="1600" b="1" i="1" dirty="0" smtClean="0">
                <a:solidFill>
                  <a:srgbClr val="000000"/>
                </a:solidFill>
                <a:latin typeface="Arial"/>
              </a:rPr>
              <a:t>New England Journal of Medicine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 354:1264–1272 (2006).</a:t>
            </a:r>
            <a:endParaRPr lang="en-US" sz="16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82956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42.UN01c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872" y="2724912"/>
            <a:ext cx="2048256" cy="1408176"/>
          </a:xfrm>
          <a:prstGeom prst="rect">
            <a:avLst/>
          </a:prstGeom>
        </p:spPr>
      </p:pic>
      <p:sp>
        <p:nvSpPr>
          <p:cNvPr id="4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75761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761744" y="213360"/>
            <a:ext cx="5620512" cy="643128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42.UN03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3138488" y="6234113"/>
            <a:ext cx="766762" cy="0"/>
          </a:xfrm>
          <a:custGeom>
            <a:avLst/>
            <a:gdLst>
              <a:gd name="connsiteX0" fmla="*/ 0 w 766762"/>
              <a:gd name="connsiteY0" fmla="*/ 0 h 0"/>
              <a:gd name="connsiteX1" fmla="*/ 766762 w 76676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6762">
                <a:moveTo>
                  <a:pt x="0" y="0"/>
                </a:moveTo>
                <a:lnTo>
                  <a:pt x="766762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519613" y="5438775"/>
            <a:ext cx="1552575" cy="0"/>
          </a:xfrm>
          <a:custGeom>
            <a:avLst/>
            <a:gdLst>
              <a:gd name="connsiteX0" fmla="*/ 0 w 1552575"/>
              <a:gd name="connsiteY0" fmla="*/ 0 h 0"/>
              <a:gd name="connsiteX1" fmla="*/ 1552575 w 15525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52575">
                <a:moveTo>
                  <a:pt x="0" y="0"/>
                </a:moveTo>
                <a:lnTo>
                  <a:pt x="1552575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5486400" y="4000500"/>
            <a:ext cx="585788" cy="0"/>
          </a:xfrm>
          <a:custGeom>
            <a:avLst/>
            <a:gdLst>
              <a:gd name="connsiteX0" fmla="*/ 0 w 585788"/>
              <a:gd name="connsiteY0" fmla="*/ 0 h 0"/>
              <a:gd name="connsiteX1" fmla="*/ 585788 w 5857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5788">
                <a:moveTo>
                  <a:pt x="0" y="0"/>
                </a:moveTo>
                <a:lnTo>
                  <a:pt x="585788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909888" y="3971925"/>
            <a:ext cx="442912" cy="0"/>
          </a:xfrm>
          <a:custGeom>
            <a:avLst/>
            <a:gdLst>
              <a:gd name="connsiteX0" fmla="*/ 0 w 442912"/>
              <a:gd name="connsiteY0" fmla="*/ 0 h 0"/>
              <a:gd name="connsiteX1" fmla="*/ 442912 w 44291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2912">
                <a:moveTo>
                  <a:pt x="0" y="0"/>
                </a:moveTo>
                <a:lnTo>
                  <a:pt x="442912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281613" y="2619375"/>
            <a:ext cx="785812" cy="0"/>
          </a:xfrm>
          <a:custGeom>
            <a:avLst/>
            <a:gdLst>
              <a:gd name="connsiteX0" fmla="*/ 0 w 785812"/>
              <a:gd name="connsiteY0" fmla="*/ 0 h 0"/>
              <a:gd name="connsiteX1" fmla="*/ 785812 w 78581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5812">
                <a:moveTo>
                  <a:pt x="0" y="0"/>
                </a:moveTo>
                <a:lnTo>
                  <a:pt x="785812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557713" y="1828800"/>
            <a:ext cx="1533525" cy="0"/>
          </a:xfrm>
          <a:custGeom>
            <a:avLst/>
            <a:gdLst>
              <a:gd name="connsiteX0" fmla="*/ 0 w 1533525"/>
              <a:gd name="connsiteY0" fmla="*/ 0 h 0"/>
              <a:gd name="connsiteX1" fmla="*/ 1533525 w 153352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3525">
                <a:moveTo>
                  <a:pt x="0" y="0"/>
                </a:moveTo>
                <a:lnTo>
                  <a:pt x="1533525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062288" y="2619375"/>
            <a:ext cx="557212" cy="0"/>
          </a:xfrm>
          <a:custGeom>
            <a:avLst/>
            <a:gdLst>
              <a:gd name="connsiteX0" fmla="*/ 0 w 557212"/>
              <a:gd name="connsiteY0" fmla="*/ 0 h 0"/>
              <a:gd name="connsiteX1" fmla="*/ 557212 w 55721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7212">
                <a:moveTo>
                  <a:pt x="0" y="0"/>
                </a:moveTo>
                <a:lnTo>
                  <a:pt x="557212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809875" y="1171575"/>
            <a:ext cx="1404938" cy="0"/>
          </a:xfrm>
          <a:custGeom>
            <a:avLst/>
            <a:gdLst>
              <a:gd name="connsiteX0" fmla="*/ 0 w 1404938"/>
              <a:gd name="connsiteY0" fmla="*/ 0 h 0"/>
              <a:gd name="connsiteX1" fmla="*/ 1404938 w 14049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4938">
                <a:moveTo>
                  <a:pt x="0" y="0"/>
                </a:moveTo>
                <a:lnTo>
                  <a:pt x="1404938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852988" y="762000"/>
            <a:ext cx="1233487" cy="0"/>
          </a:xfrm>
          <a:custGeom>
            <a:avLst/>
            <a:gdLst>
              <a:gd name="connsiteX0" fmla="*/ 0 w 1233487"/>
              <a:gd name="connsiteY0" fmla="*/ 0 h 0"/>
              <a:gd name="connsiteX1" fmla="*/ 1233487 w 123348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3487">
                <a:moveTo>
                  <a:pt x="0" y="0"/>
                </a:moveTo>
                <a:lnTo>
                  <a:pt x="1233487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524360" y="5438759"/>
            <a:ext cx="1552575" cy="0"/>
          </a:xfrm>
          <a:custGeom>
            <a:avLst/>
            <a:gdLst>
              <a:gd name="connsiteX0" fmla="*/ 0 w 1552575"/>
              <a:gd name="connsiteY0" fmla="*/ 0 h 0"/>
              <a:gd name="connsiteX1" fmla="*/ 1552575 w 15525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52575">
                <a:moveTo>
                  <a:pt x="0" y="0"/>
                </a:moveTo>
                <a:lnTo>
                  <a:pt x="15525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4562460" y="1828784"/>
            <a:ext cx="1533525" cy="0"/>
          </a:xfrm>
          <a:custGeom>
            <a:avLst/>
            <a:gdLst>
              <a:gd name="connsiteX0" fmla="*/ 0 w 1533525"/>
              <a:gd name="connsiteY0" fmla="*/ 0 h 0"/>
              <a:gd name="connsiteX1" fmla="*/ 1533525 w 153352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3525">
                <a:moveTo>
                  <a:pt x="0" y="0"/>
                </a:moveTo>
                <a:lnTo>
                  <a:pt x="15335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2236822" y="217383"/>
            <a:ext cx="123110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Exhaled air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1801847" y="1019071"/>
            <a:ext cx="10002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Alveolar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epithelial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cells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5367372" y="207858"/>
            <a:ext cx="115416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Inhaled air</a:t>
            </a:r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6169059" y="641246"/>
            <a:ext cx="91050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Alveolar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spaces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3760822" y="1301646"/>
            <a:ext cx="43120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CO</a:t>
            </a:r>
            <a:r>
              <a:rPr lang="en-US" sz="1800" b="1" baseline="-25000" dirty="0">
                <a:solidFill>
                  <a:srgbClr val="000000"/>
                </a:solidFill>
                <a:latin typeface="Arial"/>
              </a:rPr>
              <a:t>2</a:t>
            </a:r>
          </a:p>
        </p:txBody>
      </p:sp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4667284" y="1301646"/>
            <a:ext cx="26449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800" b="1" baseline="-25000" dirty="0">
                <a:solidFill>
                  <a:srgbClr val="000000"/>
                </a:solidFill>
                <a:latin typeface="Arial"/>
              </a:rPr>
              <a:t>2</a:t>
            </a:r>
          </a:p>
        </p:txBody>
      </p: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6169059" y="1709634"/>
            <a:ext cx="112851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Alveolar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capillaries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6169059" y="2492271"/>
            <a:ext cx="119263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Pulmonary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veins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TextBox 15"/>
          <p:cNvSpPr txBox="1">
            <a:spLocks noChangeArrowheads="1"/>
          </p:cNvSpPr>
          <p:nvPr/>
        </p:nvSpPr>
        <p:spPr bwMode="auto">
          <a:xfrm>
            <a:off x="1801847" y="2482746"/>
            <a:ext cx="119263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Pulmonary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arteries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TextBox 17"/>
          <p:cNvSpPr txBox="1">
            <a:spLocks noChangeArrowheads="1"/>
          </p:cNvSpPr>
          <p:nvPr/>
        </p:nvSpPr>
        <p:spPr bwMode="auto">
          <a:xfrm>
            <a:off x="1801847" y="3827359"/>
            <a:ext cx="101309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Systemic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veins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TextBox 19"/>
          <p:cNvSpPr txBox="1">
            <a:spLocks noChangeArrowheads="1"/>
          </p:cNvSpPr>
          <p:nvPr/>
        </p:nvSpPr>
        <p:spPr bwMode="auto">
          <a:xfrm>
            <a:off x="4102134" y="4448071"/>
            <a:ext cx="58990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Heart</a:t>
            </a:r>
          </a:p>
        </p:txBody>
      </p:sp>
      <p:sp>
        <p:nvSpPr>
          <p:cNvPr id="26" name="TextBox 20"/>
          <p:cNvSpPr txBox="1">
            <a:spLocks noChangeArrowheads="1"/>
          </p:cNvSpPr>
          <p:nvPr/>
        </p:nvSpPr>
        <p:spPr bwMode="auto">
          <a:xfrm>
            <a:off x="6169059" y="3867046"/>
            <a:ext cx="101309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Systemic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arteries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TextBox 22"/>
          <p:cNvSpPr txBox="1">
            <a:spLocks noChangeArrowheads="1"/>
          </p:cNvSpPr>
          <p:nvPr/>
        </p:nvSpPr>
        <p:spPr bwMode="auto">
          <a:xfrm>
            <a:off x="3525872" y="5595834"/>
            <a:ext cx="43120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CO</a:t>
            </a:r>
            <a:r>
              <a:rPr lang="en-US" sz="1800" b="1" baseline="-25000" dirty="0">
                <a:solidFill>
                  <a:srgbClr val="000000"/>
                </a:solidFill>
                <a:latin typeface="Arial"/>
              </a:rPr>
              <a:t>2</a:t>
            </a:r>
          </a:p>
        </p:txBody>
      </p:sp>
      <p:sp>
        <p:nvSpPr>
          <p:cNvPr id="28" name="TextBox 23"/>
          <p:cNvSpPr txBox="1">
            <a:spLocks noChangeArrowheads="1"/>
          </p:cNvSpPr>
          <p:nvPr/>
        </p:nvSpPr>
        <p:spPr bwMode="auto">
          <a:xfrm>
            <a:off x="1801847" y="6087959"/>
            <a:ext cx="130805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Body tissue</a:t>
            </a:r>
          </a:p>
        </p:txBody>
      </p:sp>
      <p:sp>
        <p:nvSpPr>
          <p:cNvPr id="29" name="TextBox 25"/>
          <p:cNvSpPr txBox="1">
            <a:spLocks noChangeArrowheads="1"/>
          </p:cNvSpPr>
          <p:nvPr/>
        </p:nvSpPr>
        <p:spPr bwMode="auto">
          <a:xfrm>
            <a:off x="4919697" y="5608534"/>
            <a:ext cx="26449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800" b="1" baseline="-25000" dirty="0">
                <a:solidFill>
                  <a:srgbClr val="000000"/>
                </a:solidFill>
                <a:latin typeface="Arial"/>
              </a:rPr>
              <a:t>2</a:t>
            </a:r>
          </a:p>
        </p:txBody>
      </p:sp>
      <p:sp>
        <p:nvSpPr>
          <p:cNvPr id="30" name="TextBox 26"/>
          <p:cNvSpPr txBox="1">
            <a:spLocks noChangeArrowheads="1"/>
          </p:cNvSpPr>
          <p:nvPr/>
        </p:nvSpPr>
        <p:spPr bwMode="auto">
          <a:xfrm>
            <a:off x="6169059" y="5310084"/>
            <a:ext cx="112851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Systemic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capillaries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62333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7"/>
          <a:stretch>
            <a:fillRect/>
          </a:stretch>
        </p:blipFill>
        <p:spPr>
          <a:xfrm>
            <a:off x="2100072" y="1228344"/>
            <a:ext cx="4943856" cy="440131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42.UN04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65947" y="1752478"/>
            <a:ext cx="769441" cy="2305118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O</a:t>
            </a:r>
            <a:r>
              <a:rPr lang="en-US" b="1" baseline="-25000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b="1" dirty="0" smtClean="0">
                <a:solidFill>
                  <a:srgbClr val="000000"/>
                </a:solidFill>
                <a:latin typeface="Arial"/>
              </a:rPr>
              <a:t> saturation of</a:t>
            </a:r>
          </a:p>
          <a:p>
            <a:pPr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hemoglobin (%)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874591" y="1602562"/>
            <a:ext cx="51456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100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065091" y="2167712"/>
            <a:ext cx="34304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80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3065091" y="2742387"/>
            <a:ext cx="34304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60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3065091" y="3317062"/>
            <a:ext cx="34304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40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3065091" y="3893324"/>
            <a:ext cx="34304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20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241304" y="4452124"/>
            <a:ext cx="17152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0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3577854" y="4815662"/>
            <a:ext cx="17152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0</a:t>
            </a: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3881066" y="1910537"/>
            <a:ext cx="82073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F21C20"/>
                </a:solidFill>
                <a:latin typeface="Arial"/>
              </a:rPr>
              <a:t>Fetus</a:t>
            </a: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5252666" y="2505849"/>
            <a:ext cx="102592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6DB9"/>
                </a:solidFill>
                <a:latin typeface="Arial"/>
              </a:rPr>
              <a:t>Mother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4068391" y="4815662"/>
            <a:ext cx="34304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20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4401766" y="5185549"/>
            <a:ext cx="1812997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P</a:t>
            </a:r>
            <a:r>
              <a:rPr lang="en-US" b="1" kern="1300" baseline="-25000" dirty="0">
                <a:solidFill>
                  <a:srgbClr val="000000"/>
                </a:solidFill>
                <a:latin typeface="Arial"/>
              </a:rPr>
              <a:t>O</a:t>
            </a:r>
            <a:r>
              <a:rPr lang="en-US" b="1" kern="1300" baseline="-50000" dirty="0">
                <a:solidFill>
                  <a:srgbClr val="000000"/>
                </a:solidFill>
                <a:latin typeface="Arial"/>
              </a:rPr>
              <a:t>2</a:t>
            </a:r>
            <a:r>
              <a:rPr lang="en-US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Arial"/>
              </a:rPr>
              <a:t>(</a:t>
            </a:r>
            <a:r>
              <a:rPr lang="en-US" b="1" dirty="0">
                <a:solidFill>
                  <a:srgbClr val="000000"/>
                </a:solidFill>
                <a:latin typeface="Arial"/>
              </a:rPr>
              <a:t>mm Hg)</a:t>
            </a: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4658987" y="4815646"/>
            <a:ext cx="34304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40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5235294" y="4815630"/>
            <a:ext cx="34304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60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>
            <a:off x="5811601" y="4825140"/>
            <a:ext cx="34304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80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TextBox 14"/>
          <p:cNvSpPr txBox="1">
            <a:spLocks noChangeArrowheads="1"/>
          </p:cNvSpPr>
          <p:nvPr/>
        </p:nvSpPr>
        <p:spPr bwMode="auto">
          <a:xfrm>
            <a:off x="6306937" y="4815598"/>
            <a:ext cx="51456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100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1421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Arteries </a:t>
            </a:r>
            <a:r>
              <a:rPr lang="en-US" dirty="0" smtClean="0"/>
              <a:t>branch into </a:t>
            </a:r>
            <a:r>
              <a:rPr lang="en-US" b="1" dirty="0" smtClean="0"/>
              <a:t>arterioles </a:t>
            </a:r>
            <a:r>
              <a:rPr lang="en-US" dirty="0" smtClean="0"/>
              <a:t>and carry blood away from the heart to </a:t>
            </a:r>
            <a:r>
              <a:rPr lang="en-US" b="1" dirty="0" smtClean="0"/>
              <a:t>capillaries</a:t>
            </a:r>
            <a:r>
              <a:rPr lang="en-US" dirty="0" smtClean="0"/>
              <a:t> </a:t>
            </a:r>
          </a:p>
          <a:p>
            <a:r>
              <a:rPr lang="en-US" dirty="0" smtClean="0"/>
              <a:t>Networks of capillaries called </a:t>
            </a:r>
            <a:r>
              <a:rPr lang="en-US" b="1" dirty="0" smtClean="0"/>
              <a:t>capillary beds </a:t>
            </a:r>
            <a:r>
              <a:rPr lang="en-US" dirty="0" smtClean="0"/>
              <a:t>are the sites of chemical exchange between the blood and interstitial fluid</a:t>
            </a:r>
          </a:p>
          <a:p>
            <a:r>
              <a:rPr lang="en-US" b="1" dirty="0" err="1" smtClean="0"/>
              <a:t>Venules</a:t>
            </a:r>
            <a:r>
              <a:rPr lang="en-US" b="1" dirty="0" smtClean="0"/>
              <a:t> </a:t>
            </a:r>
            <a:r>
              <a:rPr lang="en-US" dirty="0" smtClean="0"/>
              <a:t>converge into </a:t>
            </a:r>
            <a:r>
              <a:rPr lang="en-US" b="1" dirty="0" smtClean="0"/>
              <a:t>veins </a:t>
            </a:r>
            <a:r>
              <a:rPr lang="en-US" dirty="0" smtClean="0"/>
              <a:t>and return blood from capillaries to the heart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01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42.UN05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632" y="1127760"/>
            <a:ext cx="3602736" cy="4602480"/>
          </a:xfrm>
          <a:prstGeom prst="rect">
            <a:avLst/>
          </a:prstGeom>
        </p:spPr>
      </p:pic>
      <p:sp>
        <p:nvSpPr>
          <p:cNvPr id="4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00894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Arteries and veins are distinguished by the direction of blood flow, not by O</a:t>
            </a:r>
            <a:r>
              <a:rPr lang="en-US" baseline="-25000" dirty="0" smtClean="0"/>
              <a:t>2</a:t>
            </a:r>
            <a:r>
              <a:rPr lang="en-US" dirty="0" smtClean="0"/>
              <a:t> content</a:t>
            </a:r>
          </a:p>
          <a:p>
            <a:r>
              <a:rPr lang="en-US" dirty="0" smtClean="0"/>
              <a:t>Vertebrate hearts contain two or more chambers</a:t>
            </a:r>
          </a:p>
          <a:p>
            <a:r>
              <a:rPr lang="en-US" dirty="0" smtClean="0"/>
              <a:t>Blood enters through an </a:t>
            </a:r>
            <a:r>
              <a:rPr lang="en-US" b="1" dirty="0" smtClean="0"/>
              <a:t>atria </a:t>
            </a:r>
            <a:r>
              <a:rPr lang="en-US" dirty="0" smtClean="0"/>
              <a:t>and is pumped out through </a:t>
            </a:r>
            <a:r>
              <a:rPr lang="en-US" b="1" dirty="0" smtClean="0"/>
              <a:t>ventricles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60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Single Circulation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Bony fishes, rays, and sharks have single circulation</a:t>
            </a:r>
            <a:r>
              <a:rPr lang="en-US" b="1" dirty="0" smtClean="0"/>
              <a:t> </a:t>
            </a:r>
            <a:r>
              <a:rPr lang="en-US" dirty="0" smtClean="0"/>
              <a:t>with a two-chambered heart</a:t>
            </a:r>
          </a:p>
          <a:p>
            <a:r>
              <a:rPr lang="en-US" dirty="0" smtClean="0"/>
              <a:t>In </a:t>
            </a:r>
            <a:r>
              <a:rPr lang="en-US" b="1" dirty="0" smtClean="0"/>
              <a:t>single circulation</a:t>
            </a:r>
            <a:r>
              <a:rPr lang="en-US" dirty="0" smtClean="0"/>
              <a:t>, blood leaving the heart passes through two capillary beds before returning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39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Trading Places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Every organism must exchange substances with its environment</a:t>
            </a:r>
          </a:p>
          <a:p>
            <a:r>
              <a:rPr lang="en-US" dirty="0" smtClean="0"/>
              <a:t>Exchanges ultimately occur at the cellular level by crossing the plasma membrane</a:t>
            </a:r>
          </a:p>
          <a:p>
            <a:r>
              <a:rPr lang="en-US" dirty="0" smtClean="0"/>
              <a:t>In unicellular organisms, these exchanges occur directly with the environment</a:t>
            </a:r>
            <a:endParaRPr lang="en-US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362700" y="5183188"/>
            <a:ext cx="162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93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353056" y="213360"/>
            <a:ext cx="4437888" cy="643128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42.4a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5194300" y="1304925"/>
            <a:ext cx="387350" cy="400050"/>
          </a:xfrm>
          <a:custGeom>
            <a:avLst/>
            <a:gdLst>
              <a:gd name="connsiteX0" fmla="*/ 0 w 387350"/>
              <a:gd name="connsiteY0" fmla="*/ 400050 h 400050"/>
              <a:gd name="connsiteX1" fmla="*/ 387350 w 387350"/>
              <a:gd name="connsiteY1" fmla="*/ 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7350" h="400050">
                <a:moveTo>
                  <a:pt x="0" y="400050"/>
                </a:moveTo>
                <a:lnTo>
                  <a:pt x="3873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127375" y="2765425"/>
            <a:ext cx="781050" cy="0"/>
          </a:xfrm>
          <a:custGeom>
            <a:avLst/>
            <a:gdLst>
              <a:gd name="connsiteX0" fmla="*/ 0 w 781050"/>
              <a:gd name="connsiteY0" fmla="*/ 0 h 0"/>
              <a:gd name="connsiteX1" fmla="*/ 781050 w 7810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1050">
                <a:moveTo>
                  <a:pt x="0" y="0"/>
                </a:moveTo>
                <a:lnTo>
                  <a:pt x="7810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575050" y="3794125"/>
            <a:ext cx="1044575" cy="0"/>
          </a:xfrm>
          <a:custGeom>
            <a:avLst/>
            <a:gdLst>
              <a:gd name="connsiteX0" fmla="*/ 0 w 1044575"/>
              <a:gd name="connsiteY0" fmla="*/ 0 h 0"/>
              <a:gd name="connsiteX1" fmla="*/ 1044575 w 10445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4575">
                <a:moveTo>
                  <a:pt x="0" y="0"/>
                </a:moveTo>
                <a:lnTo>
                  <a:pt x="10445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790950" y="4152900"/>
            <a:ext cx="1050925" cy="0"/>
          </a:xfrm>
          <a:custGeom>
            <a:avLst/>
            <a:gdLst>
              <a:gd name="connsiteX0" fmla="*/ 0 w 1050925"/>
              <a:gd name="connsiteY0" fmla="*/ 0 h 0"/>
              <a:gd name="connsiteX1" fmla="*/ 1050925 w 105092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0925">
                <a:moveTo>
                  <a:pt x="0" y="0"/>
                </a:moveTo>
                <a:lnTo>
                  <a:pt x="10509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905125" y="4775200"/>
            <a:ext cx="939800" cy="0"/>
          </a:xfrm>
          <a:custGeom>
            <a:avLst/>
            <a:gdLst>
              <a:gd name="connsiteX0" fmla="*/ 0 w 939800"/>
              <a:gd name="connsiteY0" fmla="*/ 0 h 0"/>
              <a:gd name="connsiteX1" fmla="*/ 939800 w 9398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39800">
                <a:moveTo>
                  <a:pt x="0" y="0"/>
                </a:moveTo>
                <a:lnTo>
                  <a:pt x="9398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156200" y="5676900"/>
            <a:ext cx="425450" cy="565150"/>
          </a:xfrm>
          <a:custGeom>
            <a:avLst/>
            <a:gdLst>
              <a:gd name="connsiteX0" fmla="*/ 0 w 425450"/>
              <a:gd name="connsiteY0" fmla="*/ 0 h 565150"/>
              <a:gd name="connsiteX1" fmla="*/ 425450 w 425450"/>
              <a:gd name="connsiteY1" fmla="*/ 565150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450" h="565150">
                <a:moveTo>
                  <a:pt x="0" y="0"/>
                </a:moveTo>
                <a:lnTo>
                  <a:pt x="425450" y="5651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2393397" y="275529"/>
            <a:ext cx="236988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7472" indent="-347472">
              <a:lnSpc>
                <a:spcPts val="2000"/>
              </a:lnSpc>
            </a:pPr>
            <a:r>
              <a:rPr lang="en-US" sz="1800" b="1" dirty="0" smtClean="0">
                <a:solidFill>
                  <a:srgbClr val="231F20"/>
                </a:solidFill>
                <a:latin typeface="Arial"/>
              </a:rPr>
              <a:t>(a)	Single circulation:</a:t>
            </a:r>
            <a:br>
              <a:rPr lang="en-US" sz="1800" b="1" dirty="0" smtClean="0">
                <a:solidFill>
                  <a:srgbClr val="231F20"/>
                </a:solidFill>
                <a:latin typeface="Arial"/>
              </a:rPr>
            </a:br>
            <a:r>
              <a:rPr lang="en-US" sz="1800" b="1" dirty="0" smtClean="0">
                <a:solidFill>
                  <a:srgbClr val="231F20"/>
                </a:solidFill>
                <a:latin typeface="Arial"/>
              </a:rPr>
              <a:t>fish</a:t>
            </a:r>
            <a:endParaRPr lang="en-US" sz="1800" b="1" dirty="0">
              <a:solidFill>
                <a:srgbClr val="231F20"/>
              </a:solidFill>
              <a:latin typeface="Arial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625546" y="959741"/>
            <a:ext cx="112851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231F20"/>
                </a:solidFill>
                <a:latin typeface="Arial"/>
              </a:rPr>
              <a:t>Gill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231F20"/>
                </a:solidFill>
                <a:latin typeface="Arial"/>
              </a:rPr>
              <a:t>capillaries</a:t>
            </a:r>
            <a:endParaRPr lang="en-US" sz="1800" b="1">
              <a:solidFill>
                <a:srgbClr val="231F20"/>
              </a:solidFill>
              <a:latin typeface="Arial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2396571" y="2607566"/>
            <a:ext cx="67967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231F20"/>
                </a:solidFill>
                <a:latin typeface="Arial"/>
              </a:rPr>
              <a:t>Artery</a:t>
            </a: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2396571" y="3310828"/>
            <a:ext cx="66684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231F20"/>
                </a:solidFill>
                <a:latin typeface="Arial"/>
              </a:rPr>
              <a:t>Heart: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2396571" y="3666428"/>
            <a:ext cx="112851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231F20"/>
                </a:solidFill>
                <a:latin typeface="Arial"/>
              </a:rPr>
              <a:t>Atrium (A)</a:t>
            </a: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2396571" y="4012503"/>
            <a:ext cx="133376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231F20"/>
                </a:solidFill>
                <a:latin typeface="Arial"/>
              </a:rPr>
              <a:t>Ventricle (V)</a:t>
            </a: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2396571" y="4637978"/>
            <a:ext cx="47455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231F20"/>
                </a:solidFill>
                <a:latin typeface="Arial"/>
              </a:rPr>
              <a:t>Vein</a:t>
            </a: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2914096" y="6022278"/>
            <a:ext cx="203902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231F20"/>
                </a:solidFill>
                <a:latin typeface="Arial"/>
              </a:rPr>
              <a:t>Oxygen-rich blood</a:t>
            </a: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2914096" y="6352478"/>
            <a:ext cx="212878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231F20"/>
                </a:solidFill>
                <a:latin typeface="Arial"/>
              </a:rPr>
              <a:t>Oxygen-poor blood</a:t>
            </a:r>
          </a:p>
        </p:txBody>
      </p: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5641421" y="6098478"/>
            <a:ext cx="112851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231F20"/>
                </a:solidFill>
                <a:latin typeface="Arial"/>
              </a:rPr>
              <a:t>Body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231F20"/>
                </a:solidFill>
                <a:latin typeface="Arial"/>
              </a:rPr>
              <a:t>capillaries</a:t>
            </a:r>
            <a:endParaRPr lang="en-US" sz="1800" b="1">
              <a:solidFill>
                <a:srgbClr val="231F20"/>
              </a:solidFill>
              <a:latin typeface="Arial"/>
            </a:endParaRPr>
          </a:p>
        </p:txBody>
      </p:sp>
      <p:sp>
        <p:nvSpPr>
          <p:cNvPr id="21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20790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Double Circulation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Amphibians, reptiles, and mammals have </a:t>
            </a:r>
            <a:r>
              <a:rPr lang="en-US" b="1" dirty="0" smtClean="0"/>
              <a:t>double circulation</a:t>
            </a:r>
          </a:p>
          <a:p>
            <a:r>
              <a:rPr lang="en-US" dirty="0" smtClean="0"/>
              <a:t>Oxygen-poor and oxygen-rich blood are pumped separately from the right and left sides of the heart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33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reptiles and mammals, oxygen-poor blood flows through the pulmonary circuit to pick up oxygen through the lungs</a:t>
            </a:r>
          </a:p>
          <a:p>
            <a:r>
              <a:rPr lang="en-US" dirty="0" smtClean="0"/>
              <a:t>In amphibians, oxygen-poor blood flows through a </a:t>
            </a:r>
            <a:r>
              <a:rPr lang="en-US" dirty="0" err="1" smtClean="0"/>
              <a:t>pulmocutaneous</a:t>
            </a:r>
            <a:r>
              <a:rPr lang="en-US" dirty="0" smtClean="0"/>
              <a:t> circuit to pick up oxygen through the lungs and skin</a:t>
            </a:r>
          </a:p>
          <a:p>
            <a:r>
              <a:rPr lang="en-US" dirty="0" smtClean="0"/>
              <a:t>Oxygen-rich blood delivers oxygen through the systemic circuit</a:t>
            </a:r>
          </a:p>
          <a:p>
            <a:r>
              <a:rPr lang="en-US" dirty="0" smtClean="0"/>
              <a:t>Double circulation maintains higher blood pressure in the organs than does single circulation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10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511552" y="213360"/>
            <a:ext cx="4120896" cy="643128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42.4b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4302125" y="1739900"/>
            <a:ext cx="1123950" cy="0"/>
          </a:xfrm>
          <a:custGeom>
            <a:avLst/>
            <a:gdLst>
              <a:gd name="connsiteX0" fmla="*/ 0 w 1123950"/>
              <a:gd name="connsiteY0" fmla="*/ 0 h 0"/>
              <a:gd name="connsiteX1" fmla="*/ 1123950 w 11239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23950">
                <a:moveTo>
                  <a:pt x="0" y="0"/>
                </a:moveTo>
                <a:lnTo>
                  <a:pt x="11239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394200" y="2898775"/>
            <a:ext cx="993775" cy="539750"/>
          </a:xfrm>
          <a:custGeom>
            <a:avLst/>
            <a:gdLst>
              <a:gd name="connsiteX0" fmla="*/ 0 w 993775"/>
              <a:gd name="connsiteY0" fmla="*/ 539750 h 539750"/>
              <a:gd name="connsiteX1" fmla="*/ 993775 w 993775"/>
              <a:gd name="connsiteY1" fmla="*/ 0 h 53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3775" h="539750">
                <a:moveTo>
                  <a:pt x="0" y="539750"/>
                </a:moveTo>
                <a:lnTo>
                  <a:pt x="9937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946400" y="3098800"/>
            <a:ext cx="787400" cy="336550"/>
          </a:xfrm>
          <a:custGeom>
            <a:avLst/>
            <a:gdLst>
              <a:gd name="connsiteX0" fmla="*/ 0 w 787400"/>
              <a:gd name="connsiteY0" fmla="*/ 0 h 336550"/>
              <a:gd name="connsiteX1" fmla="*/ 787400 w 787400"/>
              <a:gd name="connsiteY1" fmla="*/ 33655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7400" h="336550">
                <a:moveTo>
                  <a:pt x="0" y="0"/>
                </a:moveTo>
                <a:lnTo>
                  <a:pt x="787400" y="3365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035425" y="3714750"/>
            <a:ext cx="0" cy="581025"/>
          </a:xfrm>
          <a:custGeom>
            <a:avLst/>
            <a:gdLst>
              <a:gd name="connsiteX0" fmla="*/ 0 w 0"/>
              <a:gd name="connsiteY0" fmla="*/ 0 h 581025"/>
              <a:gd name="connsiteX1" fmla="*/ 0 w 0"/>
              <a:gd name="connsiteY1" fmla="*/ 581025 h 58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81025">
                <a:moveTo>
                  <a:pt x="0" y="0"/>
                </a:moveTo>
                <a:lnTo>
                  <a:pt x="0" y="58102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179094" y="5041106"/>
            <a:ext cx="1247775" cy="0"/>
          </a:xfrm>
          <a:custGeom>
            <a:avLst/>
            <a:gdLst>
              <a:gd name="connsiteX0" fmla="*/ 0 w 1247775"/>
              <a:gd name="connsiteY0" fmla="*/ 0 h 0"/>
              <a:gd name="connsiteX1" fmla="*/ 1247775 w 12477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7775">
                <a:moveTo>
                  <a:pt x="0" y="0"/>
                </a:moveTo>
                <a:lnTo>
                  <a:pt x="12477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2545512" y="224426"/>
            <a:ext cx="244105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56616" indent="-356616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(b)	Double circulation:</a:t>
            </a:r>
            <a:br>
              <a:rPr lang="en-US" sz="18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amphibian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920162" y="1029289"/>
            <a:ext cx="261610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Pulmocutaneous circuit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5474450" y="1602376"/>
            <a:ext cx="112851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Lung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and skin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capillaries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2545512" y="2697751"/>
            <a:ext cx="74379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Atrium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(A)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5474450" y="2697751"/>
            <a:ext cx="74379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Atrium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(A)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3212262" y="3934414"/>
            <a:ext cx="58990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Right</a:t>
            </a: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4498137" y="3934414"/>
            <a:ext cx="42319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Left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3375775" y="4321764"/>
            <a:ext cx="133376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Ventricle (V)</a:t>
            </a: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5483975" y="4921839"/>
            <a:ext cx="112851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Systemic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capillaries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372600" y="5609226"/>
            <a:ext cx="176971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Systemic circuit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043987" y="6052139"/>
            <a:ext cx="203902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Oxygen-rich blood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043987" y="6361701"/>
            <a:ext cx="212878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Oxygen-poor blood</a:t>
            </a:r>
          </a:p>
        </p:txBody>
      </p:sp>
      <p:sp>
        <p:nvSpPr>
          <p:cNvPr id="23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85033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667000" y="213360"/>
            <a:ext cx="3810000" cy="643128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42.4c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3971925" y="1838325"/>
            <a:ext cx="1314450" cy="0"/>
          </a:xfrm>
          <a:custGeom>
            <a:avLst/>
            <a:gdLst>
              <a:gd name="connsiteX0" fmla="*/ 0 w 1314450"/>
              <a:gd name="connsiteY0" fmla="*/ 0 h 0"/>
              <a:gd name="connsiteX1" fmla="*/ 1314450 w 13144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14450">
                <a:moveTo>
                  <a:pt x="0" y="0"/>
                </a:moveTo>
                <a:lnTo>
                  <a:pt x="13144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130675" y="3432175"/>
            <a:ext cx="333375" cy="0"/>
          </a:xfrm>
          <a:custGeom>
            <a:avLst/>
            <a:gdLst>
              <a:gd name="connsiteX0" fmla="*/ 0 w 333375"/>
              <a:gd name="connsiteY0" fmla="*/ 0 h 0"/>
              <a:gd name="connsiteX1" fmla="*/ 333375 w 3333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3375">
                <a:moveTo>
                  <a:pt x="0" y="0"/>
                </a:moveTo>
                <a:lnTo>
                  <a:pt x="3333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4044950" y="3778250"/>
            <a:ext cx="419100" cy="0"/>
          </a:xfrm>
          <a:custGeom>
            <a:avLst/>
            <a:gdLst>
              <a:gd name="connsiteX0" fmla="*/ 0 w 419100"/>
              <a:gd name="connsiteY0" fmla="*/ 0 h 0"/>
              <a:gd name="connsiteX1" fmla="*/ 419100 w 419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9100">
                <a:moveTo>
                  <a:pt x="0" y="0"/>
                </a:moveTo>
                <a:lnTo>
                  <a:pt x="4191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213100" y="3759200"/>
            <a:ext cx="374650" cy="0"/>
          </a:xfrm>
          <a:custGeom>
            <a:avLst/>
            <a:gdLst>
              <a:gd name="connsiteX0" fmla="*/ 0 w 374650"/>
              <a:gd name="connsiteY0" fmla="*/ 0 h 0"/>
              <a:gd name="connsiteX1" fmla="*/ 374650 w 3746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4650">
                <a:moveTo>
                  <a:pt x="0" y="0"/>
                </a:moveTo>
                <a:lnTo>
                  <a:pt x="3746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209925" y="3429000"/>
            <a:ext cx="269875" cy="0"/>
          </a:xfrm>
          <a:custGeom>
            <a:avLst/>
            <a:gdLst>
              <a:gd name="connsiteX0" fmla="*/ 0 w 269875"/>
              <a:gd name="connsiteY0" fmla="*/ 0 h 0"/>
              <a:gd name="connsiteX1" fmla="*/ 269875 w 2698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9875">
                <a:moveTo>
                  <a:pt x="0" y="0"/>
                </a:moveTo>
                <a:lnTo>
                  <a:pt x="2698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957638" y="5079206"/>
            <a:ext cx="1328737" cy="0"/>
          </a:xfrm>
          <a:custGeom>
            <a:avLst/>
            <a:gdLst>
              <a:gd name="connsiteX0" fmla="*/ 0 w 1328737"/>
              <a:gd name="connsiteY0" fmla="*/ 0 h 0"/>
              <a:gd name="connsiteX1" fmla="*/ 1328737 w 132873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28737">
                <a:moveTo>
                  <a:pt x="0" y="0"/>
                </a:moveTo>
                <a:lnTo>
                  <a:pt x="1328737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2707155" y="237748"/>
            <a:ext cx="244105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7472" indent="-347472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(c)	Double circulation:</a:t>
            </a:r>
            <a:br>
              <a:rPr lang="en-US" sz="18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mammal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2926229" y="1041817"/>
            <a:ext cx="194925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Pulmonary circuit</a:t>
            </a: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5326529" y="1706979"/>
            <a:ext cx="112851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Lung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capillaries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3061167" y="3292892"/>
            <a:ext cx="16671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A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3061167" y="3640554"/>
            <a:ext cx="15388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V</a:t>
            </a: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2981792" y="3916779"/>
            <a:ext cx="58990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Right</a:t>
            </a: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4505792" y="3292892"/>
            <a:ext cx="16671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A</a:t>
            </a: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505792" y="3640554"/>
            <a:ext cx="15388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V</a:t>
            </a: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4323229" y="3916779"/>
            <a:ext cx="42319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Left</a:t>
            </a:r>
          </a:p>
        </p:txBody>
      </p:sp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5326529" y="4942304"/>
            <a:ext cx="112851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Systemic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capillaries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3178642" y="5666204"/>
            <a:ext cx="176971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Systemic circuit</a:t>
            </a:r>
          </a:p>
        </p:txBody>
      </p:sp>
      <p:sp>
        <p:nvSpPr>
          <p:cNvPr id="21" name="TextBox 16"/>
          <p:cNvSpPr txBox="1">
            <a:spLocks noChangeArrowheads="1"/>
          </p:cNvSpPr>
          <p:nvPr/>
        </p:nvSpPr>
        <p:spPr bwMode="auto">
          <a:xfrm>
            <a:off x="3207217" y="6064667"/>
            <a:ext cx="203902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Oxygen-rich blood</a:t>
            </a:r>
          </a:p>
        </p:txBody>
      </p:sp>
      <p:sp>
        <p:nvSpPr>
          <p:cNvPr id="22" name="TextBox 17"/>
          <p:cNvSpPr txBox="1">
            <a:spLocks noChangeArrowheads="1"/>
          </p:cNvSpPr>
          <p:nvPr/>
        </p:nvSpPr>
        <p:spPr bwMode="auto">
          <a:xfrm>
            <a:off x="3207217" y="6372642"/>
            <a:ext cx="212878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Oxygen-poor blood</a:t>
            </a:r>
          </a:p>
        </p:txBody>
      </p:sp>
      <p:sp>
        <p:nvSpPr>
          <p:cNvPr id="24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81125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6331"/>
          </a:xfrm>
        </p:spPr>
        <p:txBody>
          <a:bodyPr/>
          <a:lstStyle/>
          <a:p>
            <a:r>
              <a:rPr lang="en-US" i="1" smtClean="0"/>
              <a:t>Evolutionary Variation in Double Circulation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vertebrates with double circulation are intermittent breathers</a:t>
            </a:r>
          </a:p>
          <a:p>
            <a:r>
              <a:rPr lang="en-US" dirty="0" smtClean="0"/>
              <a:t>Amphibians and many reptiles may pass long periods without gas exchange or relying on gas exchange from another tissue, usually the skin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42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Frogs and other amphibians have a three-chambered heart: two atria and one ventricle</a:t>
            </a:r>
          </a:p>
          <a:p>
            <a:r>
              <a:rPr lang="en-US" dirty="0" smtClean="0"/>
              <a:t>A ridge in the ventricle diverts most of the oxygen-rich blood into the systemic circuit and most oxygen-poor blood into the </a:t>
            </a:r>
            <a:r>
              <a:rPr lang="en-US" dirty="0" err="1" smtClean="0"/>
              <a:t>pulmocutaneous</a:t>
            </a:r>
            <a:r>
              <a:rPr lang="en-US" dirty="0" smtClean="0"/>
              <a:t> circuit</a:t>
            </a:r>
            <a:endParaRPr lang="en-US" altLang="ja-JP" dirty="0" smtClean="0"/>
          </a:p>
          <a:p>
            <a:r>
              <a:rPr lang="en-US" dirty="0" smtClean="0"/>
              <a:t>When underwater, blood flow to the lungs is nearly shut off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58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Turtles, snakes, and lizards have a three-chambered heart: two atria and one ventricle, partially divided by an incomplete septum</a:t>
            </a:r>
          </a:p>
          <a:p>
            <a:r>
              <a:rPr lang="en-US" dirty="0" smtClean="0"/>
              <a:t>In alligators, caimans, and other crocodilians, a septum divides the ventricles, but pulmonary and systemic circuits connect where arteries exit</a:t>
            </a:r>
            <a:br>
              <a:rPr lang="en-US" dirty="0" smtClean="0"/>
            </a:br>
            <a:r>
              <a:rPr lang="en-US" dirty="0" smtClean="0"/>
              <a:t>the heart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13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Mammals and birds have a four-chambered heart with two atria and two ventricles</a:t>
            </a:r>
          </a:p>
          <a:p>
            <a:r>
              <a:rPr lang="en-US" dirty="0" smtClean="0"/>
              <a:t>The left side of the heart pumps and receives only oxygen-rich blood, while the right side receives and pumps only oxygen-poor blood</a:t>
            </a:r>
          </a:p>
          <a:p>
            <a:r>
              <a:rPr lang="en-US" dirty="0" smtClean="0"/>
              <a:t>Mammals and birds are endotherms and require more O</a:t>
            </a:r>
            <a:r>
              <a:rPr lang="en-US" baseline="-25000" dirty="0" smtClean="0"/>
              <a:t>2</a:t>
            </a:r>
            <a:r>
              <a:rPr lang="en-US" dirty="0" smtClean="0"/>
              <a:t> than </a:t>
            </a:r>
            <a:r>
              <a:rPr lang="en-US" dirty="0" err="1" smtClean="0"/>
              <a:t>ectotherms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94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69660"/>
          </a:xfrm>
        </p:spPr>
        <p:txBody>
          <a:bodyPr/>
          <a:lstStyle/>
          <a:p>
            <a:r>
              <a:rPr lang="en-US" smtClean="0"/>
              <a:t>Concept </a:t>
            </a:r>
            <a:r>
              <a:rPr lang="en-US" dirty="0" smtClean="0"/>
              <a:t>42.2: Coordinated cycles of heart</a:t>
            </a:r>
            <a:br>
              <a:rPr lang="en-US" dirty="0" smtClean="0"/>
            </a:br>
            <a:r>
              <a:rPr lang="en-US" dirty="0" smtClean="0"/>
              <a:t>contraction drive double circulation </a:t>
            </a:r>
            <a:r>
              <a:rPr lang="en-US" smtClean="0"/>
              <a:t>in mammals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mammalian cardiovascular system meets the body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continuous demand for O</a:t>
            </a:r>
            <a:r>
              <a:rPr lang="en-US" altLang="ja-JP" baseline="-25000" dirty="0" smtClean="0"/>
              <a:t>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71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most cells of multicellular organisms, direct exchange with the environment is not possible</a:t>
            </a:r>
          </a:p>
          <a:p>
            <a:r>
              <a:rPr lang="en-US" dirty="0" smtClean="0"/>
              <a:t>Gills are an example of a specialized exchange system in animals</a:t>
            </a:r>
          </a:p>
          <a:p>
            <a:pPr lvl="2"/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r>
              <a:rPr lang="en-US" dirty="0" smtClean="0"/>
              <a:t> diffuses from the water into blood vessels</a:t>
            </a:r>
          </a:p>
          <a:p>
            <a:pPr lvl="2"/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diffuses from blood into the water</a:t>
            </a:r>
          </a:p>
          <a:p>
            <a:r>
              <a:rPr lang="en-US" dirty="0" smtClean="0"/>
              <a:t>Internal transport and gas exchange are functionally related in most animals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79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Mammalian Circulation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Contraction of the right ventricle pumps blood to the lungs via the pulmonary arteries</a:t>
            </a:r>
          </a:p>
          <a:p>
            <a:r>
              <a:rPr lang="en-US" dirty="0" smtClean="0"/>
              <a:t>The blood flows through capillary beds in the left and right lungs and loads O</a:t>
            </a:r>
            <a:r>
              <a:rPr lang="en-US" baseline="-25000" dirty="0" smtClean="0"/>
              <a:t>2</a:t>
            </a:r>
            <a:r>
              <a:rPr lang="en-US" dirty="0" smtClean="0"/>
              <a:t> and unloads CO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Oxygen-rich blood returns from the lungs via the pulmonary veins to the left atrium of the heart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69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Oxygen-rich blood flows into the left ventricle and is pumped out to body tissues via the systemic circuit</a:t>
            </a:r>
          </a:p>
          <a:p>
            <a:r>
              <a:rPr lang="en-US" dirty="0" smtClean="0"/>
              <a:t>Blood leaves the left ventricle via the aorta, which conveys blood to arteries leading throughout the body</a:t>
            </a:r>
          </a:p>
          <a:p>
            <a:r>
              <a:rPr lang="en-US" dirty="0" smtClean="0"/>
              <a:t>The first branches are the coronary arteries, supplying the heart muscle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2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Further branches lead to capillary beds in the abdominal organs and hind limbs</a:t>
            </a:r>
          </a:p>
          <a:p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r>
              <a:rPr lang="en-US" dirty="0" smtClean="0"/>
              <a:t> diffuses from blood to tissues, and CO</a:t>
            </a:r>
            <a:r>
              <a:rPr lang="en-US" baseline="-25000" dirty="0" smtClean="0"/>
              <a:t>2</a:t>
            </a:r>
            <a:r>
              <a:rPr lang="en-US" dirty="0" smtClean="0"/>
              <a:t> diffuses from tissues to blood</a:t>
            </a:r>
          </a:p>
          <a:p>
            <a:r>
              <a:rPr lang="en-US" dirty="0" smtClean="0"/>
              <a:t>Capillaries rejoin, forming </a:t>
            </a:r>
            <a:r>
              <a:rPr lang="en-US" dirty="0" err="1" smtClean="0"/>
              <a:t>venules</a:t>
            </a:r>
            <a:r>
              <a:rPr lang="en-US" dirty="0" smtClean="0"/>
              <a:t>, conveying blood to veins</a:t>
            </a:r>
          </a:p>
          <a:p>
            <a:r>
              <a:rPr lang="en-US" dirty="0" smtClean="0"/>
              <a:t>Oxygen-poor blood from the head, neck, and forelimbs is channeled into the superior vena cava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56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inferior vena cava drains blood from the trunk and hind limbs</a:t>
            </a:r>
          </a:p>
          <a:p>
            <a:r>
              <a:rPr lang="en-US" dirty="0" smtClean="0"/>
              <a:t>The two venae </a:t>
            </a:r>
            <a:r>
              <a:rPr lang="en-US" dirty="0" err="1" smtClean="0"/>
              <a:t>cavae</a:t>
            </a:r>
            <a:r>
              <a:rPr lang="en-US" dirty="0" smtClean="0"/>
              <a:t> empty their blood into the right atrium from which the oxygen-poor blood flows into the right ventricle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53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423416" y="213360"/>
            <a:ext cx="6297168" cy="643128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42.5</a:t>
            </a:r>
            <a:endParaRPr lang="en-US" dirty="0"/>
          </a:p>
        </p:txBody>
      </p:sp>
      <p:sp>
        <p:nvSpPr>
          <p:cNvPr id="2" name="Freeform 1"/>
          <p:cNvSpPr/>
          <p:nvPr/>
        </p:nvSpPr>
        <p:spPr>
          <a:xfrm>
            <a:off x="4933950" y="419100"/>
            <a:ext cx="771525" cy="490538"/>
          </a:xfrm>
          <a:custGeom>
            <a:avLst/>
            <a:gdLst>
              <a:gd name="connsiteX0" fmla="*/ 0 w 771525"/>
              <a:gd name="connsiteY0" fmla="*/ 490538 h 490538"/>
              <a:gd name="connsiteX1" fmla="*/ 771525 w 771525"/>
              <a:gd name="connsiteY1" fmla="*/ 0 h 49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1525" h="490538">
                <a:moveTo>
                  <a:pt x="0" y="490538"/>
                </a:moveTo>
                <a:lnTo>
                  <a:pt x="771525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581275" y="676275"/>
            <a:ext cx="1133475" cy="1157288"/>
          </a:xfrm>
          <a:custGeom>
            <a:avLst/>
            <a:gdLst>
              <a:gd name="connsiteX0" fmla="*/ 0 w 1133475"/>
              <a:gd name="connsiteY0" fmla="*/ 0 h 1157288"/>
              <a:gd name="connsiteX1" fmla="*/ 1133475 w 1133475"/>
              <a:gd name="connsiteY1" fmla="*/ 1157288 h 115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33475" h="1157288">
                <a:moveTo>
                  <a:pt x="0" y="0"/>
                </a:moveTo>
                <a:lnTo>
                  <a:pt x="1133475" y="1157288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633663" y="1404938"/>
            <a:ext cx="766762" cy="871537"/>
          </a:xfrm>
          <a:custGeom>
            <a:avLst/>
            <a:gdLst>
              <a:gd name="connsiteX0" fmla="*/ 0 w 766762"/>
              <a:gd name="connsiteY0" fmla="*/ 0 h 871537"/>
              <a:gd name="connsiteX1" fmla="*/ 766762 w 766762"/>
              <a:gd name="connsiteY1" fmla="*/ 871537 h 87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6762" h="871537">
                <a:moveTo>
                  <a:pt x="0" y="0"/>
                </a:moveTo>
                <a:lnTo>
                  <a:pt x="766762" y="871537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934075" y="1614488"/>
            <a:ext cx="319088" cy="728662"/>
          </a:xfrm>
          <a:custGeom>
            <a:avLst/>
            <a:gdLst>
              <a:gd name="connsiteX0" fmla="*/ 0 w 319088"/>
              <a:gd name="connsiteY0" fmla="*/ 728662 h 728662"/>
              <a:gd name="connsiteX1" fmla="*/ 319088 w 319088"/>
              <a:gd name="connsiteY1" fmla="*/ 0 h 728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9088" h="728662">
                <a:moveTo>
                  <a:pt x="0" y="728662"/>
                </a:moveTo>
                <a:lnTo>
                  <a:pt x="319088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705350" y="2085975"/>
            <a:ext cx="38100" cy="471488"/>
          </a:xfrm>
          <a:custGeom>
            <a:avLst/>
            <a:gdLst>
              <a:gd name="connsiteX0" fmla="*/ 0 w 38100"/>
              <a:gd name="connsiteY0" fmla="*/ 0 h 471488"/>
              <a:gd name="connsiteX1" fmla="*/ 38100 w 38100"/>
              <a:gd name="connsiteY1" fmla="*/ 471488 h 471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100" h="471488">
                <a:moveTo>
                  <a:pt x="0" y="0"/>
                </a:moveTo>
                <a:lnTo>
                  <a:pt x="38100" y="471488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633663" y="1400175"/>
            <a:ext cx="766762" cy="876300"/>
          </a:xfrm>
          <a:custGeom>
            <a:avLst/>
            <a:gdLst>
              <a:gd name="connsiteX0" fmla="*/ 0 w 766762"/>
              <a:gd name="connsiteY0" fmla="*/ 0 h 876300"/>
              <a:gd name="connsiteX1" fmla="*/ 766762 w 766762"/>
              <a:gd name="connsiteY1" fmla="*/ 8763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6762" h="876300">
                <a:moveTo>
                  <a:pt x="0" y="0"/>
                </a:moveTo>
                <a:lnTo>
                  <a:pt x="766762" y="8763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790825" y="2457450"/>
            <a:ext cx="414338" cy="466725"/>
          </a:xfrm>
          <a:custGeom>
            <a:avLst/>
            <a:gdLst>
              <a:gd name="connsiteX0" fmla="*/ 0 w 414338"/>
              <a:gd name="connsiteY0" fmla="*/ 0 h 466725"/>
              <a:gd name="connsiteX1" fmla="*/ 414338 w 414338"/>
              <a:gd name="connsiteY1" fmla="*/ 466725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4338" h="466725">
                <a:moveTo>
                  <a:pt x="0" y="0"/>
                </a:moveTo>
                <a:lnTo>
                  <a:pt x="414338" y="466725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119813" y="2133600"/>
            <a:ext cx="385762" cy="871538"/>
          </a:xfrm>
          <a:custGeom>
            <a:avLst/>
            <a:gdLst>
              <a:gd name="connsiteX0" fmla="*/ 0 w 385762"/>
              <a:gd name="connsiteY0" fmla="*/ 871538 h 871538"/>
              <a:gd name="connsiteX1" fmla="*/ 385762 w 385762"/>
              <a:gd name="connsiteY1" fmla="*/ 0 h 87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5762" h="871538">
                <a:moveTo>
                  <a:pt x="0" y="871538"/>
                </a:moveTo>
                <a:lnTo>
                  <a:pt x="385762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091238" y="3771900"/>
            <a:ext cx="352425" cy="257175"/>
          </a:xfrm>
          <a:custGeom>
            <a:avLst/>
            <a:gdLst>
              <a:gd name="connsiteX0" fmla="*/ 0 w 352425"/>
              <a:gd name="connsiteY0" fmla="*/ 0 h 257175"/>
              <a:gd name="connsiteX1" fmla="*/ 352425 w 352425"/>
              <a:gd name="connsiteY1" fmla="*/ 257175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2425" h="257175">
                <a:moveTo>
                  <a:pt x="0" y="0"/>
                </a:moveTo>
                <a:lnTo>
                  <a:pt x="352425" y="25717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067300" y="3490913"/>
            <a:ext cx="1371600" cy="1047750"/>
          </a:xfrm>
          <a:custGeom>
            <a:avLst/>
            <a:gdLst>
              <a:gd name="connsiteX0" fmla="*/ 0 w 1371600"/>
              <a:gd name="connsiteY0" fmla="*/ 0 h 1047750"/>
              <a:gd name="connsiteX1" fmla="*/ 1371600 w 1371600"/>
              <a:gd name="connsiteY1" fmla="*/ 104775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0" h="1047750">
                <a:moveTo>
                  <a:pt x="0" y="0"/>
                </a:moveTo>
                <a:lnTo>
                  <a:pt x="1371600" y="10477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5048250" y="4333875"/>
            <a:ext cx="1028700" cy="481013"/>
          </a:xfrm>
          <a:custGeom>
            <a:avLst/>
            <a:gdLst>
              <a:gd name="connsiteX0" fmla="*/ 0 w 1028700"/>
              <a:gd name="connsiteY0" fmla="*/ 0 h 481013"/>
              <a:gd name="connsiteX1" fmla="*/ 1028700 w 1028700"/>
              <a:gd name="connsiteY1" fmla="*/ 481013 h 48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8700" h="481013">
                <a:moveTo>
                  <a:pt x="0" y="0"/>
                </a:moveTo>
                <a:lnTo>
                  <a:pt x="1028700" y="481013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5724525" y="4900613"/>
            <a:ext cx="542925" cy="319087"/>
          </a:xfrm>
          <a:custGeom>
            <a:avLst/>
            <a:gdLst>
              <a:gd name="connsiteX0" fmla="*/ 0 w 542925"/>
              <a:gd name="connsiteY0" fmla="*/ 0 h 319087"/>
              <a:gd name="connsiteX1" fmla="*/ 542925 w 542925"/>
              <a:gd name="connsiteY1" fmla="*/ 319087 h 31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2925" h="319087">
                <a:moveTo>
                  <a:pt x="0" y="0"/>
                </a:moveTo>
                <a:lnTo>
                  <a:pt x="542925" y="319087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343150" y="4852988"/>
            <a:ext cx="1409700" cy="528637"/>
          </a:xfrm>
          <a:custGeom>
            <a:avLst/>
            <a:gdLst>
              <a:gd name="connsiteX0" fmla="*/ 0 w 1409700"/>
              <a:gd name="connsiteY0" fmla="*/ 528637 h 528637"/>
              <a:gd name="connsiteX1" fmla="*/ 1409700 w 1409700"/>
              <a:gd name="connsiteY1" fmla="*/ 0 h 52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9700" h="528637">
                <a:moveTo>
                  <a:pt x="0" y="528637"/>
                </a:moveTo>
                <a:lnTo>
                  <a:pt x="14097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109913" y="4419600"/>
            <a:ext cx="1443037" cy="466725"/>
          </a:xfrm>
          <a:custGeom>
            <a:avLst/>
            <a:gdLst>
              <a:gd name="connsiteX0" fmla="*/ 0 w 1443037"/>
              <a:gd name="connsiteY0" fmla="*/ 466725 h 466725"/>
              <a:gd name="connsiteX1" fmla="*/ 1443037 w 1443037"/>
              <a:gd name="connsiteY1" fmla="*/ 0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43037" h="466725">
                <a:moveTo>
                  <a:pt x="0" y="466725"/>
                </a:moveTo>
                <a:lnTo>
                  <a:pt x="1443037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2847975" y="3662363"/>
            <a:ext cx="1214438" cy="857250"/>
          </a:xfrm>
          <a:custGeom>
            <a:avLst/>
            <a:gdLst>
              <a:gd name="connsiteX0" fmla="*/ 0 w 1214438"/>
              <a:gd name="connsiteY0" fmla="*/ 857250 h 857250"/>
              <a:gd name="connsiteX1" fmla="*/ 1214438 w 1214438"/>
              <a:gd name="connsiteY1" fmla="*/ 0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14438" h="857250">
                <a:moveTo>
                  <a:pt x="0" y="857250"/>
                </a:moveTo>
                <a:lnTo>
                  <a:pt x="1214438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2700338" y="3690938"/>
            <a:ext cx="714375" cy="319087"/>
          </a:xfrm>
          <a:custGeom>
            <a:avLst/>
            <a:gdLst>
              <a:gd name="connsiteX0" fmla="*/ 0 w 714375"/>
              <a:gd name="connsiteY0" fmla="*/ 319087 h 319087"/>
              <a:gd name="connsiteX1" fmla="*/ 714375 w 714375"/>
              <a:gd name="connsiteY1" fmla="*/ 0 h 31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14375" h="319087">
                <a:moveTo>
                  <a:pt x="0" y="319087"/>
                </a:moveTo>
                <a:lnTo>
                  <a:pt x="7143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4733925" y="5991225"/>
            <a:ext cx="900113" cy="0"/>
          </a:xfrm>
          <a:custGeom>
            <a:avLst/>
            <a:gdLst>
              <a:gd name="connsiteX0" fmla="*/ 0 w 900113"/>
              <a:gd name="connsiteY0" fmla="*/ 0 h 0"/>
              <a:gd name="connsiteX1" fmla="*/ 900113 w 90011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0113">
                <a:moveTo>
                  <a:pt x="0" y="0"/>
                </a:moveTo>
                <a:lnTo>
                  <a:pt x="900113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4933966" y="423878"/>
            <a:ext cx="771525" cy="490538"/>
          </a:xfrm>
          <a:custGeom>
            <a:avLst/>
            <a:gdLst>
              <a:gd name="connsiteX0" fmla="*/ 0 w 771525"/>
              <a:gd name="connsiteY0" fmla="*/ 490538 h 490538"/>
              <a:gd name="connsiteX1" fmla="*/ 771525 w 771525"/>
              <a:gd name="connsiteY1" fmla="*/ 0 h 49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1525" h="490538">
                <a:moveTo>
                  <a:pt x="0" y="490538"/>
                </a:moveTo>
                <a:lnTo>
                  <a:pt x="7715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2790841" y="2462228"/>
            <a:ext cx="414338" cy="466725"/>
          </a:xfrm>
          <a:custGeom>
            <a:avLst/>
            <a:gdLst>
              <a:gd name="connsiteX0" fmla="*/ 0 w 414338"/>
              <a:gd name="connsiteY0" fmla="*/ 0 h 466725"/>
              <a:gd name="connsiteX1" fmla="*/ 414338 w 414338"/>
              <a:gd name="connsiteY1" fmla="*/ 466725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4338" h="466725">
                <a:moveTo>
                  <a:pt x="0" y="0"/>
                </a:moveTo>
                <a:lnTo>
                  <a:pt x="414338" y="46672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6119829" y="2138378"/>
            <a:ext cx="385762" cy="871538"/>
          </a:xfrm>
          <a:custGeom>
            <a:avLst/>
            <a:gdLst>
              <a:gd name="connsiteX0" fmla="*/ 0 w 385762"/>
              <a:gd name="connsiteY0" fmla="*/ 871538 h 871538"/>
              <a:gd name="connsiteX1" fmla="*/ 385762 w 385762"/>
              <a:gd name="connsiteY1" fmla="*/ 0 h 87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5762" h="871538">
                <a:moveTo>
                  <a:pt x="0" y="871538"/>
                </a:moveTo>
                <a:lnTo>
                  <a:pt x="385762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4" name="TextBox 2"/>
          <p:cNvSpPr txBox="1">
            <a:spLocks noChangeArrowheads="1"/>
          </p:cNvSpPr>
          <p:nvPr/>
        </p:nvSpPr>
        <p:spPr bwMode="auto">
          <a:xfrm>
            <a:off x="1467063" y="216693"/>
            <a:ext cx="110286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Superior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vena cava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1467063" y="1161256"/>
            <a:ext cx="119263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Pulmonary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artery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TextBox 6"/>
          <p:cNvSpPr txBox="1">
            <a:spLocks noChangeArrowheads="1"/>
          </p:cNvSpPr>
          <p:nvPr/>
        </p:nvSpPr>
        <p:spPr bwMode="auto">
          <a:xfrm>
            <a:off x="1467063" y="1885156"/>
            <a:ext cx="134652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Capillaries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of right lung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TextBox 10"/>
          <p:cNvSpPr txBox="1">
            <a:spLocks noChangeArrowheads="1"/>
          </p:cNvSpPr>
          <p:nvPr/>
        </p:nvSpPr>
        <p:spPr bwMode="auto">
          <a:xfrm>
            <a:off x="5788238" y="216693"/>
            <a:ext cx="144911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Capillaries of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head and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forelimbs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TextBox 13"/>
          <p:cNvSpPr txBox="1">
            <a:spLocks noChangeArrowheads="1"/>
          </p:cNvSpPr>
          <p:nvPr/>
        </p:nvSpPr>
        <p:spPr bwMode="auto">
          <a:xfrm>
            <a:off x="6051763" y="1096169"/>
            <a:ext cx="119263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Pulmonary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artery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TextBox 15"/>
          <p:cNvSpPr txBox="1">
            <a:spLocks noChangeArrowheads="1"/>
          </p:cNvSpPr>
          <p:nvPr/>
        </p:nvSpPr>
        <p:spPr bwMode="auto">
          <a:xfrm>
            <a:off x="4486488" y="1828006"/>
            <a:ext cx="60272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Aorta</a:t>
            </a:r>
          </a:p>
        </p:txBody>
      </p:sp>
      <p:sp>
        <p:nvSpPr>
          <p:cNvPr id="35" name="TextBox 19"/>
          <p:cNvSpPr txBox="1">
            <a:spLocks noChangeArrowheads="1"/>
          </p:cNvSpPr>
          <p:nvPr/>
        </p:nvSpPr>
        <p:spPr bwMode="auto">
          <a:xfrm>
            <a:off x="6532776" y="1828006"/>
            <a:ext cx="117981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Capillaries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of left lung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TextBox 22"/>
          <p:cNvSpPr txBox="1">
            <a:spLocks noChangeArrowheads="1"/>
          </p:cNvSpPr>
          <p:nvPr/>
        </p:nvSpPr>
        <p:spPr bwMode="auto">
          <a:xfrm>
            <a:off x="1467063" y="3866356"/>
            <a:ext cx="119263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Pulmonary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vein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TextBox 24"/>
          <p:cNvSpPr txBox="1">
            <a:spLocks noChangeArrowheads="1"/>
          </p:cNvSpPr>
          <p:nvPr/>
        </p:nvSpPr>
        <p:spPr bwMode="auto">
          <a:xfrm>
            <a:off x="1467063" y="4414044"/>
            <a:ext cx="135934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Right atrium</a:t>
            </a:r>
          </a:p>
        </p:txBody>
      </p:sp>
      <p:sp>
        <p:nvSpPr>
          <p:cNvPr id="39" name="TextBox 25"/>
          <p:cNvSpPr txBox="1">
            <a:spLocks noChangeArrowheads="1"/>
          </p:cNvSpPr>
          <p:nvPr/>
        </p:nvSpPr>
        <p:spPr bwMode="auto">
          <a:xfrm>
            <a:off x="1467063" y="4788694"/>
            <a:ext cx="160300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Right ventricle</a:t>
            </a:r>
          </a:p>
        </p:txBody>
      </p:sp>
      <p:sp>
        <p:nvSpPr>
          <p:cNvPr id="40" name="TextBox 26"/>
          <p:cNvSpPr txBox="1">
            <a:spLocks noChangeArrowheads="1"/>
          </p:cNvSpPr>
          <p:nvPr/>
        </p:nvSpPr>
        <p:spPr bwMode="auto">
          <a:xfrm>
            <a:off x="1467063" y="5264944"/>
            <a:ext cx="110286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Inferior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vena cava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TextBox 33"/>
          <p:cNvSpPr txBox="1">
            <a:spLocks noChangeArrowheads="1"/>
          </p:cNvSpPr>
          <p:nvPr/>
        </p:nvSpPr>
        <p:spPr bwMode="auto">
          <a:xfrm>
            <a:off x="6480388" y="3888581"/>
            <a:ext cx="119263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Pulmonary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vein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TextBox 35"/>
          <p:cNvSpPr txBox="1">
            <a:spLocks noChangeArrowheads="1"/>
          </p:cNvSpPr>
          <p:nvPr/>
        </p:nvSpPr>
        <p:spPr bwMode="auto">
          <a:xfrm>
            <a:off x="6480388" y="4428331"/>
            <a:ext cx="119263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Left atrium</a:t>
            </a:r>
          </a:p>
        </p:txBody>
      </p:sp>
      <p:sp>
        <p:nvSpPr>
          <p:cNvPr id="48" name="TextBox 36"/>
          <p:cNvSpPr txBox="1">
            <a:spLocks noChangeArrowheads="1"/>
          </p:cNvSpPr>
          <p:nvPr/>
        </p:nvSpPr>
        <p:spPr bwMode="auto">
          <a:xfrm>
            <a:off x="6175588" y="4728369"/>
            <a:ext cx="143629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Left ventricle</a:t>
            </a:r>
          </a:p>
        </p:txBody>
      </p:sp>
      <p:sp>
        <p:nvSpPr>
          <p:cNvPr id="49" name="TextBox 37"/>
          <p:cNvSpPr txBox="1">
            <a:spLocks noChangeArrowheads="1"/>
          </p:cNvSpPr>
          <p:nvPr/>
        </p:nvSpPr>
        <p:spPr bwMode="auto">
          <a:xfrm>
            <a:off x="6353388" y="5155406"/>
            <a:ext cx="60272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Aorta</a:t>
            </a:r>
          </a:p>
        </p:txBody>
      </p:sp>
      <p:sp>
        <p:nvSpPr>
          <p:cNvPr id="50" name="TextBox 38"/>
          <p:cNvSpPr txBox="1">
            <a:spLocks noChangeArrowheads="1"/>
          </p:cNvSpPr>
          <p:nvPr/>
        </p:nvSpPr>
        <p:spPr bwMode="auto">
          <a:xfrm>
            <a:off x="5716801" y="5879306"/>
            <a:ext cx="19877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Capillaries of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abdominal organs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and hind limbs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4544750" y="2955396"/>
            <a:ext cx="274320" cy="274320"/>
            <a:chOff x="4544750" y="2957777"/>
            <a:chExt cx="274320" cy="274320"/>
          </a:xfrm>
        </p:grpSpPr>
        <p:sp>
          <p:nvSpPr>
            <p:cNvPr id="52" name="Oval 51"/>
            <p:cNvSpPr/>
            <p:nvPr/>
          </p:nvSpPr>
          <p:spPr bwMode="auto">
            <a:xfrm>
              <a:off x="4544750" y="2957777"/>
              <a:ext cx="274320" cy="274320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53" name="TextBox 17"/>
            <p:cNvSpPr txBox="1">
              <a:spLocks noChangeArrowheads="1"/>
            </p:cNvSpPr>
            <p:nvPr/>
          </p:nvSpPr>
          <p:spPr bwMode="auto">
            <a:xfrm>
              <a:off x="4617790" y="2966697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>
                  <a:solidFill>
                    <a:srgbClr val="FFFFFF"/>
                  </a:solidFill>
                  <a:latin typeface="Arial"/>
                </a:rPr>
                <a:t>2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653786" y="1896690"/>
            <a:ext cx="274320" cy="274320"/>
            <a:chOff x="3653786" y="1896690"/>
            <a:chExt cx="274320" cy="274320"/>
          </a:xfrm>
        </p:grpSpPr>
        <p:sp>
          <p:nvSpPr>
            <p:cNvPr id="63" name="Oval 62"/>
            <p:cNvSpPr/>
            <p:nvPr/>
          </p:nvSpPr>
          <p:spPr bwMode="auto">
            <a:xfrm>
              <a:off x="3653786" y="1896690"/>
              <a:ext cx="274320" cy="274320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68" name="TextBox 8"/>
            <p:cNvSpPr txBox="1">
              <a:spLocks noChangeArrowheads="1"/>
            </p:cNvSpPr>
            <p:nvPr/>
          </p:nvSpPr>
          <p:spPr bwMode="auto">
            <a:xfrm>
              <a:off x="3726826" y="1905610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>
                  <a:solidFill>
                    <a:srgbClr val="FFFFFF"/>
                  </a:solidFill>
                  <a:latin typeface="Arial"/>
                </a:rPr>
                <a:t>9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4893007" y="400809"/>
            <a:ext cx="274320" cy="274320"/>
            <a:chOff x="4893007" y="400809"/>
            <a:chExt cx="274320" cy="274320"/>
          </a:xfrm>
        </p:grpSpPr>
        <p:sp>
          <p:nvSpPr>
            <p:cNvPr id="67" name="Oval 66"/>
            <p:cNvSpPr/>
            <p:nvPr/>
          </p:nvSpPr>
          <p:spPr bwMode="auto">
            <a:xfrm>
              <a:off x="4893007" y="400809"/>
              <a:ext cx="274320" cy="274320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69" name="TextBox 9"/>
            <p:cNvSpPr txBox="1">
              <a:spLocks noChangeArrowheads="1"/>
            </p:cNvSpPr>
            <p:nvPr/>
          </p:nvSpPr>
          <p:spPr bwMode="auto">
            <a:xfrm>
              <a:off x="4966047" y="409729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>
                  <a:solidFill>
                    <a:srgbClr val="FFFFFF"/>
                  </a:solidFill>
                  <a:latin typeface="Arial"/>
                </a:rPr>
                <a:t>7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4750593" y="2347897"/>
            <a:ext cx="274320" cy="274320"/>
            <a:chOff x="4750593" y="2347897"/>
            <a:chExt cx="274320" cy="274320"/>
          </a:xfrm>
        </p:grpSpPr>
        <p:sp>
          <p:nvSpPr>
            <p:cNvPr id="64" name="Oval 63"/>
            <p:cNvSpPr/>
            <p:nvPr/>
          </p:nvSpPr>
          <p:spPr bwMode="auto">
            <a:xfrm>
              <a:off x="4750593" y="2347897"/>
              <a:ext cx="274320" cy="274320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70" name="TextBox 16"/>
            <p:cNvSpPr txBox="1">
              <a:spLocks noChangeArrowheads="1"/>
            </p:cNvSpPr>
            <p:nvPr/>
          </p:nvSpPr>
          <p:spPr bwMode="auto">
            <a:xfrm>
              <a:off x="4823633" y="2356817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>
                  <a:solidFill>
                    <a:srgbClr val="FFFFFF"/>
                  </a:solidFill>
                  <a:latin typeface="Arial"/>
                </a:rPr>
                <a:t>6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939539" y="3390884"/>
            <a:ext cx="274320" cy="274320"/>
            <a:chOff x="3939539" y="3390884"/>
            <a:chExt cx="274320" cy="274320"/>
          </a:xfrm>
        </p:grpSpPr>
        <p:sp>
          <p:nvSpPr>
            <p:cNvPr id="65" name="Oval 64"/>
            <p:cNvSpPr/>
            <p:nvPr/>
          </p:nvSpPr>
          <p:spPr bwMode="auto">
            <a:xfrm>
              <a:off x="3939539" y="3390884"/>
              <a:ext cx="274320" cy="274320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71" name="TextBox 18"/>
            <p:cNvSpPr txBox="1">
              <a:spLocks noChangeArrowheads="1"/>
            </p:cNvSpPr>
            <p:nvPr/>
          </p:nvSpPr>
          <p:spPr bwMode="auto">
            <a:xfrm>
              <a:off x="3954839" y="3399804"/>
              <a:ext cx="243721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>
                  <a:solidFill>
                    <a:srgbClr val="FFFFFF"/>
                  </a:solidFill>
                  <a:latin typeface="Arial"/>
                </a:rPr>
                <a:t>11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2234562" y="3062666"/>
            <a:ext cx="274320" cy="274320"/>
            <a:chOff x="2234562" y="3062666"/>
            <a:chExt cx="274320" cy="274320"/>
          </a:xfrm>
        </p:grpSpPr>
        <p:sp>
          <p:nvSpPr>
            <p:cNvPr id="62" name="Oval 61"/>
            <p:cNvSpPr/>
            <p:nvPr/>
          </p:nvSpPr>
          <p:spPr bwMode="auto">
            <a:xfrm>
              <a:off x="2234562" y="3062666"/>
              <a:ext cx="274320" cy="274320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72" name="TextBox 21"/>
            <p:cNvSpPr txBox="1">
              <a:spLocks noChangeArrowheads="1"/>
            </p:cNvSpPr>
            <p:nvPr/>
          </p:nvSpPr>
          <p:spPr bwMode="auto">
            <a:xfrm>
              <a:off x="2307602" y="3071586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>
                  <a:solidFill>
                    <a:srgbClr val="FFFFFF"/>
                  </a:solidFill>
                  <a:latin typeface="Arial"/>
                </a:rPr>
                <a:t>3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4875744" y="3181615"/>
            <a:ext cx="274320" cy="274320"/>
            <a:chOff x="4875744" y="3181615"/>
            <a:chExt cx="274320" cy="274320"/>
          </a:xfrm>
        </p:grpSpPr>
        <p:sp>
          <p:nvSpPr>
            <p:cNvPr id="56" name="Oval 55"/>
            <p:cNvSpPr/>
            <p:nvPr/>
          </p:nvSpPr>
          <p:spPr bwMode="auto">
            <a:xfrm>
              <a:off x="4875744" y="3181615"/>
              <a:ext cx="274320" cy="274320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73" name="TextBox 28"/>
            <p:cNvSpPr txBox="1">
              <a:spLocks noChangeArrowheads="1"/>
            </p:cNvSpPr>
            <p:nvPr/>
          </p:nvSpPr>
          <p:spPr bwMode="auto">
            <a:xfrm>
              <a:off x="4948784" y="3190535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>
                  <a:solidFill>
                    <a:srgbClr val="FFFFFF"/>
                  </a:solidFill>
                  <a:latin typeface="Arial"/>
                </a:rPr>
                <a:t>4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4930523" y="3955961"/>
            <a:ext cx="274320" cy="274320"/>
            <a:chOff x="4930523" y="3955961"/>
            <a:chExt cx="274320" cy="274320"/>
          </a:xfrm>
        </p:grpSpPr>
        <p:sp>
          <p:nvSpPr>
            <p:cNvPr id="58" name="Oval 57"/>
            <p:cNvSpPr/>
            <p:nvPr/>
          </p:nvSpPr>
          <p:spPr bwMode="auto">
            <a:xfrm>
              <a:off x="4930523" y="3955961"/>
              <a:ext cx="274320" cy="274320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74" name="TextBox 29"/>
            <p:cNvSpPr txBox="1">
              <a:spLocks noChangeArrowheads="1"/>
            </p:cNvSpPr>
            <p:nvPr/>
          </p:nvSpPr>
          <p:spPr bwMode="auto">
            <a:xfrm>
              <a:off x="5003563" y="3964881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>
                  <a:solidFill>
                    <a:srgbClr val="FFFFFF"/>
                  </a:solidFill>
                  <a:latin typeface="Arial"/>
                </a:rPr>
                <a:t>5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6880874" y="2997989"/>
            <a:ext cx="274320" cy="274320"/>
            <a:chOff x="6880874" y="2997989"/>
            <a:chExt cx="274320" cy="274320"/>
          </a:xfrm>
        </p:grpSpPr>
        <p:sp>
          <p:nvSpPr>
            <p:cNvPr id="66" name="Oval 65"/>
            <p:cNvSpPr/>
            <p:nvPr/>
          </p:nvSpPr>
          <p:spPr bwMode="auto">
            <a:xfrm>
              <a:off x="6880874" y="2997989"/>
              <a:ext cx="274320" cy="274320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75" name="TextBox 30"/>
            <p:cNvSpPr txBox="1">
              <a:spLocks noChangeArrowheads="1"/>
            </p:cNvSpPr>
            <p:nvPr/>
          </p:nvSpPr>
          <p:spPr bwMode="auto">
            <a:xfrm>
              <a:off x="6953914" y="3006909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>
                  <a:solidFill>
                    <a:srgbClr val="FFFFFF"/>
                  </a:solidFill>
                  <a:latin typeface="Arial"/>
                </a:rPr>
                <a:t>3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4304823" y="4085746"/>
            <a:ext cx="274320" cy="274320"/>
            <a:chOff x="4304823" y="4085746"/>
            <a:chExt cx="274320" cy="274320"/>
          </a:xfrm>
        </p:grpSpPr>
        <p:sp>
          <p:nvSpPr>
            <p:cNvPr id="59" name="Oval 58"/>
            <p:cNvSpPr/>
            <p:nvPr/>
          </p:nvSpPr>
          <p:spPr bwMode="auto">
            <a:xfrm>
              <a:off x="4304823" y="4085746"/>
              <a:ext cx="274320" cy="274320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76" name="TextBox 31"/>
            <p:cNvSpPr txBox="1">
              <a:spLocks noChangeArrowheads="1"/>
            </p:cNvSpPr>
            <p:nvPr/>
          </p:nvSpPr>
          <p:spPr bwMode="auto">
            <a:xfrm>
              <a:off x="4377863" y="4094666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>
                  <a:solidFill>
                    <a:srgbClr val="FFFFFF"/>
                  </a:solidFill>
                  <a:latin typeface="Arial"/>
                </a:rPr>
                <a:t>1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3655484" y="4360275"/>
            <a:ext cx="274320" cy="274320"/>
            <a:chOff x="3655484" y="4360275"/>
            <a:chExt cx="274320" cy="274320"/>
          </a:xfrm>
        </p:grpSpPr>
        <p:sp>
          <p:nvSpPr>
            <p:cNvPr id="60" name="Oval 59"/>
            <p:cNvSpPr/>
            <p:nvPr/>
          </p:nvSpPr>
          <p:spPr bwMode="auto">
            <a:xfrm>
              <a:off x="3655484" y="4360275"/>
              <a:ext cx="274320" cy="274320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77" name="TextBox 32"/>
            <p:cNvSpPr txBox="1">
              <a:spLocks noChangeArrowheads="1"/>
            </p:cNvSpPr>
            <p:nvPr/>
          </p:nvSpPr>
          <p:spPr bwMode="auto">
            <a:xfrm>
              <a:off x="3664404" y="4369195"/>
              <a:ext cx="25648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>
                  <a:solidFill>
                    <a:srgbClr val="FFFFFF"/>
                  </a:solidFill>
                  <a:latin typeface="Arial"/>
                </a:rPr>
                <a:t>10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5032057" y="6179248"/>
            <a:ext cx="274320" cy="274320"/>
            <a:chOff x="5032057" y="6179248"/>
            <a:chExt cx="274320" cy="274320"/>
          </a:xfrm>
        </p:grpSpPr>
        <p:sp>
          <p:nvSpPr>
            <p:cNvPr id="61" name="Oval 60"/>
            <p:cNvSpPr/>
            <p:nvPr/>
          </p:nvSpPr>
          <p:spPr bwMode="auto">
            <a:xfrm>
              <a:off x="5032057" y="6179248"/>
              <a:ext cx="274320" cy="274320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78" name="TextBox 41"/>
            <p:cNvSpPr txBox="1">
              <a:spLocks noChangeArrowheads="1"/>
            </p:cNvSpPr>
            <p:nvPr/>
          </p:nvSpPr>
          <p:spPr bwMode="auto">
            <a:xfrm>
              <a:off x="5105097" y="6188168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>
                  <a:solidFill>
                    <a:srgbClr val="FFFFFF"/>
                  </a:solidFill>
                  <a:latin typeface="Arial"/>
                </a:rPr>
                <a:t>8</a:t>
              </a:r>
            </a:p>
          </p:txBody>
        </p:sp>
      </p:grpSp>
      <p:sp>
        <p:nvSpPr>
          <p:cNvPr id="90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6613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0164"/>
          </a:xfrm>
        </p:spPr>
        <p:txBody>
          <a:bodyPr/>
          <a:lstStyle/>
          <a:p>
            <a:r>
              <a:rPr lang="en-US" dirty="0" smtClean="0"/>
              <a:t>Animation: Path of Blood Flow in Mammals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  <p:pic>
        <p:nvPicPr>
          <p:cNvPr id="2" name="42_06PathOfBloodFlow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600" y="1905000"/>
            <a:ext cx="4114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4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6331"/>
          </a:xfrm>
        </p:spPr>
        <p:txBody>
          <a:bodyPr/>
          <a:lstStyle/>
          <a:p>
            <a:r>
              <a:rPr lang="en-US" smtClean="0"/>
              <a:t>The Mammalian Heart: </a:t>
            </a:r>
            <a:r>
              <a:rPr lang="en-US" i="1" smtClean="0"/>
              <a:t>A Closer 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human heart is about the size of a clenched fist and consists mainly of cardiac muscle</a:t>
            </a:r>
          </a:p>
          <a:p>
            <a:r>
              <a:rPr lang="en-US" dirty="0" smtClean="0"/>
              <a:t>The two atria have relatively thin walls and serve as collection chambers for blood returning to</a:t>
            </a:r>
            <a:br>
              <a:rPr lang="en-US" dirty="0" smtClean="0"/>
            </a:br>
            <a:r>
              <a:rPr lang="en-US" dirty="0" smtClean="0"/>
              <a:t>the heart</a:t>
            </a:r>
          </a:p>
          <a:p>
            <a:r>
              <a:rPr lang="en-US" dirty="0" smtClean="0"/>
              <a:t>The ventricles have thicker walls and contract much more forcefully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0"/>
          <a:stretch>
            <a:fillRect/>
          </a:stretch>
        </p:blipFill>
        <p:spPr>
          <a:xfrm>
            <a:off x="929640" y="640080"/>
            <a:ext cx="7284720" cy="557784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42.6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4933950" y="781050"/>
            <a:ext cx="1476375" cy="869950"/>
          </a:xfrm>
          <a:custGeom>
            <a:avLst/>
            <a:gdLst>
              <a:gd name="connsiteX0" fmla="*/ 0 w 1476375"/>
              <a:gd name="connsiteY0" fmla="*/ 869950 h 869950"/>
              <a:gd name="connsiteX1" fmla="*/ 1476375 w 1476375"/>
              <a:gd name="connsiteY1" fmla="*/ 0 h 86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76375" h="869950">
                <a:moveTo>
                  <a:pt x="0" y="869950"/>
                </a:moveTo>
                <a:lnTo>
                  <a:pt x="14763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473700" y="1279525"/>
            <a:ext cx="939800" cy="968375"/>
          </a:xfrm>
          <a:custGeom>
            <a:avLst/>
            <a:gdLst>
              <a:gd name="connsiteX0" fmla="*/ 0 w 939800"/>
              <a:gd name="connsiteY0" fmla="*/ 968375 h 968375"/>
              <a:gd name="connsiteX1" fmla="*/ 939800 w 939800"/>
              <a:gd name="connsiteY1" fmla="*/ 0 h 96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39800" h="968375">
                <a:moveTo>
                  <a:pt x="0" y="968375"/>
                </a:moveTo>
                <a:lnTo>
                  <a:pt x="9398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5153025" y="2149475"/>
            <a:ext cx="1257300" cy="771525"/>
          </a:xfrm>
          <a:custGeom>
            <a:avLst/>
            <a:gdLst>
              <a:gd name="connsiteX0" fmla="*/ 0 w 1257300"/>
              <a:gd name="connsiteY0" fmla="*/ 771525 h 771525"/>
              <a:gd name="connsiteX1" fmla="*/ 1257300 w 1257300"/>
              <a:gd name="connsiteY1" fmla="*/ 0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7300" h="771525">
                <a:moveTo>
                  <a:pt x="0" y="771525"/>
                </a:moveTo>
                <a:lnTo>
                  <a:pt x="12573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797425" y="3251200"/>
            <a:ext cx="1612900" cy="622300"/>
          </a:xfrm>
          <a:custGeom>
            <a:avLst/>
            <a:gdLst>
              <a:gd name="connsiteX0" fmla="*/ 0 w 1612900"/>
              <a:gd name="connsiteY0" fmla="*/ 0 h 622300"/>
              <a:gd name="connsiteX1" fmla="*/ 1612900 w 1612900"/>
              <a:gd name="connsiteY1" fmla="*/ 62230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12900" h="622300">
                <a:moveTo>
                  <a:pt x="0" y="0"/>
                </a:moveTo>
                <a:lnTo>
                  <a:pt x="1612900" y="6223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270500" y="3743325"/>
            <a:ext cx="1139825" cy="1085850"/>
          </a:xfrm>
          <a:custGeom>
            <a:avLst/>
            <a:gdLst>
              <a:gd name="connsiteX0" fmla="*/ 0 w 1139825"/>
              <a:gd name="connsiteY0" fmla="*/ 0 h 1085850"/>
              <a:gd name="connsiteX1" fmla="*/ 1139825 w 1139825"/>
              <a:gd name="connsiteY1" fmla="*/ 1085850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39825" h="1085850">
                <a:moveTo>
                  <a:pt x="0" y="0"/>
                </a:moveTo>
                <a:lnTo>
                  <a:pt x="1139825" y="10858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359400" y="4870450"/>
            <a:ext cx="0" cy="844550"/>
          </a:xfrm>
          <a:custGeom>
            <a:avLst/>
            <a:gdLst>
              <a:gd name="connsiteX0" fmla="*/ 0 w 0"/>
              <a:gd name="connsiteY0" fmla="*/ 0 h 844550"/>
              <a:gd name="connsiteX1" fmla="*/ 0 w 0"/>
              <a:gd name="connsiteY1" fmla="*/ 844550 h 84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44550">
                <a:moveTo>
                  <a:pt x="0" y="0"/>
                </a:moveTo>
                <a:lnTo>
                  <a:pt x="0" y="8445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4171950" y="4692650"/>
            <a:ext cx="0" cy="1025525"/>
          </a:xfrm>
          <a:custGeom>
            <a:avLst/>
            <a:gdLst>
              <a:gd name="connsiteX0" fmla="*/ 0 w 0"/>
              <a:gd name="connsiteY0" fmla="*/ 0 h 1025525"/>
              <a:gd name="connsiteX1" fmla="*/ 0 w 0"/>
              <a:gd name="connsiteY1" fmla="*/ 1025525 h 102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025525">
                <a:moveTo>
                  <a:pt x="0" y="0"/>
                </a:moveTo>
                <a:lnTo>
                  <a:pt x="0" y="102552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714625" y="4140200"/>
            <a:ext cx="1012825" cy="692150"/>
          </a:xfrm>
          <a:custGeom>
            <a:avLst/>
            <a:gdLst>
              <a:gd name="connsiteX0" fmla="*/ 0 w 1012825"/>
              <a:gd name="connsiteY0" fmla="*/ 692150 h 692150"/>
              <a:gd name="connsiteX1" fmla="*/ 1012825 w 1012825"/>
              <a:gd name="connsiteY1" fmla="*/ 0 h 69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12825" h="692150">
                <a:moveTo>
                  <a:pt x="0" y="692150"/>
                </a:moveTo>
                <a:lnTo>
                  <a:pt x="10128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2139950" y="3089275"/>
            <a:ext cx="2276475" cy="809625"/>
          </a:xfrm>
          <a:custGeom>
            <a:avLst/>
            <a:gdLst>
              <a:gd name="connsiteX0" fmla="*/ 0 w 2276475"/>
              <a:gd name="connsiteY0" fmla="*/ 809625 h 809625"/>
              <a:gd name="connsiteX1" fmla="*/ 2276475 w 2276475"/>
              <a:gd name="connsiteY1" fmla="*/ 0 h 80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6475" h="809625">
                <a:moveTo>
                  <a:pt x="0" y="809625"/>
                </a:moveTo>
                <a:lnTo>
                  <a:pt x="22764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616075" y="1901825"/>
            <a:ext cx="1939925" cy="1136650"/>
          </a:xfrm>
          <a:custGeom>
            <a:avLst/>
            <a:gdLst>
              <a:gd name="connsiteX0" fmla="*/ 0 w 1939925"/>
              <a:gd name="connsiteY0" fmla="*/ 0 h 1136650"/>
              <a:gd name="connsiteX1" fmla="*/ 1939925 w 1939925"/>
              <a:gd name="connsiteY1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9925" h="1136650">
                <a:moveTo>
                  <a:pt x="0" y="0"/>
                </a:moveTo>
                <a:lnTo>
                  <a:pt x="1939925" y="11366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847975" y="914400"/>
            <a:ext cx="936625" cy="933450"/>
          </a:xfrm>
          <a:custGeom>
            <a:avLst/>
            <a:gdLst>
              <a:gd name="connsiteX0" fmla="*/ 0 w 936625"/>
              <a:gd name="connsiteY0" fmla="*/ 0 h 933450"/>
              <a:gd name="connsiteX1" fmla="*/ 936625 w 936625"/>
              <a:gd name="connsiteY1" fmla="*/ 933450 h 9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36625" h="933450">
                <a:moveTo>
                  <a:pt x="0" y="0"/>
                </a:moveTo>
                <a:lnTo>
                  <a:pt x="936625" y="9334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970341" y="649199"/>
            <a:ext cx="189795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Pulmonary artery</a:t>
            </a:r>
          </a:p>
        </p:txBody>
      </p: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6474203" y="649199"/>
            <a:ext cx="60272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Aorta</a:t>
            </a:r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6474203" y="1155612"/>
            <a:ext cx="119263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Pulmonary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artery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970341" y="1725524"/>
            <a:ext cx="70532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Right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atrium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6474203" y="2020799"/>
            <a:ext cx="70532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Left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atrium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TextBox 10"/>
          <p:cNvSpPr txBox="1">
            <a:spLocks noChangeArrowheads="1"/>
          </p:cNvSpPr>
          <p:nvPr/>
        </p:nvSpPr>
        <p:spPr bwMode="auto">
          <a:xfrm>
            <a:off x="970341" y="3744824"/>
            <a:ext cx="111569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Semilunar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valve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TextBox 12"/>
          <p:cNvSpPr txBox="1">
            <a:spLocks noChangeArrowheads="1"/>
          </p:cNvSpPr>
          <p:nvPr/>
        </p:nvSpPr>
        <p:spPr bwMode="auto">
          <a:xfrm>
            <a:off x="970341" y="4698912"/>
            <a:ext cx="171841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Atrioventricular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(AV) valve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3827841" y="5735549"/>
            <a:ext cx="94897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Right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ventricle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TextBox 16"/>
          <p:cNvSpPr txBox="1">
            <a:spLocks noChangeArrowheads="1"/>
          </p:cNvSpPr>
          <p:nvPr/>
        </p:nvSpPr>
        <p:spPr bwMode="auto">
          <a:xfrm>
            <a:off x="5108953" y="5735549"/>
            <a:ext cx="94897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Left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ventricle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TextBox 18"/>
          <p:cNvSpPr txBox="1">
            <a:spLocks noChangeArrowheads="1"/>
          </p:cNvSpPr>
          <p:nvPr/>
        </p:nvSpPr>
        <p:spPr bwMode="auto">
          <a:xfrm>
            <a:off x="6474203" y="3768637"/>
            <a:ext cx="111569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Semilunar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valve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TextBox 20"/>
          <p:cNvSpPr txBox="1">
            <a:spLocks noChangeArrowheads="1"/>
          </p:cNvSpPr>
          <p:nvPr/>
        </p:nvSpPr>
        <p:spPr bwMode="auto">
          <a:xfrm>
            <a:off x="6474203" y="4697324"/>
            <a:ext cx="171841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Atrioventricular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(AV) valve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04300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heart contracts and relaxes in a rhythmic cycle called the </a:t>
            </a:r>
            <a:r>
              <a:rPr lang="en-US" b="1" dirty="0" smtClean="0"/>
              <a:t>cardiac cycle</a:t>
            </a:r>
          </a:p>
          <a:p>
            <a:r>
              <a:rPr lang="en-US" dirty="0" smtClean="0"/>
              <a:t>The contraction, or pumping, phase is called </a:t>
            </a:r>
            <a:r>
              <a:rPr lang="en-US" b="1" dirty="0" smtClean="0"/>
              <a:t>systole</a:t>
            </a:r>
          </a:p>
          <a:p>
            <a:r>
              <a:rPr lang="en-US" dirty="0" smtClean="0"/>
              <a:t>The relaxation, or filling, phase is called </a:t>
            </a:r>
            <a:r>
              <a:rPr lang="en-US" b="1" dirty="0" smtClean="0"/>
              <a:t>diastole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3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831848" y="213360"/>
            <a:ext cx="5480304" cy="643128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42.7_1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605088" y="2300288"/>
            <a:ext cx="909637" cy="1571625"/>
          </a:xfrm>
          <a:custGeom>
            <a:avLst/>
            <a:gdLst>
              <a:gd name="connsiteX0" fmla="*/ 66675 w 909637"/>
              <a:gd name="connsiteY0" fmla="*/ 1571625 h 1571625"/>
              <a:gd name="connsiteX1" fmla="*/ 0 w 909637"/>
              <a:gd name="connsiteY1" fmla="*/ 0 h 1571625"/>
              <a:gd name="connsiteX2" fmla="*/ 909637 w 909637"/>
              <a:gd name="connsiteY2" fmla="*/ 1223962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9637" h="1571625">
                <a:moveTo>
                  <a:pt x="66675" y="1571625"/>
                </a:moveTo>
                <a:lnTo>
                  <a:pt x="0" y="0"/>
                </a:lnTo>
                <a:lnTo>
                  <a:pt x="909637" y="1223962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607485" y="2300304"/>
            <a:ext cx="909637" cy="1571625"/>
          </a:xfrm>
          <a:custGeom>
            <a:avLst/>
            <a:gdLst>
              <a:gd name="connsiteX0" fmla="*/ 66675 w 909637"/>
              <a:gd name="connsiteY0" fmla="*/ 1571625 h 1571625"/>
              <a:gd name="connsiteX1" fmla="*/ 0 w 909637"/>
              <a:gd name="connsiteY1" fmla="*/ 0 h 1571625"/>
              <a:gd name="connsiteX2" fmla="*/ 909637 w 909637"/>
              <a:gd name="connsiteY2" fmla="*/ 1223962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9637" h="1571625">
                <a:moveTo>
                  <a:pt x="66675" y="1571625"/>
                </a:moveTo>
                <a:lnTo>
                  <a:pt x="0" y="0"/>
                </a:lnTo>
                <a:lnTo>
                  <a:pt x="909637" y="1223962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876743" y="1786689"/>
            <a:ext cx="211596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     Atrial and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ventricular diastole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4044469" y="4517984"/>
            <a:ext cx="38472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0.4</a:t>
            </a:r>
          </a:p>
          <a:p>
            <a:pPr algn="ctr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sec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872325" y="1809120"/>
            <a:ext cx="228913" cy="256480"/>
            <a:chOff x="4744352" y="6143584"/>
            <a:chExt cx="228913" cy="256480"/>
          </a:xfrm>
        </p:grpSpPr>
        <p:sp>
          <p:nvSpPr>
            <p:cNvPr id="19" name="Oval 18"/>
            <p:cNvSpPr/>
            <p:nvPr/>
          </p:nvSpPr>
          <p:spPr bwMode="auto">
            <a:xfrm>
              <a:off x="4744352" y="6156313"/>
              <a:ext cx="228913" cy="231023"/>
            </a:xfrm>
            <a:prstGeom prst="ellipse">
              <a:avLst/>
            </a:prstGeom>
            <a:solidFill>
              <a:srgbClr val="0092C8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20" name="TextBox 12"/>
            <p:cNvSpPr txBox="1">
              <a:spLocks noChangeArrowheads="1"/>
            </p:cNvSpPr>
            <p:nvPr/>
          </p:nvSpPr>
          <p:spPr bwMode="auto">
            <a:xfrm>
              <a:off x="4794688" y="6143584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</a:rPr>
                <a:t>1</a:t>
              </a:r>
              <a:endParaRPr lang="en-US" sz="18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3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26934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42.1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947928"/>
            <a:ext cx="8546592" cy="4962144"/>
          </a:xfrm>
          <a:prstGeom prst="rect">
            <a:avLst/>
          </a:prstGeom>
        </p:spPr>
      </p:pic>
      <p:sp>
        <p:nvSpPr>
          <p:cNvPr id="4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49936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831848" y="213360"/>
            <a:ext cx="5480304" cy="643128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42.7_2</a:t>
            </a:r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5081588" y="747713"/>
            <a:ext cx="1143000" cy="1276350"/>
          </a:xfrm>
          <a:custGeom>
            <a:avLst/>
            <a:gdLst>
              <a:gd name="connsiteX0" fmla="*/ 0 w 1143000"/>
              <a:gd name="connsiteY0" fmla="*/ 1276350 h 1276350"/>
              <a:gd name="connsiteX1" fmla="*/ 1143000 w 1143000"/>
              <a:gd name="connsiteY1" fmla="*/ 0 h 1276350"/>
              <a:gd name="connsiteX2" fmla="*/ 971550 w 1143000"/>
              <a:gd name="connsiteY2" fmla="*/ 91440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3000" h="1276350">
                <a:moveTo>
                  <a:pt x="0" y="1276350"/>
                </a:moveTo>
                <a:lnTo>
                  <a:pt x="1143000" y="0"/>
                </a:lnTo>
                <a:lnTo>
                  <a:pt x="971550" y="91440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605088" y="2300288"/>
            <a:ext cx="909637" cy="1571625"/>
          </a:xfrm>
          <a:custGeom>
            <a:avLst/>
            <a:gdLst>
              <a:gd name="connsiteX0" fmla="*/ 66675 w 909637"/>
              <a:gd name="connsiteY0" fmla="*/ 1571625 h 1571625"/>
              <a:gd name="connsiteX1" fmla="*/ 0 w 909637"/>
              <a:gd name="connsiteY1" fmla="*/ 0 h 1571625"/>
              <a:gd name="connsiteX2" fmla="*/ 909637 w 909637"/>
              <a:gd name="connsiteY2" fmla="*/ 1223962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9637" h="1571625">
                <a:moveTo>
                  <a:pt x="66675" y="1571625"/>
                </a:moveTo>
                <a:lnTo>
                  <a:pt x="0" y="0"/>
                </a:lnTo>
                <a:lnTo>
                  <a:pt x="909637" y="1223962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083985" y="747729"/>
            <a:ext cx="1143000" cy="1276350"/>
          </a:xfrm>
          <a:custGeom>
            <a:avLst/>
            <a:gdLst>
              <a:gd name="connsiteX0" fmla="*/ 0 w 1143000"/>
              <a:gd name="connsiteY0" fmla="*/ 1276350 h 1276350"/>
              <a:gd name="connsiteX1" fmla="*/ 1143000 w 1143000"/>
              <a:gd name="connsiteY1" fmla="*/ 0 h 1276350"/>
              <a:gd name="connsiteX2" fmla="*/ 971550 w 1143000"/>
              <a:gd name="connsiteY2" fmla="*/ 91440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3000" h="1276350">
                <a:moveTo>
                  <a:pt x="0" y="1276350"/>
                </a:moveTo>
                <a:lnTo>
                  <a:pt x="1143000" y="0"/>
                </a:lnTo>
                <a:lnTo>
                  <a:pt x="971550" y="9144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607485" y="2300304"/>
            <a:ext cx="909637" cy="1571625"/>
          </a:xfrm>
          <a:custGeom>
            <a:avLst/>
            <a:gdLst>
              <a:gd name="connsiteX0" fmla="*/ 66675 w 909637"/>
              <a:gd name="connsiteY0" fmla="*/ 1571625 h 1571625"/>
              <a:gd name="connsiteX1" fmla="*/ 0 w 909637"/>
              <a:gd name="connsiteY1" fmla="*/ 0 h 1571625"/>
              <a:gd name="connsiteX2" fmla="*/ 909637 w 909637"/>
              <a:gd name="connsiteY2" fmla="*/ 1223962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9637" h="1571625">
                <a:moveTo>
                  <a:pt x="66675" y="1571625"/>
                </a:moveTo>
                <a:lnTo>
                  <a:pt x="0" y="0"/>
                </a:lnTo>
                <a:lnTo>
                  <a:pt x="909637" y="1223962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4969982" y="232528"/>
            <a:ext cx="223561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     Atrial systole and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ventricular diastole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1876743" y="1786689"/>
            <a:ext cx="211596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     Atrial and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ventricular diastole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4635812" y="3543259"/>
            <a:ext cx="38472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0.1</a:t>
            </a:r>
          </a:p>
          <a:p>
            <a:pPr algn="ctr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sec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4044469" y="4517984"/>
            <a:ext cx="38472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0.4</a:t>
            </a:r>
          </a:p>
          <a:p>
            <a:pPr algn="ctr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sec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872325" y="1809120"/>
            <a:ext cx="228913" cy="256480"/>
            <a:chOff x="4744352" y="6143584"/>
            <a:chExt cx="228913" cy="256480"/>
          </a:xfrm>
        </p:grpSpPr>
        <p:sp>
          <p:nvSpPr>
            <p:cNvPr id="21" name="Oval 20"/>
            <p:cNvSpPr/>
            <p:nvPr/>
          </p:nvSpPr>
          <p:spPr bwMode="auto">
            <a:xfrm>
              <a:off x="4744352" y="6156313"/>
              <a:ext cx="228913" cy="231023"/>
            </a:xfrm>
            <a:prstGeom prst="ellipse">
              <a:avLst/>
            </a:prstGeom>
            <a:solidFill>
              <a:srgbClr val="0092C8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22" name="TextBox 12"/>
            <p:cNvSpPr txBox="1">
              <a:spLocks noChangeArrowheads="1"/>
            </p:cNvSpPr>
            <p:nvPr/>
          </p:nvSpPr>
          <p:spPr bwMode="auto">
            <a:xfrm>
              <a:off x="4794688" y="6143584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</a:rPr>
                <a:t>1</a:t>
              </a:r>
              <a:endParaRPr lang="en-US" sz="18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964750" y="234909"/>
            <a:ext cx="228913" cy="256480"/>
            <a:chOff x="4744352" y="6143584"/>
            <a:chExt cx="228913" cy="256480"/>
          </a:xfrm>
        </p:grpSpPr>
        <p:sp>
          <p:nvSpPr>
            <p:cNvPr id="24" name="Oval 23"/>
            <p:cNvSpPr/>
            <p:nvPr/>
          </p:nvSpPr>
          <p:spPr bwMode="auto">
            <a:xfrm>
              <a:off x="4744352" y="6156313"/>
              <a:ext cx="228913" cy="231023"/>
            </a:xfrm>
            <a:prstGeom prst="ellipse">
              <a:avLst/>
            </a:prstGeom>
            <a:solidFill>
              <a:srgbClr val="0092C8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25" name="TextBox 12"/>
            <p:cNvSpPr txBox="1">
              <a:spLocks noChangeArrowheads="1"/>
            </p:cNvSpPr>
            <p:nvPr/>
          </p:nvSpPr>
          <p:spPr bwMode="auto">
            <a:xfrm>
              <a:off x="4794688" y="6143584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</a:rPr>
                <a:t>2</a:t>
              </a:r>
              <a:endParaRPr lang="en-US" sz="18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8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88913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831848" y="213360"/>
            <a:ext cx="5480304" cy="643128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42.7_3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6081713" y="4657725"/>
            <a:ext cx="409575" cy="1409700"/>
          </a:xfrm>
          <a:custGeom>
            <a:avLst/>
            <a:gdLst>
              <a:gd name="connsiteX0" fmla="*/ 90487 w 409575"/>
              <a:gd name="connsiteY0" fmla="*/ 0 h 1409700"/>
              <a:gd name="connsiteX1" fmla="*/ 0 w 409575"/>
              <a:gd name="connsiteY1" fmla="*/ 1409700 h 1409700"/>
              <a:gd name="connsiteX2" fmla="*/ 409575 w 409575"/>
              <a:gd name="connsiteY2" fmla="*/ 762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9575" h="1409700">
                <a:moveTo>
                  <a:pt x="90487" y="0"/>
                </a:moveTo>
                <a:lnTo>
                  <a:pt x="0" y="1409700"/>
                </a:lnTo>
                <a:lnTo>
                  <a:pt x="409575" y="7620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081588" y="747713"/>
            <a:ext cx="1143000" cy="1276350"/>
          </a:xfrm>
          <a:custGeom>
            <a:avLst/>
            <a:gdLst>
              <a:gd name="connsiteX0" fmla="*/ 0 w 1143000"/>
              <a:gd name="connsiteY0" fmla="*/ 1276350 h 1276350"/>
              <a:gd name="connsiteX1" fmla="*/ 1143000 w 1143000"/>
              <a:gd name="connsiteY1" fmla="*/ 0 h 1276350"/>
              <a:gd name="connsiteX2" fmla="*/ 971550 w 1143000"/>
              <a:gd name="connsiteY2" fmla="*/ 91440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3000" h="1276350">
                <a:moveTo>
                  <a:pt x="0" y="1276350"/>
                </a:moveTo>
                <a:lnTo>
                  <a:pt x="1143000" y="0"/>
                </a:lnTo>
                <a:lnTo>
                  <a:pt x="971550" y="91440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605088" y="2300288"/>
            <a:ext cx="909637" cy="1571625"/>
          </a:xfrm>
          <a:custGeom>
            <a:avLst/>
            <a:gdLst>
              <a:gd name="connsiteX0" fmla="*/ 66675 w 909637"/>
              <a:gd name="connsiteY0" fmla="*/ 1571625 h 1571625"/>
              <a:gd name="connsiteX1" fmla="*/ 0 w 909637"/>
              <a:gd name="connsiteY1" fmla="*/ 0 h 1571625"/>
              <a:gd name="connsiteX2" fmla="*/ 909637 w 909637"/>
              <a:gd name="connsiteY2" fmla="*/ 1223962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9637" h="1571625">
                <a:moveTo>
                  <a:pt x="66675" y="1571625"/>
                </a:moveTo>
                <a:lnTo>
                  <a:pt x="0" y="0"/>
                </a:lnTo>
                <a:lnTo>
                  <a:pt x="909637" y="1223962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084110" y="4657741"/>
            <a:ext cx="409575" cy="1409700"/>
          </a:xfrm>
          <a:custGeom>
            <a:avLst/>
            <a:gdLst>
              <a:gd name="connsiteX0" fmla="*/ 90487 w 409575"/>
              <a:gd name="connsiteY0" fmla="*/ 0 h 1409700"/>
              <a:gd name="connsiteX1" fmla="*/ 0 w 409575"/>
              <a:gd name="connsiteY1" fmla="*/ 1409700 h 1409700"/>
              <a:gd name="connsiteX2" fmla="*/ 409575 w 409575"/>
              <a:gd name="connsiteY2" fmla="*/ 762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9575" h="1409700">
                <a:moveTo>
                  <a:pt x="90487" y="0"/>
                </a:moveTo>
                <a:lnTo>
                  <a:pt x="0" y="1409700"/>
                </a:lnTo>
                <a:lnTo>
                  <a:pt x="409575" y="762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083985" y="747729"/>
            <a:ext cx="1143000" cy="1276350"/>
          </a:xfrm>
          <a:custGeom>
            <a:avLst/>
            <a:gdLst>
              <a:gd name="connsiteX0" fmla="*/ 0 w 1143000"/>
              <a:gd name="connsiteY0" fmla="*/ 1276350 h 1276350"/>
              <a:gd name="connsiteX1" fmla="*/ 1143000 w 1143000"/>
              <a:gd name="connsiteY1" fmla="*/ 0 h 1276350"/>
              <a:gd name="connsiteX2" fmla="*/ 971550 w 1143000"/>
              <a:gd name="connsiteY2" fmla="*/ 91440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3000" h="1276350">
                <a:moveTo>
                  <a:pt x="0" y="1276350"/>
                </a:moveTo>
                <a:lnTo>
                  <a:pt x="1143000" y="0"/>
                </a:lnTo>
                <a:lnTo>
                  <a:pt x="971550" y="9144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2607485" y="2300304"/>
            <a:ext cx="909637" cy="1571625"/>
          </a:xfrm>
          <a:custGeom>
            <a:avLst/>
            <a:gdLst>
              <a:gd name="connsiteX0" fmla="*/ 66675 w 909637"/>
              <a:gd name="connsiteY0" fmla="*/ 1571625 h 1571625"/>
              <a:gd name="connsiteX1" fmla="*/ 0 w 909637"/>
              <a:gd name="connsiteY1" fmla="*/ 0 h 1571625"/>
              <a:gd name="connsiteX2" fmla="*/ 909637 w 909637"/>
              <a:gd name="connsiteY2" fmla="*/ 1223962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9637" h="1571625">
                <a:moveTo>
                  <a:pt x="66675" y="1571625"/>
                </a:moveTo>
                <a:lnTo>
                  <a:pt x="0" y="0"/>
                </a:lnTo>
                <a:lnTo>
                  <a:pt x="909637" y="1223962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4969982" y="232528"/>
            <a:ext cx="223561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     Atrial systole and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ventricular diastole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1876743" y="1786689"/>
            <a:ext cx="211596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     Atrial and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ventricular diastole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4635812" y="3543259"/>
            <a:ext cx="38472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0.1</a:t>
            </a:r>
          </a:p>
          <a:p>
            <a:pPr algn="ctr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sec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4044469" y="4517984"/>
            <a:ext cx="38472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0.4</a:t>
            </a:r>
          </a:p>
          <a:p>
            <a:pPr algn="ctr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sec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4652478" y="4379871"/>
            <a:ext cx="76944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0.3 sec</a:t>
            </a: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4762019" y="6150727"/>
            <a:ext cx="237250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     Ventricular systole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and atrial diastole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744352" y="6143584"/>
            <a:ext cx="228913" cy="256480"/>
            <a:chOff x="4744352" y="6143584"/>
            <a:chExt cx="228913" cy="256480"/>
          </a:xfrm>
        </p:grpSpPr>
        <p:sp>
          <p:nvSpPr>
            <p:cNvPr id="6" name="Oval 5"/>
            <p:cNvSpPr/>
            <p:nvPr/>
          </p:nvSpPr>
          <p:spPr bwMode="auto">
            <a:xfrm>
              <a:off x="4744352" y="6156313"/>
              <a:ext cx="228913" cy="231023"/>
            </a:xfrm>
            <a:prstGeom prst="ellipse">
              <a:avLst/>
            </a:prstGeom>
            <a:solidFill>
              <a:srgbClr val="0092C8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24" name="TextBox 12"/>
            <p:cNvSpPr txBox="1">
              <a:spLocks noChangeArrowheads="1"/>
            </p:cNvSpPr>
            <p:nvPr/>
          </p:nvSpPr>
          <p:spPr bwMode="auto">
            <a:xfrm>
              <a:off x="4794688" y="6143584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</a:rPr>
                <a:t>3</a:t>
              </a:r>
              <a:endParaRPr lang="en-US" sz="18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872325" y="1809120"/>
            <a:ext cx="228913" cy="256480"/>
            <a:chOff x="4744352" y="6143584"/>
            <a:chExt cx="228913" cy="256480"/>
          </a:xfrm>
        </p:grpSpPr>
        <p:sp>
          <p:nvSpPr>
            <p:cNvPr id="26" name="Oval 25"/>
            <p:cNvSpPr/>
            <p:nvPr/>
          </p:nvSpPr>
          <p:spPr bwMode="auto">
            <a:xfrm>
              <a:off x="4744352" y="6156313"/>
              <a:ext cx="228913" cy="231023"/>
            </a:xfrm>
            <a:prstGeom prst="ellipse">
              <a:avLst/>
            </a:prstGeom>
            <a:solidFill>
              <a:srgbClr val="0092C8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27" name="TextBox 12"/>
            <p:cNvSpPr txBox="1">
              <a:spLocks noChangeArrowheads="1"/>
            </p:cNvSpPr>
            <p:nvPr/>
          </p:nvSpPr>
          <p:spPr bwMode="auto">
            <a:xfrm>
              <a:off x="4794688" y="6143584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</a:rPr>
                <a:t>1</a:t>
              </a:r>
              <a:endParaRPr lang="en-US" sz="18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964750" y="234909"/>
            <a:ext cx="228913" cy="256480"/>
            <a:chOff x="4744352" y="6143584"/>
            <a:chExt cx="228913" cy="256480"/>
          </a:xfrm>
        </p:grpSpPr>
        <p:sp>
          <p:nvSpPr>
            <p:cNvPr id="29" name="Oval 28"/>
            <p:cNvSpPr/>
            <p:nvPr/>
          </p:nvSpPr>
          <p:spPr bwMode="auto">
            <a:xfrm>
              <a:off x="4744352" y="6156313"/>
              <a:ext cx="228913" cy="231023"/>
            </a:xfrm>
            <a:prstGeom prst="ellipse">
              <a:avLst/>
            </a:prstGeom>
            <a:solidFill>
              <a:srgbClr val="0092C8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30" name="TextBox 12"/>
            <p:cNvSpPr txBox="1">
              <a:spLocks noChangeArrowheads="1"/>
            </p:cNvSpPr>
            <p:nvPr/>
          </p:nvSpPr>
          <p:spPr bwMode="auto">
            <a:xfrm>
              <a:off x="4794688" y="6143584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</a:rPr>
                <a:t>2</a:t>
              </a:r>
              <a:endParaRPr lang="en-US" sz="18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1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05701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dirty="0" smtClean="0"/>
              <a:t>cardiac output </a:t>
            </a:r>
            <a:r>
              <a:rPr lang="en-US" dirty="0" smtClean="0"/>
              <a:t>is the volume of blood pumped into the systemic circulation per minute and depends on both the heart rate and stroke volume</a:t>
            </a:r>
          </a:p>
          <a:p>
            <a:r>
              <a:rPr lang="en-US" dirty="0" smtClean="0"/>
              <a:t>The </a:t>
            </a:r>
            <a:r>
              <a:rPr lang="en-US" b="1" dirty="0" smtClean="0"/>
              <a:t>heart rate </a:t>
            </a:r>
            <a:r>
              <a:rPr lang="en-US" dirty="0" smtClean="0"/>
              <a:t>is the number of beats per minute</a:t>
            </a:r>
          </a:p>
          <a:p>
            <a:r>
              <a:rPr lang="en-US" dirty="0" smtClean="0"/>
              <a:t>The </a:t>
            </a:r>
            <a:r>
              <a:rPr lang="en-US" b="1" dirty="0" smtClean="0"/>
              <a:t>stroke volume </a:t>
            </a:r>
            <a:r>
              <a:rPr lang="en-US" dirty="0" smtClean="0"/>
              <a:t>is the amount of blood pumped in a single contraction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51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Four valves prevent backflow of blood in the heart</a:t>
            </a:r>
          </a:p>
          <a:p>
            <a:r>
              <a:rPr lang="en-US" dirty="0" smtClean="0"/>
              <a:t>The </a:t>
            </a:r>
            <a:r>
              <a:rPr lang="en-US" b="1" dirty="0" err="1" smtClean="0"/>
              <a:t>atrioventricular</a:t>
            </a:r>
            <a:r>
              <a:rPr lang="en-US" b="1" dirty="0" smtClean="0"/>
              <a:t> (AV) valves </a:t>
            </a:r>
            <a:r>
              <a:rPr lang="en-US" dirty="0" smtClean="0"/>
              <a:t>separate each atrium and ventricle</a:t>
            </a:r>
          </a:p>
          <a:p>
            <a:r>
              <a:rPr lang="en-US" dirty="0" smtClean="0"/>
              <a:t>The </a:t>
            </a:r>
            <a:r>
              <a:rPr lang="en-US" b="1" dirty="0" smtClean="0"/>
              <a:t>semilunar valves </a:t>
            </a:r>
            <a:r>
              <a:rPr lang="en-US" dirty="0" smtClean="0"/>
              <a:t>control blood flow to the aorta and the pulmonary artery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85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ja-JP" altLang="en-US" dirty="0" smtClean="0"/>
              <a:t>“</a:t>
            </a:r>
            <a:r>
              <a:rPr lang="en-US" altLang="ja-JP" dirty="0" err="1" smtClean="0"/>
              <a:t>lub</a:t>
            </a:r>
            <a:r>
              <a:rPr lang="en-US" altLang="ja-JP" dirty="0" smtClean="0"/>
              <a:t>-dup</a:t>
            </a:r>
            <a:r>
              <a:rPr lang="ja-JP" altLang="en-US" dirty="0" smtClean="0"/>
              <a:t>”</a:t>
            </a:r>
            <a:r>
              <a:rPr lang="en-US" altLang="ja-JP" dirty="0" smtClean="0"/>
              <a:t> sound of a heart beat is caused by the recoil of blood against the AV valves (</a:t>
            </a:r>
            <a:r>
              <a:rPr lang="en-US" altLang="ja-JP" dirty="0" err="1" smtClean="0"/>
              <a:t>lub</a:t>
            </a:r>
            <a:r>
              <a:rPr lang="en-US" altLang="ja-JP" dirty="0" smtClean="0"/>
              <a:t>) then against the semilunar (dup) valves</a:t>
            </a:r>
          </a:p>
          <a:p>
            <a:r>
              <a:rPr lang="en-US" dirty="0" smtClean="0"/>
              <a:t>Backflow of blood through a defective valve causes a </a:t>
            </a:r>
            <a:r>
              <a:rPr lang="en-US" b="1" dirty="0" smtClean="0"/>
              <a:t>heart murmur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2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Maintaining the Heart</a:t>
            </a:r>
            <a:r>
              <a:rPr lang="ja-JP" altLang="en-US" smtClean="0"/>
              <a:t>’</a:t>
            </a:r>
            <a:r>
              <a:rPr lang="en-US" altLang="ja-JP" smtClean="0"/>
              <a:t>s Rhythmic Beat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cardiac muscle cells are </a:t>
            </a:r>
            <a:r>
              <a:rPr lang="en-US" dirty="0" err="1" smtClean="0"/>
              <a:t>autorhythmic</a:t>
            </a:r>
            <a:r>
              <a:rPr lang="en-US" dirty="0" smtClean="0"/>
              <a:t>, meaning they contract without any signal from the nervous system</a:t>
            </a:r>
          </a:p>
          <a:p>
            <a:r>
              <a:rPr lang="en-US" dirty="0" smtClean="0"/>
              <a:t>The </a:t>
            </a:r>
            <a:r>
              <a:rPr lang="en-US" b="1" dirty="0" err="1" smtClean="0"/>
              <a:t>sinoatrial</a:t>
            </a:r>
            <a:r>
              <a:rPr lang="en-US" b="1" dirty="0" smtClean="0"/>
              <a:t> (SA) node</a:t>
            </a:r>
            <a:r>
              <a:rPr lang="en-US" dirty="0" smtClean="0"/>
              <a:t>, or pacemaker, sets the rate and timing at which cardiac muscle cells contract</a:t>
            </a:r>
          </a:p>
          <a:p>
            <a:r>
              <a:rPr lang="en-US" dirty="0" smtClean="0"/>
              <a:t>Impulses that travel during the cardiac cycle can be recorded as an </a:t>
            </a:r>
            <a:r>
              <a:rPr lang="en-US" b="1" dirty="0" smtClean="0"/>
              <a:t>electrocardiogram (ECG</a:t>
            </a:r>
            <a:r>
              <a:rPr lang="en-US" dirty="0" smtClean="0"/>
              <a:t> or </a:t>
            </a:r>
            <a:r>
              <a:rPr lang="en-US" b="1" dirty="0" smtClean="0"/>
              <a:t>EKG)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00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5"/>
          <a:stretch>
            <a:fillRect/>
          </a:stretch>
        </p:blipFill>
        <p:spPr>
          <a:xfrm>
            <a:off x="298704" y="1082040"/>
            <a:ext cx="8546592" cy="469392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42.8_1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885825" y="3248025"/>
            <a:ext cx="209550" cy="781050"/>
          </a:xfrm>
          <a:custGeom>
            <a:avLst/>
            <a:gdLst>
              <a:gd name="connsiteX0" fmla="*/ 0 w 209550"/>
              <a:gd name="connsiteY0" fmla="*/ 781050 h 781050"/>
              <a:gd name="connsiteX1" fmla="*/ 209550 w 209550"/>
              <a:gd name="connsiteY1" fmla="*/ 0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550" h="781050">
                <a:moveTo>
                  <a:pt x="0" y="781050"/>
                </a:moveTo>
                <a:lnTo>
                  <a:pt x="209550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885841" y="3248041"/>
            <a:ext cx="209550" cy="781050"/>
          </a:xfrm>
          <a:custGeom>
            <a:avLst/>
            <a:gdLst>
              <a:gd name="connsiteX0" fmla="*/ 0 w 209550"/>
              <a:gd name="connsiteY0" fmla="*/ 781050 h 781050"/>
              <a:gd name="connsiteX1" fmla="*/ 209550 w 209550"/>
              <a:gd name="connsiteY1" fmla="*/ 0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550" h="781050">
                <a:moveTo>
                  <a:pt x="0" y="781050"/>
                </a:moveTo>
                <a:lnTo>
                  <a:pt x="2095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96375" y="1132084"/>
            <a:ext cx="1744067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Signals (yellow)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from SA node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spread through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atria.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331279" y="4073723"/>
            <a:ext cx="135934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SA node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(pacemaker)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24"/>
          <p:cNvSpPr txBox="1">
            <a:spLocks noChangeArrowheads="1"/>
          </p:cNvSpPr>
          <p:nvPr/>
        </p:nvSpPr>
        <p:spPr bwMode="auto">
          <a:xfrm>
            <a:off x="509079" y="5394523"/>
            <a:ext cx="50013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ECG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63458" y="1117777"/>
            <a:ext cx="259556" cy="256480"/>
            <a:chOff x="363458" y="1117777"/>
            <a:chExt cx="259556" cy="256480"/>
          </a:xfrm>
        </p:grpSpPr>
        <p:sp>
          <p:nvSpPr>
            <p:cNvPr id="20" name="Oval 19"/>
            <p:cNvSpPr/>
            <p:nvPr/>
          </p:nvSpPr>
          <p:spPr bwMode="auto">
            <a:xfrm>
              <a:off x="363458" y="1118001"/>
              <a:ext cx="259556" cy="256032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21" name="TextBox 2"/>
            <p:cNvSpPr txBox="1">
              <a:spLocks noChangeArrowheads="1"/>
            </p:cNvSpPr>
            <p:nvPr/>
          </p:nvSpPr>
          <p:spPr bwMode="auto">
            <a:xfrm>
              <a:off x="429116" y="1117777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</a:rPr>
                <a:t>1</a:t>
              </a:r>
              <a:endParaRPr lang="en-US" sz="18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3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71763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5"/>
          <a:stretch>
            <a:fillRect/>
          </a:stretch>
        </p:blipFill>
        <p:spPr>
          <a:xfrm>
            <a:off x="298704" y="1082040"/>
            <a:ext cx="8546592" cy="469392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42.8_2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3098006" y="3350419"/>
            <a:ext cx="271463" cy="619125"/>
          </a:xfrm>
          <a:custGeom>
            <a:avLst/>
            <a:gdLst>
              <a:gd name="connsiteX0" fmla="*/ 0 w 271463"/>
              <a:gd name="connsiteY0" fmla="*/ 619125 h 619125"/>
              <a:gd name="connsiteX1" fmla="*/ 271463 w 271463"/>
              <a:gd name="connsiteY1" fmla="*/ 0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1463" h="619125">
                <a:moveTo>
                  <a:pt x="0" y="619125"/>
                </a:moveTo>
                <a:lnTo>
                  <a:pt x="271463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885825" y="3248025"/>
            <a:ext cx="209550" cy="781050"/>
          </a:xfrm>
          <a:custGeom>
            <a:avLst/>
            <a:gdLst>
              <a:gd name="connsiteX0" fmla="*/ 0 w 209550"/>
              <a:gd name="connsiteY0" fmla="*/ 781050 h 781050"/>
              <a:gd name="connsiteX1" fmla="*/ 209550 w 209550"/>
              <a:gd name="connsiteY1" fmla="*/ 0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550" h="781050">
                <a:moveTo>
                  <a:pt x="0" y="781050"/>
                </a:moveTo>
                <a:lnTo>
                  <a:pt x="209550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098022" y="3350435"/>
            <a:ext cx="271463" cy="619125"/>
          </a:xfrm>
          <a:custGeom>
            <a:avLst/>
            <a:gdLst>
              <a:gd name="connsiteX0" fmla="*/ 0 w 271463"/>
              <a:gd name="connsiteY0" fmla="*/ 619125 h 619125"/>
              <a:gd name="connsiteX1" fmla="*/ 271463 w 271463"/>
              <a:gd name="connsiteY1" fmla="*/ 0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1463" h="619125">
                <a:moveTo>
                  <a:pt x="0" y="619125"/>
                </a:moveTo>
                <a:lnTo>
                  <a:pt x="271463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885841" y="3248041"/>
            <a:ext cx="209550" cy="781050"/>
          </a:xfrm>
          <a:custGeom>
            <a:avLst/>
            <a:gdLst>
              <a:gd name="connsiteX0" fmla="*/ 0 w 209550"/>
              <a:gd name="connsiteY0" fmla="*/ 781050 h 781050"/>
              <a:gd name="connsiteX1" fmla="*/ 209550 w 209550"/>
              <a:gd name="connsiteY1" fmla="*/ 0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550" h="781050">
                <a:moveTo>
                  <a:pt x="0" y="781050"/>
                </a:moveTo>
                <a:lnTo>
                  <a:pt x="2095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96375" y="1132084"/>
            <a:ext cx="1744067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Signals (yellow)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from SA node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spread through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atria.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126840" y="1122560"/>
            <a:ext cx="14875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Signals 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are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delayed at AV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node.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331279" y="4073723"/>
            <a:ext cx="135934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SA node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(pacemaker)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18"/>
          <p:cNvSpPr txBox="1">
            <a:spLocks noChangeArrowheads="1"/>
          </p:cNvSpPr>
          <p:nvPr/>
        </p:nvSpPr>
        <p:spPr bwMode="auto">
          <a:xfrm>
            <a:off x="2910966" y="3976886"/>
            <a:ext cx="55143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AV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node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TextBox 24"/>
          <p:cNvSpPr txBox="1">
            <a:spLocks noChangeArrowheads="1"/>
          </p:cNvSpPr>
          <p:nvPr/>
        </p:nvSpPr>
        <p:spPr bwMode="auto">
          <a:xfrm>
            <a:off x="509079" y="5394523"/>
            <a:ext cx="50013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ECG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63458" y="1117777"/>
            <a:ext cx="259556" cy="256480"/>
            <a:chOff x="363458" y="1117777"/>
            <a:chExt cx="259556" cy="256480"/>
          </a:xfrm>
        </p:grpSpPr>
        <p:sp>
          <p:nvSpPr>
            <p:cNvPr id="23" name="Oval 22"/>
            <p:cNvSpPr/>
            <p:nvPr/>
          </p:nvSpPr>
          <p:spPr bwMode="auto">
            <a:xfrm>
              <a:off x="363458" y="1118001"/>
              <a:ext cx="259556" cy="256032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24" name="TextBox 2"/>
            <p:cNvSpPr txBox="1">
              <a:spLocks noChangeArrowheads="1"/>
            </p:cNvSpPr>
            <p:nvPr/>
          </p:nvSpPr>
          <p:spPr bwMode="auto">
            <a:xfrm>
              <a:off x="429116" y="1117777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</a:rPr>
                <a:t>1</a:t>
              </a:r>
              <a:endParaRPr lang="en-US" sz="18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800026" y="1119710"/>
            <a:ext cx="259556" cy="256480"/>
            <a:chOff x="363458" y="1117777"/>
            <a:chExt cx="259556" cy="256480"/>
          </a:xfrm>
        </p:grpSpPr>
        <p:sp>
          <p:nvSpPr>
            <p:cNvPr id="26" name="Oval 25"/>
            <p:cNvSpPr/>
            <p:nvPr/>
          </p:nvSpPr>
          <p:spPr bwMode="auto">
            <a:xfrm>
              <a:off x="363458" y="1118001"/>
              <a:ext cx="259556" cy="256032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27" name="TextBox 2"/>
            <p:cNvSpPr txBox="1">
              <a:spLocks noChangeArrowheads="1"/>
            </p:cNvSpPr>
            <p:nvPr/>
          </p:nvSpPr>
          <p:spPr bwMode="auto">
            <a:xfrm>
              <a:off x="429116" y="1117777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</a:rPr>
                <a:t>2</a:t>
              </a:r>
              <a:endParaRPr lang="en-US" sz="18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9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11947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5"/>
          <a:stretch>
            <a:fillRect/>
          </a:stretch>
        </p:blipFill>
        <p:spPr>
          <a:xfrm>
            <a:off x="298704" y="1082040"/>
            <a:ext cx="8546592" cy="469392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42.8_3</a:t>
            </a:r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5276850" y="3736975"/>
            <a:ext cx="949325" cy="660400"/>
          </a:xfrm>
          <a:custGeom>
            <a:avLst/>
            <a:gdLst>
              <a:gd name="connsiteX0" fmla="*/ 768350 w 949325"/>
              <a:gd name="connsiteY0" fmla="*/ 0 h 660400"/>
              <a:gd name="connsiteX1" fmla="*/ 0 w 949325"/>
              <a:gd name="connsiteY1" fmla="*/ 660400 h 660400"/>
              <a:gd name="connsiteX2" fmla="*/ 949325 w 949325"/>
              <a:gd name="connsiteY2" fmla="*/ 88900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9325" h="660400">
                <a:moveTo>
                  <a:pt x="768350" y="0"/>
                </a:moveTo>
                <a:lnTo>
                  <a:pt x="0" y="660400"/>
                </a:lnTo>
                <a:lnTo>
                  <a:pt x="949325" y="8890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435725" y="4298950"/>
            <a:ext cx="0" cy="282575"/>
          </a:xfrm>
          <a:custGeom>
            <a:avLst/>
            <a:gdLst>
              <a:gd name="connsiteX0" fmla="*/ 0 w 0"/>
              <a:gd name="connsiteY0" fmla="*/ 0 h 282575"/>
              <a:gd name="connsiteX1" fmla="*/ 0 w 0"/>
              <a:gd name="connsiteY1" fmla="*/ 282575 h 28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82575">
                <a:moveTo>
                  <a:pt x="0" y="0"/>
                </a:moveTo>
                <a:lnTo>
                  <a:pt x="0" y="28257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098006" y="3350419"/>
            <a:ext cx="271463" cy="619125"/>
          </a:xfrm>
          <a:custGeom>
            <a:avLst/>
            <a:gdLst>
              <a:gd name="connsiteX0" fmla="*/ 0 w 271463"/>
              <a:gd name="connsiteY0" fmla="*/ 619125 h 619125"/>
              <a:gd name="connsiteX1" fmla="*/ 271463 w 271463"/>
              <a:gd name="connsiteY1" fmla="*/ 0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1463" h="619125">
                <a:moveTo>
                  <a:pt x="0" y="619125"/>
                </a:moveTo>
                <a:lnTo>
                  <a:pt x="271463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885825" y="3248025"/>
            <a:ext cx="209550" cy="781050"/>
          </a:xfrm>
          <a:custGeom>
            <a:avLst/>
            <a:gdLst>
              <a:gd name="connsiteX0" fmla="*/ 0 w 209550"/>
              <a:gd name="connsiteY0" fmla="*/ 781050 h 781050"/>
              <a:gd name="connsiteX1" fmla="*/ 209550 w 209550"/>
              <a:gd name="connsiteY1" fmla="*/ 0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550" h="781050">
                <a:moveTo>
                  <a:pt x="0" y="781050"/>
                </a:moveTo>
                <a:lnTo>
                  <a:pt x="209550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276866" y="3736991"/>
            <a:ext cx="949325" cy="660400"/>
          </a:xfrm>
          <a:custGeom>
            <a:avLst/>
            <a:gdLst>
              <a:gd name="connsiteX0" fmla="*/ 768350 w 949325"/>
              <a:gd name="connsiteY0" fmla="*/ 0 h 660400"/>
              <a:gd name="connsiteX1" fmla="*/ 0 w 949325"/>
              <a:gd name="connsiteY1" fmla="*/ 660400 h 660400"/>
              <a:gd name="connsiteX2" fmla="*/ 949325 w 949325"/>
              <a:gd name="connsiteY2" fmla="*/ 88900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9325" h="660400">
                <a:moveTo>
                  <a:pt x="768350" y="0"/>
                </a:moveTo>
                <a:lnTo>
                  <a:pt x="0" y="660400"/>
                </a:lnTo>
                <a:lnTo>
                  <a:pt x="949325" y="889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098022" y="3350435"/>
            <a:ext cx="271463" cy="619125"/>
          </a:xfrm>
          <a:custGeom>
            <a:avLst/>
            <a:gdLst>
              <a:gd name="connsiteX0" fmla="*/ 0 w 271463"/>
              <a:gd name="connsiteY0" fmla="*/ 619125 h 619125"/>
              <a:gd name="connsiteX1" fmla="*/ 271463 w 271463"/>
              <a:gd name="connsiteY1" fmla="*/ 0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1463" h="619125">
                <a:moveTo>
                  <a:pt x="0" y="619125"/>
                </a:moveTo>
                <a:lnTo>
                  <a:pt x="271463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885841" y="3248041"/>
            <a:ext cx="209550" cy="781050"/>
          </a:xfrm>
          <a:custGeom>
            <a:avLst/>
            <a:gdLst>
              <a:gd name="connsiteX0" fmla="*/ 0 w 209550"/>
              <a:gd name="connsiteY0" fmla="*/ 781050 h 781050"/>
              <a:gd name="connsiteX1" fmla="*/ 209550 w 209550"/>
              <a:gd name="connsiteY1" fmla="*/ 0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550" h="781050">
                <a:moveTo>
                  <a:pt x="0" y="781050"/>
                </a:moveTo>
                <a:lnTo>
                  <a:pt x="2095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696375" y="1132084"/>
            <a:ext cx="1744067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Signals (yellow)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from SA node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spread through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atria.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3126840" y="1122560"/>
            <a:ext cx="14875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Signals 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are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delayed at AV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node.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5216785" y="1117799"/>
            <a:ext cx="193642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Bundle branches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pass signals to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heart apex.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331279" y="4073723"/>
            <a:ext cx="135934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SA node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(pacemaker)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910966" y="3976886"/>
            <a:ext cx="55143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AV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node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4862004" y="4361061"/>
            <a:ext cx="102592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Bundle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branches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TextBox 22"/>
          <p:cNvSpPr txBox="1">
            <a:spLocks noChangeArrowheads="1"/>
          </p:cNvSpPr>
          <p:nvPr/>
        </p:nvSpPr>
        <p:spPr bwMode="auto">
          <a:xfrm>
            <a:off x="6149466" y="4537273"/>
            <a:ext cx="58990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Heart</a:t>
            </a:r>
          </a:p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apex</a:t>
            </a:r>
          </a:p>
        </p:txBody>
      </p:sp>
      <p:sp>
        <p:nvSpPr>
          <p:cNvPr id="23" name="TextBox 24"/>
          <p:cNvSpPr txBox="1">
            <a:spLocks noChangeArrowheads="1"/>
          </p:cNvSpPr>
          <p:nvPr/>
        </p:nvSpPr>
        <p:spPr bwMode="auto">
          <a:xfrm>
            <a:off x="509079" y="5394523"/>
            <a:ext cx="50013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ECG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63458" y="1117777"/>
            <a:ext cx="259556" cy="256480"/>
            <a:chOff x="363458" y="1117777"/>
            <a:chExt cx="259556" cy="256480"/>
          </a:xfrm>
        </p:grpSpPr>
        <p:sp>
          <p:nvSpPr>
            <p:cNvPr id="25" name="Oval 24"/>
            <p:cNvSpPr/>
            <p:nvPr/>
          </p:nvSpPr>
          <p:spPr bwMode="auto">
            <a:xfrm>
              <a:off x="363458" y="1118001"/>
              <a:ext cx="259556" cy="256032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26" name="TextBox 2"/>
            <p:cNvSpPr txBox="1">
              <a:spLocks noChangeArrowheads="1"/>
            </p:cNvSpPr>
            <p:nvPr/>
          </p:nvSpPr>
          <p:spPr bwMode="auto">
            <a:xfrm>
              <a:off x="429116" y="1117777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</a:rPr>
                <a:t>1</a:t>
              </a:r>
              <a:endParaRPr lang="en-US" sz="18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800026" y="1119710"/>
            <a:ext cx="259556" cy="256480"/>
            <a:chOff x="363458" y="1117777"/>
            <a:chExt cx="259556" cy="256480"/>
          </a:xfrm>
        </p:grpSpPr>
        <p:sp>
          <p:nvSpPr>
            <p:cNvPr id="28" name="Oval 27"/>
            <p:cNvSpPr/>
            <p:nvPr/>
          </p:nvSpPr>
          <p:spPr bwMode="auto">
            <a:xfrm>
              <a:off x="363458" y="1118001"/>
              <a:ext cx="259556" cy="256032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29" name="TextBox 2"/>
            <p:cNvSpPr txBox="1">
              <a:spLocks noChangeArrowheads="1"/>
            </p:cNvSpPr>
            <p:nvPr/>
          </p:nvSpPr>
          <p:spPr bwMode="auto">
            <a:xfrm>
              <a:off x="429116" y="1117777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</a:rPr>
                <a:t>2</a:t>
              </a:r>
              <a:endParaRPr lang="en-US" sz="18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915177" y="1112254"/>
            <a:ext cx="259556" cy="256480"/>
            <a:chOff x="363458" y="1117777"/>
            <a:chExt cx="259556" cy="256480"/>
          </a:xfrm>
        </p:grpSpPr>
        <p:sp>
          <p:nvSpPr>
            <p:cNvPr id="31" name="Oval 30"/>
            <p:cNvSpPr/>
            <p:nvPr/>
          </p:nvSpPr>
          <p:spPr bwMode="auto">
            <a:xfrm>
              <a:off x="363458" y="1118001"/>
              <a:ext cx="259556" cy="256032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32" name="TextBox 2"/>
            <p:cNvSpPr txBox="1">
              <a:spLocks noChangeArrowheads="1"/>
            </p:cNvSpPr>
            <p:nvPr/>
          </p:nvSpPr>
          <p:spPr bwMode="auto">
            <a:xfrm>
              <a:off x="429116" y="1117777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>
                  <a:solidFill>
                    <a:srgbClr val="FFFFFF"/>
                  </a:solidFill>
                  <a:latin typeface="Arial"/>
                </a:rPr>
                <a:t>3</a:t>
              </a:r>
            </a:p>
          </p:txBody>
        </p:sp>
      </p:grpSp>
      <p:sp>
        <p:nvSpPr>
          <p:cNvPr id="33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65168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5"/>
          <a:stretch>
            <a:fillRect/>
          </a:stretch>
        </p:blipFill>
        <p:spPr>
          <a:xfrm>
            <a:off x="298704" y="1082040"/>
            <a:ext cx="8546592" cy="469392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42.8_4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7747000" y="3794125"/>
            <a:ext cx="647700" cy="695325"/>
          </a:xfrm>
          <a:custGeom>
            <a:avLst/>
            <a:gdLst>
              <a:gd name="connsiteX0" fmla="*/ 352425 w 647700"/>
              <a:gd name="connsiteY0" fmla="*/ 0 h 695325"/>
              <a:gd name="connsiteX1" fmla="*/ 0 w 647700"/>
              <a:gd name="connsiteY1" fmla="*/ 695325 h 695325"/>
              <a:gd name="connsiteX2" fmla="*/ 647700 w 647700"/>
              <a:gd name="connsiteY2" fmla="*/ 3175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7700" h="695325">
                <a:moveTo>
                  <a:pt x="352425" y="0"/>
                </a:moveTo>
                <a:lnTo>
                  <a:pt x="0" y="695325"/>
                </a:lnTo>
                <a:lnTo>
                  <a:pt x="647700" y="3175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276850" y="3736975"/>
            <a:ext cx="949325" cy="660400"/>
          </a:xfrm>
          <a:custGeom>
            <a:avLst/>
            <a:gdLst>
              <a:gd name="connsiteX0" fmla="*/ 768350 w 949325"/>
              <a:gd name="connsiteY0" fmla="*/ 0 h 660400"/>
              <a:gd name="connsiteX1" fmla="*/ 0 w 949325"/>
              <a:gd name="connsiteY1" fmla="*/ 660400 h 660400"/>
              <a:gd name="connsiteX2" fmla="*/ 949325 w 949325"/>
              <a:gd name="connsiteY2" fmla="*/ 88900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9325" h="660400">
                <a:moveTo>
                  <a:pt x="768350" y="0"/>
                </a:moveTo>
                <a:lnTo>
                  <a:pt x="0" y="660400"/>
                </a:lnTo>
                <a:lnTo>
                  <a:pt x="949325" y="8890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6435725" y="4298950"/>
            <a:ext cx="0" cy="282575"/>
          </a:xfrm>
          <a:custGeom>
            <a:avLst/>
            <a:gdLst>
              <a:gd name="connsiteX0" fmla="*/ 0 w 0"/>
              <a:gd name="connsiteY0" fmla="*/ 0 h 282575"/>
              <a:gd name="connsiteX1" fmla="*/ 0 w 0"/>
              <a:gd name="connsiteY1" fmla="*/ 282575 h 28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82575">
                <a:moveTo>
                  <a:pt x="0" y="0"/>
                </a:moveTo>
                <a:lnTo>
                  <a:pt x="0" y="28257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098006" y="3350419"/>
            <a:ext cx="271463" cy="619125"/>
          </a:xfrm>
          <a:custGeom>
            <a:avLst/>
            <a:gdLst>
              <a:gd name="connsiteX0" fmla="*/ 0 w 271463"/>
              <a:gd name="connsiteY0" fmla="*/ 619125 h 619125"/>
              <a:gd name="connsiteX1" fmla="*/ 271463 w 271463"/>
              <a:gd name="connsiteY1" fmla="*/ 0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1463" h="619125">
                <a:moveTo>
                  <a:pt x="0" y="619125"/>
                </a:moveTo>
                <a:lnTo>
                  <a:pt x="271463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885825" y="3248025"/>
            <a:ext cx="209550" cy="781050"/>
          </a:xfrm>
          <a:custGeom>
            <a:avLst/>
            <a:gdLst>
              <a:gd name="connsiteX0" fmla="*/ 0 w 209550"/>
              <a:gd name="connsiteY0" fmla="*/ 781050 h 781050"/>
              <a:gd name="connsiteX1" fmla="*/ 209550 w 209550"/>
              <a:gd name="connsiteY1" fmla="*/ 0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550" h="781050">
                <a:moveTo>
                  <a:pt x="0" y="781050"/>
                </a:moveTo>
                <a:lnTo>
                  <a:pt x="209550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7747016" y="3794141"/>
            <a:ext cx="647700" cy="695325"/>
          </a:xfrm>
          <a:custGeom>
            <a:avLst/>
            <a:gdLst>
              <a:gd name="connsiteX0" fmla="*/ 352425 w 647700"/>
              <a:gd name="connsiteY0" fmla="*/ 0 h 695325"/>
              <a:gd name="connsiteX1" fmla="*/ 0 w 647700"/>
              <a:gd name="connsiteY1" fmla="*/ 695325 h 695325"/>
              <a:gd name="connsiteX2" fmla="*/ 647700 w 647700"/>
              <a:gd name="connsiteY2" fmla="*/ 3175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7700" h="695325">
                <a:moveTo>
                  <a:pt x="352425" y="0"/>
                </a:moveTo>
                <a:lnTo>
                  <a:pt x="0" y="695325"/>
                </a:lnTo>
                <a:lnTo>
                  <a:pt x="647700" y="317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276866" y="3736991"/>
            <a:ext cx="949325" cy="660400"/>
          </a:xfrm>
          <a:custGeom>
            <a:avLst/>
            <a:gdLst>
              <a:gd name="connsiteX0" fmla="*/ 768350 w 949325"/>
              <a:gd name="connsiteY0" fmla="*/ 0 h 660400"/>
              <a:gd name="connsiteX1" fmla="*/ 0 w 949325"/>
              <a:gd name="connsiteY1" fmla="*/ 660400 h 660400"/>
              <a:gd name="connsiteX2" fmla="*/ 949325 w 949325"/>
              <a:gd name="connsiteY2" fmla="*/ 88900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9325" h="660400">
                <a:moveTo>
                  <a:pt x="768350" y="0"/>
                </a:moveTo>
                <a:lnTo>
                  <a:pt x="0" y="660400"/>
                </a:lnTo>
                <a:lnTo>
                  <a:pt x="949325" y="889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098022" y="3350435"/>
            <a:ext cx="271463" cy="619125"/>
          </a:xfrm>
          <a:custGeom>
            <a:avLst/>
            <a:gdLst>
              <a:gd name="connsiteX0" fmla="*/ 0 w 271463"/>
              <a:gd name="connsiteY0" fmla="*/ 619125 h 619125"/>
              <a:gd name="connsiteX1" fmla="*/ 271463 w 271463"/>
              <a:gd name="connsiteY1" fmla="*/ 0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1463" h="619125">
                <a:moveTo>
                  <a:pt x="0" y="619125"/>
                </a:moveTo>
                <a:lnTo>
                  <a:pt x="271463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885841" y="3248041"/>
            <a:ext cx="209550" cy="781050"/>
          </a:xfrm>
          <a:custGeom>
            <a:avLst/>
            <a:gdLst>
              <a:gd name="connsiteX0" fmla="*/ 0 w 209550"/>
              <a:gd name="connsiteY0" fmla="*/ 781050 h 781050"/>
              <a:gd name="connsiteX1" fmla="*/ 209550 w 209550"/>
              <a:gd name="connsiteY1" fmla="*/ 0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550" h="781050">
                <a:moveTo>
                  <a:pt x="0" y="781050"/>
                </a:moveTo>
                <a:lnTo>
                  <a:pt x="2095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696375" y="1132084"/>
            <a:ext cx="1744067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Signals (yellow)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from SA node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spread through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atria.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3126840" y="1122560"/>
            <a:ext cx="14875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Signals 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are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delayed at AV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node.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5216785" y="1117799"/>
            <a:ext cx="193642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Bundle branches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pass signals to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heart apex.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7599621" y="1119388"/>
            <a:ext cx="1231106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Signals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spread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throughout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ventricles.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TextBox 16"/>
          <p:cNvSpPr txBox="1">
            <a:spLocks noChangeArrowheads="1"/>
          </p:cNvSpPr>
          <p:nvPr/>
        </p:nvSpPr>
        <p:spPr bwMode="auto">
          <a:xfrm>
            <a:off x="331279" y="4073723"/>
            <a:ext cx="135934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SA node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(pacemaker)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2910966" y="3976886"/>
            <a:ext cx="55143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AV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node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TextBox 20"/>
          <p:cNvSpPr txBox="1">
            <a:spLocks noChangeArrowheads="1"/>
          </p:cNvSpPr>
          <p:nvPr/>
        </p:nvSpPr>
        <p:spPr bwMode="auto">
          <a:xfrm>
            <a:off x="4862004" y="4361061"/>
            <a:ext cx="102592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Bundle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branches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TextBox 22"/>
          <p:cNvSpPr txBox="1">
            <a:spLocks noChangeArrowheads="1"/>
          </p:cNvSpPr>
          <p:nvPr/>
        </p:nvSpPr>
        <p:spPr bwMode="auto">
          <a:xfrm>
            <a:off x="6149466" y="4537273"/>
            <a:ext cx="58990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Heart</a:t>
            </a:r>
          </a:p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apex</a:t>
            </a:r>
          </a:p>
        </p:txBody>
      </p:sp>
      <p:sp>
        <p:nvSpPr>
          <p:cNvPr id="25" name="TextBox 23"/>
          <p:cNvSpPr txBox="1">
            <a:spLocks noChangeArrowheads="1"/>
          </p:cNvSpPr>
          <p:nvPr/>
        </p:nvSpPr>
        <p:spPr bwMode="auto">
          <a:xfrm>
            <a:off x="6947461" y="4477747"/>
            <a:ext cx="91050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Purkinje</a:t>
            </a:r>
            <a:endParaRPr lang="en-US" sz="1800" b="1" dirty="0" smtClean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fibers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TextBox 24"/>
          <p:cNvSpPr txBox="1">
            <a:spLocks noChangeArrowheads="1"/>
          </p:cNvSpPr>
          <p:nvPr/>
        </p:nvSpPr>
        <p:spPr bwMode="auto">
          <a:xfrm>
            <a:off x="509079" y="5394523"/>
            <a:ext cx="50013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ECG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363458" y="1117777"/>
            <a:ext cx="259556" cy="256480"/>
            <a:chOff x="363458" y="1117777"/>
            <a:chExt cx="259556" cy="256480"/>
          </a:xfrm>
        </p:grpSpPr>
        <p:sp>
          <p:nvSpPr>
            <p:cNvPr id="29" name="Oval 28"/>
            <p:cNvSpPr/>
            <p:nvPr/>
          </p:nvSpPr>
          <p:spPr bwMode="auto">
            <a:xfrm>
              <a:off x="363458" y="1118001"/>
              <a:ext cx="259556" cy="256032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30" name="TextBox 2"/>
            <p:cNvSpPr txBox="1">
              <a:spLocks noChangeArrowheads="1"/>
            </p:cNvSpPr>
            <p:nvPr/>
          </p:nvSpPr>
          <p:spPr bwMode="auto">
            <a:xfrm>
              <a:off x="429116" y="1117777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</a:rPr>
                <a:t>1</a:t>
              </a:r>
              <a:endParaRPr lang="en-US" sz="18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800026" y="1119710"/>
            <a:ext cx="259556" cy="256480"/>
            <a:chOff x="363458" y="1117777"/>
            <a:chExt cx="259556" cy="256480"/>
          </a:xfrm>
        </p:grpSpPr>
        <p:sp>
          <p:nvSpPr>
            <p:cNvPr id="33" name="Oval 32"/>
            <p:cNvSpPr/>
            <p:nvPr/>
          </p:nvSpPr>
          <p:spPr bwMode="auto">
            <a:xfrm>
              <a:off x="363458" y="1118001"/>
              <a:ext cx="259556" cy="256032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34" name="TextBox 2"/>
            <p:cNvSpPr txBox="1">
              <a:spLocks noChangeArrowheads="1"/>
            </p:cNvSpPr>
            <p:nvPr/>
          </p:nvSpPr>
          <p:spPr bwMode="auto">
            <a:xfrm>
              <a:off x="429116" y="1117777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</a:rPr>
                <a:t>2</a:t>
              </a:r>
              <a:endParaRPr lang="en-US" sz="18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915177" y="1112254"/>
            <a:ext cx="259556" cy="256480"/>
            <a:chOff x="363458" y="1117777"/>
            <a:chExt cx="259556" cy="256480"/>
          </a:xfrm>
        </p:grpSpPr>
        <p:sp>
          <p:nvSpPr>
            <p:cNvPr id="36" name="Oval 35"/>
            <p:cNvSpPr/>
            <p:nvPr/>
          </p:nvSpPr>
          <p:spPr bwMode="auto">
            <a:xfrm>
              <a:off x="363458" y="1118001"/>
              <a:ext cx="259556" cy="256032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37" name="TextBox 2"/>
            <p:cNvSpPr txBox="1">
              <a:spLocks noChangeArrowheads="1"/>
            </p:cNvSpPr>
            <p:nvPr/>
          </p:nvSpPr>
          <p:spPr bwMode="auto">
            <a:xfrm>
              <a:off x="429116" y="1117777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>
                  <a:solidFill>
                    <a:srgbClr val="FFFFFF"/>
                  </a:solidFill>
                  <a:latin typeface="Arial"/>
                </a:rPr>
                <a:t>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294826" y="1136638"/>
            <a:ext cx="259556" cy="256480"/>
            <a:chOff x="363458" y="1117777"/>
            <a:chExt cx="259556" cy="256480"/>
          </a:xfrm>
        </p:grpSpPr>
        <p:sp>
          <p:nvSpPr>
            <p:cNvPr id="39" name="Oval 38"/>
            <p:cNvSpPr/>
            <p:nvPr/>
          </p:nvSpPr>
          <p:spPr bwMode="auto">
            <a:xfrm>
              <a:off x="363458" y="1118001"/>
              <a:ext cx="259556" cy="256032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40" name="TextBox 2"/>
            <p:cNvSpPr txBox="1">
              <a:spLocks noChangeArrowheads="1"/>
            </p:cNvSpPr>
            <p:nvPr/>
          </p:nvSpPr>
          <p:spPr bwMode="auto">
            <a:xfrm>
              <a:off x="429116" y="1117777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</a:rPr>
                <a:t>4</a:t>
              </a:r>
              <a:endParaRPr lang="en-US" sz="18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41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1374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69660"/>
          </a:xfrm>
        </p:spPr>
        <p:txBody>
          <a:bodyPr/>
          <a:lstStyle/>
          <a:p>
            <a:r>
              <a:rPr lang="en-US" smtClean="0"/>
              <a:t>Concept 42.1: Circulatory systems link exchange surfaces with cells throughout</a:t>
            </a:r>
            <a:br>
              <a:rPr lang="en-US" smtClean="0"/>
            </a:br>
            <a:r>
              <a:rPr lang="en-US" smtClean="0"/>
              <a:t>the body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Small molecules can move between cells and</a:t>
            </a:r>
            <a:br>
              <a:rPr lang="en-US" dirty="0" smtClean="0"/>
            </a:br>
            <a:r>
              <a:rPr lang="en-US" dirty="0" smtClean="0"/>
              <a:t>their surroundings by </a:t>
            </a:r>
            <a:r>
              <a:rPr lang="en-US" b="1" dirty="0" smtClean="0"/>
              <a:t>diffusion</a:t>
            </a:r>
          </a:p>
          <a:p>
            <a:r>
              <a:rPr lang="en-US" dirty="0" smtClean="0"/>
              <a:t>Diffusion is only efficient over small distances because the time it takes to diffuse is proportional to the square of the distance</a:t>
            </a:r>
            <a:endParaRPr lang="en-US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362700" y="5183188"/>
            <a:ext cx="162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97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Impulses from the SA node travel to the </a:t>
            </a:r>
            <a:r>
              <a:rPr lang="en-US" b="1" dirty="0" err="1" smtClean="0"/>
              <a:t>atrioventricular</a:t>
            </a:r>
            <a:r>
              <a:rPr lang="en-US" b="1" dirty="0" smtClean="0"/>
              <a:t> (AV) node</a:t>
            </a:r>
          </a:p>
          <a:p>
            <a:r>
              <a:rPr lang="en-US" dirty="0" smtClean="0"/>
              <a:t>Here, the impulses are delayed and then travel to the Purkinje fibers that make the ventricles contract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86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pacemaker is regulated by two portions of</a:t>
            </a:r>
            <a:br>
              <a:rPr lang="en-US" dirty="0" smtClean="0"/>
            </a:br>
            <a:r>
              <a:rPr lang="en-US" dirty="0" smtClean="0"/>
              <a:t>the nervous system: the sympathetic and parasympathetic divisions</a:t>
            </a:r>
          </a:p>
          <a:p>
            <a:r>
              <a:rPr lang="en-US" dirty="0" smtClean="0"/>
              <a:t>The sympathetic division speeds up the pacemaker</a:t>
            </a:r>
          </a:p>
          <a:p>
            <a:r>
              <a:rPr lang="en-US" dirty="0" smtClean="0"/>
              <a:t>The parasympathetic division slows down the pacemaker</a:t>
            </a:r>
          </a:p>
          <a:p>
            <a:r>
              <a:rPr lang="en-US" dirty="0" smtClean="0"/>
              <a:t>The pacemaker is also regulated by hormones</a:t>
            </a:r>
            <a:br>
              <a:rPr lang="en-US" dirty="0" smtClean="0"/>
            </a:br>
            <a:r>
              <a:rPr lang="en-US" dirty="0" smtClean="0"/>
              <a:t>and temperature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45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69660"/>
          </a:xfrm>
        </p:spPr>
        <p:txBody>
          <a:bodyPr/>
          <a:lstStyle/>
          <a:p>
            <a:r>
              <a:rPr lang="en-US" smtClean="0"/>
              <a:t>Concept </a:t>
            </a:r>
            <a:r>
              <a:rPr lang="en-US" dirty="0" smtClean="0"/>
              <a:t>42.3: Patterns of blood pressure and flow reflect the structure and arrangement of </a:t>
            </a:r>
            <a:r>
              <a:rPr lang="en-US" smtClean="0"/>
              <a:t>blood vessels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vertebrate circulatory system relies on blood vessels that exhibit a close match of structure and function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48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Blood Vessel Structure and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All blood vessels contain a central lumen lined with an</a:t>
            </a:r>
            <a:r>
              <a:rPr lang="en-US" dirty="0" smtClean="0"/>
              <a:t> epithelial layer that lines blood vessels </a:t>
            </a:r>
          </a:p>
          <a:p>
            <a:r>
              <a:rPr lang="en-US" dirty="0" smtClean="0"/>
              <a:t>This </a:t>
            </a:r>
            <a:r>
              <a:rPr lang="en-US" b="1" dirty="0" smtClean="0"/>
              <a:t>endothelium</a:t>
            </a:r>
            <a:r>
              <a:rPr lang="en-US" dirty="0" smtClean="0"/>
              <a:t> is smooth and minimizes resistance</a:t>
            </a:r>
          </a:p>
          <a:p>
            <a:r>
              <a:rPr lang="en-US" dirty="0" smtClean="0"/>
              <a:t>Capillaries are only slightly wider than a red</a:t>
            </a:r>
            <a:br>
              <a:rPr lang="en-US" dirty="0" smtClean="0"/>
            </a:br>
            <a:r>
              <a:rPr lang="en-US" dirty="0" smtClean="0"/>
              <a:t>blood cell </a:t>
            </a:r>
          </a:p>
          <a:p>
            <a:r>
              <a:rPr lang="en-US" dirty="0" smtClean="0"/>
              <a:t>Capillaries have thin walls, the endothelium plus its basal lamina, to facilitate the exchange of materials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44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Arteries and veins have an endothelium, smooth muscle, and connective tissue</a:t>
            </a:r>
          </a:p>
          <a:p>
            <a:r>
              <a:rPr lang="en-US" dirty="0" smtClean="0"/>
              <a:t>Arteries have thick, elastic walls to accommodate the high pressure of blood pumped from the heart</a:t>
            </a:r>
          </a:p>
          <a:p>
            <a:r>
              <a:rPr lang="en-US" dirty="0" smtClean="0"/>
              <a:t>In the thinner-walled veins, blood flows back to the heart mainly as a result of muscle action</a:t>
            </a:r>
          </a:p>
          <a:p>
            <a:r>
              <a:rPr lang="en-US" dirty="0" smtClean="0"/>
              <a:t>Unlike arteries, veins contain valves to maintain unidirectional blood flow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0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566672" y="213360"/>
            <a:ext cx="6010656" cy="643128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42.9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3267075" y="5915025"/>
            <a:ext cx="803275" cy="174625"/>
          </a:xfrm>
          <a:custGeom>
            <a:avLst/>
            <a:gdLst>
              <a:gd name="connsiteX0" fmla="*/ 428625 w 803275"/>
              <a:gd name="connsiteY0" fmla="*/ 0 h 174625"/>
              <a:gd name="connsiteX1" fmla="*/ 0 w 803275"/>
              <a:gd name="connsiteY1" fmla="*/ 88900 h 174625"/>
              <a:gd name="connsiteX2" fmla="*/ 803275 w 803275"/>
              <a:gd name="connsiteY2" fmla="*/ 174625 h 1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3275" h="174625">
                <a:moveTo>
                  <a:pt x="428625" y="0"/>
                </a:moveTo>
                <a:lnTo>
                  <a:pt x="0" y="88900"/>
                </a:lnTo>
                <a:lnTo>
                  <a:pt x="803275" y="174625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650706" y="5422900"/>
            <a:ext cx="89694" cy="377825"/>
            <a:chOff x="5650706" y="5422900"/>
            <a:chExt cx="89694" cy="377825"/>
          </a:xfrm>
        </p:grpSpPr>
        <p:sp>
          <p:nvSpPr>
            <p:cNvPr id="3" name="Freeform 2"/>
            <p:cNvSpPr/>
            <p:nvPr/>
          </p:nvSpPr>
          <p:spPr>
            <a:xfrm>
              <a:off x="5699125" y="5422900"/>
              <a:ext cx="0" cy="377825"/>
            </a:xfrm>
            <a:custGeom>
              <a:avLst/>
              <a:gdLst>
                <a:gd name="connsiteX0" fmla="*/ 0 w 0"/>
                <a:gd name="connsiteY0" fmla="*/ 0 h 377825"/>
                <a:gd name="connsiteX1" fmla="*/ 0 w 0"/>
                <a:gd name="connsiteY1" fmla="*/ 377825 h 37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77825">
                  <a:moveTo>
                    <a:pt x="0" y="0"/>
                  </a:moveTo>
                  <a:lnTo>
                    <a:pt x="0" y="377825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5654675" y="5422900"/>
              <a:ext cx="85725" cy="0"/>
            </a:xfrm>
            <a:custGeom>
              <a:avLst/>
              <a:gdLst>
                <a:gd name="connsiteX0" fmla="*/ 0 w 85725"/>
                <a:gd name="connsiteY0" fmla="*/ 0 h 0"/>
                <a:gd name="connsiteX1" fmla="*/ 85725 w 857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725">
                  <a:moveTo>
                    <a:pt x="0" y="0"/>
                  </a:moveTo>
                  <a:lnTo>
                    <a:pt x="85725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5650706" y="5795963"/>
              <a:ext cx="85725" cy="0"/>
            </a:xfrm>
            <a:custGeom>
              <a:avLst/>
              <a:gdLst>
                <a:gd name="connsiteX0" fmla="*/ 0 w 85725"/>
                <a:gd name="connsiteY0" fmla="*/ 0 h 0"/>
                <a:gd name="connsiteX1" fmla="*/ 85725 w 857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725">
                  <a:moveTo>
                    <a:pt x="0" y="0"/>
                  </a:moveTo>
                  <a:lnTo>
                    <a:pt x="85725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>
            <a:off x="5874544" y="4236244"/>
            <a:ext cx="0" cy="528637"/>
          </a:xfrm>
          <a:custGeom>
            <a:avLst/>
            <a:gdLst>
              <a:gd name="connsiteX0" fmla="*/ 0 w 0"/>
              <a:gd name="connsiteY0" fmla="*/ 0 h 528637"/>
              <a:gd name="connsiteX1" fmla="*/ 0 w 0"/>
              <a:gd name="connsiteY1" fmla="*/ 528637 h 52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28637">
                <a:moveTo>
                  <a:pt x="0" y="0"/>
                </a:moveTo>
                <a:lnTo>
                  <a:pt x="0" y="528637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194050" y="4371975"/>
            <a:ext cx="0" cy="384175"/>
          </a:xfrm>
          <a:custGeom>
            <a:avLst/>
            <a:gdLst>
              <a:gd name="connsiteX0" fmla="*/ 0 w 0"/>
              <a:gd name="connsiteY0" fmla="*/ 0 h 384175"/>
              <a:gd name="connsiteX1" fmla="*/ 0 w 0"/>
              <a:gd name="connsiteY1" fmla="*/ 384175 h 38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384175">
                <a:moveTo>
                  <a:pt x="0" y="0"/>
                </a:moveTo>
                <a:lnTo>
                  <a:pt x="0" y="38417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2" name="Left Brace 11"/>
          <p:cNvSpPr/>
          <p:nvPr/>
        </p:nvSpPr>
        <p:spPr bwMode="auto">
          <a:xfrm rot="16200000">
            <a:off x="4414045" y="4651370"/>
            <a:ext cx="130175" cy="757240"/>
          </a:xfrm>
          <a:prstGeom prst="leftBrace">
            <a:avLst>
              <a:gd name="adj1" fmla="val 30284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2489200" y="2076450"/>
            <a:ext cx="292100" cy="0"/>
          </a:xfrm>
          <a:custGeom>
            <a:avLst/>
            <a:gdLst>
              <a:gd name="connsiteX0" fmla="*/ 0 w 292100"/>
              <a:gd name="connsiteY0" fmla="*/ 0 h 0"/>
              <a:gd name="connsiteX1" fmla="*/ 292100 w 292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2100">
                <a:moveTo>
                  <a:pt x="0" y="0"/>
                </a:moveTo>
                <a:lnTo>
                  <a:pt x="2921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603500" y="2476500"/>
            <a:ext cx="355600" cy="0"/>
          </a:xfrm>
          <a:custGeom>
            <a:avLst/>
            <a:gdLst>
              <a:gd name="connsiteX0" fmla="*/ 0 w 355600"/>
              <a:gd name="connsiteY0" fmla="*/ 0 h 0"/>
              <a:gd name="connsiteX1" fmla="*/ 355600 w 3556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5600">
                <a:moveTo>
                  <a:pt x="0" y="0"/>
                </a:moveTo>
                <a:lnTo>
                  <a:pt x="3556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768600" y="2867025"/>
            <a:ext cx="193675" cy="0"/>
          </a:xfrm>
          <a:custGeom>
            <a:avLst/>
            <a:gdLst>
              <a:gd name="connsiteX0" fmla="*/ 0 w 193675"/>
              <a:gd name="connsiteY0" fmla="*/ 0 h 0"/>
              <a:gd name="connsiteX1" fmla="*/ 193675 w 1936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675">
                <a:moveTo>
                  <a:pt x="0" y="0"/>
                </a:moveTo>
                <a:lnTo>
                  <a:pt x="1936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5962650" y="2908300"/>
            <a:ext cx="196850" cy="0"/>
          </a:xfrm>
          <a:custGeom>
            <a:avLst/>
            <a:gdLst>
              <a:gd name="connsiteX0" fmla="*/ 0 w 196850"/>
              <a:gd name="connsiteY0" fmla="*/ 0 h 0"/>
              <a:gd name="connsiteX1" fmla="*/ 196850 w 1968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6850">
                <a:moveTo>
                  <a:pt x="0" y="0"/>
                </a:moveTo>
                <a:lnTo>
                  <a:pt x="1968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5940425" y="2498725"/>
            <a:ext cx="295275" cy="0"/>
          </a:xfrm>
          <a:custGeom>
            <a:avLst/>
            <a:gdLst>
              <a:gd name="connsiteX0" fmla="*/ 0 w 295275"/>
              <a:gd name="connsiteY0" fmla="*/ 0 h 0"/>
              <a:gd name="connsiteX1" fmla="*/ 295275 w 2952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275">
                <a:moveTo>
                  <a:pt x="0" y="0"/>
                </a:moveTo>
                <a:lnTo>
                  <a:pt x="2952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6172200" y="2108200"/>
            <a:ext cx="168275" cy="0"/>
          </a:xfrm>
          <a:custGeom>
            <a:avLst/>
            <a:gdLst>
              <a:gd name="connsiteX0" fmla="*/ 0 w 168275"/>
              <a:gd name="connsiteY0" fmla="*/ 0 h 0"/>
              <a:gd name="connsiteX1" fmla="*/ 168275 w 1682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8275">
                <a:moveTo>
                  <a:pt x="0" y="0"/>
                </a:moveTo>
                <a:lnTo>
                  <a:pt x="1682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4543425" y="1739900"/>
            <a:ext cx="342900" cy="647700"/>
          </a:xfrm>
          <a:custGeom>
            <a:avLst/>
            <a:gdLst>
              <a:gd name="connsiteX0" fmla="*/ 0 w 342900"/>
              <a:gd name="connsiteY0" fmla="*/ 647700 h 647700"/>
              <a:gd name="connsiteX1" fmla="*/ 342900 w 342900"/>
              <a:gd name="connsiteY1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2900" h="647700">
                <a:moveTo>
                  <a:pt x="0" y="647700"/>
                </a:moveTo>
                <a:lnTo>
                  <a:pt x="3429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740150" y="2139950"/>
            <a:ext cx="200025" cy="180975"/>
          </a:xfrm>
          <a:custGeom>
            <a:avLst/>
            <a:gdLst>
              <a:gd name="connsiteX0" fmla="*/ 0 w 200025"/>
              <a:gd name="connsiteY0" fmla="*/ 0 h 180975"/>
              <a:gd name="connsiteX1" fmla="*/ 200025 w 200025"/>
              <a:gd name="connsiteY1" fmla="*/ 18097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025" h="180975">
                <a:moveTo>
                  <a:pt x="0" y="0"/>
                </a:moveTo>
                <a:lnTo>
                  <a:pt x="200025" y="18097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812506" y="1219200"/>
            <a:ext cx="533400" cy="80963"/>
            <a:chOff x="4812506" y="1219200"/>
            <a:chExt cx="533400" cy="80963"/>
          </a:xfrm>
        </p:grpSpPr>
        <p:sp>
          <p:nvSpPr>
            <p:cNvPr id="21" name="Freeform 20"/>
            <p:cNvSpPr/>
            <p:nvPr/>
          </p:nvSpPr>
          <p:spPr>
            <a:xfrm>
              <a:off x="4812506" y="1221581"/>
              <a:ext cx="0" cy="78582"/>
            </a:xfrm>
            <a:custGeom>
              <a:avLst/>
              <a:gdLst>
                <a:gd name="connsiteX0" fmla="*/ 0 w 0"/>
                <a:gd name="connsiteY0" fmla="*/ 0 h 78582"/>
                <a:gd name="connsiteX1" fmla="*/ 0 w 0"/>
                <a:gd name="connsiteY1" fmla="*/ 78582 h 7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8582">
                  <a:moveTo>
                    <a:pt x="0" y="0"/>
                  </a:moveTo>
                  <a:lnTo>
                    <a:pt x="0" y="78582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5345906" y="1219200"/>
              <a:ext cx="0" cy="80963"/>
            </a:xfrm>
            <a:custGeom>
              <a:avLst/>
              <a:gdLst>
                <a:gd name="connsiteX0" fmla="*/ 0 w 0"/>
                <a:gd name="connsiteY0" fmla="*/ 0 h 80963"/>
                <a:gd name="connsiteX1" fmla="*/ 0 w 0"/>
                <a:gd name="connsiteY1" fmla="*/ 80963 h 80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80963">
                  <a:moveTo>
                    <a:pt x="0" y="0"/>
                  </a:moveTo>
                  <a:lnTo>
                    <a:pt x="0" y="80963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4814887" y="1264443"/>
              <a:ext cx="528638" cy="0"/>
            </a:xfrm>
            <a:custGeom>
              <a:avLst/>
              <a:gdLst>
                <a:gd name="connsiteX0" fmla="*/ 528638 w 528638"/>
                <a:gd name="connsiteY0" fmla="*/ 0 h 0"/>
                <a:gd name="connsiteX1" fmla="*/ 0 w 52863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8638">
                  <a:moveTo>
                    <a:pt x="528638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</p:grpSp>
      <p:sp>
        <p:nvSpPr>
          <p:cNvPr id="24" name="Freeform 23"/>
          <p:cNvSpPr/>
          <p:nvPr/>
        </p:nvSpPr>
        <p:spPr>
          <a:xfrm>
            <a:off x="5100638" y="728663"/>
            <a:ext cx="1009650" cy="180975"/>
          </a:xfrm>
          <a:custGeom>
            <a:avLst/>
            <a:gdLst>
              <a:gd name="connsiteX0" fmla="*/ 0 w 1009650"/>
              <a:gd name="connsiteY0" fmla="*/ 0 h 180975"/>
              <a:gd name="connsiteX1" fmla="*/ 1009650 w 1009650"/>
              <a:gd name="connsiteY1" fmla="*/ 18097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9650" h="180975">
                <a:moveTo>
                  <a:pt x="0" y="0"/>
                </a:moveTo>
                <a:lnTo>
                  <a:pt x="1009650" y="18097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4074319" y="752475"/>
            <a:ext cx="669131" cy="452438"/>
          </a:xfrm>
          <a:custGeom>
            <a:avLst/>
            <a:gdLst>
              <a:gd name="connsiteX0" fmla="*/ 0 w 669131"/>
              <a:gd name="connsiteY0" fmla="*/ 0 h 452438"/>
              <a:gd name="connsiteX1" fmla="*/ 0 w 669131"/>
              <a:gd name="connsiteY1" fmla="*/ 452438 h 452438"/>
              <a:gd name="connsiteX2" fmla="*/ 669131 w 669131"/>
              <a:gd name="connsiteY2" fmla="*/ 92869 h 452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9131" h="452438">
                <a:moveTo>
                  <a:pt x="0" y="0"/>
                </a:moveTo>
                <a:lnTo>
                  <a:pt x="0" y="452438"/>
                </a:lnTo>
                <a:lnTo>
                  <a:pt x="669131" y="92869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3100388" y="757238"/>
            <a:ext cx="702468" cy="219075"/>
          </a:xfrm>
          <a:custGeom>
            <a:avLst/>
            <a:gdLst>
              <a:gd name="connsiteX0" fmla="*/ 0 w 702468"/>
              <a:gd name="connsiteY0" fmla="*/ 219075 h 219075"/>
              <a:gd name="connsiteX1" fmla="*/ 702468 w 702468"/>
              <a:gd name="connsiteY1" fmla="*/ 0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2468" h="219075">
                <a:moveTo>
                  <a:pt x="0" y="219075"/>
                </a:moveTo>
                <a:lnTo>
                  <a:pt x="702468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167435" y="1058975"/>
            <a:ext cx="1054893" cy="500746"/>
            <a:chOff x="6167435" y="1058975"/>
            <a:chExt cx="1054893" cy="500746"/>
          </a:xfrm>
        </p:grpSpPr>
        <p:sp>
          <p:nvSpPr>
            <p:cNvPr id="28" name="Freeform 27"/>
            <p:cNvSpPr/>
            <p:nvPr/>
          </p:nvSpPr>
          <p:spPr>
            <a:xfrm>
              <a:off x="6352097" y="1058975"/>
              <a:ext cx="342786" cy="353109"/>
            </a:xfrm>
            <a:custGeom>
              <a:avLst/>
              <a:gdLst>
                <a:gd name="connsiteX0" fmla="*/ 0 w 357187"/>
                <a:gd name="connsiteY0" fmla="*/ 0 h 392906"/>
                <a:gd name="connsiteX1" fmla="*/ 357187 w 357187"/>
                <a:gd name="connsiteY1" fmla="*/ 392906 h 39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7187" h="392906">
                  <a:moveTo>
                    <a:pt x="0" y="0"/>
                  </a:moveTo>
                  <a:lnTo>
                    <a:pt x="357187" y="392906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29" name="Left Brace 28"/>
            <p:cNvSpPr/>
            <p:nvPr/>
          </p:nvSpPr>
          <p:spPr bwMode="auto">
            <a:xfrm rot="5400000">
              <a:off x="6621064" y="958456"/>
              <a:ext cx="147636" cy="1054893"/>
            </a:xfrm>
            <a:prstGeom prst="leftBrace">
              <a:avLst>
                <a:gd name="adj1" fmla="val 34749"/>
                <a:gd name="adj2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730373" y="1045369"/>
            <a:ext cx="1054893" cy="511024"/>
            <a:chOff x="1730373" y="1045369"/>
            <a:chExt cx="1054893" cy="511024"/>
          </a:xfrm>
        </p:grpSpPr>
        <p:sp>
          <p:nvSpPr>
            <p:cNvPr id="27" name="Freeform 26"/>
            <p:cNvSpPr/>
            <p:nvPr/>
          </p:nvSpPr>
          <p:spPr>
            <a:xfrm>
              <a:off x="2257820" y="1045369"/>
              <a:ext cx="354411" cy="366715"/>
            </a:xfrm>
            <a:custGeom>
              <a:avLst/>
              <a:gdLst>
                <a:gd name="connsiteX0" fmla="*/ 0 w 357187"/>
                <a:gd name="connsiteY0" fmla="*/ 395287 h 395287"/>
                <a:gd name="connsiteX1" fmla="*/ 357187 w 357187"/>
                <a:gd name="connsiteY1" fmla="*/ 0 h 39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7187" h="395287">
                  <a:moveTo>
                    <a:pt x="0" y="395287"/>
                  </a:moveTo>
                  <a:lnTo>
                    <a:pt x="357187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30" name="Left Brace 29"/>
            <p:cNvSpPr/>
            <p:nvPr/>
          </p:nvSpPr>
          <p:spPr bwMode="auto">
            <a:xfrm rot="5400000">
              <a:off x="2184002" y="955128"/>
              <a:ext cx="147636" cy="1054893"/>
            </a:xfrm>
            <a:prstGeom prst="leftBrace">
              <a:avLst>
                <a:gd name="adj1" fmla="val 34749"/>
                <a:gd name="adj2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</p:grpSp>
      <p:sp>
        <p:nvSpPr>
          <p:cNvPr id="32" name="Freeform 31"/>
          <p:cNvSpPr/>
          <p:nvPr/>
        </p:nvSpPr>
        <p:spPr>
          <a:xfrm>
            <a:off x="6788944" y="1905000"/>
            <a:ext cx="347662" cy="197644"/>
          </a:xfrm>
          <a:custGeom>
            <a:avLst/>
            <a:gdLst>
              <a:gd name="connsiteX0" fmla="*/ 0 w 347662"/>
              <a:gd name="connsiteY0" fmla="*/ 197644 h 197644"/>
              <a:gd name="connsiteX1" fmla="*/ 347662 w 347662"/>
              <a:gd name="connsiteY1" fmla="*/ 0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7662" h="197644">
                <a:moveTo>
                  <a:pt x="0" y="197644"/>
                </a:moveTo>
                <a:lnTo>
                  <a:pt x="347662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4071954" y="754872"/>
            <a:ext cx="669131" cy="452438"/>
          </a:xfrm>
          <a:custGeom>
            <a:avLst/>
            <a:gdLst>
              <a:gd name="connsiteX0" fmla="*/ 0 w 669131"/>
              <a:gd name="connsiteY0" fmla="*/ 0 h 452438"/>
              <a:gd name="connsiteX1" fmla="*/ 0 w 669131"/>
              <a:gd name="connsiteY1" fmla="*/ 452438 h 452438"/>
              <a:gd name="connsiteX2" fmla="*/ 669131 w 669131"/>
              <a:gd name="connsiteY2" fmla="*/ 92869 h 452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9131" h="452438">
                <a:moveTo>
                  <a:pt x="0" y="0"/>
                </a:moveTo>
                <a:lnTo>
                  <a:pt x="0" y="452438"/>
                </a:lnTo>
                <a:lnTo>
                  <a:pt x="669131" y="92869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3269472" y="5912660"/>
            <a:ext cx="803275" cy="174625"/>
          </a:xfrm>
          <a:custGeom>
            <a:avLst/>
            <a:gdLst>
              <a:gd name="connsiteX0" fmla="*/ 428625 w 803275"/>
              <a:gd name="connsiteY0" fmla="*/ 0 h 174625"/>
              <a:gd name="connsiteX1" fmla="*/ 0 w 803275"/>
              <a:gd name="connsiteY1" fmla="*/ 88900 h 174625"/>
              <a:gd name="connsiteX2" fmla="*/ 803275 w 803275"/>
              <a:gd name="connsiteY2" fmla="*/ 174625 h 1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3275" h="174625">
                <a:moveTo>
                  <a:pt x="428625" y="0"/>
                </a:moveTo>
                <a:lnTo>
                  <a:pt x="0" y="88900"/>
                </a:lnTo>
                <a:lnTo>
                  <a:pt x="803275" y="17462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7" name="TextBox 2"/>
          <p:cNvSpPr txBox="1">
            <a:spLocks noChangeArrowheads="1"/>
          </p:cNvSpPr>
          <p:nvPr/>
        </p:nvSpPr>
        <p:spPr bwMode="auto">
          <a:xfrm>
            <a:off x="3493862" y="1171687"/>
            <a:ext cx="1139736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Red blood cells</a:t>
            </a:r>
          </a:p>
        </p:txBody>
      </p:sp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4830537" y="1270112"/>
            <a:ext cx="522579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100 </a:t>
            </a:r>
            <a:r>
              <a:rPr lang="en-US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µ</a:t>
            </a:r>
            <a:r>
              <a:rPr lang="en-US" sz="1200" b="1" dirty="0">
                <a:solidFill>
                  <a:srgbClr val="000000"/>
                </a:solidFill>
                <a:latin typeface="Arial"/>
              </a:rPr>
              <a:t>m</a:t>
            </a:r>
          </a:p>
        </p:txBody>
      </p:sp>
      <p:sp>
        <p:nvSpPr>
          <p:cNvPr id="39" name="TextBox 4"/>
          <p:cNvSpPr txBox="1">
            <a:spLocks noChangeArrowheads="1"/>
          </p:cNvSpPr>
          <p:nvPr/>
        </p:nvSpPr>
        <p:spPr bwMode="auto">
          <a:xfrm>
            <a:off x="4900387" y="1593962"/>
            <a:ext cx="93186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Basal lamina</a:t>
            </a:r>
          </a:p>
        </p:txBody>
      </p:sp>
      <p:sp>
        <p:nvSpPr>
          <p:cNvPr id="40" name="TextBox 5"/>
          <p:cNvSpPr txBox="1">
            <a:spLocks noChangeArrowheads="1"/>
          </p:cNvSpPr>
          <p:nvPr/>
        </p:nvSpPr>
        <p:spPr bwMode="auto">
          <a:xfrm>
            <a:off x="7155430" y="1796368"/>
            <a:ext cx="398462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Valve</a:t>
            </a:r>
          </a:p>
        </p:txBody>
      </p:sp>
      <p:sp>
        <p:nvSpPr>
          <p:cNvPr id="41" name="TextBox 6"/>
          <p:cNvSpPr txBox="1">
            <a:spLocks noChangeArrowheads="1"/>
          </p:cNvSpPr>
          <p:nvPr/>
        </p:nvSpPr>
        <p:spPr bwMode="auto">
          <a:xfrm>
            <a:off x="2819174" y="1990837"/>
            <a:ext cx="934551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Endothelium</a:t>
            </a:r>
          </a:p>
        </p:txBody>
      </p:sp>
      <p:sp>
        <p:nvSpPr>
          <p:cNvPr id="42" name="TextBox 7"/>
          <p:cNvSpPr txBox="1">
            <a:spLocks noChangeArrowheads="1"/>
          </p:cNvSpPr>
          <p:nvPr/>
        </p:nvSpPr>
        <p:spPr bwMode="auto">
          <a:xfrm>
            <a:off x="2990624" y="2382950"/>
            <a:ext cx="573875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Smooth</a:t>
            </a:r>
          </a:p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muscle</a:t>
            </a:r>
            <a:endParaRPr lang="en-US" sz="12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TextBox 9"/>
          <p:cNvSpPr txBox="1">
            <a:spLocks noChangeArrowheads="1"/>
          </p:cNvSpPr>
          <p:nvPr/>
        </p:nvSpPr>
        <p:spPr bwMode="auto">
          <a:xfrm>
            <a:off x="2990624" y="2771887"/>
            <a:ext cx="828753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Connective</a:t>
            </a:r>
          </a:p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tissue</a:t>
            </a:r>
            <a:endParaRPr lang="en-US" sz="12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TextBox 11"/>
          <p:cNvSpPr txBox="1">
            <a:spLocks noChangeArrowheads="1"/>
          </p:cNvSpPr>
          <p:nvPr/>
        </p:nvSpPr>
        <p:spPr bwMode="auto">
          <a:xfrm>
            <a:off x="5213124" y="2005125"/>
            <a:ext cx="934551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Endothelium</a:t>
            </a:r>
          </a:p>
        </p:txBody>
      </p:sp>
      <p:sp>
        <p:nvSpPr>
          <p:cNvPr id="45" name="TextBox 12"/>
          <p:cNvSpPr txBox="1">
            <a:spLocks noChangeArrowheads="1"/>
          </p:cNvSpPr>
          <p:nvPr/>
        </p:nvSpPr>
        <p:spPr bwMode="auto">
          <a:xfrm>
            <a:off x="5327424" y="2398825"/>
            <a:ext cx="573875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Smooth</a:t>
            </a:r>
          </a:p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muscle</a:t>
            </a:r>
            <a:endParaRPr lang="en-US" sz="12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TextBox 14"/>
          <p:cNvSpPr txBox="1">
            <a:spLocks noChangeArrowheads="1"/>
          </p:cNvSpPr>
          <p:nvPr/>
        </p:nvSpPr>
        <p:spPr bwMode="auto">
          <a:xfrm>
            <a:off x="5100412" y="2803637"/>
            <a:ext cx="828753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Connective</a:t>
            </a:r>
          </a:p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tissue</a:t>
            </a:r>
            <a:endParaRPr lang="en-US" sz="12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TextBox 16"/>
          <p:cNvSpPr txBox="1">
            <a:spLocks noChangeArrowheads="1"/>
          </p:cNvSpPr>
          <p:nvPr/>
        </p:nvSpPr>
        <p:spPr bwMode="auto">
          <a:xfrm>
            <a:off x="4152674" y="2857612"/>
            <a:ext cx="64452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Capillary</a:t>
            </a:r>
          </a:p>
        </p:txBody>
      </p:sp>
      <p:sp>
        <p:nvSpPr>
          <p:cNvPr id="48" name="TextBox 17"/>
          <p:cNvSpPr txBox="1">
            <a:spLocks noChangeArrowheads="1"/>
          </p:cNvSpPr>
          <p:nvPr/>
        </p:nvSpPr>
        <p:spPr bwMode="auto">
          <a:xfrm>
            <a:off x="2882674" y="4724512"/>
            <a:ext cx="627063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Arteriole</a:t>
            </a:r>
          </a:p>
        </p:txBody>
      </p:sp>
      <p:sp>
        <p:nvSpPr>
          <p:cNvPr id="49" name="TextBox 18"/>
          <p:cNvSpPr txBox="1">
            <a:spLocks noChangeArrowheads="1"/>
          </p:cNvSpPr>
          <p:nvPr/>
        </p:nvSpPr>
        <p:spPr bwMode="auto">
          <a:xfrm>
            <a:off x="3997099" y="5059475"/>
            <a:ext cx="966611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Capillary bed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342135" y="915802"/>
            <a:ext cx="179536" cy="222818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14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LM</a:t>
            </a:r>
          </a:p>
        </p:txBody>
      </p:sp>
      <p:sp>
        <p:nvSpPr>
          <p:cNvPr id="51" name="TextBox 20"/>
          <p:cNvSpPr txBox="1">
            <a:spLocks noChangeArrowheads="1"/>
          </p:cNvSpPr>
          <p:nvPr/>
        </p:nvSpPr>
        <p:spPr bwMode="auto">
          <a:xfrm>
            <a:off x="2625499" y="878000"/>
            <a:ext cx="4476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Artery</a:t>
            </a:r>
          </a:p>
        </p:txBody>
      </p:sp>
      <p:sp>
        <p:nvSpPr>
          <p:cNvPr id="52" name="TextBox 21"/>
          <p:cNvSpPr txBox="1">
            <a:spLocks noChangeArrowheads="1"/>
          </p:cNvSpPr>
          <p:nvPr/>
        </p:nvSpPr>
        <p:spPr bwMode="auto">
          <a:xfrm>
            <a:off x="6160862" y="890700"/>
            <a:ext cx="322262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Vein</a:t>
            </a:r>
          </a:p>
        </p:txBody>
      </p:sp>
      <p:sp>
        <p:nvSpPr>
          <p:cNvPr id="53" name="TextBox 22"/>
          <p:cNvSpPr txBox="1">
            <a:spLocks noChangeArrowheads="1"/>
          </p:cNvSpPr>
          <p:nvPr/>
        </p:nvSpPr>
        <p:spPr bwMode="auto">
          <a:xfrm>
            <a:off x="5627462" y="4735625"/>
            <a:ext cx="50006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Venule</a:t>
            </a:r>
          </a:p>
        </p:txBody>
      </p:sp>
      <p:sp>
        <p:nvSpPr>
          <p:cNvPr id="54" name="TextBox 23"/>
          <p:cNvSpPr txBox="1">
            <a:spLocks noChangeArrowheads="1"/>
          </p:cNvSpPr>
          <p:nvPr/>
        </p:nvSpPr>
        <p:spPr bwMode="auto">
          <a:xfrm>
            <a:off x="2102419" y="5892912"/>
            <a:ext cx="1139736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Red blood cells</a:t>
            </a:r>
          </a:p>
          <a:p>
            <a:pPr algn="r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in capillary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600701" y="6385248"/>
            <a:ext cx="179536" cy="222818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14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LM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707365" y="5398883"/>
            <a:ext cx="179536" cy="437620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14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15 </a:t>
            </a:r>
            <a:r>
              <a:rPr lang="en-US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µ</a:t>
            </a:r>
            <a:r>
              <a:rPr lang="en-US" sz="1200" b="1" dirty="0">
                <a:solidFill>
                  <a:srgbClr val="000000"/>
                </a:solidFill>
                <a:latin typeface="Arial"/>
              </a:rPr>
              <a:t>m</a:t>
            </a:r>
          </a:p>
        </p:txBody>
      </p:sp>
      <p:sp>
        <p:nvSpPr>
          <p:cNvPr id="57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72960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4"/>
          <a:stretch>
            <a:fillRect/>
          </a:stretch>
        </p:blipFill>
        <p:spPr>
          <a:xfrm>
            <a:off x="865632" y="908304"/>
            <a:ext cx="7412736" cy="504139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42.9a</a:t>
            </a:r>
            <a:endParaRPr lang="en-US"/>
          </a:p>
        </p:txBody>
      </p:sp>
      <p:sp>
        <p:nvSpPr>
          <p:cNvPr id="5" name="Left Brace 4"/>
          <p:cNvSpPr/>
          <p:nvPr/>
        </p:nvSpPr>
        <p:spPr bwMode="auto">
          <a:xfrm rot="5400000">
            <a:off x="1580914" y="561744"/>
            <a:ext cx="176684" cy="1314448"/>
          </a:xfrm>
          <a:prstGeom prst="leftBrace">
            <a:avLst>
              <a:gd name="adj1" fmla="val 34749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" name="Left Brace 5"/>
          <p:cNvSpPr/>
          <p:nvPr/>
        </p:nvSpPr>
        <p:spPr bwMode="auto">
          <a:xfrm rot="5400000">
            <a:off x="7062554" y="558896"/>
            <a:ext cx="176684" cy="1314448"/>
          </a:xfrm>
          <a:prstGeom prst="leftBrace">
            <a:avLst>
              <a:gd name="adj1" fmla="val 34749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7260431" y="1731169"/>
            <a:ext cx="445294" cy="252412"/>
          </a:xfrm>
          <a:custGeom>
            <a:avLst/>
            <a:gdLst>
              <a:gd name="connsiteX0" fmla="*/ 0 w 445294"/>
              <a:gd name="connsiteY0" fmla="*/ 252412 h 252412"/>
              <a:gd name="connsiteX1" fmla="*/ 445294 w 445294"/>
              <a:gd name="connsiteY1" fmla="*/ 0 h 25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5294" h="252412">
                <a:moveTo>
                  <a:pt x="0" y="252412"/>
                </a:moveTo>
                <a:lnTo>
                  <a:pt x="445294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6503194" y="1988344"/>
            <a:ext cx="216694" cy="0"/>
          </a:xfrm>
          <a:custGeom>
            <a:avLst/>
            <a:gdLst>
              <a:gd name="connsiteX0" fmla="*/ 0 w 216694"/>
              <a:gd name="connsiteY0" fmla="*/ 0 h 0"/>
              <a:gd name="connsiteX1" fmla="*/ 216694 w 21669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6694">
                <a:moveTo>
                  <a:pt x="0" y="0"/>
                </a:moveTo>
                <a:lnTo>
                  <a:pt x="216694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15063" y="2469356"/>
            <a:ext cx="369093" cy="0"/>
          </a:xfrm>
          <a:custGeom>
            <a:avLst/>
            <a:gdLst>
              <a:gd name="connsiteX0" fmla="*/ 0 w 369093"/>
              <a:gd name="connsiteY0" fmla="*/ 0 h 0"/>
              <a:gd name="connsiteX1" fmla="*/ 369093 w 36909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9093">
                <a:moveTo>
                  <a:pt x="0" y="0"/>
                </a:moveTo>
                <a:lnTo>
                  <a:pt x="369093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250781" y="2969419"/>
            <a:ext cx="233363" cy="0"/>
          </a:xfrm>
          <a:custGeom>
            <a:avLst/>
            <a:gdLst>
              <a:gd name="connsiteX0" fmla="*/ 0 w 233363"/>
              <a:gd name="connsiteY0" fmla="*/ 0 h 0"/>
              <a:gd name="connsiteX1" fmla="*/ 233363 w 23336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3363">
                <a:moveTo>
                  <a:pt x="0" y="0"/>
                </a:moveTo>
                <a:lnTo>
                  <a:pt x="233363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140450" y="4616450"/>
            <a:ext cx="0" cy="650875"/>
          </a:xfrm>
          <a:custGeom>
            <a:avLst/>
            <a:gdLst>
              <a:gd name="connsiteX0" fmla="*/ 0 w 0"/>
              <a:gd name="connsiteY0" fmla="*/ 0 h 650875"/>
              <a:gd name="connsiteX1" fmla="*/ 0 w 0"/>
              <a:gd name="connsiteY1" fmla="*/ 650875 h 65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50875">
                <a:moveTo>
                  <a:pt x="0" y="0"/>
                </a:moveTo>
                <a:lnTo>
                  <a:pt x="0" y="65087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832100" y="4787900"/>
            <a:ext cx="0" cy="457200"/>
          </a:xfrm>
          <a:custGeom>
            <a:avLst/>
            <a:gdLst>
              <a:gd name="connsiteX0" fmla="*/ 0 w 0"/>
              <a:gd name="connsiteY0" fmla="*/ 0 h 457200"/>
              <a:gd name="connsiteX1" fmla="*/ 0 w 0"/>
              <a:gd name="connsiteY1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57200">
                <a:moveTo>
                  <a:pt x="0" y="0"/>
                </a:moveTo>
                <a:lnTo>
                  <a:pt x="0" y="4572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966913" y="1947863"/>
            <a:ext cx="254793" cy="0"/>
          </a:xfrm>
          <a:custGeom>
            <a:avLst/>
            <a:gdLst>
              <a:gd name="connsiteX0" fmla="*/ 0 w 254793"/>
              <a:gd name="connsiteY0" fmla="*/ 0 h 0"/>
              <a:gd name="connsiteX1" fmla="*/ 254793 w 25479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4793">
                <a:moveTo>
                  <a:pt x="0" y="0"/>
                </a:moveTo>
                <a:lnTo>
                  <a:pt x="254793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2102644" y="2440781"/>
            <a:ext cx="433387" cy="0"/>
          </a:xfrm>
          <a:custGeom>
            <a:avLst/>
            <a:gdLst>
              <a:gd name="connsiteX0" fmla="*/ 0 w 433387"/>
              <a:gd name="connsiteY0" fmla="*/ 0 h 0"/>
              <a:gd name="connsiteX1" fmla="*/ 433387 w 43338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3387">
                <a:moveTo>
                  <a:pt x="0" y="0"/>
                </a:moveTo>
                <a:lnTo>
                  <a:pt x="433387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307431" y="2919413"/>
            <a:ext cx="240507" cy="0"/>
          </a:xfrm>
          <a:custGeom>
            <a:avLst/>
            <a:gdLst>
              <a:gd name="connsiteX0" fmla="*/ 0 w 240507"/>
              <a:gd name="connsiteY0" fmla="*/ 0 h 0"/>
              <a:gd name="connsiteX1" fmla="*/ 240507 w 24050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0507">
                <a:moveTo>
                  <a:pt x="0" y="0"/>
                </a:moveTo>
                <a:lnTo>
                  <a:pt x="240507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488656" y="1533525"/>
            <a:ext cx="428625" cy="795338"/>
          </a:xfrm>
          <a:custGeom>
            <a:avLst/>
            <a:gdLst>
              <a:gd name="connsiteX0" fmla="*/ 0 w 428625"/>
              <a:gd name="connsiteY0" fmla="*/ 795338 h 795338"/>
              <a:gd name="connsiteX1" fmla="*/ 428625 w 428625"/>
              <a:gd name="connsiteY1" fmla="*/ 0 h 79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8625" h="795338">
                <a:moveTo>
                  <a:pt x="0" y="795338"/>
                </a:moveTo>
                <a:lnTo>
                  <a:pt x="4286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507581" y="2026444"/>
            <a:ext cx="252413" cy="230981"/>
          </a:xfrm>
          <a:custGeom>
            <a:avLst/>
            <a:gdLst>
              <a:gd name="connsiteX0" fmla="*/ 252413 w 252413"/>
              <a:gd name="connsiteY0" fmla="*/ 230981 h 230981"/>
              <a:gd name="connsiteX1" fmla="*/ 0 w 252413"/>
              <a:gd name="connsiteY1" fmla="*/ 0 h 230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3" h="230981">
                <a:moveTo>
                  <a:pt x="252413" y="230981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7" name="Left Brace 16"/>
          <p:cNvSpPr/>
          <p:nvPr/>
        </p:nvSpPr>
        <p:spPr bwMode="auto">
          <a:xfrm rot="16200000">
            <a:off x="4327688" y="5136852"/>
            <a:ext cx="176684" cy="921542"/>
          </a:xfrm>
          <a:prstGeom prst="leftBrace">
            <a:avLst>
              <a:gd name="adj1" fmla="val 34749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1370011" y="910751"/>
            <a:ext cx="60433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Artery</a:t>
            </a: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4937124" y="1342551"/>
            <a:ext cx="12551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Basal lamina</a:t>
            </a: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2260599" y="1818801"/>
            <a:ext cx="124232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Endothelium</a:t>
            </a: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2593974" y="2345851"/>
            <a:ext cx="7630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</a:rPr>
              <a:t>Smooth</a:t>
            </a:r>
          </a:p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</a:rPr>
              <a:t>muscle</a:t>
            </a:r>
            <a:endParaRPr lang="en-US" sz="16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2593974" y="2828451"/>
            <a:ext cx="11044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</a:rPr>
              <a:t>Connective</a:t>
            </a:r>
          </a:p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</a:rPr>
              <a:t>tissue</a:t>
            </a:r>
            <a:endParaRPr lang="en-US" sz="16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TextBox 9"/>
          <p:cNvSpPr txBox="1">
            <a:spLocks noChangeArrowheads="1"/>
          </p:cNvSpPr>
          <p:nvPr/>
        </p:nvSpPr>
        <p:spPr bwMode="auto">
          <a:xfrm>
            <a:off x="6931024" y="910751"/>
            <a:ext cx="421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Vein</a:t>
            </a:r>
          </a:p>
        </p:txBody>
      </p:sp>
      <p:sp>
        <p:nvSpPr>
          <p:cNvPr id="24" name="TextBox 10"/>
          <p:cNvSpPr txBox="1">
            <a:spLocks noChangeArrowheads="1"/>
          </p:cNvSpPr>
          <p:nvPr/>
        </p:nvSpPr>
        <p:spPr bwMode="auto">
          <a:xfrm>
            <a:off x="7715249" y="1588614"/>
            <a:ext cx="52405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Valve</a:t>
            </a:r>
          </a:p>
        </p:txBody>
      </p:sp>
      <p:sp>
        <p:nvSpPr>
          <p:cNvPr id="25" name="TextBox 11"/>
          <p:cNvSpPr txBox="1">
            <a:spLocks noChangeArrowheads="1"/>
          </p:cNvSpPr>
          <p:nvPr/>
        </p:nvSpPr>
        <p:spPr bwMode="auto">
          <a:xfrm>
            <a:off x="5240336" y="1860076"/>
            <a:ext cx="124232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Endothelium</a:t>
            </a: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5422899" y="2345851"/>
            <a:ext cx="7630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</a:rPr>
              <a:t>Smooth</a:t>
            </a:r>
          </a:p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</a:rPr>
              <a:t>muscle</a:t>
            </a:r>
            <a:endParaRPr lang="en-US" sz="16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TextBox 14"/>
          <p:cNvSpPr txBox="1">
            <a:spLocks noChangeArrowheads="1"/>
          </p:cNvSpPr>
          <p:nvPr/>
        </p:nvSpPr>
        <p:spPr bwMode="auto">
          <a:xfrm>
            <a:off x="5138736" y="2841151"/>
            <a:ext cx="11044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</a:rPr>
              <a:t>Connective</a:t>
            </a:r>
          </a:p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</a:rPr>
              <a:t>tissue</a:t>
            </a:r>
            <a:endParaRPr lang="en-US" sz="16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TextBox 16"/>
          <p:cNvSpPr txBox="1">
            <a:spLocks noChangeArrowheads="1"/>
          </p:cNvSpPr>
          <p:nvPr/>
        </p:nvSpPr>
        <p:spPr bwMode="auto">
          <a:xfrm>
            <a:off x="3936999" y="2903064"/>
            <a:ext cx="86722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Capillary</a:t>
            </a:r>
          </a:p>
        </p:txBody>
      </p:sp>
      <p:sp>
        <p:nvSpPr>
          <p:cNvPr id="29" name="TextBox 17"/>
          <p:cNvSpPr txBox="1">
            <a:spLocks noChangeArrowheads="1"/>
          </p:cNvSpPr>
          <p:nvPr/>
        </p:nvSpPr>
        <p:spPr bwMode="auto">
          <a:xfrm>
            <a:off x="2457449" y="5223989"/>
            <a:ext cx="84478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Arteriole</a:t>
            </a:r>
          </a:p>
        </p:txBody>
      </p:sp>
      <p:sp>
        <p:nvSpPr>
          <p:cNvPr id="30" name="TextBox 18"/>
          <p:cNvSpPr txBox="1">
            <a:spLocks noChangeArrowheads="1"/>
          </p:cNvSpPr>
          <p:nvPr/>
        </p:nvSpPr>
        <p:spPr bwMode="auto">
          <a:xfrm>
            <a:off x="3776661" y="5684199"/>
            <a:ext cx="128881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</a:rPr>
              <a:t>Capillary bed</a:t>
            </a:r>
          </a:p>
        </p:txBody>
      </p:sp>
      <p:sp>
        <p:nvSpPr>
          <p:cNvPr id="31" name="TextBox 20"/>
          <p:cNvSpPr txBox="1">
            <a:spLocks noChangeArrowheads="1"/>
          </p:cNvSpPr>
          <p:nvPr/>
        </p:nvSpPr>
        <p:spPr bwMode="auto">
          <a:xfrm>
            <a:off x="5811836" y="5223989"/>
            <a:ext cx="66030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Venule</a:t>
            </a:r>
          </a:p>
        </p:txBody>
      </p:sp>
      <p:sp>
        <p:nvSpPr>
          <p:cNvPr id="33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34919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6"/>
          <a:stretch>
            <a:fillRect/>
          </a:stretch>
        </p:blipFill>
        <p:spPr>
          <a:xfrm>
            <a:off x="3017520" y="2289048"/>
            <a:ext cx="3108960" cy="227990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42.9b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4949825" y="2527300"/>
            <a:ext cx="0" cy="263525"/>
          </a:xfrm>
          <a:custGeom>
            <a:avLst/>
            <a:gdLst>
              <a:gd name="connsiteX0" fmla="*/ 0 w 0"/>
              <a:gd name="connsiteY0" fmla="*/ 0 h 263525"/>
              <a:gd name="connsiteX1" fmla="*/ 0 w 0"/>
              <a:gd name="connsiteY1" fmla="*/ 263525 h 26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63525">
                <a:moveTo>
                  <a:pt x="0" y="0"/>
                </a:moveTo>
                <a:lnTo>
                  <a:pt x="0" y="263525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806825" y="2533650"/>
            <a:ext cx="0" cy="447675"/>
          </a:xfrm>
          <a:custGeom>
            <a:avLst/>
            <a:gdLst>
              <a:gd name="connsiteX0" fmla="*/ 0 w 0"/>
              <a:gd name="connsiteY0" fmla="*/ 0 h 447675"/>
              <a:gd name="connsiteX1" fmla="*/ 0 w 0"/>
              <a:gd name="connsiteY1" fmla="*/ 447675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47675">
                <a:moveTo>
                  <a:pt x="0" y="0"/>
                </a:moveTo>
                <a:lnTo>
                  <a:pt x="0" y="447675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781425" y="3419475"/>
            <a:ext cx="1057275" cy="733425"/>
          </a:xfrm>
          <a:custGeom>
            <a:avLst/>
            <a:gdLst>
              <a:gd name="connsiteX0" fmla="*/ 0 w 1057275"/>
              <a:gd name="connsiteY0" fmla="*/ 0 h 733425"/>
              <a:gd name="connsiteX1" fmla="*/ 0 w 1057275"/>
              <a:gd name="connsiteY1" fmla="*/ 733425 h 733425"/>
              <a:gd name="connsiteX2" fmla="*/ 1057275 w 1057275"/>
              <a:gd name="connsiteY2" fmla="*/ 165100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7275" h="733425">
                <a:moveTo>
                  <a:pt x="0" y="0"/>
                </a:moveTo>
                <a:lnTo>
                  <a:pt x="0" y="733425"/>
                </a:lnTo>
                <a:lnTo>
                  <a:pt x="1057275" y="16510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967288" y="4179094"/>
            <a:ext cx="852487" cy="130969"/>
            <a:chOff x="4967288" y="4179094"/>
            <a:chExt cx="852487" cy="130969"/>
          </a:xfrm>
        </p:grpSpPr>
        <p:sp>
          <p:nvSpPr>
            <p:cNvPr id="6" name="Freeform 5"/>
            <p:cNvSpPr/>
            <p:nvPr/>
          </p:nvSpPr>
          <p:spPr>
            <a:xfrm>
              <a:off x="4967288" y="4179094"/>
              <a:ext cx="0" cy="128587"/>
            </a:xfrm>
            <a:custGeom>
              <a:avLst/>
              <a:gdLst>
                <a:gd name="connsiteX0" fmla="*/ 0 w 0"/>
                <a:gd name="connsiteY0" fmla="*/ 0 h 128587"/>
                <a:gd name="connsiteX1" fmla="*/ 0 w 0"/>
                <a:gd name="connsiteY1" fmla="*/ 128587 h 12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28587">
                  <a:moveTo>
                    <a:pt x="0" y="0"/>
                  </a:moveTo>
                  <a:lnTo>
                    <a:pt x="0" y="128587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5819775" y="4179094"/>
              <a:ext cx="0" cy="130969"/>
            </a:xfrm>
            <a:custGeom>
              <a:avLst/>
              <a:gdLst>
                <a:gd name="connsiteX0" fmla="*/ 0 w 0"/>
                <a:gd name="connsiteY0" fmla="*/ 0 h 130969"/>
                <a:gd name="connsiteX1" fmla="*/ 0 w 0"/>
                <a:gd name="connsiteY1" fmla="*/ 130969 h 130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0969">
                  <a:moveTo>
                    <a:pt x="0" y="0"/>
                  </a:moveTo>
                  <a:lnTo>
                    <a:pt x="0" y="130969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4972050" y="4243388"/>
              <a:ext cx="845344" cy="0"/>
            </a:xfrm>
            <a:custGeom>
              <a:avLst/>
              <a:gdLst>
                <a:gd name="connsiteX0" fmla="*/ 0 w 845344"/>
                <a:gd name="connsiteY0" fmla="*/ 0 h 0"/>
                <a:gd name="connsiteX1" fmla="*/ 845344 w 84534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5344">
                  <a:moveTo>
                    <a:pt x="0" y="0"/>
                  </a:moveTo>
                  <a:lnTo>
                    <a:pt x="845344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>
            <a:off x="4949841" y="2527316"/>
            <a:ext cx="0" cy="263525"/>
          </a:xfrm>
          <a:custGeom>
            <a:avLst/>
            <a:gdLst>
              <a:gd name="connsiteX0" fmla="*/ 0 w 0"/>
              <a:gd name="connsiteY0" fmla="*/ 0 h 263525"/>
              <a:gd name="connsiteX1" fmla="*/ 0 w 0"/>
              <a:gd name="connsiteY1" fmla="*/ 263525 h 26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63525">
                <a:moveTo>
                  <a:pt x="0" y="0"/>
                </a:moveTo>
                <a:lnTo>
                  <a:pt x="0" y="26352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06841" y="2533666"/>
            <a:ext cx="0" cy="447675"/>
          </a:xfrm>
          <a:custGeom>
            <a:avLst/>
            <a:gdLst>
              <a:gd name="connsiteX0" fmla="*/ 0 w 0"/>
              <a:gd name="connsiteY0" fmla="*/ 0 h 447675"/>
              <a:gd name="connsiteX1" fmla="*/ 0 w 0"/>
              <a:gd name="connsiteY1" fmla="*/ 447675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47675">
                <a:moveTo>
                  <a:pt x="0" y="0"/>
                </a:moveTo>
                <a:lnTo>
                  <a:pt x="0" y="44767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781441" y="3419491"/>
            <a:ext cx="1057275" cy="733425"/>
          </a:xfrm>
          <a:custGeom>
            <a:avLst/>
            <a:gdLst>
              <a:gd name="connsiteX0" fmla="*/ 0 w 1057275"/>
              <a:gd name="connsiteY0" fmla="*/ 0 h 733425"/>
              <a:gd name="connsiteX1" fmla="*/ 0 w 1057275"/>
              <a:gd name="connsiteY1" fmla="*/ 733425 h 733425"/>
              <a:gd name="connsiteX2" fmla="*/ 1057275 w 1057275"/>
              <a:gd name="connsiteY2" fmla="*/ 165100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7275" h="733425">
                <a:moveTo>
                  <a:pt x="0" y="0"/>
                </a:moveTo>
                <a:lnTo>
                  <a:pt x="0" y="733425"/>
                </a:lnTo>
                <a:lnTo>
                  <a:pt x="1057275" y="1651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3447313" y="2286794"/>
            <a:ext cx="67967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231F20"/>
                </a:solidFill>
                <a:latin typeface="Arial"/>
              </a:rPr>
              <a:t>Artery</a:t>
            </a: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4712551" y="2286794"/>
            <a:ext cx="47455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231F20"/>
                </a:solidFill>
                <a:latin typeface="Arial"/>
              </a:rPr>
              <a:t>Vein</a:t>
            </a: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3153626" y="4174332"/>
            <a:ext cx="170559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231F20"/>
                </a:solidFill>
                <a:latin typeface="Arial"/>
              </a:rPr>
              <a:t>Red blood </a:t>
            </a:r>
            <a:r>
              <a:rPr lang="en-US" sz="1800" b="1" dirty="0" smtClean="0">
                <a:solidFill>
                  <a:srgbClr val="231F20"/>
                </a:solidFill>
                <a:latin typeface="Arial"/>
              </a:rPr>
              <a:t>cells</a:t>
            </a:r>
            <a:endParaRPr lang="en-US" sz="1800" b="1" dirty="0">
              <a:solidFill>
                <a:srgbClr val="231F20"/>
              </a:solidFill>
              <a:latin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90184" y="3707504"/>
            <a:ext cx="256480" cy="33342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231F20"/>
                </a:solidFill>
                <a:latin typeface="Arial"/>
              </a:rPr>
              <a:t>LM</a:t>
            </a:r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5020795" y="4283869"/>
            <a:ext cx="78707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231F20"/>
                </a:solidFill>
                <a:latin typeface="Arial"/>
              </a:rPr>
              <a:t>100 </a:t>
            </a:r>
            <a:r>
              <a:rPr lang="en-US" sz="1800" b="1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µ</a:t>
            </a:r>
            <a:r>
              <a:rPr lang="en-US" sz="1800" b="1" dirty="0">
                <a:solidFill>
                  <a:srgbClr val="231F20"/>
                </a:solidFill>
                <a:latin typeface="Arial"/>
              </a:rPr>
              <a:t>m</a:t>
            </a:r>
          </a:p>
        </p:txBody>
      </p:sp>
      <p:sp>
        <p:nvSpPr>
          <p:cNvPr id="20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27850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5"/>
          <a:stretch>
            <a:fillRect/>
          </a:stretch>
        </p:blipFill>
        <p:spPr>
          <a:xfrm>
            <a:off x="1905000" y="2447544"/>
            <a:ext cx="5334000" cy="196291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42.9c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3086100" y="3262313"/>
            <a:ext cx="1262063" cy="285750"/>
          </a:xfrm>
          <a:custGeom>
            <a:avLst/>
            <a:gdLst>
              <a:gd name="connsiteX0" fmla="*/ 681038 w 1262063"/>
              <a:gd name="connsiteY0" fmla="*/ 0 h 285750"/>
              <a:gd name="connsiteX1" fmla="*/ 0 w 1262063"/>
              <a:gd name="connsiteY1" fmla="*/ 147637 h 285750"/>
              <a:gd name="connsiteX2" fmla="*/ 1262063 w 1262063"/>
              <a:gd name="connsiteY2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2063" h="285750">
                <a:moveTo>
                  <a:pt x="681038" y="0"/>
                </a:moveTo>
                <a:lnTo>
                  <a:pt x="0" y="147637"/>
                </a:lnTo>
                <a:lnTo>
                  <a:pt x="1262063" y="28575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843713" y="2481263"/>
            <a:ext cx="123825" cy="600075"/>
            <a:chOff x="6843713" y="2481263"/>
            <a:chExt cx="123825" cy="600075"/>
          </a:xfrm>
        </p:grpSpPr>
        <p:sp>
          <p:nvSpPr>
            <p:cNvPr id="3" name="Freeform 2"/>
            <p:cNvSpPr/>
            <p:nvPr/>
          </p:nvSpPr>
          <p:spPr>
            <a:xfrm>
              <a:off x="6843713" y="2486025"/>
              <a:ext cx="123825" cy="0"/>
            </a:xfrm>
            <a:custGeom>
              <a:avLst/>
              <a:gdLst>
                <a:gd name="connsiteX0" fmla="*/ 0 w 123825"/>
                <a:gd name="connsiteY0" fmla="*/ 0 h 0"/>
                <a:gd name="connsiteX1" fmla="*/ 123825 w 123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825">
                  <a:moveTo>
                    <a:pt x="0" y="0"/>
                  </a:moveTo>
                  <a:lnTo>
                    <a:pt x="123825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6843713" y="3081338"/>
              <a:ext cx="114300" cy="0"/>
            </a:xfrm>
            <a:custGeom>
              <a:avLst/>
              <a:gdLst>
                <a:gd name="connsiteX0" fmla="*/ 0 w 114300"/>
                <a:gd name="connsiteY0" fmla="*/ 0 h 0"/>
                <a:gd name="connsiteX1" fmla="*/ 114300 w 1143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>
                  <a:moveTo>
                    <a:pt x="0" y="0"/>
                  </a:moveTo>
                  <a:lnTo>
                    <a:pt x="11430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6900863" y="2481263"/>
              <a:ext cx="0" cy="595312"/>
            </a:xfrm>
            <a:custGeom>
              <a:avLst/>
              <a:gdLst>
                <a:gd name="connsiteX0" fmla="*/ 0 w 0"/>
                <a:gd name="connsiteY0" fmla="*/ 0 h 595312"/>
                <a:gd name="connsiteX1" fmla="*/ 0 w 0"/>
                <a:gd name="connsiteY1" fmla="*/ 595312 h 595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5312">
                  <a:moveTo>
                    <a:pt x="0" y="0"/>
                  </a:moveTo>
                  <a:lnTo>
                    <a:pt x="0" y="595312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</p:grpSp>
      <p:sp>
        <p:nvSpPr>
          <p:cNvPr id="9" name="Freeform 8"/>
          <p:cNvSpPr/>
          <p:nvPr/>
        </p:nvSpPr>
        <p:spPr>
          <a:xfrm>
            <a:off x="3088497" y="3262329"/>
            <a:ext cx="1262063" cy="285750"/>
          </a:xfrm>
          <a:custGeom>
            <a:avLst/>
            <a:gdLst>
              <a:gd name="connsiteX0" fmla="*/ 681038 w 1262063"/>
              <a:gd name="connsiteY0" fmla="*/ 0 h 285750"/>
              <a:gd name="connsiteX1" fmla="*/ 0 w 1262063"/>
              <a:gd name="connsiteY1" fmla="*/ 147637 h 285750"/>
              <a:gd name="connsiteX2" fmla="*/ 1262063 w 1262063"/>
              <a:gd name="connsiteY2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2063" h="285750">
                <a:moveTo>
                  <a:pt x="681038" y="0"/>
                </a:moveTo>
                <a:lnTo>
                  <a:pt x="0" y="147637"/>
                </a:lnTo>
                <a:lnTo>
                  <a:pt x="1262063" y="2857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1912620" y="3036888"/>
            <a:ext cx="112851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Red blood</a:t>
            </a:r>
          </a:p>
          <a:p>
            <a:pPr algn="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cells in</a:t>
            </a:r>
          </a:p>
          <a:p>
            <a:pPr algn="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capillary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3698" y="4035819"/>
            <a:ext cx="256480" cy="33342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LM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54153" y="2465131"/>
            <a:ext cx="256480" cy="657231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15 </a:t>
            </a:r>
            <a:r>
              <a:rPr lang="el-GR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1800" b="1" dirty="0" smtClean="0">
                <a:solidFill>
                  <a:srgbClr val="000000"/>
                </a:solidFill>
                <a:cs typeface="Arial" pitchFamily="34" charset="0"/>
              </a:rPr>
              <a:t>m</a:t>
            </a:r>
            <a:endParaRPr lang="en-US" sz="18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005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Blood Flow Velocity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Physical laws governing movement of fluids through pipes affect blood flow and blood pressure</a:t>
            </a:r>
          </a:p>
          <a:p>
            <a:r>
              <a:rPr lang="en-US" dirty="0" smtClean="0"/>
              <a:t>Velocity of blood flow is slowest in the capillary beds as a result of the high resistance and large total cross-sectional area</a:t>
            </a:r>
          </a:p>
          <a:p>
            <a:r>
              <a:rPr lang="en-US" dirty="0" smtClean="0"/>
              <a:t>Blood flow in capillaries is necessarily slow for exchange of materials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07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some animals, many or all cells are in direct contact with the environment</a:t>
            </a:r>
          </a:p>
          <a:p>
            <a:r>
              <a:rPr lang="en-US" dirty="0" smtClean="0"/>
              <a:t>In most animals, cells exchange materials with the environment via a fluid-filled circulatory system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09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039112" y="213360"/>
            <a:ext cx="5065776" cy="643128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42.10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4110038" y="4810125"/>
            <a:ext cx="0" cy="271463"/>
          </a:xfrm>
          <a:custGeom>
            <a:avLst/>
            <a:gdLst>
              <a:gd name="connsiteX0" fmla="*/ 0 w 0"/>
              <a:gd name="connsiteY0" fmla="*/ 0 h 271463"/>
              <a:gd name="connsiteX1" fmla="*/ 0 w 0"/>
              <a:gd name="connsiteY1" fmla="*/ 271463 h 27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71463">
                <a:moveTo>
                  <a:pt x="0" y="0"/>
                </a:moveTo>
                <a:lnTo>
                  <a:pt x="0" y="271463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298031" y="4395788"/>
            <a:ext cx="178594" cy="166687"/>
          </a:xfrm>
          <a:custGeom>
            <a:avLst/>
            <a:gdLst>
              <a:gd name="connsiteX0" fmla="*/ 0 w 178594"/>
              <a:gd name="connsiteY0" fmla="*/ 166687 h 166687"/>
              <a:gd name="connsiteX1" fmla="*/ 178594 w 178594"/>
              <a:gd name="connsiteY1" fmla="*/ 0 h 16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8594" h="166687">
                <a:moveTo>
                  <a:pt x="0" y="166687"/>
                </a:moveTo>
                <a:lnTo>
                  <a:pt x="178594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407569" y="4910138"/>
            <a:ext cx="19050" cy="176212"/>
          </a:xfrm>
          <a:custGeom>
            <a:avLst/>
            <a:gdLst>
              <a:gd name="connsiteX0" fmla="*/ 0 w 19050"/>
              <a:gd name="connsiteY0" fmla="*/ 0 h 176212"/>
              <a:gd name="connsiteX1" fmla="*/ 19050 w 19050"/>
              <a:gd name="connsiteY1" fmla="*/ 176212 h 17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0" h="176212">
                <a:moveTo>
                  <a:pt x="0" y="0"/>
                </a:moveTo>
                <a:lnTo>
                  <a:pt x="19050" y="176212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2544065" y="1554270"/>
            <a:ext cx="4445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5,000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2544065" y="1771758"/>
            <a:ext cx="444500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4,000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544065" y="1989245"/>
            <a:ext cx="4445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3,000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2544065" y="2206733"/>
            <a:ext cx="444500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2,000</a:t>
            </a: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2544065" y="2422633"/>
            <a:ext cx="4445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1,000</a:t>
            </a: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2890140" y="2640120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0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2791715" y="2921108"/>
            <a:ext cx="196850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50</a:t>
            </a: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2791715" y="3132245"/>
            <a:ext cx="19685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40</a:t>
            </a: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2791715" y="3346558"/>
            <a:ext cx="196850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30</a:t>
            </a: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2791715" y="3560870"/>
            <a:ext cx="19685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20</a:t>
            </a: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2791715" y="3775183"/>
            <a:ext cx="196850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10</a:t>
            </a:r>
          </a:p>
        </p:txBody>
      </p:sp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2890140" y="3989495"/>
            <a:ext cx="9842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0</a:t>
            </a:r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>
            <a:off x="3506090" y="4281595"/>
            <a:ext cx="148113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Systolic pressure</a:t>
            </a:r>
          </a:p>
        </p:txBody>
      </p:sp>
      <p:sp>
        <p:nvSpPr>
          <p:cNvPr id="21" name="TextBox 15"/>
          <p:cNvSpPr txBox="1">
            <a:spLocks noChangeArrowheads="1"/>
          </p:cNvSpPr>
          <p:nvPr/>
        </p:nvSpPr>
        <p:spPr bwMode="auto">
          <a:xfrm>
            <a:off x="2693290" y="4437170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120</a:t>
            </a:r>
          </a:p>
        </p:txBody>
      </p:sp>
      <p:sp>
        <p:nvSpPr>
          <p:cNvPr id="22" name="TextBox 16"/>
          <p:cNvSpPr txBox="1">
            <a:spLocks noChangeArrowheads="1"/>
          </p:cNvSpPr>
          <p:nvPr/>
        </p:nvSpPr>
        <p:spPr bwMode="auto">
          <a:xfrm>
            <a:off x="2693290" y="4621320"/>
            <a:ext cx="2952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100</a:t>
            </a:r>
          </a:p>
        </p:txBody>
      </p:sp>
      <p:sp>
        <p:nvSpPr>
          <p:cNvPr id="23" name="TextBox 17"/>
          <p:cNvSpPr txBox="1">
            <a:spLocks noChangeArrowheads="1"/>
          </p:cNvSpPr>
          <p:nvPr/>
        </p:nvSpPr>
        <p:spPr bwMode="auto">
          <a:xfrm>
            <a:off x="2791715" y="4807058"/>
            <a:ext cx="196850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80</a:t>
            </a:r>
          </a:p>
        </p:txBody>
      </p:sp>
      <p:sp>
        <p:nvSpPr>
          <p:cNvPr id="24" name="TextBox 18"/>
          <p:cNvSpPr txBox="1">
            <a:spLocks noChangeArrowheads="1"/>
          </p:cNvSpPr>
          <p:nvPr/>
        </p:nvSpPr>
        <p:spPr bwMode="auto">
          <a:xfrm>
            <a:off x="2791715" y="4991208"/>
            <a:ext cx="198772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60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TextBox 19"/>
          <p:cNvSpPr txBox="1">
            <a:spLocks noChangeArrowheads="1"/>
          </p:cNvSpPr>
          <p:nvPr/>
        </p:nvSpPr>
        <p:spPr bwMode="auto">
          <a:xfrm>
            <a:off x="2791715" y="5176945"/>
            <a:ext cx="198772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40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TextBox 20"/>
          <p:cNvSpPr txBox="1">
            <a:spLocks noChangeArrowheads="1"/>
          </p:cNvSpPr>
          <p:nvPr/>
        </p:nvSpPr>
        <p:spPr bwMode="auto">
          <a:xfrm>
            <a:off x="2791715" y="5362683"/>
            <a:ext cx="196850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20</a:t>
            </a:r>
          </a:p>
        </p:txBody>
      </p:sp>
      <p:sp>
        <p:nvSpPr>
          <p:cNvPr id="27" name="TextBox 21"/>
          <p:cNvSpPr txBox="1">
            <a:spLocks noChangeArrowheads="1"/>
          </p:cNvSpPr>
          <p:nvPr/>
        </p:nvSpPr>
        <p:spPr bwMode="auto">
          <a:xfrm>
            <a:off x="2890140" y="5546833"/>
            <a:ext cx="9842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99084" y="5712926"/>
            <a:ext cx="205184" cy="468077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Aorta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89837" y="5712635"/>
            <a:ext cx="205184" cy="678071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Arteries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569542" y="5713536"/>
            <a:ext cx="205184" cy="836768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Arterioles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80164" y="4654369"/>
            <a:ext cx="410369" cy="767839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algn="ctr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Pressure</a:t>
            </a:r>
          </a:p>
          <a:p>
            <a:pPr algn="ctr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(mm Hg)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80100" y="3117058"/>
            <a:ext cx="410369" cy="726161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algn="ctr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Velocity</a:t>
            </a:r>
          </a:p>
          <a:p>
            <a:pPr algn="ctr"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(cm/sec)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32018" y="1689257"/>
            <a:ext cx="205184" cy="894476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Area (cm</a:t>
            </a:r>
            <a:r>
              <a:rPr lang="en-US" sz="1400" b="1" baseline="30000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)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47799" y="5718172"/>
            <a:ext cx="205184" cy="905697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Capillaries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126056" y="5728878"/>
            <a:ext cx="205184" cy="676211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Venules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586558" y="5725982"/>
            <a:ext cx="205184" cy="467820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Veins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25317" y="5726198"/>
            <a:ext cx="205184" cy="517514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Venae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528542" y="5724179"/>
            <a:ext cx="205184" cy="496931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rgbClr val="000000"/>
                </a:solidFill>
                <a:latin typeface="Arial"/>
              </a:rPr>
              <a:t>cavae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TextBox 18"/>
          <p:cNvSpPr txBox="1">
            <a:spLocks noChangeArrowheads="1"/>
          </p:cNvSpPr>
          <p:nvPr/>
        </p:nvSpPr>
        <p:spPr bwMode="auto">
          <a:xfrm>
            <a:off x="3164723" y="5081588"/>
            <a:ext cx="647613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0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Diastolic</a:t>
            </a:r>
          </a:p>
          <a:p>
            <a:pPr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pressure</a:t>
            </a:r>
          </a:p>
        </p:txBody>
      </p:sp>
      <p:sp>
        <p:nvSpPr>
          <p:cNvPr id="40" name="TextBox 19"/>
          <p:cNvSpPr txBox="1">
            <a:spLocks noChangeArrowheads="1"/>
          </p:cNvSpPr>
          <p:nvPr/>
        </p:nvSpPr>
        <p:spPr bwMode="auto">
          <a:xfrm>
            <a:off x="3933911" y="5077133"/>
            <a:ext cx="647613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0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Mean</a:t>
            </a:r>
          </a:p>
          <a:p>
            <a:pPr>
              <a:lnSpc>
                <a:spcPts val="140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pressure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214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420368" y="213360"/>
            <a:ext cx="6303264" cy="643128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42.10a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3105150" y="4470400"/>
            <a:ext cx="28575" cy="228600"/>
          </a:xfrm>
          <a:custGeom>
            <a:avLst/>
            <a:gdLst>
              <a:gd name="connsiteX0" fmla="*/ 0 w 28575"/>
              <a:gd name="connsiteY0" fmla="*/ 0 h 228600"/>
              <a:gd name="connsiteX1" fmla="*/ 28575 w 28575"/>
              <a:gd name="connsiteY1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575" h="228600">
                <a:moveTo>
                  <a:pt x="0" y="0"/>
                </a:moveTo>
                <a:lnTo>
                  <a:pt x="28575" y="2286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981450" y="4359275"/>
            <a:ext cx="38100" cy="339725"/>
          </a:xfrm>
          <a:custGeom>
            <a:avLst/>
            <a:gdLst>
              <a:gd name="connsiteX0" fmla="*/ 0 w 38100"/>
              <a:gd name="connsiteY0" fmla="*/ 0 h 339725"/>
              <a:gd name="connsiteX1" fmla="*/ 38100 w 38100"/>
              <a:gd name="connsiteY1" fmla="*/ 339725 h 33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100" h="339725">
                <a:moveTo>
                  <a:pt x="0" y="0"/>
                </a:moveTo>
                <a:lnTo>
                  <a:pt x="38100" y="33972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971800" y="3825875"/>
            <a:ext cx="234950" cy="212725"/>
          </a:xfrm>
          <a:custGeom>
            <a:avLst/>
            <a:gdLst>
              <a:gd name="connsiteX0" fmla="*/ 0 w 234950"/>
              <a:gd name="connsiteY0" fmla="*/ 212725 h 212725"/>
              <a:gd name="connsiteX1" fmla="*/ 234950 w 234950"/>
              <a:gd name="connsiteY1" fmla="*/ 0 h 21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4950" h="212725">
                <a:moveTo>
                  <a:pt x="0" y="212725"/>
                </a:moveTo>
                <a:lnTo>
                  <a:pt x="2349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2009285" y="278442"/>
            <a:ext cx="57708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5,000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2009285" y="549905"/>
            <a:ext cx="57708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4,000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009285" y="821367"/>
            <a:ext cx="57708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3,000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2009285" y="1092830"/>
            <a:ext cx="57708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2,000</a:t>
            </a: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2009285" y="1365880"/>
            <a:ext cx="57708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1,000</a:t>
            </a: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2453785" y="1637342"/>
            <a:ext cx="1282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0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2326785" y="1988180"/>
            <a:ext cx="2564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50</a:t>
            </a: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2326785" y="2253292"/>
            <a:ext cx="2564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40</a:t>
            </a: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2326785" y="2521580"/>
            <a:ext cx="2564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30</a:t>
            </a: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2326785" y="2788280"/>
            <a:ext cx="2564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20</a:t>
            </a: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2326785" y="3056567"/>
            <a:ext cx="2564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10</a:t>
            </a:r>
          </a:p>
        </p:txBody>
      </p:sp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2453785" y="3324855"/>
            <a:ext cx="1282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0</a:t>
            </a:r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>
            <a:off x="2199785" y="3885242"/>
            <a:ext cx="3847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120</a:t>
            </a:r>
          </a:p>
        </p:txBody>
      </p:sp>
      <p:sp>
        <p:nvSpPr>
          <p:cNvPr id="21" name="TextBox 15"/>
          <p:cNvSpPr txBox="1">
            <a:spLocks noChangeArrowheads="1"/>
          </p:cNvSpPr>
          <p:nvPr/>
        </p:nvSpPr>
        <p:spPr bwMode="auto">
          <a:xfrm>
            <a:off x="2199785" y="4117017"/>
            <a:ext cx="3847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100</a:t>
            </a:r>
          </a:p>
        </p:txBody>
      </p:sp>
      <p:sp>
        <p:nvSpPr>
          <p:cNvPr id="22" name="TextBox 16"/>
          <p:cNvSpPr txBox="1">
            <a:spLocks noChangeArrowheads="1"/>
          </p:cNvSpPr>
          <p:nvPr/>
        </p:nvSpPr>
        <p:spPr bwMode="auto">
          <a:xfrm>
            <a:off x="2326785" y="4348792"/>
            <a:ext cx="2564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80</a:t>
            </a:r>
          </a:p>
        </p:txBody>
      </p:sp>
      <p:sp>
        <p:nvSpPr>
          <p:cNvPr id="23" name="TextBox 17"/>
          <p:cNvSpPr txBox="1">
            <a:spLocks noChangeArrowheads="1"/>
          </p:cNvSpPr>
          <p:nvPr/>
        </p:nvSpPr>
        <p:spPr bwMode="auto">
          <a:xfrm>
            <a:off x="2326785" y="4580567"/>
            <a:ext cx="2564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60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TextBox 18"/>
          <p:cNvSpPr txBox="1">
            <a:spLocks noChangeArrowheads="1"/>
          </p:cNvSpPr>
          <p:nvPr/>
        </p:nvSpPr>
        <p:spPr bwMode="auto">
          <a:xfrm>
            <a:off x="2326785" y="4810755"/>
            <a:ext cx="2564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40</a:t>
            </a:r>
          </a:p>
        </p:txBody>
      </p:sp>
      <p:sp>
        <p:nvSpPr>
          <p:cNvPr id="25" name="TextBox 20"/>
          <p:cNvSpPr txBox="1">
            <a:spLocks noChangeArrowheads="1"/>
          </p:cNvSpPr>
          <p:nvPr/>
        </p:nvSpPr>
        <p:spPr bwMode="auto">
          <a:xfrm>
            <a:off x="2326785" y="5042530"/>
            <a:ext cx="2564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20</a:t>
            </a:r>
          </a:p>
        </p:txBody>
      </p:sp>
      <p:sp>
        <p:nvSpPr>
          <p:cNvPr id="26" name="TextBox 21"/>
          <p:cNvSpPr txBox="1">
            <a:spLocks noChangeArrowheads="1"/>
          </p:cNvSpPr>
          <p:nvPr/>
        </p:nvSpPr>
        <p:spPr bwMode="auto">
          <a:xfrm>
            <a:off x="2453785" y="5274305"/>
            <a:ext cx="1282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98785" y="5438369"/>
            <a:ext cx="256480" cy="602729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Aorta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63122" y="5438674"/>
            <a:ext cx="256480" cy="872034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Arteries</a:t>
            </a:r>
          </a:p>
        </p:txBody>
      </p:sp>
      <p:sp>
        <p:nvSpPr>
          <p:cNvPr id="29" name="TextBox 24"/>
          <p:cNvSpPr txBox="1">
            <a:spLocks noChangeArrowheads="1"/>
          </p:cNvSpPr>
          <p:nvPr/>
        </p:nvSpPr>
        <p:spPr bwMode="auto">
          <a:xfrm>
            <a:off x="3242772" y="3662992"/>
            <a:ext cx="192360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Systolic pressure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48294" y="4141654"/>
            <a:ext cx="512961" cy="987450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Pressure</a:t>
            </a:r>
          </a:p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(mm Hg)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48266" y="2214816"/>
            <a:ext cx="512961" cy="936154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Velocity</a:t>
            </a:r>
          </a:p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(cm/sec)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13188" y="424619"/>
            <a:ext cx="256480" cy="1149354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Area (cm</a:t>
            </a:r>
            <a:r>
              <a:rPr lang="en-US" sz="1800" b="1" baseline="30000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)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63426" y="5438700"/>
            <a:ext cx="256480" cy="1077218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Arterioles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59741" y="5457064"/>
            <a:ext cx="256480" cy="872098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Venules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836042" y="5454701"/>
            <a:ext cx="256480" cy="602794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Veins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911583" y="5443525"/>
            <a:ext cx="256480" cy="1166986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Capillaries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60500" y="5454752"/>
            <a:ext cx="256480" cy="666914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Venae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14475" y="5451476"/>
            <a:ext cx="256480" cy="641201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cavae</a:t>
            </a:r>
          </a:p>
        </p:txBody>
      </p:sp>
      <p:sp>
        <p:nvSpPr>
          <p:cNvPr id="39" name="TextBox 17"/>
          <p:cNvSpPr txBox="1">
            <a:spLocks noChangeArrowheads="1"/>
          </p:cNvSpPr>
          <p:nvPr/>
        </p:nvSpPr>
        <p:spPr bwMode="auto">
          <a:xfrm>
            <a:off x="2742709" y="4668562"/>
            <a:ext cx="97462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Diastolic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pressure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TextBox 17"/>
          <p:cNvSpPr txBox="1">
            <a:spLocks noChangeArrowheads="1"/>
          </p:cNvSpPr>
          <p:nvPr/>
        </p:nvSpPr>
        <p:spPr bwMode="auto">
          <a:xfrm>
            <a:off x="3789872" y="4663108"/>
            <a:ext cx="97462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Mean</a:t>
            </a:r>
          </a:p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pressure</a:t>
            </a:r>
          </a:p>
        </p:txBody>
      </p:sp>
      <p:sp>
        <p:nvSpPr>
          <p:cNvPr id="41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2759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Blood Pressure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Blood flows from areas of higher pressure to areas of lower pressure</a:t>
            </a:r>
          </a:p>
          <a:p>
            <a:r>
              <a:rPr lang="en-US" dirty="0" smtClean="0"/>
              <a:t>Blood pressure is a force exerted in all directions, including against the walls of blood vessels</a:t>
            </a:r>
          </a:p>
          <a:p>
            <a:r>
              <a:rPr lang="en-US" dirty="0" smtClean="0"/>
              <a:t>The recoil of elastic arterial walls plays a role in maintaining blood pressure</a:t>
            </a:r>
          </a:p>
          <a:p>
            <a:r>
              <a:rPr lang="en-US" dirty="0" smtClean="0"/>
              <a:t>The resistance to blood flow in the narrow diameters of tiny capillaries and arterioles dissipates much of the pressure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92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/>
          <a:lstStyle/>
          <a:p>
            <a:r>
              <a:rPr lang="en-US" i="1" smtClean="0"/>
              <a:t>Changes in Blood Pressure During the</a:t>
            </a:r>
            <a:br>
              <a:rPr lang="en-US" i="1" smtClean="0"/>
            </a:br>
            <a:r>
              <a:rPr lang="en-US" i="1" smtClean="0"/>
              <a:t>Cardiac Cycle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Systolic pressure </a:t>
            </a:r>
            <a:r>
              <a:rPr lang="en-US" dirty="0" smtClean="0"/>
              <a:t>is the pressure in the arteries during ventricular systole; it is the highest pressure in the arteries</a:t>
            </a:r>
          </a:p>
          <a:p>
            <a:r>
              <a:rPr lang="en-US" dirty="0" smtClean="0"/>
              <a:t>A </a:t>
            </a:r>
            <a:r>
              <a:rPr lang="en-US" b="1" dirty="0" smtClean="0"/>
              <a:t>pulse </a:t>
            </a:r>
            <a:r>
              <a:rPr lang="en-US" dirty="0" smtClean="0"/>
              <a:t>is the rhythmic bulging of artery walls with each heartbeat</a:t>
            </a:r>
          </a:p>
          <a:p>
            <a:r>
              <a:rPr lang="en-US" b="1" dirty="0" smtClean="0"/>
              <a:t>Diastolic pressure </a:t>
            </a:r>
            <a:r>
              <a:rPr lang="en-US" dirty="0" smtClean="0"/>
              <a:t>is the pressure in the arteries during diastole; it is lower than systolic pressure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08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Regulation of Blood Pressure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Homeostatic mechanisms regulate arterial blood pressure by altering the diameter of arterioles</a:t>
            </a:r>
          </a:p>
          <a:p>
            <a:r>
              <a:rPr lang="en-US" b="1" dirty="0" smtClean="0"/>
              <a:t>Vasoconstriction </a:t>
            </a:r>
            <a:r>
              <a:rPr lang="en-US" dirty="0" smtClean="0"/>
              <a:t>is the contraction of smooth muscle in arteriole walls; it increases blood pressure</a:t>
            </a:r>
          </a:p>
          <a:p>
            <a:r>
              <a:rPr lang="en-US" b="1" dirty="0" smtClean="0"/>
              <a:t>Vasodilation </a:t>
            </a:r>
            <a:r>
              <a:rPr lang="en-US" dirty="0" smtClean="0"/>
              <a:t>is the relaxation of smooth muscles in the arterioles; it causes blood pressure to fall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83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Nitric oxide (NO) is a major inducer of vasodilation</a:t>
            </a:r>
          </a:p>
          <a:p>
            <a:r>
              <a:rPr lang="en-US" dirty="0" smtClean="0"/>
              <a:t>The peptide </a:t>
            </a:r>
            <a:r>
              <a:rPr lang="en-US" dirty="0" err="1" smtClean="0"/>
              <a:t>endothelin</a:t>
            </a:r>
            <a:r>
              <a:rPr lang="en-US" b="1" dirty="0" smtClean="0"/>
              <a:t> </a:t>
            </a:r>
            <a:r>
              <a:rPr lang="en-US" dirty="0" smtClean="0"/>
              <a:t>is a potent inducer of vasoconstriction</a:t>
            </a:r>
          </a:p>
          <a:p>
            <a:r>
              <a:rPr lang="en-US" dirty="0" smtClean="0"/>
              <a:t>Vasoconstriction and vasodilation </a:t>
            </a:r>
            <a:r>
              <a:rPr lang="en-CA" dirty="0" smtClean="0"/>
              <a:t>are often coupled to changes in cardiac output that affect blood pressure</a:t>
            </a:r>
            <a:endParaRPr lang="en-US" altLang="ja-JP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87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Blood Pressure and Gravity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Blood pressure is generally measured for an artery in the arm at the same height as the heart</a:t>
            </a:r>
          </a:p>
          <a:p>
            <a:r>
              <a:rPr lang="en-US" dirty="0" smtClean="0"/>
              <a:t>Blood pressure for a healthy 20-year-old human at rest is about 120 mm Hg at systole and 70 mm Hg at diastole</a:t>
            </a:r>
          </a:p>
          <a:p>
            <a:r>
              <a:rPr lang="en-US" dirty="0" smtClean="0"/>
              <a:t>Gravity has a significant effect on blood pressure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45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7"/>
          <a:stretch>
            <a:fillRect/>
          </a:stretch>
        </p:blipFill>
        <p:spPr>
          <a:xfrm>
            <a:off x="298704" y="1228344"/>
            <a:ext cx="8546592" cy="440131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42.11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1422400" y="3098800"/>
            <a:ext cx="152400" cy="1765300"/>
          </a:xfrm>
          <a:custGeom>
            <a:avLst/>
            <a:gdLst>
              <a:gd name="connsiteX0" fmla="*/ 152400 w 152400"/>
              <a:gd name="connsiteY0" fmla="*/ 0 h 1765300"/>
              <a:gd name="connsiteX1" fmla="*/ 0 w 152400"/>
              <a:gd name="connsiteY1" fmla="*/ 1765300 h 17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2400" h="1765300">
                <a:moveTo>
                  <a:pt x="152400" y="0"/>
                </a:moveTo>
                <a:lnTo>
                  <a:pt x="0" y="17653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168525" y="2863850"/>
            <a:ext cx="333375" cy="0"/>
          </a:xfrm>
          <a:custGeom>
            <a:avLst/>
            <a:gdLst>
              <a:gd name="connsiteX0" fmla="*/ 0 w 333375"/>
              <a:gd name="connsiteY0" fmla="*/ 0 h 0"/>
              <a:gd name="connsiteX1" fmla="*/ 333375 w 3333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3375">
                <a:moveTo>
                  <a:pt x="0" y="0"/>
                </a:moveTo>
                <a:lnTo>
                  <a:pt x="3333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4826000" y="2863850"/>
            <a:ext cx="346075" cy="0"/>
          </a:xfrm>
          <a:custGeom>
            <a:avLst/>
            <a:gdLst>
              <a:gd name="connsiteX0" fmla="*/ 0 w 346075"/>
              <a:gd name="connsiteY0" fmla="*/ 0 h 0"/>
              <a:gd name="connsiteX1" fmla="*/ 346075 w 3460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6075">
                <a:moveTo>
                  <a:pt x="0" y="0"/>
                </a:moveTo>
                <a:lnTo>
                  <a:pt x="3460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7651750" y="3213100"/>
            <a:ext cx="327025" cy="0"/>
          </a:xfrm>
          <a:custGeom>
            <a:avLst/>
            <a:gdLst>
              <a:gd name="connsiteX0" fmla="*/ 0 w 327025"/>
              <a:gd name="connsiteY0" fmla="*/ 0 h 0"/>
              <a:gd name="connsiteX1" fmla="*/ 327025 w 32702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025">
                <a:moveTo>
                  <a:pt x="0" y="0"/>
                </a:moveTo>
                <a:lnTo>
                  <a:pt x="3270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2052279" y="1261268"/>
            <a:ext cx="17440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Pressure in cuff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greater than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120 mm Hg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347305" y="2371723"/>
            <a:ext cx="8207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Cuff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inflated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with air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4681180" y="1225548"/>
            <a:ext cx="17440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Pressure in cuff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drops below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120 mm Hg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7583129" y="1225549"/>
            <a:ext cx="12567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Pressure in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cuff below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70 mm Hg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2499955" y="2735261"/>
            <a:ext cx="3847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120</a:t>
            </a:r>
          </a:p>
        </p:txBody>
      </p:sp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5171717" y="2736848"/>
            <a:ext cx="3847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120</a:t>
            </a:r>
          </a:p>
        </p:txBody>
      </p:sp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8006992" y="3094036"/>
            <a:ext cx="2564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70</a:t>
            </a:r>
          </a:p>
        </p:txBody>
      </p:sp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1164073" y="4835524"/>
            <a:ext cx="73096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Artery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closed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21"/>
          <p:cNvSpPr txBox="1">
            <a:spLocks noChangeArrowheads="1"/>
          </p:cNvSpPr>
          <p:nvPr/>
        </p:nvSpPr>
        <p:spPr bwMode="auto">
          <a:xfrm>
            <a:off x="3870760" y="4836318"/>
            <a:ext cx="135934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Sounds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audible in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stethoscope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24"/>
          <p:cNvSpPr txBox="1">
            <a:spLocks noChangeArrowheads="1"/>
          </p:cNvSpPr>
          <p:nvPr/>
        </p:nvSpPr>
        <p:spPr bwMode="auto">
          <a:xfrm>
            <a:off x="6532998" y="4834731"/>
            <a:ext cx="84638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Sounds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stop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460750" y="5353399"/>
            <a:ext cx="237744" cy="256480"/>
            <a:chOff x="3458369" y="5362923"/>
            <a:chExt cx="237744" cy="256480"/>
          </a:xfrm>
        </p:grpSpPr>
        <p:sp>
          <p:nvSpPr>
            <p:cNvPr id="21" name="Oval 20"/>
            <p:cNvSpPr/>
            <p:nvPr/>
          </p:nvSpPr>
          <p:spPr bwMode="auto">
            <a:xfrm>
              <a:off x="3458369" y="5372291"/>
              <a:ext cx="237744" cy="237744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22" name="TextBox 21"/>
            <p:cNvSpPr txBox="1">
              <a:spLocks noChangeArrowheads="1"/>
            </p:cNvSpPr>
            <p:nvPr/>
          </p:nvSpPr>
          <p:spPr bwMode="auto">
            <a:xfrm>
              <a:off x="3513121" y="5362923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</a:rPr>
                <a:t>2</a:t>
              </a:r>
              <a:endParaRPr lang="en-US" sz="18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303621" y="5352961"/>
            <a:ext cx="237744" cy="256480"/>
            <a:chOff x="3458369" y="5362923"/>
            <a:chExt cx="237744" cy="256480"/>
          </a:xfrm>
        </p:grpSpPr>
        <p:sp>
          <p:nvSpPr>
            <p:cNvPr id="31" name="Oval 30"/>
            <p:cNvSpPr/>
            <p:nvPr/>
          </p:nvSpPr>
          <p:spPr bwMode="auto">
            <a:xfrm>
              <a:off x="3458369" y="5372291"/>
              <a:ext cx="237744" cy="237744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32" name="TextBox 31"/>
            <p:cNvSpPr txBox="1">
              <a:spLocks noChangeArrowheads="1"/>
            </p:cNvSpPr>
            <p:nvPr/>
          </p:nvSpPr>
          <p:spPr bwMode="auto">
            <a:xfrm>
              <a:off x="3513121" y="5362923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</a:rPr>
                <a:t>3</a:t>
              </a:r>
              <a:endParaRPr lang="en-US" sz="18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34419" y="5353243"/>
            <a:ext cx="237744" cy="256480"/>
            <a:chOff x="3458369" y="5362923"/>
            <a:chExt cx="237744" cy="256480"/>
          </a:xfrm>
        </p:grpSpPr>
        <p:sp>
          <p:nvSpPr>
            <p:cNvPr id="34" name="Oval 33"/>
            <p:cNvSpPr/>
            <p:nvPr/>
          </p:nvSpPr>
          <p:spPr bwMode="auto">
            <a:xfrm>
              <a:off x="3458369" y="5372291"/>
              <a:ext cx="237744" cy="237744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35" name="TextBox 34"/>
            <p:cNvSpPr txBox="1">
              <a:spLocks noChangeArrowheads="1"/>
            </p:cNvSpPr>
            <p:nvPr/>
          </p:nvSpPr>
          <p:spPr bwMode="auto">
            <a:xfrm>
              <a:off x="3513121" y="5362923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>
                  <a:solidFill>
                    <a:srgbClr val="FFFFFF"/>
                  </a:solidFill>
                  <a:latin typeface="Arial"/>
                </a:rPr>
                <a:t>1</a:t>
              </a:r>
            </a:p>
          </p:txBody>
        </p:sp>
      </p:grpSp>
      <p:sp>
        <p:nvSpPr>
          <p:cNvPr id="27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6146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Fainting is caused by inadequate blood flow to</a:t>
            </a:r>
            <a:br>
              <a:rPr lang="en-US" dirty="0" smtClean="0"/>
            </a:br>
            <a:r>
              <a:rPr lang="en-US" dirty="0" smtClean="0"/>
              <a:t>the head</a:t>
            </a:r>
          </a:p>
          <a:p>
            <a:r>
              <a:rPr lang="en-US" dirty="0" smtClean="0"/>
              <a:t>Animals with long necks require a very high systolic pressure to pump blood a great distance against gravity</a:t>
            </a:r>
          </a:p>
          <a:p>
            <a:r>
              <a:rPr lang="en-US" dirty="0" smtClean="0"/>
              <a:t>Because blood pressure is low in veins, one-way valves in veins prevent backflow of blood</a:t>
            </a:r>
          </a:p>
          <a:p>
            <a:r>
              <a:rPr lang="en-US" dirty="0" smtClean="0"/>
              <a:t>Return of blood is also enhanced by contraction of smooth muscle in </a:t>
            </a:r>
            <a:r>
              <a:rPr lang="en-US" dirty="0" err="1" smtClean="0"/>
              <a:t>venule</a:t>
            </a:r>
            <a:r>
              <a:rPr lang="en-US" dirty="0" smtClean="0"/>
              <a:t> walls and skeletal muscle contraction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3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0"/>
          <a:stretch>
            <a:fillRect/>
          </a:stretch>
        </p:blipFill>
        <p:spPr>
          <a:xfrm>
            <a:off x="2420112" y="469392"/>
            <a:ext cx="4303776" cy="591921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42.12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3397250" y="4813300"/>
            <a:ext cx="1250950" cy="0"/>
          </a:xfrm>
          <a:custGeom>
            <a:avLst/>
            <a:gdLst>
              <a:gd name="connsiteX0" fmla="*/ 0 w 1250950"/>
              <a:gd name="connsiteY0" fmla="*/ 0 h 0"/>
              <a:gd name="connsiteX1" fmla="*/ 1250950 w 12509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0950">
                <a:moveTo>
                  <a:pt x="0" y="0"/>
                </a:moveTo>
                <a:lnTo>
                  <a:pt x="12509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898900" y="2978150"/>
            <a:ext cx="749300" cy="0"/>
          </a:xfrm>
          <a:custGeom>
            <a:avLst/>
            <a:gdLst>
              <a:gd name="connsiteX0" fmla="*/ 0 w 749300"/>
              <a:gd name="connsiteY0" fmla="*/ 0 h 0"/>
              <a:gd name="connsiteX1" fmla="*/ 749300 w 7493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9300">
                <a:moveTo>
                  <a:pt x="0" y="0"/>
                </a:moveTo>
                <a:lnTo>
                  <a:pt x="7493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517900" y="1708150"/>
            <a:ext cx="1136650" cy="0"/>
          </a:xfrm>
          <a:custGeom>
            <a:avLst/>
            <a:gdLst>
              <a:gd name="connsiteX0" fmla="*/ 0 w 1136650"/>
              <a:gd name="connsiteY0" fmla="*/ 0 h 0"/>
              <a:gd name="connsiteX1" fmla="*/ 1136650 w 11366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36650">
                <a:moveTo>
                  <a:pt x="0" y="0"/>
                </a:moveTo>
                <a:lnTo>
                  <a:pt x="11366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340100" y="946150"/>
            <a:ext cx="1301750" cy="0"/>
          </a:xfrm>
          <a:custGeom>
            <a:avLst/>
            <a:gdLst>
              <a:gd name="connsiteX0" fmla="*/ 0 w 1301750"/>
              <a:gd name="connsiteY0" fmla="*/ 0 h 0"/>
              <a:gd name="connsiteX1" fmla="*/ 1301750 w 13017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01750">
                <a:moveTo>
                  <a:pt x="0" y="0"/>
                </a:moveTo>
                <a:lnTo>
                  <a:pt x="13017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4749781" y="592485"/>
            <a:ext cx="19749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Direction of blood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flow in vein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(toward heart)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4749781" y="1578323"/>
            <a:ext cx="135941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Valve (open)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4749781" y="2845148"/>
            <a:ext cx="173124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Skeletal muscle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4749781" y="4688235"/>
            <a:ext cx="153894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Valve (closed)</a:t>
            </a:r>
          </a:p>
        </p:txBody>
      </p:sp>
      <p:sp>
        <p:nvSpPr>
          <p:cNvPr id="13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3850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Gastrovascular</a:t>
            </a:r>
            <a:r>
              <a:rPr lang="en-US" dirty="0" smtClean="0"/>
              <a:t> Cavities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animals lack a circulatory system</a:t>
            </a:r>
          </a:p>
          <a:p>
            <a:r>
              <a:rPr lang="en-US" dirty="0" smtClean="0"/>
              <a:t>Some cnidarians have elaborate </a:t>
            </a:r>
            <a:r>
              <a:rPr lang="en-US" b="1" dirty="0" err="1" smtClean="0"/>
              <a:t>gastrovascular</a:t>
            </a:r>
            <a:r>
              <a:rPr lang="en-US" b="1" dirty="0" smtClean="0"/>
              <a:t> cavities </a:t>
            </a:r>
            <a:r>
              <a:rPr lang="en-US" dirty="0" smtClean="0"/>
              <a:t>that function in both digestion and distribution of substances throughout the body</a:t>
            </a:r>
          </a:p>
          <a:p>
            <a:r>
              <a:rPr lang="en-US" dirty="0" smtClean="0"/>
              <a:t>The body wall that encloses the </a:t>
            </a:r>
            <a:r>
              <a:rPr lang="en-US" dirty="0" err="1" smtClean="0"/>
              <a:t>gastrovascular</a:t>
            </a:r>
            <a:r>
              <a:rPr lang="en-US" dirty="0" smtClean="0"/>
              <a:t> cavity is only two cells thick</a:t>
            </a:r>
          </a:p>
          <a:p>
            <a:r>
              <a:rPr lang="en-US" dirty="0" smtClean="0"/>
              <a:t>Flatworms have a </a:t>
            </a:r>
            <a:r>
              <a:rPr lang="en-US" dirty="0" err="1" smtClean="0"/>
              <a:t>gastrovascular</a:t>
            </a:r>
            <a:r>
              <a:rPr lang="en-US" dirty="0" smtClean="0"/>
              <a:t> cavity and a flat body that minimizes diffusion distances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08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Capillary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Blood flows through only 5</a:t>
            </a:r>
            <a:r>
              <a:rPr lang="en-US" dirty="0" smtClean="0">
                <a:sym typeface="Symbol" charset="0"/>
              </a:rPr>
              <a:t>–10% of the body</a:t>
            </a:r>
            <a:r>
              <a:rPr lang="ja-JP" altLang="en-US" dirty="0" smtClean="0">
                <a:sym typeface="Symbol" charset="0"/>
              </a:rPr>
              <a:t>’</a:t>
            </a:r>
            <a:r>
              <a:rPr lang="en-US" altLang="ja-JP" dirty="0" smtClean="0">
                <a:sym typeface="Symbol" charset="0"/>
              </a:rPr>
              <a:t>s capillaries at any given time</a:t>
            </a:r>
          </a:p>
          <a:p>
            <a:r>
              <a:rPr lang="en-US" dirty="0" smtClean="0"/>
              <a:t>Capillaries in major organs are usually filled to capacity</a:t>
            </a:r>
          </a:p>
          <a:p>
            <a:r>
              <a:rPr lang="en-US" dirty="0" smtClean="0"/>
              <a:t>Blood supply varies in many other sites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72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mechanisms regulate distribution of blood in capillary beds</a:t>
            </a:r>
          </a:p>
          <a:p>
            <a:pPr lvl="1"/>
            <a:r>
              <a:rPr lang="en-US" dirty="0" smtClean="0"/>
              <a:t>Constriction or dilation of arterioles that supply</a:t>
            </a:r>
            <a:br>
              <a:rPr lang="en-US" dirty="0" smtClean="0"/>
            </a:br>
            <a:r>
              <a:rPr lang="en-US" dirty="0" smtClean="0"/>
              <a:t>capillary beds</a:t>
            </a:r>
          </a:p>
          <a:p>
            <a:pPr lvl="1"/>
            <a:r>
              <a:rPr lang="en-US" dirty="0" err="1" smtClean="0"/>
              <a:t>Precapillary</a:t>
            </a:r>
            <a:r>
              <a:rPr lang="en-US" dirty="0" smtClean="0"/>
              <a:t> sphincters that control flow of blood</a:t>
            </a:r>
            <a:br>
              <a:rPr lang="en-US" dirty="0" smtClean="0"/>
            </a:br>
            <a:r>
              <a:rPr lang="en-US" dirty="0" smtClean="0"/>
              <a:t>between arterioles and </a:t>
            </a:r>
            <a:r>
              <a:rPr lang="en-US" dirty="0" err="1" smtClean="0"/>
              <a:t>venules</a:t>
            </a:r>
            <a:endParaRPr lang="en-US" dirty="0" smtClean="0"/>
          </a:p>
          <a:p>
            <a:r>
              <a:rPr lang="en-US" dirty="0" smtClean="0"/>
              <a:t>Blood flow is regulated by nerve impulses, hormones, and other chemicals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84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231136" y="213360"/>
            <a:ext cx="4681728" cy="643128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42.13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4679950" y="2333625"/>
            <a:ext cx="508000" cy="485775"/>
          </a:xfrm>
          <a:custGeom>
            <a:avLst/>
            <a:gdLst>
              <a:gd name="connsiteX0" fmla="*/ 0 w 508000"/>
              <a:gd name="connsiteY0" fmla="*/ 460375 h 485775"/>
              <a:gd name="connsiteX1" fmla="*/ 508000 w 508000"/>
              <a:gd name="connsiteY1" fmla="*/ 485775 h 485775"/>
              <a:gd name="connsiteX2" fmla="*/ 57150 w 508000"/>
              <a:gd name="connsiteY2" fmla="*/ 0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8000" h="485775">
                <a:moveTo>
                  <a:pt x="0" y="460375"/>
                </a:moveTo>
                <a:lnTo>
                  <a:pt x="508000" y="485775"/>
                </a:lnTo>
                <a:lnTo>
                  <a:pt x="57150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476750" y="466725"/>
            <a:ext cx="679450" cy="1403350"/>
          </a:xfrm>
          <a:custGeom>
            <a:avLst/>
            <a:gdLst>
              <a:gd name="connsiteX0" fmla="*/ 0 w 679450"/>
              <a:gd name="connsiteY0" fmla="*/ 1403350 h 1403350"/>
              <a:gd name="connsiteX1" fmla="*/ 679450 w 679450"/>
              <a:gd name="connsiteY1" fmla="*/ 0 h 140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9450" h="1403350">
                <a:moveTo>
                  <a:pt x="0" y="1403350"/>
                </a:moveTo>
                <a:lnTo>
                  <a:pt x="679450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181350" y="479425"/>
            <a:ext cx="434975" cy="1403350"/>
          </a:xfrm>
          <a:custGeom>
            <a:avLst/>
            <a:gdLst>
              <a:gd name="connsiteX0" fmla="*/ 0 w 434975"/>
              <a:gd name="connsiteY0" fmla="*/ 1219200 h 1403350"/>
              <a:gd name="connsiteX1" fmla="*/ 393700 w 434975"/>
              <a:gd name="connsiteY1" fmla="*/ 0 h 1403350"/>
              <a:gd name="connsiteX2" fmla="*/ 434975 w 434975"/>
              <a:gd name="connsiteY2" fmla="*/ 1403350 h 140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4975" h="1403350">
                <a:moveTo>
                  <a:pt x="0" y="1219200"/>
                </a:moveTo>
                <a:lnTo>
                  <a:pt x="393700" y="0"/>
                </a:lnTo>
                <a:lnTo>
                  <a:pt x="434975" y="140335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676775" y="2336800"/>
            <a:ext cx="508000" cy="485775"/>
          </a:xfrm>
          <a:custGeom>
            <a:avLst/>
            <a:gdLst>
              <a:gd name="connsiteX0" fmla="*/ 0 w 508000"/>
              <a:gd name="connsiteY0" fmla="*/ 460375 h 485775"/>
              <a:gd name="connsiteX1" fmla="*/ 508000 w 508000"/>
              <a:gd name="connsiteY1" fmla="*/ 485775 h 485775"/>
              <a:gd name="connsiteX2" fmla="*/ 57150 w 508000"/>
              <a:gd name="connsiteY2" fmla="*/ 0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8000" h="485775">
                <a:moveTo>
                  <a:pt x="0" y="460375"/>
                </a:moveTo>
                <a:lnTo>
                  <a:pt x="508000" y="485775"/>
                </a:lnTo>
                <a:lnTo>
                  <a:pt x="571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473575" y="469900"/>
            <a:ext cx="679450" cy="1403350"/>
          </a:xfrm>
          <a:custGeom>
            <a:avLst/>
            <a:gdLst>
              <a:gd name="connsiteX0" fmla="*/ 0 w 679450"/>
              <a:gd name="connsiteY0" fmla="*/ 1403350 h 1403350"/>
              <a:gd name="connsiteX1" fmla="*/ 679450 w 679450"/>
              <a:gd name="connsiteY1" fmla="*/ 0 h 140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9450" h="1403350">
                <a:moveTo>
                  <a:pt x="0" y="1403350"/>
                </a:moveTo>
                <a:lnTo>
                  <a:pt x="6794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178175" y="482600"/>
            <a:ext cx="434975" cy="1403350"/>
          </a:xfrm>
          <a:custGeom>
            <a:avLst/>
            <a:gdLst>
              <a:gd name="connsiteX0" fmla="*/ 0 w 434975"/>
              <a:gd name="connsiteY0" fmla="*/ 1219200 h 1403350"/>
              <a:gd name="connsiteX1" fmla="*/ 393700 w 434975"/>
              <a:gd name="connsiteY1" fmla="*/ 0 h 1403350"/>
              <a:gd name="connsiteX2" fmla="*/ 434975 w 434975"/>
              <a:gd name="connsiteY2" fmla="*/ 1403350 h 140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4975" h="1403350">
                <a:moveTo>
                  <a:pt x="0" y="1219200"/>
                </a:moveTo>
                <a:lnTo>
                  <a:pt x="393700" y="0"/>
                </a:lnTo>
                <a:lnTo>
                  <a:pt x="434975" y="14033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2491579" y="217161"/>
            <a:ext cx="225863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 err="1">
                <a:solidFill>
                  <a:srgbClr val="000000"/>
                </a:solidFill>
                <a:latin typeface="Arial"/>
              </a:rPr>
              <a:t>Precapillary</a:t>
            </a:r>
            <a:r>
              <a:rPr lang="en-US" sz="1600" b="1" dirty="0">
                <a:solidFill>
                  <a:srgbClr val="000000"/>
                </a:solidFill>
                <a:latin typeface="Arial"/>
              </a:rPr>
              <a:t> sphincters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5155404" y="217161"/>
            <a:ext cx="13320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</a:rPr>
              <a:t>Thoroughfare</a:t>
            </a:r>
          </a:p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</a:rPr>
              <a:t>channel</a:t>
            </a:r>
            <a:endParaRPr lang="en-US" sz="16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2361404" y="3027036"/>
            <a:ext cx="84478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Arteriole</a:t>
            </a: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2270917" y="3347711"/>
            <a:ext cx="214481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(a) Sphincters relaxed</a:t>
            </a: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5209379" y="2742874"/>
            <a:ext cx="103874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Capillaries</a:t>
            </a: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6139654" y="3027036"/>
            <a:ext cx="66030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Venule</a:t>
            </a:r>
          </a:p>
        </p:txBody>
      </p: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2336004" y="6100436"/>
            <a:ext cx="84478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Arteriole</a:t>
            </a: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2256629" y="6381424"/>
            <a:ext cx="248625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(b) Sphincters contracted</a:t>
            </a:r>
          </a:p>
        </p:txBody>
      </p:sp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6130129" y="6100436"/>
            <a:ext cx="66030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Venule</a:t>
            </a:r>
          </a:p>
        </p:txBody>
      </p:sp>
      <p:sp>
        <p:nvSpPr>
          <p:cNvPr id="20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24101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exchange of substances between the blood and interstitial fluid takes place across the thin endothelial walls of the capillaries</a:t>
            </a:r>
          </a:p>
          <a:p>
            <a:r>
              <a:rPr lang="en-US" dirty="0" smtClean="0"/>
              <a:t>Blood pressure tends to drive fluid out of capillaries, and blood proteins tend to pull fluid back</a:t>
            </a:r>
          </a:p>
          <a:p>
            <a:r>
              <a:rPr lang="en-US" dirty="0" smtClean="0"/>
              <a:t>These proteins are responsible for much of the blood’s osmotic pressure</a:t>
            </a:r>
          </a:p>
          <a:p>
            <a:r>
              <a:rPr lang="en-US" dirty="0" smtClean="0"/>
              <a:t>On average, there is a net loss of fluid from capillaries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77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2"/>
          <a:stretch>
            <a:fillRect/>
          </a:stretch>
        </p:blipFill>
        <p:spPr>
          <a:xfrm>
            <a:off x="1271016" y="1225296"/>
            <a:ext cx="6601968" cy="4407408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42.14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2228850" y="3457575"/>
            <a:ext cx="212725" cy="200025"/>
          </a:xfrm>
          <a:custGeom>
            <a:avLst/>
            <a:gdLst>
              <a:gd name="connsiteX0" fmla="*/ 0 w 212725"/>
              <a:gd name="connsiteY0" fmla="*/ 200025 h 200025"/>
              <a:gd name="connsiteX1" fmla="*/ 212725 w 212725"/>
              <a:gd name="connsiteY1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2725" h="200025">
                <a:moveTo>
                  <a:pt x="0" y="200025"/>
                </a:moveTo>
                <a:lnTo>
                  <a:pt x="2127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892300" y="2733675"/>
            <a:ext cx="546100" cy="447675"/>
          </a:xfrm>
          <a:custGeom>
            <a:avLst/>
            <a:gdLst>
              <a:gd name="connsiteX0" fmla="*/ 0 w 546100"/>
              <a:gd name="connsiteY0" fmla="*/ 447675 h 447675"/>
              <a:gd name="connsiteX1" fmla="*/ 546100 w 546100"/>
              <a:gd name="connsiteY1" fmla="*/ 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6100" h="447675">
                <a:moveTo>
                  <a:pt x="0" y="447675"/>
                </a:moveTo>
                <a:lnTo>
                  <a:pt x="5461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6253163" y="1785938"/>
            <a:ext cx="381000" cy="183356"/>
          </a:xfrm>
          <a:custGeom>
            <a:avLst/>
            <a:gdLst>
              <a:gd name="connsiteX0" fmla="*/ 0 w 381000"/>
              <a:gd name="connsiteY0" fmla="*/ 0 h 183356"/>
              <a:gd name="connsiteX1" fmla="*/ 381000 w 381000"/>
              <a:gd name="connsiteY1" fmla="*/ 183356 h 18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1000" h="183356">
                <a:moveTo>
                  <a:pt x="0" y="0"/>
                </a:moveTo>
                <a:lnTo>
                  <a:pt x="381000" y="183356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Left Brace 7"/>
          <p:cNvSpPr/>
          <p:nvPr/>
        </p:nvSpPr>
        <p:spPr bwMode="auto">
          <a:xfrm rot="5400000">
            <a:off x="4515249" y="-269001"/>
            <a:ext cx="227801" cy="5422901"/>
          </a:xfrm>
          <a:prstGeom prst="leftBrace">
            <a:avLst>
              <a:gd name="adj1" fmla="val 31722"/>
              <a:gd name="adj2" fmla="val 50117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1383951" y="1886425"/>
            <a:ext cx="156453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INTERSTITIAL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FLUID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3333401" y="2057875"/>
            <a:ext cx="256480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Net fluid movement out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6663976" y="1921350"/>
            <a:ext cx="102592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Body cell</a:t>
            </a: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2465039" y="2551588"/>
            <a:ext cx="97462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Blood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pressure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2480914" y="3261200"/>
            <a:ext cx="97462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Osmotic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pressure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1452214" y="5013800"/>
            <a:ext cx="128240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Arterial end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of capillary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3290539" y="5248750"/>
            <a:ext cx="250068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Direction of blood flow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6455220" y="5009038"/>
            <a:ext cx="129529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Venous end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of capillary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25884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Fluid </a:t>
            </a:r>
            <a:r>
              <a:rPr lang="en-US" dirty="0" smtClean="0"/>
              <a:t>Return by the </a:t>
            </a:r>
            <a:r>
              <a:rPr lang="en-US" smtClean="0"/>
              <a:t>Lymphatic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dirty="0" smtClean="0"/>
              <a:t>lymphatic system </a:t>
            </a:r>
            <a:r>
              <a:rPr lang="en-US" dirty="0" smtClean="0"/>
              <a:t>returns fluid that leaks</a:t>
            </a:r>
            <a:br>
              <a:rPr lang="en-US" dirty="0" smtClean="0"/>
            </a:br>
            <a:r>
              <a:rPr lang="en-US" dirty="0" smtClean="0"/>
              <a:t>out from the capillary beds</a:t>
            </a:r>
          </a:p>
          <a:p>
            <a:r>
              <a:rPr lang="en-US" dirty="0" smtClean="0"/>
              <a:t>Fluid lost by capillaries is called </a:t>
            </a:r>
            <a:r>
              <a:rPr lang="en-US" b="1" dirty="0" smtClean="0"/>
              <a:t>lymph</a:t>
            </a:r>
            <a:endParaRPr lang="en-US" dirty="0" smtClean="0"/>
          </a:p>
          <a:p>
            <a:r>
              <a:rPr lang="en-US" dirty="0" smtClean="0"/>
              <a:t>The lymphatic system drains into veins in the neck</a:t>
            </a:r>
          </a:p>
          <a:p>
            <a:r>
              <a:rPr lang="en-US" dirty="0" smtClean="0"/>
              <a:t>Valves in lymph vessels prevent the backflow</a:t>
            </a:r>
            <a:br>
              <a:rPr lang="en-US" dirty="0" smtClean="0"/>
            </a:br>
            <a:r>
              <a:rPr lang="en-US" dirty="0" smtClean="0"/>
              <a:t>of fluid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41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Edema is swelling caused by disruptions in the flow of lymph</a:t>
            </a:r>
          </a:p>
          <a:p>
            <a:r>
              <a:rPr lang="en-US" b="1" dirty="0" smtClean="0"/>
              <a:t>Lymph nodes </a:t>
            </a:r>
            <a:r>
              <a:rPr lang="en-US" dirty="0" smtClean="0"/>
              <a:t>are organs that filter lymph and</a:t>
            </a:r>
            <a:br>
              <a:rPr lang="en-US" dirty="0" smtClean="0"/>
            </a:br>
            <a:r>
              <a:rPr lang="en-US" dirty="0" smtClean="0"/>
              <a:t>play an important role in the body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defense</a:t>
            </a:r>
          </a:p>
          <a:p>
            <a:r>
              <a:rPr lang="en-US" altLang="ja-JP" dirty="0" smtClean="0"/>
              <a:t>When the body is fighting an infection, lymph nodes become swollen and tender</a:t>
            </a:r>
            <a:endParaRPr lang="en-US" altLang="ja-JP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24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4"/>
          <a:stretch>
            <a:fillRect/>
          </a:stretch>
        </p:blipFill>
        <p:spPr>
          <a:xfrm>
            <a:off x="1185672" y="1533144"/>
            <a:ext cx="6772656" cy="379171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42.15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1976438" y="1752600"/>
            <a:ext cx="1562100" cy="685800"/>
          </a:xfrm>
          <a:custGeom>
            <a:avLst/>
            <a:gdLst>
              <a:gd name="connsiteX0" fmla="*/ 0 w 1562100"/>
              <a:gd name="connsiteY0" fmla="*/ 0 h 685800"/>
              <a:gd name="connsiteX1" fmla="*/ 1562100 w 1562100"/>
              <a:gd name="connsiteY1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2100" h="685800">
                <a:moveTo>
                  <a:pt x="0" y="0"/>
                </a:moveTo>
                <a:lnTo>
                  <a:pt x="1562100" y="6858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343150" y="2681287"/>
            <a:ext cx="471488" cy="0"/>
          </a:xfrm>
          <a:custGeom>
            <a:avLst/>
            <a:gdLst>
              <a:gd name="connsiteX0" fmla="*/ 0 w 471488"/>
              <a:gd name="connsiteY0" fmla="*/ 0 h 0"/>
              <a:gd name="connsiteX1" fmla="*/ 471488 w 471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1488">
                <a:moveTo>
                  <a:pt x="0" y="0"/>
                </a:moveTo>
                <a:lnTo>
                  <a:pt x="471488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019300" y="3031331"/>
            <a:ext cx="1035844" cy="414338"/>
          </a:xfrm>
          <a:custGeom>
            <a:avLst/>
            <a:gdLst>
              <a:gd name="connsiteX0" fmla="*/ 690563 w 1035844"/>
              <a:gd name="connsiteY0" fmla="*/ 0 h 414338"/>
              <a:gd name="connsiteX1" fmla="*/ 0 w 1035844"/>
              <a:gd name="connsiteY1" fmla="*/ 414338 h 414338"/>
              <a:gd name="connsiteX2" fmla="*/ 1035844 w 1035844"/>
              <a:gd name="connsiteY2" fmla="*/ 0 h 41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5844" h="414338">
                <a:moveTo>
                  <a:pt x="690563" y="0"/>
                </a:moveTo>
                <a:lnTo>
                  <a:pt x="0" y="414338"/>
                </a:lnTo>
                <a:lnTo>
                  <a:pt x="1035844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395538" y="3759994"/>
            <a:ext cx="657225" cy="431006"/>
          </a:xfrm>
          <a:custGeom>
            <a:avLst/>
            <a:gdLst>
              <a:gd name="connsiteX0" fmla="*/ 0 w 657225"/>
              <a:gd name="connsiteY0" fmla="*/ 431006 h 431006"/>
              <a:gd name="connsiteX1" fmla="*/ 657225 w 657225"/>
              <a:gd name="connsiteY1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7225" h="431006">
                <a:moveTo>
                  <a:pt x="0" y="431006"/>
                </a:moveTo>
                <a:lnTo>
                  <a:pt x="657225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202656" y="4933950"/>
            <a:ext cx="969169" cy="0"/>
          </a:xfrm>
          <a:custGeom>
            <a:avLst/>
            <a:gdLst>
              <a:gd name="connsiteX0" fmla="*/ 0 w 969169"/>
              <a:gd name="connsiteY0" fmla="*/ 0 h 0"/>
              <a:gd name="connsiteX1" fmla="*/ 969169 w 969169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9169">
                <a:moveTo>
                  <a:pt x="0" y="0"/>
                </a:moveTo>
                <a:lnTo>
                  <a:pt x="969169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1229712" y="1614968"/>
            <a:ext cx="93615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Blood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capillary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229712" y="2538893"/>
            <a:ext cx="110286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Interstitial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fluid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229712" y="3302480"/>
            <a:ext cx="72680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Tissue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cells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1229712" y="4043843"/>
            <a:ext cx="114557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Lymphatic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vessel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229712" y="4804255"/>
            <a:ext cx="94897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Arteriole</a:t>
            </a:r>
          </a:p>
        </p:txBody>
      </p:sp>
      <p:sp>
        <p:nvSpPr>
          <p:cNvPr id="15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3846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/>
          <a:lstStyle/>
          <a:p>
            <a:r>
              <a:rPr lang="en-US" smtClean="0"/>
              <a:t>Concept 42.4: Blood components function in exchange, transport, and defense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With open circulation, the fluid is continuous with the fluid surrounding all body cells</a:t>
            </a:r>
          </a:p>
          <a:p>
            <a:r>
              <a:rPr lang="en-US" dirty="0" smtClean="0"/>
              <a:t>The closed circulatory systems of vertebrates contain a more highly specialized fluid called blood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63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Blood Composition and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Blood in vertebrates is a connective tissue consisting of several kinds of cells suspended in a liquid matrix called </a:t>
            </a:r>
            <a:r>
              <a:rPr lang="en-US" b="1" dirty="0" smtClean="0"/>
              <a:t>plasma</a:t>
            </a:r>
          </a:p>
          <a:p>
            <a:r>
              <a:rPr lang="en-US" dirty="0" smtClean="0"/>
              <a:t>Cells and cell fragments occupy about 45% of the volume of blood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4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9"/>
          <a:stretch>
            <a:fillRect/>
          </a:stretch>
        </p:blipFill>
        <p:spPr>
          <a:xfrm>
            <a:off x="298704" y="1478280"/>
            <a:ext cx="8546592" cy="390144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42.2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619375" y="2076450"/>
            <a:ext cx="1004888" cy="781050"/>
          </a:xfrm>
          <a:custGeom>
            <a:avLst/>
            <a:gdLst>
              <a:gd name="connsiteX0" fmla="*/ 0 w 1004888"/>
              <a:gd name="connsiteY0" fmla="*/ 781050 h 781050"/>
              <a:gd name="connsiteX1" fmla="*/ 1004888 w 1004888"/>
              <a:gd name="connsiteY1" fmla="*/ 0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4888" h="781050">
                <a:moveTo>
                  <a:pt x="0" y="781050"/>
                </a:moveTo>
                <a:lnTo>
                  <a:pt x="1004888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504950" y="3667125"/>
            <a:ext cx="661988" cy="619125"/>
          </a:xfrm>
          <a:custGeom>
            <a:avLst/>
            <a:gdLst>
              <a:gd name="connsiteX0" fmla="*/ 404813 w 661988"/>
              <a:gd name="connsiteY0" fmla="*/ 0 h 619125"/>
              <a:gd name="connsiteX1" fmla="*/ 0 w 661988"/>
              <a:gd name="connsiteY1" fmla="*/ 619125 h 619125"/>
              <a:gd name="connsiteX2" fmla="*/ 661988 w 661988"/>
              <a:gd name="connsiteY2" fmla="*/ 242888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1988" h="619125">
                <a:moveTo>
                  <a:pt x="404813" y="0"/>
                </a:moveTo>
                <a:lnTo>
                  <a:pt x="0" y="619125"/>
                </a:lnTo>
                <a:lnTo>
                  <a:pt x="661988" y="242888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612106" y="4502944"/>
            <a:ext cx="542925" cy="245269"/>
          </a:xfrm>
          <a:custGeom>
            <a:avLst/>
            <a:gdLst>
              <a:gd name="connsiteX0" fmla="*/ 0 w 542925"/>
              <a:gd name="connsiteY0" fmla="*/ 245269 h 245269"/>
              <a:gd name="connsiteX1" fmla="*/ 542925 w 542925"/>
              <a:gd name="connsiteY1" fmla="*/ 0 h 24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2925" h="245269">
                <a:moveTo>
                  <a:pt x="0" y="245269"/>
                </a:moveTo>
                <a:lnTo>
                  <a:pt x="542925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659982" y="4610100"/>
            <a:ext cx="704850" cy="92869"/>
            <a:chOff x="3659982" y="4610100"/>
            <a:chExt cx="704850" cy="92869"/>
          </a:xfrm>
        </p:grpSpPr>
        <p:sp>
          <p:nvSpPr>
            <p:cNvPr id="11" name="Freeform 10"/>
            <p:cNvSpPr/>
            <p:nvPr/>
          </p:nvSpPr>
          <p:spPr>
            <a:xfrm>
              <a:off x="3659982" y="4655344"/>
              <a:ext cx="704850" cy="0"/>
            </a:xfrm>
            <a:custGeom>
              <a:avLst/>
              <a:gdLst>
                <a:gd name="connsiteX0" fmla="*/ 0 w 704850"/>
                <a:gd name="connsiteY0" fmla="*/ 0 h 0"/>
                <a:gd name="connsiteX1" fmla="*/ 704850 w 7048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4850">
                  <a:moveTo>
                    <a:pt x="0" y="0"/>
                  </a:moveTo>
                  <a:lnTo>
                    <a:pt x="704850" y="0"/>
                  </a:lnTo>
                </a:path>
              </a:pathLst>
            </a:custGeom>
            <a:ln w="12700">
              <a:solidFill>
                <a:schemeClr val="bg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3662363" y="4610100"/>
              <a:ext cx="0" cy="92869"/>
            </a:xfrm>
            <a:custGeom>
              <a:avLst/>
              <a:gdLst>
                <a:gd name="connsiteX0" fmla="*/ 0 w 0"/>
                <a:gd name="connsiteY0" fmla="*/ 0 h 92869"/>
                <a:gd name="connsiteX1" fmla="*/ 0 w 0"/>
                <a:gd name="connsiteY1" fmla="*/ 92869 h 92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92869">
                  <a:moveTo>
                    <a:pt x="0" y="0"/>
                  </a:moveTo>
                  <a:lnTo>
                    <a:pt x="0" y="92869"/>
                  </a:lnTo>
                </a:path>
              </a:pathLst>
            </a:custGeom>
            <a:ln w="12700">
              <a:solidFill>
                <a:schemeClr val="bg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4362451" y="4610100"/>
              <a:ext cx="0" cy="92869"/>
            </a:xfrm>
            <a:custGeom>
              <a:avLst/>
              <a:gdLst>
                <a:gd name="connsiteX0" fmla="*/ 0 w 0"/>
                <a:gd name="connsiteY0" fmla="*/ 0 h 92869"/>
                <a:gd name="connsiteX1" fmla="*/ 0 w 0"/>
                <a:gd name="connsiteY1" fmla="*/ 92869 h 92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92869">
                  <a:moveTo>
                    <a:pt x="0" y="0"/>
                  </a:moveTo>
                  <a:lnTo>
                    <a:pt x="0" y="92869"/>
                  </a:lnTo>
                </a:path>
              </a:pathLst>
            </a:custGeom>
            <a:ln w="12700">
              <a:solidFill>
                <a:schemeClr val="bg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</p:grpSp>
      <p:sp>
        <p:nvSpPr>
          <p:cNvPr id="17" name="Freeform 16"/>
          <p:cNvSpPr/>
          <p:nvPr/>
        </p:nvSpPr>
        <p:spPr>
          <a:xfrm>
            <a:off x="5443538" y="3462338"/>
            <a:ext cx="973931" cy="714375"/>
          </a:xfrm>
          <a:custGeom>
            <a:avLst/>
            <a:gdLst>
              <a:gd name="connsiteX0" fmla="*/ 0 w 973931"/>
              <a:gd name="connsiteY0" fmla="*/ 714375 h 714375"/>
              <a:gd name="connsiteX1" fmla="*/ 973931 w 973931"/>
              <a:gd name="connsiteY1" fmla="*/ 0 h 71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3931" h="714375">
                <a:moveTo>
                  <a:pt x="0" y="714375"/>
                </a:moveTo>
                <a:lnTo>
                  <a:pt x="973931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6357938" y="3583781"/>
            <a:ext cx="295275" cy="773907"/>
          </a:xfrm>
          <a:custGeom>
            <a:avLst/>
            <a:gdLst>
              <a:gd name="connsiteX0" fmla="*/ 0 w 295275"/>
              <a:gd name="connsiteY0" fmla="*/ 773907 h 773907"/>
              <a:gd name="connsiteX1" fmla="*/ 295275 w 295275"/>
              <a:gd name="connsiteY1" fmla="*/ 0 h 77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275" h="773907">
                <a:moveTo>
                  <a:pt x="0" y="773907"/>
                </a:moveTo>
                <a:lnTo>
                  <a:pt x="295275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6905625" y="3857625"/>
            <a:ext cx="221456" cy="295275"/>
          </a:xfrm>
          <a:custGeom>
            <a:avLst/>
            <a:gdLst>
              <a:gd name="connsiteX0" fmla="*/ 221456 w 221456"/>
              <a:gd name="connsiteY0" fmla="*/ 295275 h 295275"/>
              <a:gd name="connsiteX1" fmla="*/ 0 w 221456"/>
              <a:gd name="connsiteY1" fmla="*/ 0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1456" h="295275">
                <a:moveTo>
                  <a:pt x="221456" y="295275"/>
                </a:moveTo>
                <a:lnTo>
                  <a:pt x="0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8136731" y="4795838"/>
            <a:ext cx="621792" cy="0"/>
          </a:xfrm>
          <a:custGeom>
            <a:avLst/>
            <a:gdLst>
              <a:gd name="connsiteX0" fmla="*/ 0 w 626269"/>
              <a:gd name="connsiteY0" fmla="*/ 0 h 0"/>
              <a:gd name="connsiteX1" fmla="*/ 626269 w 626269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6269">
                <a:moveTo>
                  <a:pt x="0" y="0"/>
                </a:moveTo>
                <a:lnTo>
                  <a:pt x="626269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8129462" y="4755356"/>
            <a:ext cx="0" cy="83344"/>
          </a:xfrm>
          <a:custGeom>
            <a:avLst/>
            <a:gdLst>
              <a:gd name="connsiteX0" fmla="*/ 0 w 0"/>
              <a:gd name="connsiteY0" fmla="*/ 0 h 83344"/>
              <a:gd name="connsiteX1" fmla="*/ 0 w 0"/>
              <a:gd name="connsiteY1" fmla="*/ 83344 h 8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3344">
                <a:moveTo>
                  <a:pt x="0" y="0"/>
                </a:moveTo>
                <a:lnTo>
                  <a:pt x="0" y="83344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8755856" y="4750594"/>
            <a:ext cx="0" cy="90487"/>
          </a:xfrm>
          <a:custGeom>
            <a:avLst/>
            <a:gdLst>
              <a:gd name="connsiteX0" fmla="*/ 0 w 0"/>
              <a:gd name="connsiteY0" fmla="*/ 0 h 90487"/>
              <a:gd name="connsiteX1" fmla="*/ 0 w 0"/>
              <a:gd name="connsiteY1" fmla="*/ 90487 h 90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90487">
                <a:moveTo>
                  <a:pt x="0" y="0"/>
                </a:moveTo>
                <a:lnTo>
                  <a:pt x="0" y="90487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2619391" y="2076466"/>
            <a:ext cx="1004888" cy="781050"/>
          </a:xfrm>
          <a:custGeom>
            <a:avLst/>
            <a:gdLst>
              <a:gd name="connsiteX0" fmla="*/ 0 w 1004888"/>
              <a:gd name="connsiteY0" fmla="*/ 781050 h 781050"/>
              <a:gd name="connsiteX1" fmla="*/ 1004888 w 1004888"/>
              <a:gd name="connsiteY1" fmla="*/ 0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4888" h="781050">
                <a:moveTo>
                  <a:pt x="0" y="781050"/>
                </a:moveTo>
                <a:lnTo>
                  <a:pt x="1004888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1504966" y="3667141"/>
            <a:ext cx="661988" cy="619125"/>
          </a:xfrm>
          <a:custGeom>
            <a:avLst/>
            <a:gdLst>
              <a:gd name="connsiteX0" fmla="*/ 404813 w 661988"/>
              <a:gd name="connsiteY0" fmla="*/ 0 h 619125"/>
              <a:gd name="connsiteX1" fmla="*/ 0 w 661988"/>
              <a:gd name="connsiteY1" fmla="*/ 619125 h 619125"/>
              <a:gd name="connsiteX2" fmla="*/ 661988 w 661988"/>
              <a:gd name="connsiteY2" fmla="*/ 242888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1988" h="619125">
                <a:moveTo>
                  <a:pt x="404813" y="0"/>
                </a:moveTo>
                <a:lnTo>
                  <a:pt x="0" y="619125"/>
                </a:lnTo>
                <a:lnTo>
                  <a:pt x="661988" y="242888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1612122" y="4502960"/>
            <a:ext cx="542925" cy="245269"/>
          </a:xfrm>
          <a:custGeom>
            <a:avLst/>
            <a:gdLst>
              <a:gd name="connsiteX0" fmla="*/ 0 w 542925"/>
              <a:gd name="connsiteY0" fmla="*/ 245269 h 245269"/>
              <a:gd name="connsiteX1" fmla="*/ 542925 w 542925"/>
              <a:gd name="connsiteY1" fmla="*/ 0 h 24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2925" h="245269">
                <a:moveTo>
                  <a:pt x="0" y="245269"/>
                </a:moveTo>
                <a:lnTo>
                  <a:pt x="5429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443554" y="3462354"/>
            <a:ext cx="973931" cy="714375"/>
          </a:xfrm>
          <a:custGeom>
            <a:avLst/>
            <a:gdLst>
              <a:gd name="connsiteX0" fmla="*/ 0 w 973931"/>
              <a:gd name="connsiteY0" fmla="*/ 714375 h 714375"/>
              <a:gd name="connsiteX1" fmla="*/ 973931 w 973931"/>
              <a:gd name="connsiteY1" fmla="*/ 0 h 71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3931" h="714375">
                <a:moveTo>
                  <a:pt x="0" y="714375"/>
                </a:moveTo>
                <a:lnTo>
                  <a:pt x="973931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6360335" y="3581416"/>
            <a:ext cx="295275" cy="773907"/>
          </a:xfrm>
          <a:custGeom>
            <a:avLst/>
            <a:gdLst>
              <a:gd name="connsiteX0" fmla="*/ 0 w 295275"/>
              <a:gd name="connsiteY0" fmla="*/ 773907 h 773907"/>
              <a:gd name="connsiteX1" fmla="*/ 295275 w 295275"/>
              <a:gd name="connsiteY1" fmla="*/ 0 h 77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275" h="773907">
                <a:moveTo>
                  <a:pt x="0" y="773907"/>
                </a:moveTo>
                <a:lnTo>
                  <a:pt x="2952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6905641" y="3857641"/>
            <a:ext cx="221456" cy="295275"/>
          </a:xfrm>
          <a:custGeom>
            <a:avLst/>
            <a:gdLst>
              <a:gd name="connsiteX0" fmla="*/ 221456 w 221456"/>
              <a:gd name="connsiteY0" fmla="*/ 295275 h 295275"/>
              <a:gd name="connsiteX1" fmla="*/ 0 w 221456"/>
              <a:gd name="connsiteY1" fmla="*/ 0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1456" h="295275">
                <a:moveTo>
                  <a:pt x="221456" y="295275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9" name="TextBox 2"/>
          <p:cNvSpPr txBox="1">
            <a:spLocks noChangeArrowheads="1"/>
          </p:cNvSpPr>
          <p:nvPr/>
        </p:nvSpPr>
        <p:spPr bwMode="auto">
          <a:xfrm>
            <a:off x="3662521" y="1832353"/>
            <a:ext cx="69249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</a:rPr>
              <a:t>Mouth</a:t>
            </a:r>
          </a:p>
        </p:txBody>
      </p:sp>
      <p:sp>
        <p:nvSpPr>
          <p:cNvPr id="30" name="TextBox 3"/>
          <p:cNvSpPr txBox="1">
            <a:spLocks noChangeArrowheads="1"/>
          </p:cNvSpPr>
          <p:nvPr/>
        </p:nvSpPr>
        <p:spPr bwMode="auto">
          <a:xfrm>
            <a:off x="344646" y="4262815"/>
            <a:ext cx="147476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</a:rPr>
              <a:t>Radial canals</a:t>
            </a:r>
          </a:p>
        </p:txBody>
      </p:sp>
      <p:sp>
        <p:nvSpPr>
          <p:cNvPr id="31" name="TextBox 4"/>
          <p:cNvSpPr txBox="1">
            <a:spLocks noChangeArrowheads="1"/>
          </p:cNvSpPr>
          <p:nvPr/>
        </p:nvSpPr>
        <p:spPr bwMode="auto">
          <a:xfrm>
            <a:off x="617696" y="4727953"/>
            <a:ext cx="152605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</a:rPr>
              <a:t>Circular canal</a:t>
            </a:r>
          </a:p>
        </p:txBody>
      </p:sp>
      <p:sp>
        <p:nvSpPr>
          <p:cNvPr id="32" name="TextBox 6"/>
          <p:cNvSpPr txBox="1">
            <a:spLocks noChangeArrowheads="1"/>
          </p:cNvSpPr>
          <p:nvPr/>
        </p:nvSpPr>
        <p:spPr bwMode="auto">
          <a:xfrm>
            <a:off x="4761071" y="4138990"/>
            <a:ext cx="69249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Mouth</a:t>
            </a:r>
          </a:p>
        </p:txBody>
      </p:sp>
      <p:sp>
        <p:nvSpPr>
          <p:cNvPr id="33" name="TextBox 7"/>
          <p:cNvSpPr txBox="1">
            <a:spLocks noChangeArrowheads="1"/>
          </p:cNvSpPr>
          <p:nvPr/>
        </p:nvSpPr>
        <p:spPr bwMode="auto">
          <a:xfrm>
            <a:off x="3665696" y="4715253"/>
            <a:ext cx="71814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</a:rPr>
              <a:t>2.5 cm</a:t>
            </a:r>
          </a:p>
        </p:txBody>
      </p:sp>
      <p:sp>
        <p:nvSpPr>
          <p:cNvPr id="34" name="TextBox 8"/>
          <p:cNvSpPr txBox="1">
            <a:spLocks noChangeArrowheads="1"/>
          </p:cNvSpPr>
          <p:nvPr/>
        </p:nvSpPr>
        <p:spPr bwMode="auto">
          <a:xfrm>
            <a:off x="5816759" y="4340603"/>
            <a:ext cx="91050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Pharynx</a:t>
            </a:r>
          </a:p>
        </p:txBody>
      </p:sp>
      <p:sp>
        <p:nvSpPr>
          <p:cNvPr id="35" name="TextBox 9"/>
          <p:cNvSpPr txBox="1">
            <a:spLocks noChangeArrowheads="1"/>
          </p:cNvSpPr>
          <p:nvPr/>
        </p:nvSpPr>
        <p:spPr bwMode="auto">
          <a:xfrm>
            <a:off x="7129621" y="4180265"/>
            <a:ext cx="167994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Gastrovascular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cavity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TextBox 11"/>
          <p:cNvSpPr txBox="1">
            <a:spLocks noChangeArrowheads="1"/>
          </p:cNvSpPr>
          <p:nvPr/>
        </p:nvSpPr>
        <p:spPr bwMode="auto">
          <a:xfrm>
            <a:off x="336709" y="5107365"/>
            <a:ext cx="414639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(a) The moon jelly </a:t>
            </a:r>
            <a:r>
              <a:rPr lang="en-US" sz="1800" b="1" i="1" dirty="0">
                <a:solidFill>
                  <a:srgbClr val="000000"/>
                </a:solidFill>
                <a:latin typeface="Arial"/>
              </a:rPr>
              <a:t>Aurelia</a:t>
            </a:r>
            <a:r>
              <a:rPr lang="en-US" sz="1800" b="1" dirty="0">
                <a:solidFill>
                  <a:srgbClr val="000000"/>
                </a:solidFill>
                <a:latin typeface="Arial"/>
              </a:rPr>
              <a:t>, a cnidarian</a:t>
            </a:r>
          </a:p>
        </p:txBody>
      </p:sp>
      <p:sp>
        <p:nvSpPr>
          <p:cNvPr id="37" name="TextBox 12"/>
          <p:cNvSpPr txBox="1">
            <a:spLocks noChangeArrowheads="1"/>
          </p:cNvSpPr>
          <p:nvPr/>
        </p:nvSpPr>
        <p:spPr bwMode="auto">
          <a:xfrm>
            <a:off x="8148796" y="4839078"/>
            <a:ext cx="60272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1 mm</a:t>
            </a:r>
          </a:p>
        </p:txBody>
      </p:sp>
      <p:sp>
        <p:nvSpPr>
          <p:cNvPr id="38" name="TextBox 13"/>
          <p:cNvSpPr txBox="1">
            <a:spLocks noChangeArrowheads="1"/>
          </p:cNvSpPr>
          <p:nvPr/>
        </p:nvSpPr>
        <p:spPr bwMode="auto">
          <a:xfrm>
            <a:off x="4761071" y="5104190"/>
            <a:ext cx="410368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(b) The planarian </a:t>
            </a:r>
            <a:r>
              <a:rPr lang="en-US" sz="1800" b="1" i="1" dirty="0" err="1">
                <a:solidFill>
                  <a:srgbClr val="000000"/>
                </a:solidFill>
                <a:latin typeface="Arial"/>
              </a:rPr>
              <a:t>Dugesia</a:t>
            </a:r>
            <a:r>
              <a:rPr lang="en-US" sz="1800" b="1" dirty="0">
                <a:solidFill>
                  <a:srgbClr val="000000"/>
                </a:solidFill>
                <a:latin typeface="Arial"/>
              </a:rPr>
              <a:t>, a flatworm</a:t>
            </a:r>
          </a:p>
        </p:txBody>
      </p:sp>
      <p:sp>
        <p:nvSpPr>
          <p:cNvPr id="39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2125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2"/>
          <a:stretch>
            <a:fillRect/>
          </a:stretch>
        </p:blipFill>
        <p:spPr>
          <a:xfrm>
            <a:off x="298704" y="804672"/>
            <a:ext cx="8546592" cy="524865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42.16</a:t>
            </a:r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952875" y="4633913"/>
            <a:ext cx="216694" cy="540543"/>
          </a:xfrm>
          <a:custGeom>
            <a:avLst/>
            <a:gdLst>
              <a:gd name="connsiteX0" fmla="*/ 0 w 216694"/>
              <a:gd name="connsiteY0" fmla="*/ 0 h 540543"/>
              <a:gd name="connsiteX1" fmla="*/ 216694 w 216694"/>
              <a:gd name="connsiteY1" fmla="*/ 540543 h 54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6694" h="540543">
                <a:moveTo>
                  <a:pt x="0" y="0"/>
                </a:moveTo>
                <a:lnTo>
                  <a:pt x="216694" y="540543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550444" y="4254413"/>
            <a:ext cx="406139" cy="774875"/>
          </a:xfrm>
          <a:custGeom>
            <a:avLst/>
            <a:gdLst>
              <a:gd name="connsiteX0" fmla="*/ 228600 w 406139"/>
              <a:gd name="connsiteY0" fmla="*/ 881 h 774875"/>
              <a:gd name="connsiteX1" fmla="*/ 307181 w 406139"/>
              <a:gd name="connsiteY1" fmla="*/ 881 h 774875"/>
              <a:gd name="connsiteX2" fmla="*/ 347662 w 406139"/>
              <a:gd name="connsiteY2" fmla="*/ 881 h 774875"/>
              <a:gd name="connsiteX3" fmla="*/ 385762 w 406139"/>
              <a:gd name="connsiteY3" fmla="*/ 12787 h 774875"/>
              <a:gd name="connsiteX4" fmla="*/ 404812 w 406139"/>
              <a:gd name="connsiteY4" fmla="*/ 48506 h 774875"/>
              <a:gd name="connsiteX5" fmla="*/ 402431 w 406139"/>
              <a:gd name="connsiteY5" fmla="*/ 141375 h 774875"/>
              <a:gd name="connsiteX6" fmla="*/ 404812 w 406139"/>
              <a:gd name="connsiteY6" fmla="*/ 577143 h 774875"/>
              <a:gd name="connsiteX7" fmla="*/ 404812 w 406139"/>
              <a:gd name="connsiteY7" fmla="*/ 705731 h 774875"/>
              <a:gd name="connsiteX8" fmla="*/ 388144 w 406139"/>
              <a:gd name="connsiteY8" fmla="*/ 755737 h 774875"/>
              <a:gd name="connsiteX9" fmla="*/ 345281 w 406139"/>
              <a:gd name="connsiteY9" fmla="*/ 772406 h 774875"/>
              <a:gd name="connsiteX10" fmla="*/ 247650 w 406139"/>
              <a:gd name="connsiteY10" fmla="*/ 774787 h 774875"/>
              <a:gd name="connsiteX11" fmla="*/ 0 w 406139"/>
              <a:gd name="connsiteY11" fmla="*/ 772406 h 77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139" h="774875">
                <a:moveTo>
                  <a:pt x="228600" y="881"/>
                </a:moveTo>
                <a:lnTo>
                  <a:pt x="307181" y="881"/>
                </a:lnTo>
                <a:cubicBezTo>
                  <a:pt x="327025" y="881"/>
                  <a:pt x="334565" y="-1103"/>
                  <a:pt x="347662" y="881"/>
                </a:cubicBezTo>
                <a:cubicBezTo>
                  <a:pt x="360759" y="2865"/>
                  <a:pt x="376237" y="4850"/>
                  <a:pt x="385762" y="12787"/>
                </a:cubicBezTo>
                <a:cubicBezTo>
                  <a:pt x="395287" y="20724"/>
                  <a:pt x="402034" y="27075"/>
                  <a:pt x="404812" y="48506"/>
                </a:cubicBezTo>
                <a:cubicBezTo>
                  <a:pt x="407590" y="69937"/>
                  <a:pt x="402431" y="53269"/>
                  <a:pt x="402431" y="141375"/>
                </a:cubicBezTo>
                <a:cubicBezTo>
                  <a:pt x="402431" y="229481"/>
                  <a:pt x="404415" y="483084"/>
                  <a:pt x="404812" y="577143"/>
                </a:cubicBezTo>
                <a:cubicBezTo>
                  <a:pt x="405209" y="671202"/>
                  <a:pt x="407590" y="675965"/>
                  <a:pt x="404812" y="705731"/>
                </a:cubicBezTo>
                <a:cubicBezTo>
                  <a:pt x="402034" y="735497"/>
                  <a:pt x="398066" y="744625"/>
                  <a:pt x="388144" y="755737"/>
                </a:cubicBezTo>
                <a:cubicBezTo>
                  <a:pt x="378222" y="766850"/>
                  <a:pt x="368697" y="769231"/>
                  <a:pt x="345281" y="772406"/>
                </a:cubicBezTo>
                <a:cubicBezTo>
                  <a:pt x="321865" y="775581"/>
                  <a:pt x="247650" y="774787"/>
                  <a:pt x="247650" y="774787"/>
                </a:cubicBezTo>
                <a:lnTo>
                  <a:pt x="0" y="772406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783806" y="4155899"/>
            <a:ext cx="164307" cy="61383"/>
          </a:xfrm>
          <a:custGeom>
            <a:avLst/>
            <a:gdLst>
              <a:gd name="connsiteX0" fmla="*/ 2382 w 164307"/>
              <a:gd name="connsiteY0" fmla="*/ 1764 h 61383"/>
              <a:gd name="connsiteX1" fmla="*/ 107157 w 164307"/>
              <a:gd name="connsiteY1" fmla="*/ 1764 h 61383"/>
              <a:gd name="connsiteX2" fmla="*/ 145257 w 164307"/>
              <a:gd name="connsiteY2" fmla="*/ 1764 h 61383"/>
              <a:gd name="connsiteX3" fmla="*/ 164307 w 164307"/>
              <a:gd name="connsiteY3" fmla="*/ 25576 h 61383"/>
              <a:gd name="connsiteX4" fmla="*/ 145257 w 164307"/>
              <a:gd name="connsiteY4" fmla="*/ 58914 h 61383"/>
              <a:gd name="connsiteX5" fmla="*/ 78582 w 164307"/>
              <a:gd name="connsiteY5" fmla="*/ 58914 h 61383"/>
              <a:gd name="connsiteX6" fmla="*/ 0 w 164307"/>
              <a:gd name="connsiteY6" fmla="*/ 58914 h 61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4307" h="61383">
                <a:moveTo>
                  <a:pt x="2382" y="1764"/>
                </a:moveTo>
                <a:lnTo>
                  <a:pt x="107157" y="1764"/>
                </a:lnTo>
                <a:cubicBezTo>
                  <a:pt x="130969" y="1764"/>
                  <a:pt x="135732" y="-2205"/>
                  <a:pt x="145257" y="1764"/>
                </a:cubicBezTo>
                <a:cubicBezTo>
                  <a:pt x="154782" y="5733"/>
                  <a:pt x="164307" y="16051"/>
                  <a:pt x="164307" y="25576"/>
                </a:cubicBezTo>
                <a:cubicBezTo>
                  <a:pt x="164307" y="35101"/>
                  <a:pt x="159545" y="53358"/>
                  <a:pt x="145257" y="58914"/>
                </a:cubicBezTo>
                <a:cubicBezTo>
                  <a:pt x="130969" y="64470"/>
                  <a:pt x="78582" y="58914"/>
                  <a:pt x="78582" y="58914"/>
                </a:cubicBezTo>
                <a:lnTo>
                  <a:pt x="0" y="58914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948113" y="2976563"/>
            <a:ext cx="226218" cy="1209675"/>
          </a:xfrm>
          <a:custGeom>
            <a:avLst/>
            <a:gdLst>
              <a:gd name="connsiteX0" fmla="*/ 0 w 226218"/>
              <a:gd name="connsiteY0" fmla="*/ 1209675 h 1209675"/>
              <a:gd name="connsiteX1" fmla="*/ 226218 w 226218"/>
              <a:gd name="connsiteY1" fmla="*/ 0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6218" h="1209675">
                <a:moveTo>
                  <a:pt x="0" y="1209675"/>
                </a:moveTo>
                <a:lnTo>
                  <a:pt x="226218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2967038" y="3626644"/>
            <a:ext cx="216693" cy="0"/>
          </a:xfrm>
          <a:custGeom>
            <a:avLst/>
            <a:gdLst>
              <a:gd name="connsiteX0" fmla="*/ 0 w 216693"/>
              <a:gd name="connsiteY0" fmla="*/ 0 h 0"/>
              <a:gd name="connsiteX1" fmla="*/ 216693 w 21669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6693">
                <a:moveTo>
                  <a:pt x="0" y="0"/>
                </a:moveTo>
                <a:lnTo>
                  <a:pt x="216693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178800" y="3118980"/>
            <a:ext cx="169238" cy="1043445"/>
          </a:xfrm>
          <a:custGeom>
            <a:avLst/>
            <a:gdLst>
              <a:gd name="connsiteX0" fmla="*/ 169238 w 169238"/>
              <a:gd name="connsiteY0" fmla="*/ 458 h 1043445"/>
              <a:gd name="connsiteX1" fmla="*/ 95419 w 169238"/>
              <a:gd name="connsiteY1" fmla="*/ 458 h 1043445"/>
              <a:gd name="connsiteX2" fmla="*/ 43031 w 169238"/>
              <a:gd name="connsiteY2" fmla="*/ 5220 h 1043445"/>
              <a:gd name="connsiteX3" fmla="*/ 16838 w 169238"/>
              <a:gd name="connsiteY3" fmla="*/ 24270 h 1043445"/>
              <a:gd name="connsiteX4" fmla="*/ 4931 w 169238"/>
              <a:gd name="connsiteY4" fmla="*/ 55226 h 1043445"/>
              <a:gd name="connsiteX5" fmla="*/ 4931 w 169238"/>
              <a:gd name="connsiteY5" fmla="*/ 150476 h 1043445"/>
              <a:gd name="connsiteX6" fmla="*/ 4931 w 169238"/>
              <a:gd name="connsiteY6" fmla="*/ 845801 h 1043445"/>
              <a:gd name="connsiteX7" fmla="*/ 2550 w 169238"/>
              <a:gd name="connsiteY7" fmla="*/ 991058 h 1043445"/>
              <a:gd name="connsiteX8" fmla="*/ 45413 w 169238"/>
              <a:gd name="connsiteY8" fmla="*/ 1038683 h 1043445"/>
              <a:gd name="connsiteX9" fmla="*/ 81131 w 169238"/>
              <a:gd name="connsiteY9" fmla="*/ 1041064 h 1043445"/>
              <a:gd name="connsiteX10" fmla="*/ 169238 w 169238"/>
              <a:gd name="connsiteY10" fmla="*/ 1043445 h 1043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238" h="1043445">
                <a:moveTo>
                  <a:pt x="169238" y="458"/>
                </a:moveTo>
                <a:cubicBezTo>
                  <a:pt x="142845" y="61"/>
                  <a:pt x="116453" y="-336"/>
                  <a:pt x="95419" y="458"/>
                </a:cubicBezTo>
                <a:cubicBezTo>
                  <a:pt x="74384" y="1252"/>
                  <a:pt x="56128" y="1251"/>
                  <a:pt x="43031" y="5220"/>
                </a:cubicBezTo>
                <a:cubicBezTo>
                  <a:pt x="29934" y="9189"/>
                  <a:pt x="23188" y="15936"/>
                  <a:pt x="16838" y="24270"/>
                </a:cubicBezTo>
                <a:cubicBezTo>
                  <a:pt x="10488" y="32604"/>
                  <a:pt x="6915" y="34192"/>
                  <a:pt x="4931" y="55226"/>
                </a:cubicBezTo>
                <a:cubicBezTo>
                  <a:pt x="2947" y="76260"/>
                  <a:pt x="4931" y="150476"/>
                  <a:pt x="4931" y="150476"/>
                </a:cubicBezTo>
                <a:cubicBezTo>
                  <a:pt x="4931" y="282238"/>
                  <a:pt x="5328" y="705704"/>
                  <a:pt x="4931" y="845801"/>
                </a:cubicBezTo>
                <a:cubicBezTo>
                  <a:pt x="4534" y="985898"/>
                  <a:pt x="-4197" y="958911"/>
                  <a:pt x="2550" y="991058"/>
                </a:cubicBezTo>
                <a:cubicBezTo>
                  <a:pt x="9297" y="1023205"/>
                  <a:pt x="32316" y="1030349"/>
                  <a:pt x="45413" y="1038683"/>
                </a:cubicBezTo>
                <a:cubicBezTo>
                  <a:pt x="58510" y="1047017"/>
                  <a:pt x="60494" y="1040270"/>
                  <a:pt x="81131" y="1041064"/>
                </a:cubicBezTo>
                <a:cubicBezTo>
                  <a:pt x="101768" y="1041858"/>
                  <a:pt x="135503" y="1042651"/>
                  <a:pt x="169238" y="1043445"/>
                </a:cubicBez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1287891" y="887608"/>
            <a:ext cx="73577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</a:rPr>
              <a:t>Plasma 55%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611616" y="1214633"/>
            <a:ext cx="71333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Constituent</a:t>
            </a:r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1805416" y="1214633"/>
            <a:ext cx="95378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Major functions</a:t>
            </a:r>
          </a:p>
        </p:txBody>
      </p:sp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5035978" y="1309883"/>
            <a:ext cx="53219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Cell type</a:t>
            </a: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4227941" y="1659131"/>
            <a:ext cx="11156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 dirty="0" smtClean="0">
                <a:solidFill>
                  <a:srgbClr val="000000"/>
                </a:solidFill>
                <a:latin typeface="Arial"/>
              </a:rPr>
              <a:t>Leukocytes</a:t>
            </a:r>
          </a:p>
          <a:p>
            <a:pPr>
              <a:lnSpc>
                <a:spcPts val="1200"/>
              </a:lnSpc>
            </a:pPr>
            <a:r>
              <a:rPr lang="en-US" sz="1000" b="1" dirty="0" smtClean="0">
                <a:solidFill>
                  <a:srgbClr val="000000"/>
                </a:solidFill>
                <a:latin typeface="Arial"/>
              </a:rPr>
              <a:t>(white blood cells)</a:t>
            </a:r>
            <a:endParaRPr lang="en-US" sz="1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5815441" y="925708"/>
            <a:ext cx="13465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Cellular elements 45%</a:t>
            </a:r>
          </a:p>
        </p:txBody>
      </p:sp>
      <p:sp>
        <p:nvSpPr>
          <p:cNvPr id="22" name="TextBox 10"/>
          <p:cNvSpPr txBox="1">
            <a:spLocks noChangeArrowheads="1"/>
          </p:cNvSpPr>
          <p:nvPr/>
        </p:nvSpPr>
        <p:spPr bwMode="auto">
          <a:xfrm>
            <a:off x="6519497" y="1229731"/>
            <a:ext cx="10916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</a:rPr>
              <a:t>Number 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</a:rPr>
              <a:t>per</a:t>
            </a:r>
          </a:p>
          <a:p>
            <a:pPr algn="ctr">
              <a:lnSpc>
                <a:spcPts val="1200"/>
              </a:lnSpc>
            </a:pPr>
            <a:r>
              <a:rPr lang="en-US" sz="1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µ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</a:rPr>
              <a:t>L </a:t>
            </a:r>
            <a:r>
              <a:rPr lang="en-US" sz="1000" b="1" dirty="0">
                <a:solidFill>
                  <a:srgbClr val="000000"/>
                </a:solidFill>
                <a:latin typeface="Arial"/>
              </a:rPr>
              <a:t>(mm</a:t>
            </a:r>
            <a:r>
              <a:rPr lang="en-US" sz="1000" b="1" baseline="30000" dirty="0">
                <a:solidFill>
                  <a:srgbClr val="000000"/>
                </a:solidFill>
                <a:latin typeface="Arial"/>
              </a:rPr>
              <a:t>3</a:t>
            </a:r>
            <a:r>
              <a:rPr lang="en-US" sz="1000" b="1" dirty="0">
                <a:solidFill>
                  <a:srgbClr val="000000"/>
                </a:solidFill>
                <a:latin typeface="Arial"/>
              </a:rPr>
              <a:t>) of blood</a:t>
            </a:r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6699678" y="1762321"/>
            <a:ext cx="77585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</a:rPr>
              <a:t>5,000–10,000</a:t>
            </a: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7972853" y="1309883"/>
            <a:ext cx="61234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Functions</a:t>
            </a:r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7783941" y="1762321"/>
            <a:ext cx="7598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 smtClean="0">
                <a:solidFill>
                  <a:srgbClr val="000000"/>
                </a:solidFill>
                <a:latin typeface="Arial"/>
              </a:rPr>
              <a:t>Defense and</a:t>
            </a:r>
          </a:p>
          <a:p>
            <a:pPr>
              <a:lnSpc>
                <a:spcPts val="1200"/>
              </a:lnSpc>
            </a:pPr>
            <a:r>
              <a:rPr lang="en-US" sz="1000" b="1" smtClean="0">
                <a:solidFill>
                  <a:srgbClr val="000000"/>
                </a:solidFill>
                <a:latin typeface="Arial"/>
              </a:rPr>
              <a:t>immunity</a:t>
            </a:r>
            <a:endParaRPr lang="en-US" sz="10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TextBox 15"/>
          <p:cNvSpPr txBox="1">
            <a:spLocks noChangeArrowheads="1"/>
          </p:cNvSpPr>
          <p:nvPr/>
        </p:nvSpPr>
        <p:spPr bwMode="auto">
          <a:xfrm>
            <a:off x="417941" y="1703583"/>
            <a:ext cx="35586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Water</a:t>
            </a:r>
          </a:p>
        </p:txBody>
      </p:sp>
      <p:sp>
        <p:nvSpPr>
          <p:cNvPr id="27" name="TextBox 16"/>
          <p:cNvSpPr txBox="1">
            <a:spLocks noChangeArrowheads="1"/>
          </p:cNvSpPr>
          <p:nvPr/>
        </p:nvSpPr>
        <p:spPr bwMode="auto">
          <a:xfrm>
            <a:off x="417941" y="2129033"/>
            <a:ext cx="7518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 smtClean="0">
                <a:solidFill>
                  <a:srgbClr val="000000"/>
                </a:solidFill>
                <a:latin typeface="Arial"/>
              </a:rPr>
              <a:t>Ions (blood</a:t>
            </a:r>
          </a:p>
          <a:p>
            <a:pPr>
              <a:lnSpc>
                <a:spcPts val="1200"/>
              </a:lnSpc>
            </a:pPr>
            <a:r>
              <a:rPr lang="en-US" sz="1000" b="1" smtClean="0">
                <a:solidFill>
                  <a:srgbClr val="000000"/>
                </a:solidFill>
                <a:latin typeface="Arial"/>
              </a:rPr>
              <a:t>electrolytes)</a:t>
            </a:r>
            <a:endParaRPr lang="en-US" sz="10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TextBox 18"/>
          <p:cNvSpPr txBox="1">
            <a:spLocks noChangeArrowheads="1"/>
          </p:cNvSpPr>
          <p:nvPr/>
        </p:nvSpPr>
        <p:spPr bwMode="auto">
          <a:xfrm>
            <a:off x="505253" y="2468758"/>
            <a:ext cx="46968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Sodium</a:t>
            </a:r>
          </a:p>
        </p:txBody>
      </p:sp>
      <p:sp>
        <p:nvSpPr>
          <p:cNvPr id="29" name="TextBox 19"/>
          <p:cNvSpPr txBox="1">
            <a:spLocks noChangeArrowheads="1"/>
          </p:cNvSpPr>
          <p:nvPr/>
        </p:nvSpPr>
        <p:spPr bwMode="auto">
          <a:xfrm>
            <a:off x="505253" y="2621158"/>
            <a:ext cx="64601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Potassium</a:t>
            </a:r>
          </a:p>
        </p:txBody>
      </p:sp>
      <p:sp>
        <p:nvSpPr>
          <p:cNvPr id="30" name="TextBox 20"/>
          <p:cNvSpPr txBox="1">
            <a:spLocks noChangeArrowheads="1"/>
          </p:cNvSpPr>
          <p:nvPr/>
        </p:nvSpPr>
        <p:spPr bwMode="auto">
          <a:xfrm>
            <a:off x="505253" y="2773558"/>
            <a:ext cx="49693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Calcium</a:t>
            </a:r>
          </a:p>
        </p:txBody>
      </p:sp>
      <p:sp>
        <p:nvSpPr>
          <p:cNvPr id="31" name="TextBox 21"/>
          <p:cNvSpPr txBox="1">
            <a:spLocks noChangeArrowheads="1"/>
          </p:cNvSpPr>
          <p:nvPr/>
        </p:nvSpPr>
        <p:spPr bwMode="auto">
          <a:xfrm>
            <a:off x="505253" y="2925958"/>
            <a:ext cx="70371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Magnesium</a:t>
            </a:r>
          </a:p>
        </p:txBody>
      </p:sp>
      <p:sp>
        <p:nvSpPr>
          <p:cNvPr id="32" name="TextBox 22"/>
          <p:cNvSpPr txBox="1">
            <a:spLocks noChangeArrowheads="1"/>
          </p:cNvSpPr>
          <p:nvPr/>
        </p:nvSpPr>
        <p:spPr bwMode="auto">
          <a:xfrm>
            <a:off x="505253" y="3078358"/>
            <a:ext cx="51937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Chloride</a:t>
            </a:r>
          </a:p>
        </p:txBody>
      </p:sp>
      <p:sp>
        <p:nvSpPr>
          <p:cNvPr id="33" name="TextBox 23"/>
          <p:cNvSpPr txBox="1">
            <a:spLocks noChangeArrowheads="1"/>
          </p:cNvSpPr>
          <p:nvPr/>
        </p:nvSpPr>
        <p:spPr bwMode="auto">
          <a:xfrm>
            <a:off x="505253" y="3230758"/>
            <a:ext cx="73898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Bicarbonate</a:t>
            </a:r>
          </a:p>
        </p:txBody>
      </p:sp>
      <p:sp>
        <p:nvSpPr>
          <p:cNvPr id="34" name="TextBox 24"/>
          <p:cNvSpPr txBox="1">
            <a:spLocks noChangeArrowheads="1"/>
          </p:cNvSpPr>
          <p:nvPr/>
        </p:nvSpPr>
        <p:spPr bwMode="auto">
          <a:xfrm>
            <a:off x="417941" y="3541908"/>
            <a:ext cx="98584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Plasma proteins</a:t>
            </a:r>
          </a:p>
        </p:txBody>
      </p:sp>
      <p:sp>
        <p:nvSpPr>
          <p:cNvPr id="35" name="TextBox 25"/>
          <p:cNvSpPr txBox="1">
            <a:spLocks noChangeArrowheads="1"/>
          </p:cNvSpPr>
          <p:nvPr/>
        </p:nvSpPr>
        <p:spPr bwMode="auto">
          <a:xfrm>
            <a:off x="479853" y="3735583"/>
            <a:ext cx="51296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Albumin</a:t>
            </a:r>
          </a:p>
        </p:txBody>
      </p:sp>
      <p:sp>
        <p:nvSpPr>
          <p:cNvPr id="36" name="TextBox 26"/>
          <p:cNvSpPr txBox="1">
            <a:spLocks noChangeArrowheads="1"/>
          </p:cNvSpPr>
          <p:nvPr/>
        </p:nvSpPr>
        <p:spPr bwMode="auto">
          <a:xfrm>
            <a:off x="475091" y="4148333"/>
            <a:ext cx="1067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 dirty="0" err="1" smtClean="0">
                <a:solidFill>
                  <a:srgbClr val="000000"/>
                </a:solidFill>
                <a:latin typeface="Arial"/>
              </a:rPr>
              <a:t>Immunoglobulins</a:t>
            </a:r>
            <a:endParaRPr lang="en-US" sz="1000" b="1" dirty="0" smtClean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200"/>
              </a:lnSpc>
            </a:pPr>
            <a:r>
              <a:rPr lang="en-US" sz="1000" b="1" dirty="0" smtClean="0">
                <a:solidFill>
                  <a:srgbClr val="000000"/>
                </a:solidFill>
                <a:latin typeface="Arial"/>
              </a:rPr>
              <a:t>(antibodies)</a:t>
            </a:r>
            <a:endParaRPr lang="en-US" sz="1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TextBox 28"/>
          <p:cNvSpPr txBox="1">
            <a:spLocks noChangeArrowheads="1"/>
          </p:cNvSpPr>
          <p:nvPr/>
        </p:nvSpPr>
        <p:spPr bwMode="auto">
          <a:xfrm>
            <a:off x="475091" y="4534096"/>
            <a:ext cx="98264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Apolipoproteins</a:t>
            </a:r>
          </a:p>
        </p:txBody>
      </p:sp>
      <p:sp>
        <p:nvSpPr>
          <p:cNvPr id="38" name="TextBox 29"/>
          <p:cNvSpPr txBox="1">
            <a:spLocks noChangeArrowheads="1"/>
          </p:cNvSpPr>
          <p:nvPr/>
        </p:nvSpPr>
        <p:spPr bwMode="auto">
          <a:xfrm>
            <a:off x="475091" y="4773808"/>
            <a:ext cx="66204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Fibrinogen</a:t>
            </a:r>
          </a:p>
        </p:txBody>
      </p:sp>
      <p:sp>
        <p:nvSpPr>
          <p:cNvPr id="39" name="TextBox 30"/>
          <p:cNvSpPr txBox="1">
            <a:spLocks noChangeArrowheads="1"/>
          </p:cNvSpPr>
          <p:nvPr/>
        </p:nvSpPr>
        <p:spPr bwMode="auto">
          <a:xfrm>
            <a:off x="1668891" y="1703583"/>
            <a:ext cx="46166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Solvent</a:t>
            </a:r>
          </a:p>
        </p:txBody>
      </p:sp>
      <p:sp>
        <p:nvSpPr>
          <p:cNvPr id="40" name="TextBox 31"/>
          <p:cNvSpPr txBox="1">
            <a:spLocks noChangeArrowheads="1"/>
          </p:cNvSpPr>
          <p:nvPr/>
        </p:nvSpPr>
        <p:spPr bwMode="auto">
          <a:xfrm>
            <a:off x="1668891" y="2129033"/>
            <a:ext cx="105637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 smtClean="0">
                <a:solidFill>
                  <a:srgbClr val="000000"/>
                </a:solidFill>
                <a:latin typeface="Arial"/>
              </a:rPr>
              <a:t>Osmotic balance,</a:t>
            </a:r>
          </a:p>
          <a:p>
            <a:pPr>
              <a:lnSpc>
                <a:spcPts val="1200"/>
              </a:lnSpc>
            </a:pPr>
            <a:r>
              <a:rPr lang="en-US" sz="1000" b="1" smtClean="0">
                <a:solidFill>
                  <a:srgbClr val="000000"/>
                </a:solidFill>
                <a:latin typeface="Arial"/>
              </a:rPr>
              <a:t>pH buffering,</a:t>
            </a:r>
          </a:p>
          <a:p>
            <a:pPr>
              <a:lnSpc>
                <a:spcPts val="1200"/>
              </a:lnSpc>
            </a:pPr>
            <a:r>
              <a:rPr lang="en-US" sz="1000" b="1" smtClean="0">
                <a:solidFill>
                  <a:srgbClr val="000000"/>
                </a:solidFill>
                <a:latin typeface="Arial"/>
              </a:rPr>
              <a:t>and regulation</a:t>
            </a:r>
          </a:p>
          <a:p>
            <a:pPr>
              <a:lnSpc>
                <a:spcPts val="1200"/>
              </a:lnSpc>
            </a:pPr>
            <a:r>
              <a:rPr lang="en-US" sz="1000" b="1" smtClean="0">
                <a:solidFill>
                  <a:srgbClr val="000000"/>
                </a:solidFill>
                <a:latin typeface="Arial"/>
              </a:rPr>
              <a:t>of membrane</a:t>
            </a:r>
          </a:p>
          <a:p>
            <a:pPr>
              <a:lnSpc>
                <a:spcPts val="1200"/>
              </a:lnSpc>
            </a:pPr>
            <a:r>
              <a:rPr lang="en-US" sz="1000" b="1" smtClean="0">
                <a:solidFill>
                  <a:srgbClr val="000000"/>
                </a:solidFill>
                <a:latin typeface="Arial"/>
              </a:rPr>
              <a:t>permeability</a:t>
            </a:r>
            <a:endParaRPr lang="en-US" sz="10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TextBox 36"/>
          <p:cNvSpPr txBox="1">
            <a:spLocks noChangeArrowheads="1"/>
          </p:cNvSpPr>
          <p:nvPr/>
        </p:nvSpPr>
        <p:spPr bwMode="auto">
          <a:xfrm>
            <a:off x="3275441" y="1967108"/>
            <a:ext cx="6171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 smtClean="0">
                <a:solidFill>
                  <a:srgbClr val="000000"/>
                </a:solidFill>
                <a:latin typeface="Arial"/>
              </a:rPr>
              <a:t>Separated</a:t>
            </a:r>
          </a:p>
          <a:p>
            <a:pPr>
              <a:lnSpc>
                <a:spcPts val="1200"/>
              </a:lnSpc>
            </a:pPr>
            <a:r>
              <a:rPr lang="en-US" sz="1000" b="1" smtClean="0">
                <a:solidFill>
                  <a:srgbClr val="000000"/>
                </a:solidFill>
                <a:latin typeface="Arial"/>
              </a:rPr>
              <a:t>blood</a:t>
            </a:r>
          </a:p>
          <a:p>
            <a:pPr>
              <a:lnSpc>
                <a:spcPts val="1200"/>
              </a:lnSpc>
            </a:pPr>
            <a:r>
              <a:rPr lang="en-US" sz="1000" b="1" smtClean="0">
                <a:solidFill>
                  <a:srgbClr val="000000"/>
                </a:solidFill>
                <a:latin typeface="Arial"/>
              </a:rPr>
              <a:t>elements</a:t>
            </a:r>
            <a:endParaRPr lang="en-US" sz="10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TextBox 39"/>
          <p:cNvSpPr txBox="1">
            <a:spLocks noChangeArrowheads="1"/>
          </p:cNvSpPr>
          <p:nvPr/>
        </p:nvSpPr>
        <p:spPr bwMode="auto">
          <a:xfrm>
            <a:off x="4227941" y="2506858"/>
            <a:ext cx="61074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Basophils</a:t>
            </a:r>
          </a:p>
        </p:txBody>
      </p:sp>
      <p:sp>
        <p:nvSpPr>
          <p:cNvPr id="43" name="TextBox 40"/>
          <p:cNvSpPr txBox="1">
            <a:spLocks noChangeArrowheads="1"/>
          </p:cNvSpPr>
          <p:nvPr/>
        </p:nvSpPr>
        <p:spPr bwMode="auto">
          <a:xfrm>
            <a:off x="5512228" y="2419546"/>
            <a:ext cx="82394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Lymphocytes</a:t>
            </a:r>
          </a:p>
        </p:txBody>
      </p:sp>
      <p:sp>
        <p:nvSpPr>
          <p:cNvPr id="44" name="TextBox 41"/>
          <p:cNvSpPr txBox="1">
            <a:spLocks noChangeArrowheads="1"/>
          </p:cNvSpPr>
          <p:nvPr/>
        </p:nvSpPr>
        <p:spPr bwMode="auto">
          <a:xfrm>
            <a:off x="4881991" y="3145033"/>
            <a:ext cx="72455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Eosinophils</a:t>
            </a:r>
          </a:p>
        </p:txBody>
      </p:sp>
      <p:sp>
        <p:nvSpPr>
          <p:cNvPr id="45" name="TextBox 42"/>
          <p:cNvSpPr txBox="1">
            <a:spLocks noChangeArrowheads="1"/>
          </p:cNvSpPr>
          <p:nvPr/>
        </p:nvSpPr>
        <p:spPr bwMode="auto">
          <a:xfrm>
            <a:off x="1700641" y="3735583"/>
            <a:ext cx="10563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 smtClean="0">
                <a:solidFill>
                  <a:srgbClr val="000000"/>
                </a:solidFill>
                <a:latin typeface="Arial"/>
              </a:rPr>
              <a:t>Osmotic balance,</a:t>
            </a:r>
          </a:p>
          <a:p>
            <a:pPr>
              <a:lnSpc>
                <a:spcPts val="1200"/>
              </a:lnSpc>
            </a:pPr>
            <a:r>
              <a:rPr lang="en-US" sz="1000" b="1" smtClean="0">
                <a:solidFill>
                  <a:srgbClr val="000000"/>
                </a:solidFill>
                <a:latin typeface="Arial"/>
              </a:rPr>
              <a:t>pH buffering</a:t>
            </a:r>
            <a:endParaRPr lang="en-US" sz="1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TextBox 44"/>
          <p:cNvSpPr txBox="1">
            <a:spLocks noChangeArrowheads="1"/>
          </p:cNvSpPr>
          <p:nvPr/>
        </p:nvSpPr>
        <p:spPr bwMode="auto">
          <a:xfrm>
            <a:off x="1699053" y="4145158"/>
            <a:ext cx="49693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Defense</a:t>
            </a:r>
          </a:p>
        </p:txBody>
      </p:sp>
      <p:sp>
        <p:nvSpPr>
          <p:cNvPr id="47" name="TextBox 45"/>
          <p:cNvSpPr txBox="1">
            <a:spLocks noChangeArrowheads="1"/>
          </p:cNvSpPr>
          <p:nvPr/>
        </p:nvSpPr>
        <p:spPr bwMode="auto">
          <a:xfrm>
            <a:off x="1699053" y="4534096"/>
            <a:ext cx="90409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Lipid transport</a:t>
            </a:r>
          </a:p>
        </p:txBody>
      </p:sp>
      <p:sp>
        <p:nvSpPr>
          <p:cNvPr id="48" name="TextBox 46"/>
          <p:cNvSpPr txBox="1">
            <a:spLocks noChangeArrowheads="1"/>
          </p:cNvSpPr>
          <p:nvPr/>
        </p:nvSpPr>
        <p:spPr bwMode="auto">
          <a:xfrm>
            <a:off x="1699053" y="4773808"/>
            <a:ext cx="48571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Clotting</a:t>
            </a:r>
          </a:p>
        </p:txBody>
      </p:sp>
      <p:sp>
        <p:nvSpPr>
          <p:cNvPr id="49" name="TextBox 47"/>
          <p:cNvSpPr txBox="1">
            <a:spLocks noChangeArrowheads="1"/>
          </p:cNvSpPr>
          <p:nvPr/>
        </p:nvSpPr>
        <p:spPr bwMode="auto">
          <a:xfrm>
            <a:off x="4250166" y="3805433"/>
            <a:ext cx="71173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Neutrophils</a:t>
            </a:r>
          </a:p>
        </p:txBody>
      </p:sp>
      <p:sp>
        <p:nvSpPr>
          <p:cNvPr id="50" name="TextBox 48"/>
          <p:cNvSpPr txBox="1">
            <a:spLocks noChangeArrowheads="1"/>
          </p:cNvSpPr>
          <p:nvPr/>
        </p:nvSpPr>
        <p:spPr bwMode="auto">
          <a:xfrm>
            <a:off x="4256516" y="4092771"/>
            <a:ext cx="52418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Platelets</a:t>
            </a:r>
          </a:p>
        </p:txBody>
      </p:sp>
      <p:sp>
        <p:nvSpPr>
          <p:cNvPr id="51" name="TextBox 49"/>
          <p:cNvSpPr txBox="1">
            <a:spLocks noChangeArrowheads="1"/>
          </p:cNvSpPr>
          <p:nvPr/>
        </p:nvSpPr>
        <p:spPr bwMode="auto">
          <a:xfrm>
            <a:off x="5663041" y="3743521"/>
            <a:ext cx="66845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Monocytes</a:t>
            </a:r>
          </a:p>
        </p:txBody>
      </p:sp>
      <p:sp>
        <p:nvSpPr>
          <p:cNvPr id="52" name="TextBox 50"/>
          <p:cNvSpPr txBox="1">
            <a:spLocks noChangeArrowheads="1"/>
          </p:cNvSpPr>
          <p:nvPr/>
        </p:nvSpPr>
        <p:spPr bwMode="auto">
          <a:xfrm>
            <a:off x="6593316" y="4092771"/>
            <a:ext cx="98745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250,000–400,000</a:t>
            </a:r>
          </a:p>
        </p:txBody>
      </p:sp>
      <p:sp>
        <p:nvSpPr>
          <p:cNvPr id="53" name="TextBox 51"/>
          <p:cNvSpPr txBox="1">
            <a:spLocks noChangeArrowheads="1"/>
          </p:cNvSpPr>
          <p:nvPr/>
        </p:nvSpPr>
        <p:spPr bwMode="auto">
          <a:xfrm>
            <a:off x="7783941" y="4092771"/>
            <a:ext cx="86241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Blood clotting</a:t>
            </a:r>
          </a:p>
        </p:txBody>
      </p:sp>
      <p:sp>
        <p:nvSpPr>
          <p:cNvPr id="54" name="TextBox 52"/>
          <p:cNvSpPr txBox="1">
            <a:spLocks noChangeArrowheads="1"/>
          </p:cNvSpPr>
          <p:nvPr/>
        </p:nvSpPr>
        <p:spPr bwMode="auto">
          <a:xfrm>
            <a:off x="4256516" y="4824608"/>
            <a:ext cx="180337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</a:rPr>
              <a:t>Erythrocytes (red blood cells)</a:t>
            </a:r>
          </a:p>
        </p:txBody>
      </p:sp>
      <p:sp>
        <p:nvSpPr>
          <p:cNvPr id="55" name="TextBox 53"/>
          <p:cNvSpPr txBox="1">
            <a:spLocks noChangeArrowheads="1"/>
          </p:cNvSpPr>
          <p:nvPr/>
        </p:nvSpPr>
        <p:spPr bwMode="auto">
          <a:xfrm>
            <a:off x="417941" y="5065908"/>
            <a:ext cx="203260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Substances transported by blood</a:t>
            </a:r>
          </a:p>
        </p:txBody>
      </p:sp>
      <p:sp>
        <p:nvSpPr>
          <p:cNvPr id="56" name="TextBox 54"/>
          <p:cNvSpPr txBox="1">
            <a:spLocks noChangeArrowheads="1"/>
          </p:cNvSpPr>
          <p:nvPr/>
        </p:nvSpPr>
        <p:spPr bwMode="auto">
          <a:xfrm>
            <a:off x="475091" y="5342133"/>
            <a:ext cx="237084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 dirty="0" smtClean="0">
                <a:solidFill>
                  <a:srgbClr val="000000"/>
                </a:solidFill>
                <a:latin typeface="Arial"/>
              </a:rPr>
              <a:t>Nutrients (such as glucose, fatty acids,</a:t>
            </a:r>
          </a:p>
          <a:p>
            <a:pPr>
              <a:lnSpc>
                <a:spcPts val="1200"/>
              </a:lnSpc>
            </a:pPr>
            <a:r>
              <a:rPr lang="en-US" sz="1000" b="1" dirty="0" smtClean="0">
                <a:solidFill>
                  <a:srgbClr val="000000"/>
                </a:solidFill>
                <a:latin typeface="Arial"/>
              </a:rPr>
              <a:t>vitamins), waste products of</a:t>
            </a:r>
          </a:p>
          <a:p>
            <a:pPr>
              <a:lnSpc>
                <a:spcPts val="1200"/>
              </a:lnSpc>
            </a:pPr>
            <a:r>
              <a:rPr lang="en-US" sz="1000" b="1" dirty="0" smtClean="0">
                <a:solidFill>
                  <a:srgbClr val="000000"/>
                </a:solidFill>
                <a:latin typeface="Arial"/>
              </a:rPr>
              <a:t>metabolism, respiratory gases</a:t>
            </a:r>
          </a:p>
          <a:p>
            <a:pPr>
              <a:lnSpc>
                <a:spcPts val="1200"/>
              </a:lnSpc>
            </a:pPr>
            <a:r>
              <a:rPr lang="en-US" sz="1000" b="1" dirty="0" smtClean="0">
                <a:solidFill>
                  <a:srgbClr val="000000"/>
                </a:solidFill>
                <a:latin typeface="Arial"/>
              </a:rPr>
              <a:t>(O</a:t>
            </a:r>
            <a:r>
              <a:rPr lang="en-US" sz="1000" b="1" baseline="-25000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</a:rPr>
              <a:t> and CO</a:t>
            </a:r>
            <a:r>
              <a:rPr lang="en-US" sz="1000" b="1" baseline="-25000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</a:rPr>
              <a:t>), and hormones</a:t>
            </a:r>
            <a:endParaRPr lang="en-US" sz="1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TextBox 59"/>
          <p:cNvSpPr txBox="1">
            <a:spLocks noChangeArrowheads="1"/>
          </p:cNvSpPr>
          <p:nvPr/>
        </p:nvSpPr>
        <p:spPr bwMode="auto">
          <a:xfrm>
            <a:off x="6464728" y="4824608"/>
            <a:ext cx="11990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 dirty="0" smtClean="0">
                <a:solidFill>
                  <a:srgbClr val="000000"/>
                </a:solidFill>
                <a:latin typeface="Arial"/>
              </a:rPr>
              <a:t>5,000,000–6,000,000</a:t>
            </a:r>
            <a:endParaRPr lang="en-US" sz="1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TextBox 60"/>
          <p:cNvSpPr txBox="1">
            <a:spLocks noChangeArrowheads="1"/>
          </p:cNvSpPr>
          <p:nvPr/>
        </p:nvSpPr>
        <p:spPr bwMode="auto">
          <a:xfrm>
            <a:off x="7781560" y="4822229"/>
            <a:ext cx="9601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</a:rPr>
              <a:t>Transport of O</a:t>
            </a:r>
            <a:r>
              <a:rPr lang="en-US" sz="1000" b="1" baseline="-25000" dirty="0">
                <a:solidFill>
                  <a:srgbClr val="000000"/>
                </a:solidFill>
                <a:latin typeface="Arial"/>
              </a:rPr>
              <a:t>2</a:t>
            </a:r>
            <a:endParaRPr lang="en-US" sz="1000" b="1" baseline="-25000" dirty="0" smtClean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200"/>
              </a:lnSpc>
            </a:pPr>
            <a:r>
              <a:rPr lang="en-US" sz="1000" b="1" dirty="0" smtClean="0">
                <a:solidFill>
                  <a:srgbClr val="000000"/>
                </a:solidFill>
                <a:latin typeface="Arial"/>
              </a:rPr>
              <a:t>and </a:t>
            </a:r>
            <a:r>
              <a:rPr lang="en-US" sz="1000" b="1" dirty="0">
                <a:solidFill>
                  <a:srgbClr val="000000"/>
                </a:solidFill>
                <a:latin typeface="Arial"/>
              </a:rPr>
              <a:t>some CO</a:t>
            </a:r>
            <a:r>
              <a:rPr lang="en-US" sz="1000" b="1" baseline="-25000" dirty="0">
                <a:solidFill>
                  <a:srgbClr val="000000"/>
                </a:solidFill>
                <a:latin typeface="Arial"/>
              </a:rPr>
              <a:t>2</a:t>
            </a:r>
          </a:p>
        </p:txBody>
      </p:sp>
      <p:sp>
        <p:nvSpPr>
          <p:cNvPr id="60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53527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496568" y="213360"/>
            <a:ext cx="6150864" cy="643128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42.16a</a:t>
            </a:r>
            <a:endParaRPr lang="en-US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3945135" y="340042"/>
            <a:ext cx="126477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</a:rPr>
              <a:t>Plasma 55%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957585" y="905192"/>
            <a:ext cx="121026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</a:rPr>
              <a:t>Constituent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662310" y="1487804"/>
            <a:ext cx="59785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</a:rPr>
              <a:t>Water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662310" y="1933892"/>
            <a:ext cx="1287212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</a:rPr>
              <a:t>Ions (blood</a:t>
            </a:r>
          </a:p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</a:rPr>
              <a:t>electrolytes)</a:t>
            </a:r>
            <a:endParaRPr lang="en-US" sz="17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805185" y="2489517"/>
            <a:ext cx="2268250" cy="73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</a:rPr>
              <a:t>Sodium, Potassium,</a:t>
            </a:r>
          </a:p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</a:rPr>
              <a:t>Calcium, Magnesium,</a:t>
            </a:r>
          </a:p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</a:rPr>
              <a:t>Chloride, Bicarbonate</a:t>
            </a:r>
            <a:endParaRPr lang="en-US" sz="1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662310" y="3497579"/>
            <a:ext cx="1687963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</a:rPr>
              <a:t>Plasma proteins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762323" y="3813492"/>
            <a:ext cx="872034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</a:rPr>
              <a:t>Albumin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755973" y="4118292"/>
            <a:ext cx="1817805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</a:rPr>
              <a:t>Immunoglobulins</a:t>
            </a:r>
          </a:p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</a:rPr>
              <a:t>(antibodies)</a:t>
            </a:r>
            <a:endParaRPr lang="en-US" sz="17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1755973" y="4685029"/>
            <a:ext cx="1671933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</a:rPr>
              <a:t>Apolipoproteins</a:t>
            </a: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1755973" y="4975542"/>
            <a:ext cx="1126912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</a:rPr>
              <a:t>Fibrinogen</a:t>
            </a:r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4705548" y="905192"/>
            <a:ext cx="1623842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</a:rPr>
              <a:t>Major functions</a:t>
            </a:r>
          </a:p>
        </p:txBody>
      </p: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4415035" y="1487804"/>
            <a:ext cx="788677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</a:rPr>
              <a:t>Solvent</a:t>
            </a:r>
          </a:p>
        </p:txBody>
      </p:sp>
      <p:sp>
        <p:nvSpPr>
          <p:cNvPr id="18" name="TextBox 18"/>
          <p:cNvSpPr txBox="1">
            <a:spLocks noChangeArrowheads="1"/>
          </p:cNvSpPr>
          <p:nvPr/>
        </p:nvSpPr>
        <p:spPr bwMode="auto">
          <a:xfrm>
            <a:off x="4415035" y="1933892"/>
            <a:ext cx="1809791" cy="121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</a:rPr>
              <a:t>Osmotic balance,</a:t>
            </a:r>
          </a:p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</a:rPr>
              <a:t>pH buffering,</a:t>
            </a:r>
          </a:p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</a:rPr>
              <a:t>and regulation</a:t>
            </a:r>
          </a:p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</a:rPr>
              <a:t>of membrane</a:t>
            </a:r>
          </a:p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</a:rPr>
              <a:t>permeability</a:t>
            </a:r>
            <a:endParaRPr lang="en-US" sz="1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TextBox 23"/>
          <p:cNvSpPr txBox="1">
            <a:spLocks noChangeArrowheads="1"/>
          </p:cNvSpPr>
          <p:nvPr/>
        </p:nvSpPr>
        <p:spPr bwMode="auto">
          <a:xfrm>
            <a:off x="4415035" y="3813492"/>
            <a:ext cx="3165931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</a:rPr>
              <a:t>Osmotic balance, pH buffering</a:t>
            </a:r>
          </a:p>
        </p:txBody>
      </p:sp>
      <p:sp>
        <p:nvSpPr>
          <p:cNvPr id="20" name="TextBox 24"/>
          <p:cNvSpPr txBox="1">
            <a:spLocks noChangeArrowheads="1"/>
          </p:cNvSpPr>
          <p:nvPr/>
        </p:nvSpPr>
        <p:spPr bwMode="auto">
          <a:xfrm>
            <a:off x="4415035" y="4126229"/>
            <a:ext cx="849592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</a:rPr>
              <a:t>Defense</a:t>
            </a:r>
          </a:p>
        </p:txBody>
      </p:sp>
      <p:sp>
        <p:nvSpPr>
          <p:cNvPr id="21" name="TextBox 25"/>
          <p:cNvSpPr txBox="1">
            <a:spLocks noChangeArrowheads="1"/>
          </p:cNvSpPr>
          <p:nvPr/>
        </p:nvSpPr>
        <p:spPr bwMode="auto">
          <a:xfrm>
            <a:off x="4415035" y="4685029"/>
            <a:ext cx="1538883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</a:rPr>
              <a:t>Lipid transport</a:t>
            </a:r>
          </a:p>
        </p:txBody>
      </p:sp>
      <p:sp>
        <p:nvSpPr>
          <p:cNvPr id="22" name="TextBox 26"/>
          <p:cNvSpPr txBox="1">
            <a:spLocks noChangeArrowheads="1"/>
          </p:cNvSpPr>
          <p:nvPr/>
        </p:nvSpPr>
        <p:spPr bwMode="auto">
          <a:xfrm>
            <a:off x="4415035" y="4975542"/>
            <a:ext cx="822341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</a:rPr>
              <a:t>Clotting</a:t>
            </a:r>
          </a:p>
        </p:txBody>
      </p:sp>
      <p:sp>
        <p:nvSpPr>
          <p:cNvPr id="23" name="TextBox 27"/>
          <p:cNvSpPr txBox="1">
            <a:spLocks noChangeArrowheads="1"/>
          </p:cNvSpPr>
          <p:nvPr/>
        </p:nvSpPr>
        <p:spPr bwMode="auto">
          <a:xfrm>
            <a:off x="1662310" y="5367654"/>
            <a:ext cx="346889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</a:rPr>
              <a:t>Substances transported by blood</a:t>
            </a:r>
          </a:p>
        </p:txBody>
      </p:sp>
      <p:sp>
        <p:nvSpPr>
          <p:cNvPr id="24" name="TextBox 28"/>
          <p:cNvSpPr txBox="1">
            <a:spLocks noChangeArrowheads="1"/>
          </p:cNvSpPr>
          <p:nvPr/>
        </p:nvSpPr>
        <p:spPr bwMode="auto">
          <a:xfrm>
            <a:off x="1833760" y="5667692"/>
            <a:ext cx="5134419" cy="73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Nutrients (such as glucose, fatty acids, vitamins),</a:t>
            </a:r>
          </a:p>
          <a:p>
            <a:pPr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waste products of metabolism, respiratory gases</a:t>
            </a:r>
          </a:p>
          <a:p>
            <a:pPr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(O</a:t>
            </a:r>
            <a:r>
              <a:rPr lang="en-US" sz="1700" b="1" baseline="-25000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 and CO</a:t>
            </a:r>
            <a:r>
              <a:rPr lang="en-US" sz="1700" b="1" baseline="-25000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), and hormones</a:t>
            </a:r>
            <a:endParaRPr lang="en-US" sz="1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56174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862584" y="213360"/>
            <a:ext cx="7418832" cy="643128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42.16b</a:t>
            </a:r>
            <a:endParaRPr lang="en-US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3513536" y="352401"/>
            <a:ext cx="2308324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</a:rPr>
              <a:t>Cellular elements 45%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111773" y="917551"/>
            <a:ext cx="91050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</a:rPr>
              <a:t>Cell type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989411" y="1384276"/>
            <a:ext cx="1904367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Leukocytes</a:t>
            </a:r>
          </a:p>
          <a:p>
            <a:pPr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(white blood cells)</a:t>
            </a:r>
            <a:endParaRPr lang="en-US" sz="1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4475561" y="796901"/>
            <a:ext cx="1889235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Number per</a:t>
            </a:r>
          </a:p>
          <a:p>
            <a:pPr algn="ctr"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µ</a:t>
            </a: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L (mm</a:t>
            </a:r>
            <a:r>
              <a:rPr lang="en-US" sz="1700" b="1" baseline="30000" dirty="0" smtClean="0">
                <a:solidFill>
                  <a:srgbClr val="000000"/>
                </a:solidFill>
                <a:latin typeface="Arial"/>
              </a:rPr>
              <a:t>3</a:t>
            </a: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) of blood</a:t>
            </a:r>
            <a:endParaRPr lang="en-US" sz="1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4759723" y="1384276"/>
            <a:ext cx="134011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</a:rPr>
              <a:t>5,000–10,000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6763148" y="917551"/>
            <a:ext cx="1041952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</a:rPr>
              <a:t>Functions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6556773" y="1384276"/>
            <a:ext cx="1298432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</a:rPr>
              <a:t>Defense and</a:t>
            </a:r>
          </a:p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</a:rPr>
              <a:t>immunity</a:t>
            </a:r>
            <a:endParaRPr lang="en-US" sz="17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941123" y="2673326"/>
            <a:ext cx="104355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</a:rPr>
              <a:t>Basophils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49961" y="2544739"/>
            <a:ext cx="1399357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</a:rPr>
              <a:t>Lymphocytes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968898" y="3609951"/>
            <a:ext cx="123751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</a:rPr>
              <a:t>Eosinophils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40198" y="4605314"/>
            <a:ext cx="121187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</a:rPr>
              <a:t>Neutrophils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030686" y="4999014"/>
            <a:ext cx="89928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</a:rPr>
              <a:t>Platelets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088086" y="4514826"/>
            <a:ext cx="113973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</a:rPr>
              <a:t>Monocytes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580336" y="4999014"/>
            <a:ext cx="170559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</a:rPr>
              <a:t>250,000–400,000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556773" y="4999014"/>
            <a:ext cx="146514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</a:rPr>
              <a:t>Blood clotting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030686" y="5899126"/>
            <a:ext cx="1686359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</a:rPr>
              <a:t>Erythrocytes</a:t>
            </a:r>
          </a:p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</a:rPr>
              <a:t>(red blood cells)</a:t>
            </a:r>
            <a:endParaRPr lang="en-US" sz="17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TextBox 23"/>
          <p:cNvSpPr txBox="1">
            <a:spLocks noChangeArrowheads="1"/>
          </p:cNvSpPr>
          <p:nvPr/>
        </p:nvSpPr>
        <p:spPr bwMode="auto">
          <a:xfrm>
            <a:off x="4400948" y="5899126"/>
            <a:ext cx="207108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5,000,000–6,000,000</a:t>
            </a:r>
            <a:endParaRPr lang="en-US" sz="15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TextBox 24"/>
          <p:cNvSpPr txBox="1">
            <a:spLocks noChangeArrowheads="1"/>
          </p:cNvSpPr>
          <p:nvPr/>
        </p:nvSpPr>
        <p:spPr bwMode="auto">
          <a:xfrm>
            <a:off x="6554392" y="5896750"/>
            <a:ext cx="1573316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</a:rPr>
              <a:t>Transport </a:t>
            </a: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of </a:t>
            </a:r>
            <a:r>
              <a:rPr lang="en-US" sz="1700" b="1" dirty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500" b="1" baseline="-25000" dirty="0">
                <a:solidFill>
                  <a:srgbClr val="000000"/>
                </a:solidFill>
                <a:latin typeface="Arial"/>
              </a:rPr>
              <a:t>2</a:t>
            </a:r>
            <a:endParaRPr lang="en-US" sz="1700" b="1" baseline="-25000" dirty="0" smtClean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94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</a:rPr>
              <a:t>and </a:t>
            </a:r>
            <a:r>
              <a:rPr lang="en-US" sz="1700" b="1" dirty="0">
                <a:solidFill>
                  <a:srgbClr val="000000"/>
                </a:solidFill>
                <a:latin typeface="Arial"/>
              </a:rPr>
              <a:t>some CO</a:t>
            </a:r>
            <a:r>
              <a:rPr lang="en-US" sz="1500" b="1" baseline="-25000" dirty="0">
                <a:solidFill>
                  <a:srgbClr val="000000"/>
                </a:solidFill>
                <a:latin typeface="Arial"/>
              </a:rPr>
              <a:t>2</a:t>
            </a:r>
          </a:p>
        </p:txBody>
      </p:sp>
      <p:sp>
        <p:nvSpPr>
          <p:cNvPr id="24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51341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Plasma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Plasma contains inorganic salts as dissolved ions, sometimes called electrolytes</a:t>
            </a:r>
          </a:p>
          <a:p>
            <a:r>
              <a:rPr lang="en-US" dirty="0" smtClean="0"/>
              <a:t>Plasma proteins influence blood pH and help maintain osmotic balance between blood and interstitial fluid</a:t>
            </a:r>
          </a:p>
          <a:p>
            <a:r>
              <a:rPr lang="en-US" dirty="0" smtClean="0"/>
              <a:t>Certain plasma proteins function in lipid transport, immunity, and blood clotting</a:t>
            </a:r>
          </a:p>
          <a:p>
            <a:r>
              <a:rPr lang="en-US" dirty="0" smtClean="0"/>
              <a:t>Plasma is similar in composition to interstitial fluid, but plasma has a much higher protein concentration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05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Cellular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Suspended in blood plasma are two types of cells:</a:t>
            </a:r>
          </a:p>
          <a:p>
            <a:pPr lvl="1"/>
            <a:r>
              <a:rPr lang="en-US" dirty="0" smtClean="0"/>
              <a:t>Red blood cells (erythrocytes) transport O</a:t>
            </a:r>
            <a:r>
              <a:rPr lang="en-US" baseline="-25000" dirty="0" smtClean="0"/>
              <a:t>2</a:t>
            </a:r>
            <a:endParaRPr lang="en-US" dirty="0" smtClean="0"/>
          </a:p>
          <a:p>
            <a:pPr lvl="1"/>
            <a:r>
              <a:rPr lang="en-US" dirty="0" smtClean="0"/>
              <a:t>White blood cells (leukocytes) function in defense</a:t>
            </a:r>
          </a:p>
          <a:p>
            <a:r>
              <a:rPr lang="en-US" b="1" dirty="0" smtClean="0"/>
              <a:t>Platelets</a:t>
            </a:r>
            <a:r>
              <a:rPr lang="en-US" dirty="0" smtClean="0"/>
              <a:t> are fragments of cells that are involved</a:t>
            </a:r>
            <a:br>
              <a:rPr lang="en-US" dirty="0" smtClean="0"/>
            </a:br>
            <a:r>
              <a:rPr lang="en-US" dirty="0" smtClean="0"/>
              <a:t>in clotting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49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Erythrocytes</a:t>
            </a:r>
          </a:p>
          <a:p>
            <a:r>
              <a:rPr lang="en-US" dirty="0" smtClean="0"/>
              <a:t>Red blood cells, or </a:t>
            </a:r>
            <a:r>
              <a:rPr lang="en-US" b="1" dirty="0" smtClean="0"/>
              <a:t>erythrocytes</a:t>
            </a:r>
            <a:r>
              <a:rPr lang="en-US" dirty="0" smtClean="0"/>
              <a:t>, are the most numerous blood cells</a:t>
            </a:r>
          </a:p>
          <a:p>
            <a:r>
              <a:rPr lang="en-US" dirty="0" smtClean="0"/>
              <a:t>They contain </a:t>
            </a:r>
            <a:r>
              <a:rPr lang="en-US" b="1" dirty="0" smtClean="0"/>
              <a:t>hemoglobin</a:t>
            </a:r>
            <a:r>
              <a:rPr lang="en-US" dirty="0" smtClean="0"/>
              <a:t>, the iron-containing protein that transports O</a:t>
            </a:r>
            <a:r>
              <a:rPr lang="en-US" baseline="-25000" dirty="0" smtClean="0"/>
              <a:t>2</a:t>
            </a:r>
            <a:endParaRPr lang="en-US" dirty="0" smtClean="0"/>
          </a:p>
          <a:p>
            <a:r>
              <a:rPr lang="en-US" dirty="0" smtClean="0"/>
              <a:t>Each molecule of hemoglobin binds up to four molecules of O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In mammals, mature erythrocytes lack nuclei</a:t>
            </a:r>
            <a:br>
              <a:rPr lang="en-US" dirty="0" smtClean="0"/>
            </a:br>
            <a:r>
              <a:rPr lang="en-US" dirty="0" smtClean="0"/>
              <a:t>and mitochondria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54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Sickle-cell disease</a:t>
            </a:r>
            <a:r>
              <a:rPr lang="en-US" dirty="0" smtClean="0"/>
              <a:t> is caused by abnormal hemoglobin proteins that form aggregates</a:t>
            </a:r>
          </a:p>
          <a:p>
            <a:r>
              <a:rPr lang="en-US" dirty="0" smtClean="0"/>
              <a:t>The aggregates can deform an erythrocyte into</a:t>
            </a:r>
            <a:br>
              <a:rPr lang="en-US" dirty="0" smtClean="0"/>
            </a:br>
            <a:r>
              <a:rPr lang="en-US" dirty="0" smtClean="0"/>
              <a:t>a sickle shape</a:t>
            </a:r>
          </a:p>
          <a:p>
            <a:r>
              <a:rPr lang="en-US" dirty="0" smtClean="0"/>
              <a:t>Sickled cells can rupture or can block blood vessels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31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Leukocytes</a:t>
            </a:r>
          </a:p>
          <a:p>
            <a:r>
              <a:rPr lang="en-US" dirty="0" smtClean="0"/>
              <a:t>There are five major types of white blood cells, or </a:t>
            </a:r>
            <a:r>
              <a:rPr lang="en-US" b="1" dirty="0" smtClean="0"/>
              <a:t>leukocytes</a:t>
            </a:r>
            <a:endParaRPr lang="en-US" dirty="0" smtClean="0"/>
          </a:p>
          <a:p>
            <a:r>
              <a:rPr lang="en-US" dirty="0" smtClean="0"/>
              <a:t>They function in defense either by phagocytizing bacteria and debris or by mounting immune responses against foreign substances</a:t>
            </a:r>
          </a:p>
          <a:p>
            <a:r>
              <a:rPr lang="en-US" dirty="0" smtClean="0"/>
              <a:t>They are found both in and outside of the circulatory system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5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Platelets</a:t>
            </a:r>
          </a:p>
          <a:p>
            <a:r>
              <a:rPr lang="en-US" dirty="0" smtClean="0"/>
              <a:t>Platelets are fragments of cells and function in blood clotting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7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Video: Leukocyte Adhesion and Rolling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  <p:pic>
        <p:nvPicPr>
          <p:cNvPr id="3" name="42_17LeukocyteRoll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466" y="838200"/>
            <a:ext cx="8365067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6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2"/>
          <a:stretch>
            <a:fillRect/>
          </a:stretch>
        </p:blipFill>
        <p:spPr>
          <a:xfrm>
            <a:off x="1258824" y="332232"/>
            <a:ext cx="6626352" cy="619353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42.2a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3167063" y="3814763"/>
            <a:ext cx="1038225" cy="962025"/>
          </a:xfrm>
          <a:custGeom>
            <a:avLst/>
            <a:gdLst>
              <a:gd name="connsiteX0" fmla="*/ 638175 w 1038225"/>
              <a:gd name="connsiteY0" fmla="*/ 0 h 962025"/>
              <a:gd name="connsiteX1" fmla="*/ 0 w 1038225"/>
              <a:gd name="connsiteY1" fmla="*/ 962025 h 962025"/>
              <a:gd name="connsiteX2" fmla="*/ 1038225 w 1038225"/>
              <a:gd name="connsiteY2" fmla="*/ 385762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8225" h="962025">
                <a:moveTo>
                  <a:pt x="638175" y="0"/>
                </a:moveTo>
                <a:lnTo>
                  <a:pt x="0" y="962025"/>
                </a:lnTo>
                <a:lnTo>
                  <a:pt x="1038225" y="385762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171810" y="3819510"/>
            <a:ext cx="1038225" cy="962025"/>
          </a:xfrm>
          <a:custGeom>
            <a:avLst/>
            <a:gdLst>
              <a:gd name="connsiteX0" fmla="*/ 638175 w 1038225"/>
              <a:gd name="connsiteY0" fmla="*/ 0 h 962025"/>
              <a:gd name="connsiteX1" fmla="*/ 0 w 1038225"/>
              <a:gd name="connsiteY1" fmla="*/ 962025 h 962025"/>
              <a:gd name="connsiteX2" fmla="*/ 1038225 w 1038225"/>
              <a:gd name="connsiteY2" fmla="*/ 385762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8225" h="962025">
                <a:moveTo>
                  <a:pt x="638175" y="0"/>
                </a:moveTo>
                <a:lnTo>
                  <a:pt x="0" y="962025"/>
                </a:lnTo>
                <a:lnTo>
                  <a:pt x="1038225" y="385762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330575" y="5137150"/>
            <a:ext cx="863600" cy="387350"/>
          </a:xfrm>
          <a:custGeom>
            <a:avLst/>
            <a:gdLst>
              <a:gd name="connsiteX0" fmla="*/ 0 w 863600"/>
              <a:gd name="connsiteY0" fmla="*/ 387350 h 387350"/>
              <a:gd name="connsiteX1" fmla="*/ 863600 w 863600"/>
              <a:gd name="connsiteY1" fmla="*/ 0 h 38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3600" h="387350">
                <a:moveTo>
                  <a:pt x="0" y="387350"/>
                </a:moveTo>
                <a:lnTo>
                  <a:pt x="863600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330575" y="5133975"/>
            <a:ext cx="863600" cy="387350"/>
          </a:xfrm>
          <a:custGeom>
            <a:avLst/>
            <a:gdLst>
              <a:gd name="connsiteX0" fmla="*/ 0 w 863600"/>
              <a:gd name="connsiteY0" fmla="*/ 387350 h 387350"/>
              <a:gd name="connsiteX1" fmla="*/ 863600 w 863600"/>
              <a:gd name="connsiteY1" fmla="*/ 0 h 38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3600" h="387350">
                <a:moveTo>
                  <a:pt x="0" y="387350"/>
                </a:moveTo>
                <a:lnTo>
                  <a:pt x="8636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654800" y="5314950"/>
            <a:ext cx="1133475" cy="136525"/>
            <a:chOff x="6654800" y="5314950"/>
            <a:chExt cx="1133475" cy="136525"/>
          </a:xfrm>
        </p:grpSpPr>
        <p:sp>
          <p:nvSpPr>
            <p:cNvPr id="6" name="Freeform 5"/>
            <p:cNvSpPr/>
            <p:nvPr/>
          </p:nvSpPr>
          <p:spPr>
            <a:xfrm>
              <a:off x="6654800" y="5381625"/>
              <a:ext cx="1133475" cy="0"/>
            </a:xfrm>
            <a:custGeom>
              <a:avLst/>
              <a:gdLst>
                <a:gd name="connsiteX0" fmla="*/ 0 w 1133475"/>
                <a:gd name="connsiteY0" fmla="*/ 0 h 0"/>
                <a:gd name="connsiteX1" fmla="*/ 1133475 w 11334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33475">
                  <a:moveTo>
                    <a:pt x="0" y="0"/>
                  </a:moveTo>
                  <a:lnTo>
                    <a:pt x="1133475" y="0"/>
                  </a:lnTo>
                </a:path>
              </a:pathLst>
            </a:custGeom>
            <a:ln w="12700">
              <a:solidFill>
                <a:schemeClr val="bg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6654800" y="5314950"/>
              <a:ext cx="0" cy="136525"/>
            </a:xfrm>
            <a:custGeom>
              <a:avLst/>
              <a:gdLst>
                <a:gd name="connsiteX0" fmla="*/ 0 w 0"/>
                <a:gd name="connsiteY0" fmla="*/ 0 h 136525"/>
                <a:gd name="connsiteX1" fmla="*/ 0 w 0"/>
                <a:gd name="connsiteY1" fmla="*/ 136525 h 136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6525">
                  <a:moveTo>
                    <a:pt x="0" y="0"/>
                  </a:moveTo>
                  <a:lnTo>
                    <a:pt x="0" y="136525"/>
                  </a:lnTo>
                </a:path>
              </a:pathLst>
            </a:custGeom>
            <a:ln w="12700">
              <a:solidFill>
                <a:schemeClr val="bg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7788275" y="5314950"/>
              <a:ext cx="0" cy="133350"/>
            </a:xfrm>
            <a:custGeom>
              <a:avLst/>
              <a:gdLst>
                <a:gd name="connsiteX0" fmla="*/ 0 w 0"/>
                <a:gd name="connsiteY0" fmla="*/ 0 h 133350"/>
                <a:gd name="connsiteX1" fmla="*/ 0 w 0"/>
                <a:gd name="connsiteY1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3350">
                  <a:moveTo>
                    <a:pt x="0" y="0"/>
                  </a:moveTo>
                  <a:lnTo>
                    <a:pt x="0" y="133350"/>
                  </a:lnTo>
                </a:path>
              </a:pathLst>
            </a:custGeom>
            <a:ln w="12700">
              <a:solidFill>
                <a:schemeClr val="bg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</p:grpSp>
      <p:sp>
        <p:nvSpPr>
          <p:cNvPr id="12" name="Freeform 11"/>
          <p:cNvSpPr/>
          <p:nvPr/>
        </p:nvSpPr>
        <p:spPr>
          <a:xfrm>
            <a:off x="4950619" y="1276350"/>
            <a:ext cx="1576387" cy="1238250"/>
          </a:xfrm>
          <a:custGeom>
            <a:avLst/>
            <a:gdLst>
              <a:gd name="connsiteX0" fmla="*/ 0 w 1576387"/>
              <a:gd name="connsiteY0" fmla="*/ 1238250 h 1238250"/>
              <a:gd name="connsiteX1" fmla="*/ 1576387 w 1576387"/>
              <a:gd name="connsiteY1" fmla="*/ 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76387" h="1238250">
                <a:moveTo>
                  <a:pt x="0" y="1238250"/>
                </a:moveTo>
                <a:lnTo>
                  <a:pt x="1576387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950635" y="1278747"/>
            <a:ext cx="1576387" cy="1238250"/>
          </a:xfrm>
          <a:custGeom>
            <a:avLst/>
            <a:gdLst>
              <a:gd name="connsiteX0" fmla="*/ 0 w 1576387"/>
              <a:gd name="connsiteY0" fmla="*/ 1238250 h 1238250"/>
              <a:gd name="connsiteX1" fmla="*/ 1576387 w 1576387"/>
              <a:gd name="connsiteY1" fmla="*/ 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76387" h="1238250">
                <a:moveTo>
                  <a:pt x="0" y="1238250"/>
                </a:moveTo>
                <a:lnTo>
                  <a:pt x="1576387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6600762" y="937945"/>
            <a:ext cx="921727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FFFFFF"/>
                </a:solidFill>
                <a:latin typeface="Arial"/>
              </a:rPr>
              <a:t>Mouth</a:t>
            </a: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1311212" y="4813033"/>
            <a:ext cx="196688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FFFFFF"/>
                </a:solidFill>
                <a:latin typeface="Arial"/>
              </a:rPr>
              <a:t>Radial canals</a:t>
            </a: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1746187" y="5552808"/>
            <a:ext cx="203581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FFFFFF"/>
                </a:solidFill>
                <a:latin typeface="Arial"/>
              </a:rPr>
              <a:t>Circular canal</a:t>
            </a: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6765862" y="5478195"/>
            <a:ext cx="95859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FFFFFF"/>
                </a:solidFill>
                <a:latin typeface="Arial"/>
              </a:rPr>
              <a:t>2.5 cm</a:t>
            </a:r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1296924" y="6157645"/>
            <a:ext cx="552375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(a) The moon jelly </a:t>
            </a:r>
            <a:r>
              <a:rPr lang="en-US" b="1" i="1" dirty="0">
                <a:solidFill>
                  <a:srgbClr val="000000"/>
                </a:solidFill>
                <a:latin typeface="Arial"/>
              </a:rPr>
              <a:t>Aurelia</a:t>
            </a:r>
            <a:r>
              <a:rPr lang="en-US" b="1" dirty="0">
                <a:solidFill>
                  <a:srgbClr val="000000"/>
                </a:solidFill>
                <a:latin typeface="Arial"/>
              </a:rPr>
              <a:t>, a cnidarian</a:t>
            </a:r>
          </a:p>
        </p:txBody>
      </p:sp>
      <p:sp>
        <p:nvSpPr>
          <p:cNvPr id="20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40178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/>
          <a:lstStyle/>
          <a:p>
            <a:r>
              <a:rPr lang="en-US" i="1" smtClean="0"/>
              <a:t>Stem Cells and the Replacement of Cellular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Erythrocytes, leukocytes, and platelets all develop from a common source of </a:t>
            </a:r>
            <a:r>
              <a:rPr lang="en-US" b="1" dirty="0" smtClean="0"/>
              <a:t>stem cells </a:t>
            </a:r>
            <a:r>
              <a:rPr lang="en-US" dirty="0" smtClean="0"/>
              <a:t>in the red marrow of bones, especially ribs, vertebrae, sternum, and pelvis</a:t>
            </a:r>
          </a:p>
          <a:p>
            <a:r>
              <a:rPr lang="en-US" dirty="0" smtClean="0"/>
              <a:t>The hormone </a:t>
            </a:r>
            <a:r>
              <a:rPr lang="en-US" b="1" dirty="0" smtClean="0"/>
              <a:t>erythropoietin (EPO)</a:t>
            </a:r>
            <a:r>
              <a:rPr lang="en-US" dirty="0" smtClean="0"/>
              <a:t> stimulates erythrocyte production when O</a:t>
            </a:r>
            <a:r>
              <a:rPr lang="en-US" baseline="-25000" dirty="0" smtClean="0"/>
              <a:t>2</a:t>
            </a:r>
            <a:r>
              <a:rPr lang="en-US" dirty="0" smtClean="0"/>
              <a:t> delivery is low</a:t>
            </a:r>
          </a:p>
          <a:p>
            <a:r>
              <a:rPr lang="en-US" dirty="0" smtClean="0"/>
              <a:t>Physicians can use recombinant EPO to treat people with conditions such as anemia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10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9"/>
          <a:stretch>
            <a:fillRect/>
          </a:stretch>
        </p:blipFill>
        <p:spPr>
          <a:xfrm>
            <a:off x="1274064" y="301752"/>
            <a:ext cx="6595872" cy="625449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42.17</a:t>
            </a:r>
            <a:endParaRPr lang="en-US"/>
          </a:p>
        </p:txBody>
      </p:sp>
      <p:sp>
        <p:nvSpPr>
          <p:cNvPr id="5" name="Left Brace 4"/>
          <p:cNvSpPr/>
          <p:nvPr/>
        </p:nvSpPr>
        <p:spPr bwMode="auto">
          <a:xfrm rot="16200000">
            <a:off x="2183215" y="4100116"/>
            <a:ext cx="227801" cy="1476374"/>
          </a:xfrm>
          <a:prstGeom prst="leftBrace">
            <a:avLst>
              <a:gd name="adj1" fmla="val 42873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062489" y="655326"/>
            <a:ext cx="187230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Stem cells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(in bone marrow)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835226" y="2199963"/>
            <a:ext cx="11541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Lymphoid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progenitor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cells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6305501" y="2199963"/>
            <a:ext cx="11541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Myeloid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progenitor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cells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1457276" y="3631888"/>
            <a:ext cx="165429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B cells  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 T cells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3644851" y="4484376"/>
            <a:ext cx="141064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Erythrocytes</a:t>
            </a: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1569989" y="4898713"/>
            <a:ext cx="147899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Lymphocytes</a:t>
            </a: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5192664" y="4701863"/>
            <a:ext cx="128240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Neutrophils</a:t>
            </a: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6491239" y="4527238"/>
            <a:ext cx="110286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Basophils</a:t>
            </a: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3651201" y="5936938"/>
            <a:ext cx="120545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Monocytes</a:t>
            </a:r>
          </a:p>
        </p:txBody>
      </p:sp>
      <p:sp>
        <p:nvSpPr>
          <p:cNvPr id="16" name="TextBox 17"/>
          <p:cNvSpPr txBox="1">
            <a:spLocks noChangeArrowheads="1"/>
          </p:cNvSpPr>
          <p:nvPr/>
        </p:nvSpPr>
        <p:spPr bwMode="auto">
          <a:xfrm>
            <a:off x="5129164" y="6148076"/>
            <a:ext cx="94897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Platelets</a:t>
            </a:r>
          </a:p>
        </p:txBody>
      </p:sp>
      <p:sp>
        <p:nvSpPr>
          <p:cNvPr id="17" name="TextBox 18"/>
          <p:cNvSpPr txBox="1">
            <a:spLocks noChangeArrowheads="1"/>
          </p:cNvSpPr>
          <p:nvPr/>
        </p:nvSpPr>
        <p:spPr bwMode="auto">
          <a:xfrm>
            <a:off x="6386464" y="6054413"/>
            <a:ext cx="130805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err="1">
                <a:solidFill>
                  <a:srgbClr val="000000"/>
                </a:solidFill>
                <a:latin typeface="Arial"/>
              </a:rPr>
              <a:t>Eosinophils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94261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Blood Clotting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Coagulation is the formation of a solid clot from liquid blood</a:t>
            </a:r>
          </a:p>
          <a:p>
            <a:r>
              <a:rPr lang="en-US" dirty="0" smtClean="0"/>
              <a:t>A cascade of complex reactions converts inactive fibrinogen to fibrin, forming a clot</a:t>
            </a:r>
          </a:p>
          <a:p>
            <a:r>
              <a:rPr lang="en-US" dirty="0" smtClean="0"/>
              <a:t>A blood clot formed within a blood vessel is called a </a:t>
            </a:r>
            <a:r>
              <a:rPr lang="en-US" b="1" dirty="0" smtClean="0"/>
              <a:t>thrombus </a:t>
            </a:r>
            <a:r>
              <a:rPr lang="en-US" dirty="0" smtClean="0"/>
              <a:t>and can block blood flow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89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8"/>
          <a:stretch>
            <a:fillRect/>
          </a:stretch>
        </p:blipFill>
        <p:spPr>
          <a:xfrm>
            <a:off x="298704" y="911352"/>
            <a:ext cx="8546592" cy="503529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42.18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1181100" y="3035300"/>
            <a:ext cx="85725" cy="327025"/>
          </a:xfrm>
          <a:custGeom>
            <a:avLst/>
            <a:gdLst>
              <a:gd name="connsiteX0" fmla="*/ 0 w 85725"/>
              <a:gd name="connsiteY0" fmla="*/ 0 h 327025"/>
              <a:gd name="connsiteX1" fmla="*/ 85725 w 85725"/>
              <a:gd name="connsiteY1" fmla="*/ 327025 h 32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725" h="327025">
                <a:moveTo>
                  <a:pt x="0" y="0"/>
                </a:moveTo>
                <a:lnTo>
                  <a:pt x="85725" y="32702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281113" y="3159919"/>
            <a:ext cx="147637" cy="57150"/>
          </a:xfrm>
          <a:custGeom>
            <a:avLst/>
            <a:gdLst>
              <a:gd name="connsiteX0" fmla="*/ 0 w 147637"/>
              <a:gd name="connsiteY0" fmla="*/ 0 h 57150"/>
              <a:gd name="connsiteX1" fmla="*/ 147637 w 147637"/>
              <a:gd name="connsiteY1" fmla="*/ 5715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7637" h="57150">
                <a:moveTo>
                  <a:pt x="0" y="0"/>
                </a:moveTo>
                <a:lnTo>
                  <a:pt x="147637" y="571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312319" y="3102769"/>
            <a:ext cx="133350" cy="197644"/>
          </a:xfrm>
          <a:custGeom>
            <a:avLst/>
            <a:gdLst>
              <a:gd name="connsiteX0" fmla="*/ 0 w 133350"/>
              <a:gd name="connsiteY0" fmla="*/ 0 h 197644"/>
              <a:gd name="connsiteX1" fmla="*/ 133350 w 133350"/>
              <a:gd name="connsiteY1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350" h="197644">
                <a:moveTo>
                  <a:pt x="0" y="0"/>
                </a:moveTo>
                <a:lnTo>
                  <a:pt x="133350" y="197644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100638" y="3031331"/>
            <a:ext cx="247650" cy="438150"/>
          </a:xfrm>
          <a:custGeom>
            <a:avLst/>
            <a:gdLst>
              <a:gd name="connsiteX0" fmla="*/ 0 w 247650"/>
              <a:gd name="connsiteY0" fmla="*/ 0 h 438150"/>
              <a:gd name="connsiteX1" fmla="*/ 247650 w 247650"/>
              <a:gd name="connsiteY1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7650" h="438150">
                <a:moveTo>
                  <a:pt x="0" y="0"/>
                </a:moveTo>
                <a:lnTo>
                  <a:pt x="247650" y="4381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562725" y="2040731"/>
            <a:ext cx="1040606" cy="1023938"/>
          </a:xfrm>
          <a:custGeom>
            <a:avLst/>
            <a:gdLst>
              <a:gd name="connsiteX0" fmla="*/ 0 w 1040606"/>
              <a:gd name="connsiteY0" fmla="*/ 230982 h 1023938"/>
              <a:gd name="connsiteX1" fmla="*/ 185738 w 1040606"/>
              <a:gd name="connsiteY1" fmla="*/ 1023938 h 1023938"/>
              <a:gd name="connsiteX2" fmla="*/ 1040606 w 1040606"/>
              <a:gd name="connsiteY2" fmla="*/ 0 h 1023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0606" h="1023938">
                <a:moveTo>
                  <a:pt x="0" y="230982"/>
                </a:moveTo>
                <a:lnTo>
                  <a:pt x="185738" y="1023938"/>
                </a:lnTo>
                <a:lnTo>
                  <a:pt x="1040606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336756" y="3436144"/>
            <a:ext cx="435769" cy="71437"/>
            <a:chOff x="8336756" y="3436144"/>
            <a:chExt cx="435769" cy="71437"/>
          </a:xfrm>
        </p:grpSpPr>
        <p:sp>
          <p:nvSpPr>
            <p:cNvPr id="10" name="Freeform 9"/>
            <p:cNvSpPr/>
            <p:nvPr/>
          </p:nvSpPr>
          <p:spPr>
            <a:xfrm>
              <a:off x="8336756" y="3436144"/>
              <a:ext cx="0" cy="71437"/>
            </a:xfrm>
            <a:custGeom>
              <a:avLst/>
              <a:gdLst>
                <a:gd name="connsiteX0" fmla="*/ 0 w 0"/>
                <a:gd name="connsiteY0" fmla="*/ 0 h 71437"/>
                <a:gd name="connsiteX1" fmla="*/ 0 w 0"/>
                <a:gd name="connsiteY1" fmla="*/ 71437 h 7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1437">
                  <a:moveTo>
                    <a:pt x="0" y="0"/>
                  </a:moveTo>
                  <a:lnTo>
                    <a:pt x="0" y="71437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8772525" y="3436144"/>
              <a:ext cx="0" cy="69056"/>
            </a:xfrm>
            <a:custGeom>
              <a:avLst/>
              <a:gdLst>
                <a:gd name="connsiteX0" fmla="*/ 0 w 0"/>
                <a:gd name="connsiteY0" fmla="*/ 0 h 69056"/>
                <a:gd name="connsiteX1" fmla="*/ 0 w 0"/>
                <a:gd name="connsiteY1" fmla="*/ 69056 h 6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69056">
                  <a:moveTo>
                    <a:pt x="0" y="0"/>
                  </a:moveTo>
                  <a:lnTo>
                    <a:pt x="0" y="69056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8336756" y="3469481"/>
              <a:ext cx="433388" cy="0"/>
            </a:xfrm>
            <a:custGeom>
              <a:avLst/>
              <a:gdLst>
                <a:gd name="connsiteX0" fmla="*/ 0 w 433388"/>
                <a:gd name="connsiteY0" fmla="*/ 0 h 0"/>
                <a:gd name="connsiteX1" fmla="*/ 433388 w 43338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3388">
                  <a:moveTo>
                    <a:pt x="0" y="0"/>
                  </a:moveTo>
                  <a:lnTo>
                    <a:pt x="433388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</p:grpSp>
      <p:sp>
        <p:nvSpPr>
          <p:cNvPr id="14" name="Freeform 13"/>
          <p:cNvSpPr/>
          <p:nvPr/>
        </p:nvSpPr>
        <p:spPr>
          <a:xfrm>
            <a:off x="6562741" y="2040747"/>
            <a:ext cx="1040606" cy="1023938"/>
          </a:xfrm>
          <a:custGeom>
            <a:avLst/>
            <a:gdLst>
              <a:gd name="connsiteX0" fmla="*/ 0 w 1040606"/>
              <a:gd name="connsiteY0" fmla="*/ 230982 h 1023938"/>
              <a:gd name="connsiteX1" fmla="*/ 185738 w 1040606"/>
              <a:gd name="connsiteY1" fmla="*/ 1023938 h 1023938"/>
              <a:gd name="connsiteX2" fmla="*/ 1040606 w 1040606"/>
              <a:gd name="connsiteY2" fmla="*/ 0 h 1023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0606" h="1023938">
                <a:moveTo>
                  <a:pt x="0" y="230982"/>
                </a:moveTo>
                <a:lnTo>
                  <a:pt x="185738" y="1023938"/>
                </a:lnTo>
                <a:lnTo>
                  <a:pt x="1040606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9" name="TextBox 4"/>
          <p:cNvSpPr txBox="1">
            <a:spLocks noChangeArrowheads="1"/>
          </p:cNvSpPr>
          <p:nvPr/>
        </p:nvSpPr>
        <p:spPr bwMode="auto">
          <a:xfrm>
            <a:off x="4611496" y="2009608"/>
            <a:ext cx="9842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FFFFFF"/>
                </a:solidFill>
                <a:latin typeface="Arial"/>
              </a:rPr>
              <a:t>3</a:t>
            </a:r>
          </a:p>
        </p:txBody>
      </p:sp>
      <p:sp>
        <p:nvSpPr>
          <p:cNvPr id="40" name="TextBox 5"/>
          <p:cNvSpPr txBox="1">
            <a:spLocks noChangeArrowheads="1"/>
          </p:cNvSpPr>
          <p:nvPr/>
        </p:nvSpPr>
        <p:spPr bwMode="auto">
          <a:xfrm>
            <a:off x="1457133" y="3149433"/>
            <a:ext cx="1284288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Collagen fibers</a:t>
            </a:r>
          </a:p>
        </p:txBody>
      </p:sp>
      <p:sp>
        <p:nvSpPr>
          <p:cNvPr id="41" name="TextBox 6"/>
          <p:cNvSpPr txBox="1">
            <a:spLocks noChangeArrowheads="1"/>
          </p:cNvSpPr>
          <p:nvPr/>
        </p:nvSpPr>
        <p:spPr bwMode="auto">
          <a:xfrm>
            <a:off x="1226946" y="3382795"/>
            <a:ext cx="6334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Platelet</a:t>
            </a:r>
          </a:p>
        </p:txBody>
      </p:sp>
      <p:sp>
        <p:nvSpPr>
          <p:cNvPr id="42" name="TextBox 7"/>
          <p:cNvSpPr txBox="1">
            <a:spLocks noChangeArrowheads="1"/>
          </p:cNvSpPr>
          <p:nvPr/>
        </p:nvSpPr>
        <p:spPr bwMode="auto">
          <a:xfrm>
            <a:off x="3463733" y="3258970"/>
            <a:ext cx="636393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</a:rPr>
              <a:t>Platelet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</a:rPr>
              <a:t>plug</a:t>
            </a:r>
            <a:endParaRPr lang="en-US" sz="14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TextBox 9"/>
          <p:cNvSpPr txBox="1">
            <a:spLocks noChangeArrowheads="1"/>
          </p:cNvSpPr>
          <p:nvPr/>
        </p:nvSpPr>
        <p:spPr bwMode="auto">
          <a:xfrm>
            <a:off x="5054408" y="3492333"/>
            <a:ext cx="86042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Fibrin clot</a:t>
            </a:r>
          </a:p>
        </p:txBody>
      </p:sp>
      <p:sp>
        <p:nvSpPr>
          <p:cNvPr id="44" name="TextBox 10"/>
          <p:cNvSpPr txBox="1">
            <a:spLocks noChangeArrowheads="1"/>
          </p:cNvSpPr>
          <p:nvPr/>
        </p:nvSpPr>
        <p:spPr bwMode="auto">
          <a:xfrm>
            <a:off x="6052946" y="3090695"/>
            <a:ext cx="1955664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</a:rPr>
              <a:t>Red blood cells caught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</a:rPr>
              <a:t>in threads of fibrin</a:t>
            </a:r>
            <a:endParaRPr lang="en-US" sz="14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TextBox 12"/>
          <p:cNvSpPr txBox="1">
            <a:spLocks noChangeArrowheads="1"/>
          </p:cNvSpPr>
          <p:nvPr/>
        </p:nvSpPr>
        <p:spPr bwMode="auto">
          <a:xfrm>
            <a:off x="8367521" y="3492333"/>
            <a:ext cx="413575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5 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µ</a:t>
            </a:r>
            <a:r>
              <a:rPr lang="en-US" sz="1400" b="1" dirty="0">
                <a:solidFill>
                  <a:srgbClr val="000000"/>
                </a:solidFill>
                <a:latin typeface="Arial"/>
              </a:rPr>
              <a:t>m</a:t>
            </a:r>
          </a:p>
        </p:txBody>
      </p:sp>
      <p:sp>
        <p:nvSpPr>
          <p:cNvPr id="46" name="TextBox 13"/>
          <p:cNvSpPr txBox="1">
            <a:spLocks noChangeArrowheads="1"/>
          </p:cNvSpPr>
          <p:nvPr/>
        </p:nvSpPr>
        <p:spPr bwMode="auto">
          <a:xfrm>
            <a:off x="1347596" y="3947945"/>
            <a:ext cx="1574149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Clotting factors from:</a:t>
            </a:r>
          </a:p>
        </p:txBody>
      </p:sp>
      <p:sp>
        <p:nvSpPr>
          <p:cNvPr id="47" name="TextBox 14"/>
          <p:cNvSpPr txBox="1">
            <a:spLocks noChangeArrowheads="1"/>
          </p:cNvSpPr>
          <p:nvPr/>
        </p:nvSpPr>
        <p:spPr bwMode="auto">
          <a:xfrm>
            <a:off x="1526983" y="4117808"/>
            <a:ext cx="627063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Platelets</a:t>
            </a:r>
          </a:p>
        </p:txBody>
      </p:sp>
      <p:sp>
        <p:nvSpPr>
          <p:cNvPr id="48" name="TextBox 15"/>
          <p:cNvSpPr txBox="1">
            <a:spLocks noChangeArrowheads="1"/>
          </p:cNvSpPr>
          <p:nvPr/>
        </p:nvSpPr>
        <p:spPr bwMode="auto">
          <a:xfrm>
            <a:off x="1526983" y="4282908"/>
            <a:ext cx="10668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Damaged cells</a:t>
            </a:r>
          </a:p>
        </p:txBody>
      </p:sp>
      <p:sp>
        <p:nvSpPr>
          <p:cNvPr id="49" name="TextBox 16"/>
          <p:cNvSpPr txBox="1">
            <a:spLocks noChangeArrowheads="1"/>
          </p:cNvSpPr>
          <p:nvPr/>
        </p:nvSpPr>
        <p:spPr bwMode="auto">
          <a:xfrm>
            <a:off x="1526983" y="4436895"/>
            <a:ext cx="3141663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Plasma (factors include calcium, vitamin K)</a:t>
            </a:r>
          </a:p>
        </p:txBody>
      </p:sp>
      <p:sp>
        <p:nvSpPr>
          <p:cNvPr id="50" name="TextBox 17"/>
          <p:cNvSpPr txBox="1">
            <a:spLocks noChangeArrowheads="1"/>
          </p:cNvSpPr>
          <p:nvPr/>
        </p:nvSpPr>
        <p:spPr bwMode="auto">
          <a:xfrm>
            <a:off x="1780983" y="4827421"/>
            <a:ext cx="1398588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Enzymatic cascade</a:t>
            </a:r>
          </a:p>
        </p:txBody>
      </p:sp>
      <p:sp>
        <p:nvSpPr>
          <p:cNvPr id="51" name="TextBox 18"/>
          <p:cNvSpPr txBox="1">
            <a:spLocks noChangeArrowheads="1"/>
          </p:cNvSpPr>
          <p:nvPr/>
        </p:nvSpPr>
        <p:spPr bwMode="auto">
          <a:xfrm>
            <a:off x="1276158" y="5168733"/>
            <a:ext cx="924933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err="1">
                <a:solidFill>
                  <a:srgbClr val="000000"/>
                </a:solidFill>
                <a:latin typeface="Arial"/>
              </a:rPr>
              <a:t>Prothrombin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TextBox 19"/>
          <p:cNvSpPr txBox="1">
            <a:spLocks noChangeArrowheads="1"/>
          </p:cNvSpPr>
          <p:nvPr/>
        </p:nvSpPr>
        <p:spPr bwMode="auto">
          <a:xfrm>
            <a:off x="2843021" y="5178258"/>
            <a:ext cx="711733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Thrombin</a:t>
            </a:r>
          </a:p>
        </p:txBody>
      </p:sp>
      <p:sp>
        <p:nvSpPr>
          <p:cNvPr id="53" name="TextBox 20"/>
          <p:cNvSpPr txBox="1">
            <a:spLocks noChangeArrowheads="1"/>
          </p:cNvSpPr>
          <p:nvPr/>
        </p:nvSpPr>
        <p:spPr bwMode="auto">
          <a:xfrm>
            <a:off x="3687571" y="5589420"/>
            <a:ext cx="429605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Fibrin</a:t>
            </a:r>
          </a:p>
        </p:txBody>
      </p:sp>
      <p:sp>
        <p:nvSpPr>
          <p:cNvPr id="55" name="TextBox 22"/>
          <p:cNvSpPr txBox="1">
            <a:spLocks noChangeArrowheads="1"/>
          </p:cNvSpPr>
          <p:nvPr/>
        </p:nvSpPr>
        <p:spPr bwMode="auto">
          <a:xfrm>
            <a:off x="4262246" y="4914733"/>
            <a:ext cx="665247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Positive</a:t>
            </a:r>
          </a:p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feedback</a:t>
            </a:r>
            <a:endParaRPr lang="en-US" sz="12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TextBox 24"/>
          <p:cNvSpPr txBox="1">
            <a:spLocks noChangeArrowheads="1"/>
          </p:cNvSpPr>
          <p:nvPr/>
        </p:nvSpPr>
        <p:spPr bwMode="auto">
          <a:xfrm>
            <a:off x="5206808" y="3895558"/>
            <a:ext cx="864019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</a:rPr>
              <a:t>Fibrin clot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</a:rPr>
              <a:t>formation</a:t>
            </a:r>
            <a:endParaRPr lang="en-US" sz="14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TextBox 26"/>
          <p:cNvSpPr txBox="1">
            <a:spLocks noChangeArrowheads="1"/>
          </p:cNvSpPr>
          <p:nvPr/>
        </p:nvSpPr>
        <p:spPr bwMode="auto">
          <a:xfrm>
            <a:off x="2106421" y="5589420"/>
            <a:ext cx="798295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Fibrinogen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333374" y="2015958"/>
            <a:ext cx="182880" cy="211138"/>
            <a:chOff x="333374" y="2023101"/>
            <a:chExt cx="182880" cy="211138"/>
          </a:xfrm>
        </p:grpSpPr>
        <p:sp>
          <p:nvSpPr>
            <p:cNvPr id="9" name="Oval 8"/>
            <p:cNvSpPr/>
            <p:nvPr/>
          </p:nvSpPr>
          <p:spPr bwMode="auto">
            <a:xfrm>
              <a:off x="333374" y="2037230"/>
              <a:ext cx="182880" cy="182880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58" name="TextBox 2"/>
            <p:cNvSpPr txBox="1">
              <a:spLocks noChangeArrowheads="1"/>
            </p:cNvSpPr>
            <p:nvPr/>
          </p:nvSpPr>
          <p:spPr bwMode="auto">
            <a:xfrm>
              <a:off x="375602" y="2023101"/>
              <a:ext cx="98425" cy="21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1550"/>
                </a:lnSpc>
              </a:pPr>
              <a:r>
                <a:rPr lang="en-US" sz="1400" b="1" dirty="0">
                  <a:solidFill>
                    <a:srgbClr val="FFFFFF"/>
                  </a:solidFill>
                  <a:latin typeface="Arial"/>
                </a:rPr>
                <a:t>1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674427" y="2001829"/>
            <a:ext cx="182880" cy="211138"/>
            <a:chOff x="333374" y="2023101"/>
            <a:chExt cx="182880" cy="211138"/>
          </a:xfrm>
        </p:grpSpPr>
        <p:sp>
          <p:nvSpPr>
            <p:cNvPr id="61" name="Oval 60"/>
            <p:cNvSpPr/>
            <p:nvPr/>
          </p:nvSpPr>
          <p:spPr bwMode="auto">
            <a:xfrm>
              <a:off x="333374" y="2037230"/>
              <a:ext cx="182880" cy="182880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62" name="TextBox 2"/>
            <p:cNvSpPr txBox="1">
              <a:spLocks noChangeArrowheads="1"/>
            </p:cNvSpPr>
            <p:nvPr/>
          </p:nvSpPr>
          <p:spPr bwMode="auto">
            <a:xfrm>
              <a:off x="375602" y="2023101"/>
              <a:ext cx="98425" cy="21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155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latin typeface="Arial"/>
                </a:rPr>
                <a:t>2</a:t>
              </a:r>
              <a:endParaRPr lang="en-US" sz="14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571649" y="1999283"/>
            <a:ext cx="182880" cy="211138"/>
            <a:chOff x="333374" y="2023101"/>
            <a:chExt cx="182880" cy="211138"/>
          </a:xfrm>
        </p:grpSpPr>
        <p:sp>
          <p:nvSpPr>
            <p:cNvPr id="64" name="Oval 63"/>
            <p:cNvSpPr/>
            <p:nvPr/>
          </p:nvSpPr>
          <p:spPr bwMode="auto">
            <a:xfrm>
              <a:off x="333374" y="2037230"/>
              <a:ext cx="182880" cy="182880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65" name="TextBox 2"/>
            <p:cNvSpPr txBox="1">
              <a:spLocks noChangeArrowheads="1"/>
            </p:cNvSpPr>
            <p:nvPr/>
          </p:nvSpPr>
          <p:spPr bwMode="auto">
            <a:xfrm>
              <a:off x="375602" y="2023101"/>
              <a:ext cx="98425" cy="21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155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latin typeface="Arial"/>
                </a:rPr>
                <a:t>3</a:t>
              </a:r>
              <a:endParaRPr lang="en-US" sz="14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54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22301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7"/>
          <a:stretch>
            <a:fillRect/>
          </a:stretch>
        </p:blipFill>
        <p:spPr>
          <a:xfrm>
            <a:off x="298704" y="548640"/>
            <a:ext cx="8546592" cy="576072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42.18a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4838700" y="2190750"/>
            <a:ext cx="231775" cy="295275"/>
          </a:xfrm>
          <a:custGeom>
            <a:avLst/>
            <a:gdLst>
              <a:gd name="connsiteX0" fmla="*/ 0 w 231775"/>
              <a:gd name="connsiteY0" fmla="*/ 0 h 295275"/>
              <a:gd name="connsiteX1" fmla="*/ 231775 w 231775"/>
              <a:gd name="connsiteY1" fmla="*/ 295275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1775" h="295275">
                <a:moveTo>
                  <a:pt x="0" y="0"/>
                </a:moveTo>
                <a:lnTo>
                  <a:pt x="231775" y="29527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7543800" y="2073275"/>
            <a:ext cx="279400" cy="520700"/>
          </a:xfrm>
          <a:custGeom>
            <a:avLst/>
            <a:gdLst>
              <a:gd name="connsiteX0" fmla="*/ 0 w 279400"/>
              <a:gd name="connsiteY0" fmla="*/ 0 h 520700"/>
              <a:gd name="connsiteX1" fmla="*/ 279400 w 279400"/>
              <a:gd name="connsiteY1" fmla="*/ 52070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9400" h="520700">
                <a:moveTo>
                  <a:pt x="0" y="0"/>
                </a:moveTo>
                <a:lnTo>
                  <a:pt x="279400" y="5207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624013" y="2100263"/>
            <a:ext cx="152400" cy="611981"/>
          </a:xfrm>
          <a:custGeom>
            <a:avLst/>
            <a:gdLst>
              <a:gd name="connsiteX0" fmla="*/ 0 w 152400"/>
              <a:gd name="connsiteY0" fmla="*/ 0 h 611981"/>
              <a:gd name="connsiteX1" fmla="*/ 152400 w 152400"/>
              <a:gd name="connsiteY1" fmla="*/ 611981 h 611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2400" h="611981">
                <a:moveTo>
                  <a:pt x="0" y="0"/>
                </a:moveTo>
                <a:lnTo>
                  <a:pt x="152400" y="611981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776413" y="2278856"/>
            <a:ext cx="280987" cy="109538"/>
          </a:xfrm>
          <a:custGeom>
            <a:avLst/>
            <a:gdLst>
              <a:gd name="connsiteX0" fmla="*/ 0 w 280987"/>
              <a:gd name="connsiteY0" fmla="*/ 0 h 109538"/>
              <a:gd name="connsiteX1" fmla="*/ 280987 w 280987"/>
              <a:gd name="connsiteY1" fmla="*/ 109538 h 109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0987" h="109538">
                <a:moveTo>
                  <a:pt x="0" y="0"/>
                </a:moveTo>
                <a:lnTo>
                  <a:pt x="280987" y="109538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402223" y="580391"/>
            <a:ext cx="149080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2100" b="1" dirty="0">
                <a:solidFill>
                  <a:srgbClr val="FFFFFF"/>
                </a:solidFill>
                <a:latin typeface="Arial"/>
              </a:rPr>
              <a:t>1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2123073" y="2290128"/>
            <a:ext cx="1946046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</a:rPr>
              <a:t>Collagen fibers</a:t>
            </a: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688098" y="2736216"/>
            <a:ext cx="956993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</a:rPr>
              <a:t>Platelet</a:t>
            </a: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140911" y="2480628"/>
            <a:ext cx="956993" cy="5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2100" b="1" smtClean="0">
                <a:solidFill>
                  <a:srgbClr val="000000"/>
                </a:solidFill>
                <a:latin typeface="Arial"/>
              </a:rPr>
              <a:t>Platelet</a:t>
            </a:r>
          </a:p>
          <a:p>
            <a:pPr>
              <a:lnSpc>
                <a:spcPts val="2300"/>
              </a:lnSpc>
            </a:pPr>
            <a:r>
              <a:rPr lang="en-US" sz="2100" b="1" smtClean="0">
                <a:solidFill>
                  <a:srgbClr val="000000"/>
                </a:solidFill>
                <a:latin typeface="Arial"/>
              </a:rPr>
              <a:t>plug</a:t>
            </a:r>
            <a:endParaRPr lang="en-US" sz="21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7447548" y="2593341"/>
            <a:ext cx="1304844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</a:rPr>
              <a:t>Fibrin clot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7447548" y="3395028"/>
            <a:ext cx="1304844" cy="5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2100" b="1" smtClean="0">
                <a:solidFill>
                  <a:srgbClr val="000000"/>
                </a:solidFill>
                <a:latin typeface="Arial"/>
              </a:rPr>
              <a:t>Fibrin clot</a:t>
            </a:r>
          </a:p>
          <a:p>
            <a:pPr>
              <a:lnSpc>
                <a:spcPts val="2300"/>
              </a:lnSpc>
            </a:pPr>
            <a:r>
              <a:rPr lang="en-US" sz="2100" b="1" smtClean="0">
                <a:solidFill>
                  <a:srgbClr val="000000"/>
                </a:solidFill>
                <a:latin typeface="Arial"/>
              </a:rPr>
              <a:t>formation</a:t>
            </a:r>
            <a:endParaRPr lang="en-US" sz="21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1872248" y="3449003"/>
            <a:ext cx="2359620" cy="273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Clotting factors from:</a:t>
            </a: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2142123" y="3706178"/>
            <a:ext cx="948978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Platelets</a:t>
            </a: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2142123" y="3955416"/>
            <a:ext cx="1615827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Damaged cells</a:t>
            </a:r>
          </a:p>
        </p:txBody>
      </p:sp>
      <p:sp>
        <p:nvSpPr>
          <p:cNvPr id="19" name="TextBox 15"/>
          <p:cNvSpPr txBox="1">
            <a:spLocks noChangeArrowheads="1"/>
          </p:cNvSpPr>
          <p:nvPr/>
        </p:nvSpPr>
        <p:spPr bwMode="auto">
          <a:xfrm>
            <a:off x="2142123" y="4188778"/>
            <a:ext cx="4757713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Plasma (factors include calcium, vitamin K)</a:t>
            </a:r>
          </a:p>
        </p:txBody>
      </p:sp>
      <p:sp>
        <p:nvSpPr>
          <p:cNvPr id="20" name="TextBox 16"/>
          <p:cNvSpPr txBox="1">
            <a:spLocks noChangeArrowheads="1"/>
          </p:cNvSpPr>
          <p:nvPr/>
        </p:nvSpPr>
        <p:spPr bwMode="auto">
          <a:xfrm>
            <a:off x="2537411" y="4785678"/>
            <a:ext cx="2115964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Enzymatic cascade</a:t>
            </a:r>
          </a:p>
        </p:txBody>
      </p:sp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1770648" y="5303203"/>
            <a:ext cx="1384995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Prothrombin</a:t>
            </a: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4139198" y="5317491"/>
            <a:ext cx="1064394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Thrombin</a:t>
            </a:r>
          </a:p>
        </p:txBody>
      </p:sp>
      <p:sp>
        <p:nvSpPr>
          <p:cNvPr id="23" name="TextBox 19"/>
          <p:cNvSpPr txBox="1">
            <a:spLocks noChangeArrowheads="1"/>
          </p:cNvSpPr>
          <p:nvPr/>
        </p:nvSpPr>
        <p:spPr bwMode="auto">
          <a:xfrm>
            <a:off x="5413961" y="5933441"/>
            <a:ext cx="641201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Fibrin</a:t>
            </a:r>
          </a:p>
        </p:txBody>
      </p:sp>
      <p:sp>
        <p:nvSpPr>
          <p:cNvPr id="24" name="TextBox 20"/>
          <p:cNvSpPr txBox="1">
            <a:spLocks noChangeArrowheads="1"/>
          </p:cNvSpPr>
          <p:nvPr/>
        </p:nvSpPr>
        <p:spPr bwMode="auto">
          <a:xfrm>
            <a:off x="6277489" y="4949623"/>
            <a:ext cx="100027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Positive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feedback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TextBox 22"/>
          <p:cNvSpPr txBox="1">
            <a:spLocks noChangeArrowheads="1"/>
          </p:cNvSpPr>
          <p:nvPr/>
        </p:nvSpPr>
        <p:spPr bwMode="auto">
          <a:xfrm>
            <a:off x="3024773" y="5933441"/>
            <a:ext cx="1192634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Fibrinogen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874295" y="572453"/>
            <a:ext cx="274320" cy="294953"/>
            <a:chOff x="3874295" y="572453"/>
            <a:chExt cx="274320" cy="294953"/>
          </a:xfrm>
        </p:grpSpPr>
        <p:sp>
          <p:nvSpPr>
            <p:cNvPr id="26" name="Oval 25"/>
            <p:cNvSpPr/>
            <p:nvPr/>
          </p:nvSpPr>
          <p:spPr bwMode="auto">
            <a:xfrm>
              <a:off x="3874295" y="582769"/>
              <a:ext cx="274320" cy="274320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27" name="TextBox 3"/>
            <p:cNvSpPr txBox="1">
              <a:spLocks noChangeArrowheads="1"/>
            </p:cNvSpPr>
            <p:nvPr/>
          </p:nvSpPr>
          <p:spPr bwMode="auto">
            <a:xfrm>
              <a:off x="3936915" y="572453"/>
              <a:ext cx="149080" cy="294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300"/>
                </a:lnSpc>
              </a:pPr>
              <a:r>
                <a:rPr lang="en-US" sz="2100" b="1" dirty="0">
                  <a:solidFill>
                    <a:srgbClr val="FFFFFF"/>
                  </a:solidFill>
                  <a:latin typeface="Arial"/>
                </a:rPr>
                <a:t>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742992" y="571817"/>
            <a:ext cx="274320" cy="294953"/>
            <a:chOff x="3874295" y="572453"/>
            <a:chExt cx="274320" cy="294953"/>
          </a:xfrm>
        </p:grpSpPr>
        <p:sp>
          <p:nvSpPr>
            <p:cNvPr id="30" name="Oval 29"/>
            <p:cNvSpPr/>
            <p:nvPr/>
          </p:nvSpPr>
          <p:spPr bwMode="auto">
            <a:xfrm>
              <a:off x="3874295" y="582769"/>
              <a:ext cx="274320" cy="274320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31" name="TextBox 3"/>
            <p:cNvSpPr txBox="1">
              <a:spLocks noChangeArrowheads="1"/>
            </p:cNvSpPr>
            <p:nvPr/>
          </p:nvSpPr>
          <p:spPr bwMode="auto">
            <a:xfrm>
              <a:off x="3936915" y="572453"/>
              <a:ext cx="149080" cy="294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300"/>
                </a:lnSpc>
              </a:pPr>
              <a:r>
                <a:rPr lang="en-US" sz="2100" b="1" dirty="0" smtClean="0">
                  <a:solidFill>
                    <a:srgbClr val="FFFFFF"/>
                  </a:solidFill>
                  <a:latin typeface="Arial"/>
                </a:rPr>
                <a:t>3</a:t>
              </a:r>
              <a:endParaRPr lang="en-US" sz="21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37932" y="571024"/>
            <a:ext cx="274320" cy="294953"/>
            <a:chOff x="3874295" y="572453"/>
            <a:chExt cx="274320" cy="294953"/>
          </a:xfrm>
        </p:grpSpPr>
        <p:sp>
          <p:nvSpPr>
            <p:cNvPr id="33" name="Oval 32"/>
            <p:cNvSpPr/>
            <p:nvPr/>
          </p:nvSpPr>
          <p:spPr bwMode="auto">
            <a:xfrm>
              <a:off x="3874295" y="582769"/>
              <a:ext cx="274320" cy="274320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34" name="TextBox 3"/>
            <p:cNvSpPr txBox="1">
              <a:spLocks noChangeArrowheads="1"/>
            </p:cNvSpPr>
            <p:nvPr/>
          </p:nvSpPr>
          <p:spPr bwMode="auto">
            <a:xfrm>
              <a:off x="3936915" y="572453"/>
              <a:ext cx="149080" cy="294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300"/>
                </a:lnSpc>
              </a:pPr>
              <a:r>
                <a:rPr lang="en-US" sz="2100" b="1" dirty="0" smtClean="0">
                  <a:solidFill>
                    <a:srgbClr val="FFFFFF"/>
                  </a:solidFill>
                  <a:latin typeface="Arial"/>
                </a:rPr>
                <a:t>1</a:t>
              </a:r>
              <a:endParaRPr lang="en-US" sz="2100" b="1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6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25271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8"/>
          <a:stretch>
            <a:fillRect/>
          </a:stretch>
        </p:blipFill>
        <p:spPr>
          <a:xfrm>
            <a:off x="1984248" y="1255776"/>
            <a:ext cx="5175504" cy="4346448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42.18b</a:t>
            </a: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3081338" y="3243263"/>
            <a:ext cx="1871662" cy="1562100"/>
          </a:xfrm>
          <a:custGeom>
            <a:avLst/>
            <a:gdLst>
              <a:gd name="connsiteX0" fmla="*/ 0 w 1871662"/>
              <a:gd name="connsiteY0" fmla="*/ 423862 h 1562100"/>
              <a:gd name="connsiteX1" fmla="*/ 328612 w 1871662"/>
              <a:gd name="connsiteY1" fmla="*/ 1562100 h 1562100"/>
              <a:gd name="connsiteX2" fmla="*/ 1871662 w 1871662"/>
              <a:gd name="connsiteY2" fmla="*/ 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1662" h="1562100">
                <a:moveTo>
                  <a:pt x="0" y="423862"/>
                </a:moveTo>
                <a:lnTo>
                  <a:pt x="328612" y="1562100"/>
                </a:lnTo>
                <a:lnTo>
                  <a:pt x="1871662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076559" y="3243247"/>
            <a:ext cx="1871662" cy="1562100"/>
          </a:xfrm>
          <a:custGeom>
            <a:avLst/>
            <a:gdLst>
              <a:gd name="connsiteX0" fmla="*/ 0 w 1871662"/>
              <a:gd name="connsiteY0" fmla="*/ 423862 h 1562100"/>
              <a:gd name="connsiteX1" fmla="*/ 328612 w 1871662"/>
              <a:gd name="connsiteY1" fmla="*/ 1562100 h 1562100"/>
              <a:gd name="connsiteX2" fmla="*/ 1871662 w 1871662"/>
              <a:gd name="connsiteY2" fmla="*/ 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1662" h="1562100">
                <a:moveTo>
                  <a:pt x="0" y="423862"/>
                </a:moveTo>
                <a:lnTo>
                  <a:pt x="328612" y="1562100"/>
                </a:lnTo>
                <a:lnTo>
                  <a:pt x="1871662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248400" y="5007769"/>
            <a:ext cx="788194" cy="128587"/>
            <a:chOff x="6248400" y="5007769"/>
            <a:chExt cx="788194" cy="128587"/>
          </a:xfrm>
        </p:grpSpPr>
        <p:sp>
          <p:nvSpPr>
            <p:cNvPr id="3" name="Freeform 2"/>
            <p:cNvSpPr/>
            <p:nvPr/>
          </p:nvSpPr>
          <p:spPr>
            <a:xfrm>
              <a:off x="6248400" y="5072063"/>
              <a:ext cx="781050" cy="0"/>
            </a:xfrm>
            <a:custGeom>
              <a:avLst/>
              <a:gdLst>
                <a:gd name="connsiteX0" fmla="*/ 0 w 781050"/>
                <a:gd name="connsiteY0" fmla="*/ 0 h 0"/>
                <a:gd name="connsiteX1" fmla="*/ 781050 w 7810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1050">
                  <a:moveTo>
                    <a:pt x="0" y="0"/>
                  </a:moveTo>
                  <a:lnTo>
                    <a:pt x="78105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7036594" y="5010150"/>
              <a:ext cx="0" cy="126206"/>
            </a:xfrm>
            <a:custGeom>
              <a:avLst/>
              <a:gdLst>
                <a:gd name="connsiteX0" fmla="*/ 0 w 0"/>
                <a:gd name="connsiteY0" fmla="*/ 0 h 126206"/>
                <a:gd name="connsiteX1" fmla="*/ 0 w 0"/>
                <a:gd name="connsiteY1" fmla="*/ 126206 h 126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26206">
                  <a:moveTo>
                    <a:pt x="0" y="0"/>
                  </a:moveTo>
                  <a:lnTo>
                    <a:pt x="0" y="126206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6250781" y="5007769"/>
              <a:ext cx="0" cy="123825"/>
            </a:xfrm>
            <a:custGeom>
              <a:avLst/>
              <a:gdLst>
                <a:gd name="connsiteX0" fmla="*/ 0 w 0"/>
                <a:gd name="connsiteY0" fmla="*/ 0 h 123825"/>
                <a:gd name="connsiteX1" fmla="*/ 0 w 0"/>
                <a:gd name="connsiteY1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23825">
                  <a:moveTo>
                    <a:pt x="0" y="0"/>
                  </a:moveTo>
                  <a:lnTo>
                    <a:pt x="0" y="123825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</p:grp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2123573" y="4816460"/>
            <a:ext cx="3364704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Red blood cells caught</a:t>
            </a:r>
          </a:p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in threads of fibrin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6324098" y="5140310"/>
            <a:ext cx="708527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5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µ</a:t>
            </a:r>
            <a:r>
              <a:rPr lang="en-US" b="1" dirty="0">
                <a:solidFill>
                  <a:srgbClr val="000000"/>
                </a:solidFill>
                <a:latin typeface="Arial"/>
              </a:rPr>
              <a:t>m</a:t>
            </a:r>
          </a:p>
        </p:txBody>
      </p:sp>
      <p:sp>
        <p:nvSpPr>
          <p:cNvPr id="13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9686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Cardiovascular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Cardiovascular diseases are disorders of the heart and the blood vessels</a:t>
            </a:r>
          </a:p>
          <a:p>
            <a:r>
              <a:rPr lang="en-US" dirty="0" smtClean="0"/>
              <a:t>These diseases range in seriousness from minor disturbances of vein or heart function to life-threatening disruptions of blood flow to the heart</a:t>
            </a:r>
            <a:br>
              <a:rPr lang="en-US" dirty="0" smtClean="0"/>
            </a:br>
            <a:r>
              <a:rPr lang="en-US" dirty="0" smtClean="0"/>
              <a:t>or brain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65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6331"/>
          </a:xfrm>
        </p:spPr>
        <p:txBody>
          <a:bodyPr/>
          <a:lstStyle/>
          <a:p>
            <a:r>
              <a:rPr lang="en-US" i="1" smtClean="0"/>
              <a:t>Atherosclerosis, Heart Attacks, and Stroke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type of cardiovascular disease, </a:t>
            </a:r>
            <a:r>
              <a:rPr lang="en-US" b="1" dirty="0" smtClean="0"/>
              <a:t>atherosclerosis</a:t>
            </a:r>
            <a:r>
              <a:rPr lang="en-US" dirty="0" smtClean="0"/>
              <a:t>, is caused by the buildup of</a:t>
            </a:r>
            <a:br>
              <a:rPr lang="en-US" dirty="0" smtClean="0"/>
            </a:br>
            <a:r>
              <a:rPr lang="en-US" dirty="0" smtClean="0"/>
              <a:t>fatty deposits (plaque) within arteries</a:t>
            </a:r>
          </a:p>
          <a:p>
            <a:r>
              <a:rPr lang="en-US" dirty="0" smtClean="0"/>
              <a:t>Cholesterol is a key player in the development</a:t>
            </a:r>
            <a:br>
              <a:rPr lang="en-US" dirty="0" smtClean="0"/>
            </a:br>
            <a:r>
              <a:rPr lang="en-US" dirty="0" smtClean="0"/>
              <a:t>of atherosclerosis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3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Low-density lipoprotein (LDL)</a:t>
            </a:r>
            <a:r>
              <a:rPr lang="en-US" dirty="0" smtClean="0"/>
              <a:t> delivers cholesterol to cells for membrane production</a:t>
            </a:r>
          </a:p>
          <a:p>
            <a:r>
              <a:rPr lang="en-US" b="1" dirty="0" smtClean="0"/>
              <a:t>High-density lipoprotein (HDL)</a:t>
            </a:r>
            <a:r>
              <a:rPr lang="en-US" dirty="0" smtClean="0"/>
              <a:t> scavenges excess cholesterol for return to the liver</a:t>
            </a:r>
          </a:p>
          <a:p>
            <a:r>
              <a:rPr lang="en-US" dirty="0" smtClean="0"/>
              <a:t>Risk for heart disease increases with a high LDL to HDL ratio</a:t>
            </a:r>
          </a:p>
          <a:p>
            <a:r>
              <a:rPr lang="en-US" dirty="0" smtClean="0"/>
              <a:t>Inflammation is also a factor in cardiovascular disease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06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8"/>
          <a:stretch>
            <a:fillRect/>
          </a:stretch>
        </p:blipFill>
        <p:spPr>
          <a:xfrm>
            <a:off x="957072" y="1405128"/>
            <a:ext cx="7229856" cy="404774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42.19</a:t>
            </a:r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4105275" y="2081213"/>
            <a:ext cx="2181225" cy="0"/>
          </a:xfrm>
          <a:custGeom>
            <a:avLst/>
            <a:gdLst>
              <a:gd name="connsiteX0" fmla="*/ 0 w 2181225"/>
              <a:gd name="connsiteY0" fmla="*/ 0 h 0"/>
              <a:gd name="connsiteX1" fmla="*/ 2181225 w 218122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1225">
                <a:moveTo>
                  <a:pt x="0" y="0"/>
                </a:moveTo>
                <a:lnTo>
                  <a:pt x="2181225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4524375" y="2667000"/>
            <a:ext cx="1762125" cy="0"/>
          </a:xfrm>
          <a:custGeom>
            <a:avLst/>
            <a:gdLst>
              <a:gd name="connsiteX0" fmla="*/ 0 w 1762125"/>
              <a:gd name="connsiteY0" fmla="*/ 0 h 0"/>
              <a:gd name="connsiteX1" fmla="*/ 1762125 w 176212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62125">
                <a:moveTo>
                  <a:pt x="0" y="0"/>
                </a:moveTo>
                <a:lnTo>
                  <a:pt x="1762125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971925" y="3767138"/>
            <a:ext cx="2309813" cy="204787"/>
          </a:xfrm>
          <a:custGeom>
            <a:avLst/>
            <a:gdLst>
              <a:gd name="connsiteX0" fmla="*/ 0 w 2309813"/>
              <a:gd name="connsiteY0" fmla="*/ 0 h 204787"/>
              <a:gd name="connsiteX1" fmla="*/ 2309813 w 2309813"/>
              <a:gd name="connsiteY1" fmla="*/ 204787 h 204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09813" h="204787">
                <a:moveTo>
                  <a:pt x="0" y="0"/>
                </a:moveTo>
                <a:lnTo>
                  <a:pt x="2309813" y="204787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276725" y="4467225"/>
            <a:ext cx="2005013" cy="0"/>
          </a:xfrm>
          <a:custGeom>
            <a:avLst/>
            <a:gdLst>
              <a:gd name="connsiteX0" fmla="*/ 0 w 2005013"/>
              <a:gd name="connsiteY0" fmla="*/ 0 h 0"/>
              <a:gd name="connsiteX1" fmla="*/ 2005013 w 200501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5013">
                <a:moveTo>
                  <a:pt x="0" y="0"/>
                </a:moveTo>
                <a:lnTo>
                  <a:pt x="2005013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105275" y="2081213"/>
            <a:ext cx="2181225" cy="0"/>
          </a:xfrm>
          <a:custGeom>
            <a:avLst/>
            <a:gdLst>
              <a:gd name="connsiteX0" fmla="*/ 0 w 2181225"/>
              <a:gd name="connsiteY0" fmla="*/ 0 h 0"/>
              <a:gd name="connsiteX1" fmla="*/ 2181225 w 218122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1225">
                <a:moveTo>
                  <a:pt x="0" y="0"/>
                </a:moveTo>
                <a:lnTo>
                  <a:pt x="21812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524375" y="2667000"/>
            <a:ext cx="1762125" cy="0"/>
          </a:xfrm>
          <a:custGeom>
            <a:avLst/>
            <a:gdLst>
              <a:gd name="connsiteX0" fmla="*/ 0 w 1762125"/>
              <a:gd name="connsiteY0" fmla="*/ 0 h 0"/>
              <a:gd name="connsiteX1" fmla="*/ 1762125 w 176212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62125">
                <a:moveTo>
                  <a:pt x="0" y="0"/>
                </a:moveTo>
                <a:lnTo>
                  <a:pt x="17621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971925" y="3767138"/>
            <a:ext cx="2309813" cy="204787"/>
          </a:xfrm>
          <a:custGeom>
            <a:avLst/>
            <a:gdLst>
              <a:gd name="connsiteX0" fmla="*/ 0 w 2309813"/>
              <a:gd name="connsiteY0" fmla="*/ 0 h 204787"/>
              <a:gd name="connsiteX1" fmla="*/ 2309813 w 2309813"/>
              <a:gd name="connsiteY1" fmla="*/ 204787 h 204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09813" h="204787">
                <a:moveTo>
                  <a:pt x="0" y="0"/>
                </a:moveTo>
                <a:lnTo>
                  <a:pt x="2309813" y="204787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276725" y="4467225"/>
            <a:ext cx="2005013" cy="0"/>
          </a:xfrm>
          <a:custGeom>
            <a:avLst/>
            <a:gdLst>
              <a:gd name="connsiteX0" fmla="*/ 0 w 2005013"/>
              <a:gd name="connsiteY0" fmla="*/ 0 h 0"/>
              <a:gd name="connsiteX1" fmla="*/ 2005013 w 200501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5013">
                <a:moveTo>
                  <a:pt x="0" y="0"/>
                </a:moveTo>
                <a:lnTo>
                  <a:pt x="2005013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6328647" y="1906586"/>
            <a:ext cx="1861087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Endothelium</a:t>
            </a: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6328647" y="2489198"/>
            <a:ext cx="100828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Lumen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6328647" y="3790948"/>
            <a:ext cx="1503617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Thrombus</a:t>
            </a: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6328647" y="4289423"/>
            <a:ext cx="100828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Plaque</a:t>
            </a:r>
          </a:p>
        </p:txBody>
      </p:sp>
      <p:sp>
        <p:nvSpPr>
          <p:cNvPr id="17" name="Footer Placeholder 3"/>
          <p:cNvSpPr txBox="1">
            <a:spLocks/>
          </p:cNvSpPr>
          <p:nvPr/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sz="900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776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mpbell11e_LectureDesign">
  <a:themeElements>
    <a:clrScheme name="1_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1_CC4eActiveLectureQuestions">
      <a:majorFont>
        <a:latin typeface="Times New Roman"/>
        <a:ea typeface="Arial"/>
        <a:cs typeface="Arial"/>
      </a:majorFont>
      <a:minorFont>
        <a:latin typeface="Tahoma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ampbell11e_LectureDesign" id="{1E29558D-F693-462F-BFE8-09589E69881C}" vid="{70B05F25-2FB3-4FD4-980B-A633ABC17E0B}"/>
    </a:ext>
  </a:extLst>
</a:theme>
</file>

<file path=ppt/theme/theme2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Campbell11e_LectureDesign</Template>
  <TotalTime>5960</TotalTime>
  <Words>8132</Words>
  <Application>Microsoft Office PowerPoint</Application>
  <PresentationFormat>On-screen Show (4:3)</PresentationFormat>
  <Paragraphs>1894</Paragraphs>
  <Slides>170</Slides>
  <Notes>77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170</vt:i4>
      </vt:variant>
    </vt:vector>
  </HeadingPairs>
  <TitlesOfParts>
    <vt:vector size="182" baseType="lpstr">
      <vt:lpstr>MS PGothic</vt:lpstr>
      <vt:lpstr>MS PGothic</vt:lpstr>
      <vt:lpstr>Arial</vt:lpstr>
      <vt:lpstr>Geneva</vt:lpstr>
      <vt:lpstr>Symbol</vt:lpstr>
      <vt:lpstr>Times</vt:lpstr>
      <vt:lpstr>Times New Roman</vt:lpstr>
      <vt:lpstr>Wingdings</vt:lpstr>
      <vt:lpstr>ヒラギノ角ゴ Pro W3</vt:lpstr>
      <vt:lpstr>Campbell11e_LectureDesign</vt:lpstr>
      <vt:lpstr>Blank</vt:lpstr>
      <vt:lpstr>1_Blank</vt:lpstr>
      <vt:lpstr>PowerPoint Presentation</vt:lpstr>
      <vt:lpstr>Trading Places</vt:lpstr>
      <vt:lpstr>PowerPoint Presentation</vt:lpstr>
      <vt:lpstr>Figure 42.1</vt:lpstr>
      <vt:lpstr>Concept 42.1: Circulatory systems link exchange surfaces with cells throughout the body</vt:lpstr>
      <vt:lpstr>PowerPoint Presentation</vt:lpstr>
      <vt:lpstr>Gastrovascular Cavities</vt:lpstr>
      <vt:lpstr>Figure 42.2</vt:lpstr>
      <vt:lpstr>Figure 42.2a</vt:lpstr>
      <vt:lpstr>Figure 42.2b</vt:lpstr>
      <vt:lpstr>Open and Closed Circulatory Systems</vt:lpstr>
      <vt:lpstr>PowerPoint Presentation</vt:lpstr>
      <vt:lpstr>Figure 42.3</vt:lpstr>
      <vt:lpstr>Figure 42.3a</vt:lpstr>
      <vt:lpstr>Figure 42.3b</vt:lpstr>
      <vt:lpstr>Organization of Vertebrate Circulatory Systems</vt:lpstr>
      <vt:lpstr>PowerPoint Presentation</vt:lpstr>
      <vt:lpstr>PowerPoint Presentation</vt:lpstr>
      <vt:lpstr>Single Circulation</vt:lpstr>
      <vt:lpstr>Figure 42.4a</vt:lpstr>
      <vt:lpstr>Double Circulation</vt:lpstr>
      <vt:lpstr>PowerPoint Presentation</vt:lpstr>
      <vt:lpstr>Figure 42.4b</vt:lpstr>
      <vt:lpstr>Figure 42.4c</vt:lpstr>
      <vt:lpstr>Evolutionary Variation in Double Circulation</vt:lpstr>
      <vt:lpstr>PowerPoint Presentation</vt:lpstr>
      <vt:lpstr>PowerPoint Presentation</vt:lpstr>
      <vt:lpstr>PowerPoint Presentation</vt:lpstr>
      <vt:lpstr>Concept 42.2: Coordinated cycles of heart contraction drive double circulation in mammals</vt:lpstr>
      <vt:lpstr>Mammalian Circulation</vt:lpstr>
      <vt:lpstr>PowerPoint Presentation</vt:lpstr>
      <vt:lpstr>PowerPoint Presentation</vt:lpstr>
      <vt:lpstr>PowerPoint Presentation</vt:lpstr>
      <vt:lpstr>Figure 42.5</vt:lpstr>
      <vt:lpstr>Animation: Path of Blood Flow in Mammals</vt:lpstr>
      <vt:lpstr>The Mammalian Heart: A Closer Look</vt:lpstr>
      <vt:lpstr>Figure 42.6</vt:lpstr>
      <vt:lpstr>PowerPoint Presentation</vt:lpstr>
      <vt:lpstr>Figure 42.7_1</vt:lpstr>
      <vt:lpstr>Figure 42.7_2</vt:lpstr>
      <vt:lpstr>Figure 42.7_3</vt:lpstr>
      <vt:lpstr>PowerPoint Presentation</vt:lpstr>
      <vt:lpstr>PowerPoint Presentation</vt:lpstr>
      <vt:lpstr>PowerPoint Presentation</vt:lpstr>
      <vt:lpstr>Maintaining the Heart’s Rhythmic Beat</vt:lpstr>
      <vt:lpstr>Figure 42.8_1</vt:lpstr>
      <vt:lpstr>Figure 42.8_2</vt:lpstr>
      <vt:lpstr>Figure 42.8_3</vt:lpstr>
      <vt:lpstr>Figure 42.8_4</vt:lpstr>
      <vt:lpstr>PowerPoint Presentation</vt:lpstr>
      <vt:lpstr>PowerPoint Presentation</vt:lpstr>
      <vt:lpstr>Concept 42.3: Patterns of blood pressure and flow reflect the structure and arrangement of blood vessels</vt:lpstr>
      <vt:lpstr>Blood Vessel Structure and Function</vt:lpstr>
      <vt:lpstr>PowerPoint Presentation</vt:lpstr>
      <vt:lpstr>Figure 42.9</vt:lpstr>
      <vt:lpstr>Figure 42.9a</vt:lpstr>
      <vt:lpstr>Figure 42.9b</vt:lpstr>
      <vt:lpstr>Figure 42.9c</vt:lpstr>
      <vt:lpstr>Blood Flow Velocity</vt:lpstr>
      <vt:lpstr>Figure 42.10</vt:lpstr>
      <vt:lpstr>Figure 42.10a</vt:lpstr>
      <vt:lpstr>Blood Pressure</vt:lpstr>
      <vt:lpstr>Changes in Blood Pressure During the Cardiac Cycle</vt:lpstr>
      <vt:lpstr>Regulation of Blood Pressure</vt:lpstr>
      <vt:lpstr>PowerPoint Presentation</vt:lpstr>
      <vt:lpstr>Blood Pressure and Gravity</vt:lpstr>
      <vt:lpstr>Figure 42.11</vt:lpstr>
      <vt:lpstr>PowerPoint Presentation</vt:lpstr>
      <vt:lpstr>Figure 42.12</vt:lpstr>
      <vt:lpstr>Capillary Function</vt:lpstr>
      <vt:lpstr>PowerPoint Presentation</vt:lpstr>
      <vt:lpstr>Figure 42.13</vt:lpstr>
      <vt:lpstr>PowerPoint Presentation</vt:lpstr>
      <vt:lpstr>Figure 42.14</vt:lpstr>
      <vt:lpstr>Fluid Return by the Lymphatic System</vt:lpstr>
      <vt:lpstr>PowerPoint Presentation</vt:lpstr>
      <vt:lpstr>Figure 42.15</vt:lpstr>
      <vt:lpstr>Concept 42.4: Blood components function in exchange, transport, and defense</vt:lpstr>
      <vt:lpstr>Blood Composition and Function</vt:lpstr>
      <vt:lpstr>Figure 42.16</vt:lpstr>
      <vt:lpstr>Figure 42.16a</vt:lpstr>
      <vt:lpstr>Figure 42.16b</vt:lpstr>
      <vt:lpstr>Plasma</vt:lpstr>
      <vt:lpstr>Cellular Elements</vt:lpstr>
      <vt:lpstr>PowerPoint Presentation</vt:lpstr>
      <vt:lpstr>PowerPoint Presentation</vt:lpstr>
      <vt:lpstr>PowerPoint Presentation</vt:lpstr>
      <vt:lpstr>PowerPoint Presentation</vt:lpstr>
      <vt:lpstr>Video: Leukocyte Adhesion and Rolling</vt:lpstr>
      <vt:lpstr>Stem Cells and the Replacement of Cellular Elements</vt:lpstr>
      <vt:lpstr>Figure 42.17</vt:lpstr>
      <vt:lpstr>Blood Clotting</vt:lpstr>
      <vt:lpstr>Figure 42.18</vt:lpstr>
      <vt:lpstr>Figure 42.18a</vt:lpstr>
      <vt:lpstr>Figure 42.18b</vt:lpstr>
      <vt:lpstr>Cardiovascular Disease</vt:lpstr>
      <vt:lpstr>Atherosclerosis, Heart Attacks, and Stroke</vt:lpstr>
      <vt:lpstr>PowerPoint Presentation</vt:lpstr>
      <vt:lpstr>Figure 42.19</vt:lpstr>
      <vt:lpstr>PowerPoint Presentation</vt:lpstr>
      <vt:lpstr>Figure 42.20</vt:lpstr>
      <vt:lpstr>Risk Factors and Treatment of Cardiovascular Disease</vt:lpstr>
      <vt:lpstr>PowerPoint Presentation</vt:lpstr>
      <vt:lpstr>Concept 42.5: Gas exchange occurs across specialized respiratory surfaces</vt:lpstr>
      <vt:lpstr>Partial Pressure Gradients in Gas Exchange</vt:lpstr>
      <vt:lpstr>Table 42.1</vt:lpstr>
      <vt:lpstr>Respiratory Media</vt:lpstr>
      <vt:lpstr>Respiratory Surfaces</vt:lpstr>
      <vt:lpstr>Gills in Aquatic Animals</vt:lpstr>
      <vt:lpstr>Figure 42.21</vt:lpstr>
      <vt:lpstr>Figure 42.21a</vt:lpstr>
      <vt:lpstr>Figure 42.21b</vt:lpstr>
      <vt:lpstr>Figure 42.21c</vt:lpstr>
      <vt:lpstr>PowerPoint Presentation</vt:lpstr>
      <vt:lpstr>Figure 42.22</vt:lpstr>
      <vt:lpstr>Figure 42.22a</vt:lpstr>
      <vt:lpstr>Figure 42.22b</vt:lpstr>
      <vt:lpstr>Tracheal Systems in Insects</vt:lpstr>
      <vt:lpstr>Figure 42.23</vt:lpstr>
      <vt:lpstr>Figure 42.23a</vt:lpstr>
      <vt:lpstr>Lungs</vt:lpstr>
      <vt:lpstr>Mammalian Respiratory Systems: A Closer Look</vt:lpstr>
      <vt:lpstr>PowerPoint Presentation</vt:lpstr>
      <vt:lpstr>PowerPoint Presentation</vt:lpstr>
      <vt:lpstr>Figure 42.24</vt:lpstr>
      <vt:lpstr>Figure 42.24a</vt:lpstr>
      <vt:lpstr>Figure 42.24b</vt:lpstr>
      <vt:lpstr>Figure 42.24c</vt:lpstr>
      <vt:lpstr>PowerPoint Presentation</vt:lpstr>
      <vt:lpstr>Figure 42.25</vt:lpstr>
      <vt:lpstr>Concept 42.6: Breathing ventilates the lungs</vt:lpstr>
      <vt:lpstr>How an Amphibian Breathes</vt:lpstr>
      <vt:lpstr>How a Bird Breathes</vt:lpstr>
      <vt:lpstr>Figure 42.26</vt:lpstr>
      <vt:lpstr>Figure 42.26a</vt:lpstr>
      <vt:lpstr>How a Mammal Breathes</vt:lpstr>
      <vt:lpstr>PowerPoint Presentation</vt:lpstr>
      <vt:lpstr>Figure 42.27</vt:lpstr>
      <vt:lpstr>Control of Breathing in Humans</vt:lpstr>
      <vt:lpstr>Figure 42.28</vt:lpstr>
      <vt:lpstr>PowerPoint Presentation</vt:lpstr>
      <vt:lpstr>Concept 42.7: Adaptations for gas exchange include pigments that bind and transport gases</vt:lpstr>
      <vt:lpstr>Coordination of Circulation and Gas Exchange</vt:lpstr>
      <vt:lpstr>PowerPoint Presentation</vt:lpstr>
      <vt:lpstr>Figure 42.29</vt:lpstr>
      <vt:lpstr>Figure 42.29a</vt:lpstr>
      <vt:lpstr>Figure 42.29b</vt:lpstr>
      <vt:lpstr>Animation: CO2 from Blood to Lung</vt:lpstr>
      <vt:lpstr>Animation: CO2 from Tissues to Blood</vt:lpstr>
      <vt:lpstr>Animation: O2 from Blood to Tissues</vt:lpstr>
      <vt:lpstr>Animation: O2 from Lungs to Blood</vt:lpstr>
      <vt:lpstr>BioFlix: Gas Exchange</vt:lpstr>
      <vt:lpstr>Respiratory Pigments</vt:lpstr>
      <vt:lpstr>Figure 42.30</vt:lpstr>
      <vt:lpstr>PowerPoint Presentation</vt:lpstr>
      <vt:lpstr>PowerPoint Presentation</vt:lpstr>
      <vt:lpstr>Figure 42.31</vt:lpstr>
      <vt:lpstr>Figure 42.31a</vt:lpstr>
      <vt:lpstr>Figure 42.31b</vt:lpstr>
      <vt:lpstr>Carbon Dioxide Transport</vt:lpstr>
      <vt:lpstr>Respiratory Adaptations of Diving Mammals</vt:lpstr>
      <vt:lpstr>Figure 42.UN02</vt:lpstr>
      <vt:lpstr>PowerPoint Presentation</vt:lpstr>
      <vt:lpstr>Figure 42.4</vt:lpstr>
      <vt:lpstr>Figure 42.UN01a</vt:lpstr>
      <vt:lpstr>Figure 42.UN01b</vt:lpstr>
      <vt:lpstr>Figure 42.UN01c</vt:lpstr>
      <vt:lpstr>Figure 42.UN03</vt:lpstr>
      <vt:lpstr>Figure 42.UN04</vt:lpstr>
      <vt:lpstr>Figure 42.UN05</vt:lpstr>
    </vt:vector>
  </TitlesOfParts>
  <Company>Jerome Burg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Jerome Burg</dc:creator>
  <cp:lastModifiedBy>Brian Hastings</cp:lastModifiedBy>
  <cp:revision>254</cp:revision>
  <dcterms:created xsi:type="dcterms:W3CDTF">2010-08-06T18:35:02Z</dcterms:created>
  <dcterms:modified xsi:type="dcterms:W3CDTF">2016-11-26T03:35:07Z</dcterms:modified>
</cp:coreProperties>
</file>