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slideLayouts/slideLayout25.xml" ContentType="application/vnd.openxmlformats-officedocument.presentationml.slideLayout+xml"/>
  <Override PartName="/ppt/theme/theme19.xml" ContentType="application/vnd.openxmlformats-officedocument.theme+xml"/>
  <Override PartName="/ppt/slideLayouts/slideLayout26.xml" ContentType="application/vnd.openxmlformats-officedocument.presentationml.slideLayout+xml"/>
  <Override PartName="/ppt/theme/theme20.xml" ContentType="application/vnd.openxmlformats-officedocument.theme+xml"/>
  <Override PartName="/ppt/slideLayouts/slideLayout27.xml" ContentType="application/vnd.openxmlformats-officedocument.presentationml.slideLayout+xml"/>
  <Override PartName="/ppt/theme/theme21.xml" ContentType="application/vnd.openxmlformats-officedocument.theme+xml"/>
  <Override PartName="/ppt/slideLayouts/slideLayout28.xml" ContentType="application/vnd.openxmlformats-officedocument.presentationml.slideLayout+xml"/>
  <Override PartName="/ppt/theme/theme22.xml" ContentType="application/vnd.openxmlformats-officedocument.theme+xml"/>
  <Override PartName="/ppt/slideLayouts/slideLayout29.xml" ContentType="application/vnd.openxmlformats-officedocument.presentationml.slideLayout+xml"/>
  <Override PartName="/ppt/theme/theme23.xml" ContentType="application/vnd.openxmlformats-officedocument.theme+xml"/>
  <Override PartName="/ppt/slideLayouts/slideLayout30.xml" ContentType="application/vnd.openxmlformats-officedocument.presentationml.slideLayout+xml"/>
  <Override PartName="/ppt/theme/theme24.xml" ContentType="application/vnd.openxmlformats-officedocument.theme+xml"/>
  <Override PartName="/ppt/slideLayouts/slideLayout31.xml" ContentType="application/vnd.openxmlformats-officedocument.presentationml.slideLayout+xml"/>
  <Override PartName="/ppt/theme/theme25.xml" ContentType="application/vnd.openxmlformats-officedocument.theme+xml"/>
  <Override PartName="/ppt/slideLayouts/slideLayout32.xml" ContentType="application/vnd.openxmlformats-officedocument.presentationml.slideLayout+xml"/>
  <Override PartName="/ppt/theme/theme26.xml" ContentType="application/vnd.openxmlformats-officedocument.theme+xml"/>
  <Override PartName="/ppt/slideLayouts/slideLayout33.xml" ContentType="application/vnd.openxmlformats-officedocument.presentationml.slideLayout+xml"/>
  <Override PartName="/ppt/theme/theme27.xml" ContentType="application/vnd.openxmlformats-officedocument.theme+xml"/>
  <Override PartName="/ppt/slideLayouts/slideLayout34.xml" ContentType="application/vnd.openxmlformats-officedocument.presentationml.slideLayout+xml"/>
  <Override PartName="/ppt/theme/theme28.xml" ContentType="application/vnd.openxmlformats-officedocument.theme+xml"/>
  <Override PartName="/ppt/slideLayouts/slideLayout35.xml" ContentType="application/vnd.openxmlformats-officedocument.presentationml.slideLayout+xml"/>
  <Override PartName="/ppt/theme/theme29.xml" ContentType="application/vnd.openxmlformats-officedocument.theme+xml"/>
  <Override PartName="/ppt/slideLayouts/slideLayout36.xml" ContentType="application/vnd.openxmlformats-officedocument.presentationml.slideLayout+xml"/>
  <Override PartName="/ppt/theme/theme30.xml" ContentType="application/vnd.openxmlformats-officedocument.theme+xml"/>
  <Override PartName="/ppt/slideLayouts/slideLayout37.xml" ContentType="application/vnd.openxmlformats-officedocument.presentationml.slideLayout+xml"/>
  <Override PartName="/ppt/theme/theme31.xml" ContentType="application/vnd.openxmlformats-officedocument.theme+xml"/>
  <Override PartName="/ppt/slideLayouts/slideLayout38.xml" ContentType="application/vnd.openxmlformats-officedocument.presentationml.slideLayout+xml"/>
  <Override PartName="/ppt/theme/theme32.xml" ContentType="application/vnd.openxmlformats-officedocument.theme+xml"/>
  <Override PartName="/ppt/slideLayouts/slideLayout39.xml" ContentType="application/vnd.openxmlformats-officedocument.presentationml.slideLayout+xml"/>
  <Override PartName="/ppt/theme/theme33.xml" ContentType="application/vnd.openxmlformats-officedocument.theme+xml"/>
  <Override PartName="/ppt/slideLayouts/slideLayout40.xml" ContentType="application/vnd.openxmlformats-officedocument.presentationml.slideLayout+xml"/>
  <Override PartName="/ppt/theme/theme34.xml" ContentType="application/vnd.openxmlformats-officedocument.theme+xml"/>
  <Override PartName="/ppt/slideLayouts/slideLayout41.xml" ContentType="application/vnd.openxmlformats-officedocument.presentationml.slideLayout+xml"/>
  <Override PartName="/ppt/theme/theme35.xml" ContentType="application/vnd.openxmlformats-officedocument.theme+xml"/>
  <Override PartName="/ppt/slideLayouts/slideLayout42.xml" ContentType="application/vnd.openxmlformats-officedocument.presentationml.slideLayout+xml"/>
  <Override PartName="/ppt/theme/theme36.xml" ContentType="application/vnd.openxmlformats-officedocument.theme+xml"/>
  <Override PartName="/ppt/slideLayouts/slideLayout43.xml" ContentType="application/vnd.openxmlformats-officedocument.presentationml.slideLayout+xml"/>
  <Override PartName="/ppt/theme/theme37.xml" ContentType="application/vnd.openxmlformats-officedocument.theme+xml"/>
  <Override PartName="/ppt/slideLayouts/slideLayout44.xml" ContentType="application/vnd.openxmlformats-officedocument.presentationml.slideLayout+xml"/>
  <Override PartName="/ppt/theme/theme38.xml" ContentType="application/vnd.openxmlformats-officedocument.theme+xml"/>
  <Override PartName="/ppt/slideLayouts/slideLayout45.xml" ContentType="application/vnd.openxmlformats-officedocument.presentationml.slideLayout+xml"/>
  <Override PartName="/ppt/theme/theme39.xml" ContentType="application/vnd.openxmlformats-officedocument.theme+xml"/>
  <Override PartName="/ppt/slideLayouts/slideLayout46.xml" ContentType="application/vnd.openxmlformats-officedocument.presentationml.slideLayout+xml"/>
  <Override PartName="/ppt/theme/theme40.xml" ContentType="application/vnd.openxmlformats-officedocument.theme+xml"/>
  <Override PartName="/ppt/slideLayouts/slideLayout47.xml" ContentType="application/vnd.openxmlformats-officedocument.presentationml.slideLayout+xml"/>
  <Override PartName="/ppt/theme/theme41.xml" ContentType="application/vnd.openxmlformats-officedocument.theme+xml"/>
  <Override PartName="/ppt/slideLayouts/slideLayout48.xml" ContentType="application/vnd.openxmlformats-officedocument.presentationml.slideLayout+xml"/>
  <Override PartName="/ppt/theme/theme42.xml" ContentType="application/vnd.openxmlformats-officedocument.theme+xml"/>
  <Override PartName="/ppt/slideLayouts/slideLayout49.xml" ContentType="application/vnd.openxmlformats-officedocument.presentationml.slideLayout+xml"/>
  <Override PartName="/ppt/theme/theme43.xml" ContentType="application/vnd.openxmlformats-officedocument.theme+xml"/>
  <Override PartName="/ppt/slideLayouts/slideLayout50.xml" ContentType="application/vnd.openxmlformats-officedocument.presentationml.slideLayout+xml"/>
  <Override PartName="/ppt/theme/theme44.xml" ContentType="application/vnd.openxmlformats-officedocument.theme+xml"/>
  <Override PartName="/ppt/slideLayouts/slideLayout51.xml" ContentType="application/vnd.openxmlformats-officedocument.presentationml.slideLayout+xml"/>
  <Override PartName="/ppt/theme/theme45.xml" ContentType="application/vnd.openxmlformats-officedocument.theme+xml"/>
  <Override PartName="/ppt/slideLayouts/slideLayout52.xml" ContentType="application/vnd.openxmlformats-officedocument.presentationml.slideLayout+xml"/>
  <Override PartName="/ppt/theme/theme46.xml" ContentType="application/vnd.openxmlformats-officedocument.theme+xml"/>
  <Override PartName="/ppt/slideLayouts/slideLayout53.xml" ContentType="application/vnd.openxmlformats-officedocument.presentationml.slideLayout+xml"/>
  <Override PartName="/ppt/theme/theme47.xml" ContentType="application/vnd.openxmlformats-officedocument.theme+xml"/>
  <Override PartName="/ppt/slideLayouts/slideLayout54.xml" ContentType="application/vnd.openxmlformats-officedocument.presentationml.slideLayout+xml"/>
  <Override PartName="/ppt/theme/theme48.xml" ContentType="application/vnd.openxmlformats-officedocument.theme+xml"/>
  <Override PartName="/ppt/slideLayouts/slideLayout55.xml" ContentType="application/vnd.openxmlformats-officedocument.presentationml.slideLayout+xml"/>
  <Override PartName="/ppt/theme/theme49.xml" ContentType="application/vnd.openxmlformats-officedocument.theme+xml"/>
  <Override PartName="/ppt/slideLayouts/slideLayout56.xml" ContentType="application/vnd.openxmlformats-officedocument.presentationml.slideLayout+xml"/>
  <Override PartName="/ppt/theme/theme50.xml" ContentType="application/vnd.openxmlformats-officedocument.theme+xml"/>
  <Override PartName="/ppt/slideLayouts/slideLayout57.xml" ContentType="application/vnd.openxmlformats-officedocument.presentationml.slideLayout+xml"/>
  <Override PartName="/ppt/theme/theme51.xml" ContentType="application/vnd.openxmlformats-officedocument.theme+xml"/>
  <Override PartName="/ppt/slideLayouts/slideLayout58.xml" ContentType="application/vnd.openxmlformats-officedocument.presentationml.slideLayout+xml"/>
  <Override PartName="/ppt/theme/theme52.xml" ContentType="application/vnd.openxmlformats-officedocument.theme+xml"/>
  <Override PartName="/ppt/slideLayouts/slideLayout59.xml" ContentType="application/vnd.openxmlformats-officedocument.presentationml.slideLayout+xml"/>
  <Override PartName="/ppt/theme/theme53.xml" ContentType="application/vnd.openxmlformats-officedocument.theme+xml"/>
  <Override PartName="/ppt/slideLayouts/slideLayout60.xml" ContentType="application/vnd.openxmlformats-officedocument.presentationml.slideLayout+xml"/>
  <Override PartName="/ppt/theme/theme54.xml" ContentType="application/vnd.openxmlformats-officedocument.theme+xml"/>
  <Override PartName="/ppt/slideLayouts/slideLayout61.xml" ContentType="application/vnd.openxmlformats-officedocument.presentationml.slideLayout+xml"/>
  <Override PartName="/ppt/theme/theme55.xml" ContentType="application/vnd.openxmlformats-officedocument.theme+xml"/>
  <Override PartName="/ppt/slideLayouts/slideLayout62.xml" ContentType="application/vnd.openxmlformats-officedocument.presentationml.slideLayout+xml"/>
  <Override PartName="/ppt/theme/theme56.xml" ContentType="application/vnd.openxmlformats-officedocument.theme+xml"/>
  <Override PartName="/ppt/slideLayouts/slideLayout63.xml" ContentType="application/vnd.openxmlformats-officedocument.presentationml.slideLayout+xml"/>
  <Override PartName="/ppt/theme/theme57.xml" ContentType="application/vnd.openxmlformats-officedocument.theme+xml"/>
  <Override PartName="/ppt/slideLayouts/slideLayout64.xml" ContentType="application/vnd.openxmlformats-officedocument.presentationml.slideLayout+xml"/>
  <Override PartName="/ppt/theme/theme58.xml" ContentType="application/vnd.openxmlformats-officedocument.theme+xml"/>
  <Override PartName="/ppt/slideLayouts/slideLayout65.xml" ContentType="application/vnd.openxmlformats-officedocument.presentationml.slideLayout+xml"/>
  <Override PartName="/ppt/theme/theme59.xml" ContentType="application/vnd.openxmlformats-officedocument.theme+xml"/>
  <Override PartName="/ppt/slideLayouts/slideLayout66.xml" ContentType="application/vnd.openxmlformats-officedocument.presentationml.slideLayout+xml"/>
  <Override PartName="/ppt/theme/theme60.xml" ContentType="application/vnd.openxmlformats-officedocument.theme+xml"/>
  <Override PartName="/ppt/slideLayouts/slideLayout67.xml" ContentType="application/vnd.openxmlformats-officedocument.presentationml.slideLayout+xml"/>
  <Override PartName="/ppt/theme/theme61.xml" ContentType="application/vnd.openxmlformats-officedocument.theme+xml"/>
  <Override PartName="/ppt/slideLayouts/slideLayout68.xml" ContentType="application/vnd.openxmlformats-officedocument.presentationml.slideLayout+xml"/>
  <Override PartName="/ppt/theme/theme62.xml" ContentType="application/vnd.openxmlformats-officedocument.theme+xml"/>
  <Override PartName="/ppt/slideLayouts/slideLayout69.xml" ContentType="application/vnd.openxmlformats-officedocument.presentationml.slideLayout+xml"/>
  <Override PartName="/ppt/theme/theme63.xml" ContentType="application/vnd.openxmlformats-officedocument.theme+xml"/>
  <Override PartName="/ppt/slideLayouts/slideLayout70.xml" ContentType="application/vnd.openxmlformats-officedocument.presentationml.slideLayout+xml"/>
  <Override PartName="/ppt/theme/theme64.xml" ContentType="application/vnd.openxmlformats-officedocument.theme+xml"/>
  <Override PartName="/ppt/slideLayouts/slideLayout71.xml" ContentType="application/vnd.openxmlformats-officedocument.presentationml.slideLayout+xml"/>
  <Override PartName="/ppt/theme/theme65.xml" ContentType="application/vnd.openxmlformats-officedocument.theme+xml"/>
  <Override PartName="/ppt/slideLayouts/slideLayout72.xml" ContentType="application/vnd.openxmlformats-officedocument.presentationml.slideLayout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00" r:id="rId1"/>
    <p:sldMasterId id="2147483905" r:id="rId2"/>
    <p:sldMasterId id="2147483910" r:id="rId3"/>
    <p:sldMasterId id="2147483912" r:id="rId4"/>
    <p:sldMasterId id="2147483914" r:id="rId5"/>
    <p:sldMasterId id="2147483916" r:id="rId6"/>
    <p:sldMasterId id="2147483918" r:id="rId7"/>
    <p:sldMasterId id="2147483920" r:id="rId8"/>
    <p:sldMasterId id="2147483922" r:id="rId9"/>
    <p:sldMasterId id="2147483924" r:id="rId10"/>
    <p:sldMasterId id="2147483926" r:id="rId11"/>
    <p:sldMasterId id="2147483928" r:id="rId12"/>
    <p:sldMasterId id="2147483930" r:id="rId13"/>
    <p:sldMasterId id="2147483932" r:id="rId14"/>
    <p:sldMasterId id="2147483934" r:id="rId15"/>
    <p:sldMasterId id="2147483936" r:id="rId16"/>
    <p:sldMasterId id="2147483938" r:id="rId17"/>
    <p:sldMasterId id="2147483940" r:id="rId18"/>
    <p:sldMasterId id="2147483942" r:id="rId19"/>
    <p:sldMasterId id="2147483944" r:id="rId20"/>
    <p:sldMasterId id="2147483946" r:id="rId21"/>
    <p:sldMasterId id="2147483948" r:id="rId22"/>
    <p:sldMasterId id="2147483950" r:id="rId23"/>
    <p:sldMasterId id="2147483952" r:id="rId24"/>
    <p:sldMasterId id="2147483954" r:id="rId25"/>
    <p:sldMasterId id="2147483956" r:id="rId26"/>
    <p:sldMasterId id="2147483958" r:id="rId27"/>
    <p:sldMasterId id="2147483960" r:id="rId28"/>
    <p:sldMasterId id="2147483962" r:id="rId29"/>
    <p:sldMasterId id="2147483964" r:id="rId30"/>
    <p:sldMasterId id="2147483966" r:id="rId31"/>
    <p:sldMasterId id="2147483968" r:id="rId32"/>
    <p:sldMasterId id="2147483970" r:id="rId33"/>
    <p:sldMasterId id="2147483972" r:id="rId34"/>
    <p:sldMasterId id="2147483974" r:id="rId35"/>
    <p:sldMasterId id="2147483976" r:id="rId36"/>
    <p:sldMasterId id="2147483978" r:id="rId37"/>
    <p:sldMasterId id="2147483980" r:id="rId38"/>
    <p:sldMasterId id="2147483982" r:id="rId39"/>
    <p:sldMasterId id="2147483984" r:id="rId40"/>
    <p:sldMasterId id="2147483986" r:id="rId41"/>
    <p:sldMasterId id="2147483988" r:id="rId42"/>
    <p:sldMasterId id="2147483990" r:id="rId43"/>
    <p:sldMasterId id="2147483992" r:id="rId44"/>
    <p:sldMasterId id="2147483994" r:id="rId45"/>
    <p:sldMasterId id="2147483996" r:id="rId46"/>
    <p:sldMasterId id="2147483998" r:id="rId47"/>
    <p:sldMasterId id="2147484000" r:id="rId48"/>
    <p:sldMasterId id="2147484002" r:id="rId49"/>
    <p:sldMasterId id="2147484004" r:id="rId50"/>
    <p:sldMasterId id="2147484006" r:id="rId51"/>
    <p:sldMasterId id="2147484008" r:id="rId52"/>
    <p:sldMasterId id="2147484010" r:id="rId53"/>
    <p:sldMasterId id="2147484012" r:id="rId54"/>
    <p:sldMasterId id="2147484014" r:id="rId55"/>
    <p:sldMasterId id="2147484016" r:id="rId56"/>
    <p:sldMasterId id="2147484018" r:id="rId57"/>
    <p:sldMasterId id="2147484020" r:id="rId58"/>
    <p:sldMasterId id="2147484022" r:id="rId59"/>
    <p:sldMasterId id="2147484024" r:id="rId60"/>
    <p:sldMasterId id="2147484026" r:id="rId61"/>
    <p:sldMasterId id="2147484028" r:id="rId62"/>
    <p:sldMasterId id="2147484030" r:id="rId63"/>
    <p:sldMasterId id="2147484032" r:id="rId64"/>
    <p:sldMasterId id="2147484034" r:id="rId65"/>
    <p:sldMasterId id="2147484036" r:id="rId66"/>
  </p:sldMasterIdLst>
  <p:notesMasterIdLst>
    <p:notesMasterId r:id="rId188"/>
  </p:notesMasterIdLst>
  <p:handoutMasterIdLst>
    <p:handoutMasterId r:id="rId189"/>
  </p:handoutMasterIdLst>
  <p:sldIdLst>
    <p:sldId id="504" r:id="rId67"/>
    <p:sldId id="577" r:id="rId68"/>
    <p:sldId id="584" r:id="rId69"/>
    <p:sldId id="585" r:id="rId70"/>
    <p:sldId id="579" r:id="rId71"/>
    <p:sldId id="580" r:id="rId72"/>
    <p:sldId id="581" r:id="rId73"/>
    <p:sldId id="582" r:id="rId74"/>
    <p:sldId id="586" r:id="rId75"/>
    <p:sldId id="505" r:id="rId76"/>
    <p:sldId id="587" r:id="rId77"/>
    <p:sldId id="507" r:id="rId78"/>
    <p:sldId id="508" r:id="rId79"/>
    <p:sldId id="509" r:id="rId80"/>
    <p:sldId id="510" r:id="rId81"/>
    <p:sldId id="588" r:id="rId82"/>
    <p:sldId id="589" r:id="rId83"/>
    <p:sldId id="590" r:id="rId84"/>
    <p:sldId id="512" r:id="rId85"/>
    <p:sldId id="591" r:id="rId86"/>
    <p:sldId id="592" r:id="rId87"/>
    <p:sldId id="593" r:id="rId88"/>
    <p:sldId id="514" r:id="rId89"/>
    <p:sldId id="515" r:id="rId90"/>
    <p:sldId id="516" r:id="rId91"/>
    <p:sldId id="594" r:id="rId92"/>
    <p:sldId id="595" r:id="rId93"/>
    <p:sldId id="596" r:id="rId94"/>
    <p:sldId id="518" r:id="rId95"/>
    <p:sldId id="519" r:id="rId96"/>
    <p:sldId id="520" r:id="rId97"/>
    <p:sldId id="521" r:id="rId98"/>
    <p:sldId id="522" r:id="rId99"/>
    <p:sldId id="597" r:id="rId100"/>
    <p:sldId id="598" r:id="rId101"/>
    <p:sldId id="599" r:id="rId102"/>
    <p:sldId id="524" r:id="rId103"/>
    <p:sldId id="525" r:id="rId104"/>
    <p:sldId id="526" r:id="rId105"/>
    <p:sldId id="600" r:id="rId106"/>
    <p:sldId id="528" r:id="rId107"/>
    <p:sldId id="529" r:id="rId108"/>
    <p:sldId id="601" r:id="rId109"/>
    <p:sldId id="531" r:id="rId110"/>
    <p:sldId id="602" r:id="rId111"/>
    <p:sldId id="533" r:id="rId112"/>
    <p:sldId id="603" r:id="rId113"/>
    <p:sldId id="535" r:id="rId114"/>
    <p:sldId id="604" r:id="rId115"/>
    <p:sldId id="605" r:id="rId116"/>
    <p:sldId id="606" r:id="rId117"/>
    <p:sldId id="607" r:id="rId118"/>
    <p:sldId id="608" r:id="rId119"/>
    <p:sldId id="609" r:id="rId120"/>
    <p:sldId id="610" r:id="rId121"/>
    <p:sldId id="537" r:id="rId122"/>
    <p:sldId id="538" r:id="rId123"/>
    <p:sldId id="539" r:id="rId124"/>
    <p:sldId id="540" r:id="rId125"/>
    <p:sldId id="541" r:id="rId126"/>
    <p:sldId id="542" r:id="rId127"/>
    <p:sldId id="543" r:id="rId128"/>
    <p:sldId id="611" r:id="rId129"/>
    <p:sldId id="612" r:id="rId130"/>
    <p:sldId id="613" r:id="rId131"/>
    <p:sldId id="545" r:id="rId132"/>
    <p:sldId id="546" r:id="rId133"/>
    <p:sldId id="547" r:id="rId134"/>
    <p:sldId id="549" r:id="rId135"/>
    <p:sldId id="550" r:id="rId136"/>
    <p:sldId id="551" r:id="rId137"/>
    <p:sldId id="552" r:id="rId138"/>
    <p:sldId id="614" r:id="rId139"/>
    <p:sldId id="615" r:id="rId140"/>
    <p:sldId id="616" r:id="rId141"/>
    <p:sldId id="555" r:id="rId142"/>
    <p:sldId id="556" r:id="rId143"/>
    <p:sldId id="557" r:id="rId144"/>
    <p:sldId id="617" r:id="rId145"/>
    <p:sldId id="559" r:id="rId146"/>
    <p:sldId id="618" r:id="rId147"/>
    <p:sldId id="561" r:id="rId148"/>
    <p:sldId id="562" r:id="rId149"/>
    <p:sldId id="619" r:id="rId150"/>
    <p:sldId id="620" r:id="rId151"/>
    <p:sldId id="621" r:id="rId152"/>
    <p:sldId id="622" r:id="rId153"/>
    <p:sldId id="623" r:id="rId154"/>
    <p:sldId id="624" r:id="rId155"/>
    <p:sldId id="625" r:id="rId156"/>
    <p:sldId id="626" r:id="rId157"/>
    <p:sldId id="627" r:id="rId158"/>
    <p:sldId id="564" r:id="rId159"/>
    <p:sldId id="565" r:id="rId160"/>
    <p:sldId id="566" r:id="rId161"/>
    <p:sldId id="628" r:id="rId162"/>
    <p:sldId id="568" r:id="rId163"/>
    <p:sldId id="629" r:id="rId164"/>
    <p:sldId id="630" r:id="rId165"/>
    <p:sldId id="631" r:id="rId166"/>
    <p:sldId id="570" r:id="rId167"/>
    <p:sldId id="571" r:id="rId168"/>
    <p:sldId id="632" r:id="rId169"/>
    <p:sldId id="633" r:id="rId170"/>
    <p:sldId id="634" r:id="rId171"/>
    <p:sldId id="635" r:id="rId172"/>
    <p:sldId id="573" r:id="rId173"/>
    <p:sldId id="574" r:id="rId174"/>
    <p:sldId id="636" r:id="rId175"/>
    <p:sldId id="637" r:id="rId176"/>
    <p:sldId id="638" r:id="rId177"/>
    <p:sldId id="639" r:id="rId178"/>
    <p:sldId id="576" r:id="rId179"/>
    <p:sldId id="640" r:id="rId180"/>
    <p:sldId id="641" r:id="rId181"/>
    <p:sldId id="642" r:id="rId182"/>
    <p:sldId id="643" r:id="rId183"/>
    <p:sldId id="644" r:id="rId184"/>
    <p:sldId id="645" r:id="rId185"/>
    <p:sldId id="646" r:id="rId186"/>
    <p:sldId id="647" r:id="rId1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Fitzpatric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4" autoAdjust="0"/>
    <p:restoredTop sz="94660"/>
  </p:normalViewPr>
  <p:slideViewPr>
    <p:cSldViewPr>
      <p:cViewPr varScale="1">
        <p:scale>
          <a:sx n="91" d="100"/>
          <a:sy n="91" d="100"/>
        </p:scale>
        <p:origin x="9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" Target="slides/slide2.xml"/><Relationship Id="rId84" Type="http://schemas.openxmlformats.org/officeDocument/2006/relationships/slide" Target="slides/slide18.xml"/><Relationship Id="rId89" Type="http://schemas.openxmlformats.org/officeDocument/2006/relationships/slide" Target="slides/slide23.xml"/><Relationship Id="rId112" Type="http://schemas.openxmlformats.org/officeDocument/2006/relationships/slide" Target="slides/slide46.xml"/><Relationship Id="rId133" Type="http://schemas.openxmlformats.org/officeDocument/2006/relationships/slide" Target="slides/slide67.xml"/><Relationship Id="rId138" Type="http://schemas.openxmlformats.org/officeDocument/2006/relationships/slide" Target="slides/slide72.xml"/><Relationship Id="rId154" Type="http://schemas.openxmlformats.org/officeDocument/2006/relationships/slide" Target="slides/slide88.xml"/><Relationship Id="rId159" Type="http://schemas.openxmlformats.org/officeDocument/2006/relationships/slide" Target="slides/slide93.xml"/><Relationship Id="rId175" Type="http://schemas.openxmlformats.org/officeDocument/2006/relationships/slide" Target="slides/slide109.xml"/><Relationship Id="rId170" Type="http://schemas.openxmlformats.org/officeDocument/2006/relationships/slide" Target="slides/slide104.xml"/><Relationship Id="rId191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8.xml"/><Relationship Id="rId79" Type="http://schemas.openxmlformats.org/officeDocument/2006/relationships/slide" Target="slides/slide13.xml"/><Relationship Id="rId102" Type="http://schemas.openxmlformats.org/officeDocument/2006/relationships/slide" Target="slides/slide36.xml"/><Relationship Id="rId123" Type="http://schemas.openxmlformats.org/officeDocument/2006/relationships/slide" Target="slides/slide57.xml"/><Relationship Id="rId128" Type="http://schemas.openxmlformats.org/officeDocument/2006/relationships/slide" Target="slides/slide62.xml"/><Relationship Id="rId144" Type="http://schemas.openxmlformats.org/officeDocument/2006/relationships/slide" Target="slides/slide78.xml"/><Relationship Id="rId149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4.xml"/><Relationship Id="rId95" Type="http://schemas.openxmlformats.org/officeDocument/2006/relationships/slide" Target="slides/slide29.xml"/><Relationship Id="rId160" Type="http://schemas.openxmlformats.org/officeDocument/2006/relationships/slide" Target="slides/slide94.xml"/><Relationship Id="rId165" Type="http://schemas.openxmlformats.org/officeDocument/2006/relationships/slide" Target="slides/slide99.xml"/><Relationship Id="rId181" Type="http://schemas.openxmlformats.org/officeDocument/2006/relationships/slide" Target="slides/slide115.xml"/><Relationship Id="rId186" Type="http://schemas.openxmlformats.org/officeDocument/2006/relationships/slide" Target="slides/slide12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3.xml"/><Relationship Id="rId113" Type="http://schemas.openxmlformats.org/officeDocument/2006/relationships/slide" Target="slides/slide47.xml"/><Relationship Id="rId118" Type="http://schemas.openxmlformats.org/officeDocument/2006/relationships/slide" Target="slides/slide52.xml"/><Relationship Id="rId134" Type="http://schemas.openxmlformats.org/officeDocument/2006/relationships/slide" Target="slides/slide68.xml"/><Relationship Id="rId139" Type="http://schemas.openxmlformats.org/officeDocument/2006/relationships/slide" Target="slides/slide73.xml"/><Relationship Id="rId80" Type="http://schemas.openxmlformats.org/officeDocument/2006/relationships/slide" Target="slides/slide14.xml"/><Relationship Id="rId85" Type="http://schemas.openxmlformats.org/officeDocument/2006/relationships/slide" Target="slides/slide19.xml"/><Relationship Id="rId150" Type="http://schemas.openxmlformats.org/officeDocument/2006/relationships/slide" Target="slides/slide84.xml"/><Relationship Id="rId155" Type="http://schemas.openxmlformats.org/officeDocument/2006/relationships/slide" Target="slides/slide89.xml"/><Relationship Id="rId171" Type="http://schemas.openxmlformats.org/officeDocument/2006/relationships/slide" Target="slides/slide105.xml"/><Relationship Id="rId176" Type="http://schemas.openxmlformats.org/officeDocument/2006/relationships/slide" Target="slides/slide110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7.xml"/><Relationship Id="rId108" Type="http://schemas.openxmlformats.org/officeDocument/2006/relationships/slide" Target="slides/slide42.xml"/><Relationship Id="rId124" Type="http://schemas.openxmlformats.org/officeDocument/2006/relationships/slide" Target="slides/slide58.xml"/><Relationship Id="rId129" Type="http://schemas.openxmlformats.org/officeDocument/2006/relationships/slide" Target="slides/slide6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4.xml"/><Relationship Id="rId75" Type="http://schemas.openxmlformats.org/officeDocument/2006/relationships/slide" Target="slides/slide9.xml"/><Relationship Id="rId91" Type="http://schemas.openxmlformats.org/officeDocument/2006/relationships/slide" Target="slides/slide25.xml"/><Relationship Id="rId96" Type="http://schemas.openxmlformats.org/officeDocument/2006/relationships/slide" Target="slides/slide30.xml"/><Relationship Id="rId140" Type="http://schemas.openxmlformats.org/officeDocument/2006/relationships/slide" Target="slides/slide74.xml"/><Relationship Id="rId145" Type="http://schemas.openxmlformats.org/officeDocument/2006/relationships/slide" Target="slides/slide79.xml"/><Relationship Id="rId161" Type="http://schemas.openxmlformats.org/officeDocument/2006/relationships/slide" Target="slides/slide95.xml"/><Relationship Id="rId166" Type="http://schemas.openxmlformats.org/officeDocument/2006/relationships/slide" Target="slides/slide100.xml"/><Relationship Id="rId182" Type="http://schemas.openxmlformats.org/officeDocument/2006/relationships/slide" Target="slides/slide116.xml"/><Relationship Id="rId187" Type="http://schemas.openxmlformats.org/officeDocument/2006/relationships/slide" Target="slides/slide1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8.xml"/><Relationship Id="rId119" Type="http://schemas.openxmlformats.org/officeDocument/2006/relationships/slide" Target="slides/slide53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5.xml"/><Relationship Id="rId86" Type="http://schemas.openxmlformats.org/officeDocument/2006/relationships/slide" Target="slides/slide20.xml"/><Relationship Id="rId130" Type="http://schemas.openxmlformats.org/officeDocument/2006/relationships/slide" Target="slides/slide64.xml"/><Relationship Id="rId135" Type="http://schemas.openxmlformats.org/officeDocument/2006/relationships/slide" Target="slides/slide69.xml"/><Relationship Id="rId151" Type="http://schemas.openxmlformats.org/officeDocument/2006/relationships/slide" Target="slides/slide85.xml"/><Relationship Id="rId156" Type="http://schemas.openxmlformats.org/officeDocument/2006/relationships/slide" Target="slides/slide90.xml"/><Relationship Id="rId177" Type="http://schemas.openxmlformats.org/officeDocument/2006/relationships/slide" Target="slides/slide111.xml"/><Relationship Id="rId172" Type="http://schemas.openxmlformats.org/officeDocument/2006/relationships/slide" Target="slides/slide106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0.xml"/><Relationship Id="rId97" Type="http://schemas.openxmlformats.org/officeDocument/2006/relationships/slide" Target="slides/slide31.xml"/><Relationship Id="rId104" Type="http://schemas.openxmlformats.org/officeDocument/2006/relationships/slide" Target="slides/slide38.xml"/><Relationship Id="rId120" Type="http://schemas.openxmlformats.org/officeDocument/2006/relationships/slide" Target="slides/slide54.xml"/><Relationship Id="rId125" Type="http://schemas.openxmlformats.org/officeDocument/2006/relationships/slide" Target="slides/slide59.xml"/><Relationship Id="rId141" Type="http://schemas.openxmlformats.org/officeDocument/2006/relationships/slide" Target="slides/slide75.xml"/><Relationship Id="rId146" Type="http://schemas.openxmlformats.org/officeDocument/2006/relationships/slide" Target="slides/slide80.xml"/><Relationship Id="rId167" Type="http://schemas.openxmlformats.org/officeDocument/2006/relationships/slide" Target="slides/slide101.xml"/><Relationship Id="rId18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.xml"/><Relationship Id="rId92" Type="http://schemas.openxmlformats.org/officeDocument/2006/relationships/slide" Target="slides/slide26.xml"/><Relationship Id="rId162" Type="http://schemas.openxmlformats.org/officeDocument/2006/relationships/slide" Target="slides/slide96.xml"/><Relationship Id="rId183" Type="http://schemas.openxmlformats.org/officeDocument/2006/relationships/slide" Target="slides/slide11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1.xml"/><Relationship Id="rId110" Type="http://schemas.openxmlformats.org/officeDocument/2006/relationships/slide" Target="slides/slide44.xml"/><Relationship Id="rId115" Type="http://schemas.openxmlformats.org/officeDocument/2006/relationships/slide" Target="slides/slide49.xml"/><Relationship Id="rId131" Type="http://schemas.openxmlformats.org/officeDocument/2006/relationships/slide" Target="slides/slide65.xml"/><Relationship Id="rId136" Type="http://schemas.openxmlformats.org/officeDocument/2006/relationships/slide" Target="slides/slide70.xml"/><Relationship Id="rId157" Type="http://schemas.openxmlformats.org/officeDocument/2006/relationships/slide" Target="slides/slide91.xml"/><Relationship Id="rId178" Type="http://schemas.openxmlformats.org/officeDocument/2006/relationships/slide" Target="slides/slide112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6.xml"/><Relationship Id="rId152" Type="http://schemas.openxmlformats.org/officeDocument/2006/relationships/slide" Target="slides/slide86.xml"/><Relationship Id="rId173" Type="http://schemas.openxmlformats.org/officeDocument/2006/relationships/slide" Target="slides/slide107.xml"/><Relationship Id="rId194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1.xml"/><Relationship Id="rId100" Type="http://schemas.openxmlformats.org/officeDocument/2006/relationships/slide" Target="slides/slide34.xml"/><Relationship Id="rId105" Type="http://schemas.openxmlformats.org/officeDocument/2006/relationships/slide" Target="slides/slide39.xml"/><Relationship Id="rId126" Type="http://schemas.openxmlformats.org/officeDocument/2006/relationships/slide" Target="slides/slide60.xml"/><Relationship Id="rId147" Type="http://schemas.openxmlformats.org/officeDocument/2006/relationships/slide" Target="slides/slide81.xml"/><Relationship Id="rId168" Type="http://schemas.openxmlformats.org/officeDocument/2006/relationships/slide" Target="slides/slide102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6.xml"/><Relationship Id="rId93" Type="http://schemas.openxmlformats.org/officeDocument/2006/relationships/slide" Target="slides/slide27.xml"/><Relationship Id="rId98" Type="http://schemas.openxmlformats.org/officeDocument/2006/relationships/slide" Target="slides/slide32.xml"/><Relationship Id="rId121" Type="http://schemas.openxmlformats.org/officeDocument/2006/relationships/slide" Target="slides/slide55.xml"/><Relationship Id="rId142" Type="http://schemas.openxmlformats.org/officeDocument/2006/relationships/slide" Target="slides/slide76.xml"/><Relationship Id="rId163" Type="http://schemas.openxmlformats.org/officeDocument/2006/relationships/slide" Target="slides/slide97.xml"/><Relationship Id="rId184" Type="http://schemas.openxmlformats.org/officeDocument/2006/relationships/slide" Target="slides/slide118.xml"/><Relationship Id="rId18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.xml"/><Relationship Id="rId116" Type="http://schemas.openxmlformats.org/officeDocument/2006/relationships/slide" Target="slides/slide50.xml"/><Relationship Id="rId137" Type="http://schemas.openxmlformats.org/officeDocument/2006/relationships/slide" Target="slides/slide71.xml"/><Relationship Id="rId158" Type="http://schemas.openxmlformats.org/officeDocument/2006/relationships/slide" Target="slides/slide9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7.xml"/><Relationship Id="rId88" Type="http://schemas.openxmlformats.org/officeDocument/2006/relationships/slide" Target="slides/slide22.xml"/><Relationship Id="rId111" Type="http://schemas.openxmlformats.org/officeDocument/2006/relationships/slide" Target="slides/slide45.xml"/><Relationship Id="rId132" Type="http://schemas.openxmlformats.org/officeDocument/2006/relationships/slide" Target="slides/slide66.xml"/><Relationship Id="rId153" Type="http://schemas.openxmlformats.org/officeDocument/2006/relationships/slide" Target="slides/slide87.xml"/><Relationship Id="rId174" Type="http://schemas.openxmlformats.org/officeDocument/2006/relationships/slide" Target="slides/slide108.xml"/><Relationship Id="rId179" Type="http://schemas.openxmlformats.org/officeDocument/2006/relationships/slide" Target="slides/slide113.xml"/><Relationship Id="rId190" Type="http://schemas.openxmlformats.org/officeDocument/2006/relationships/commentAuthors" Target="commentAuthor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0.xml"/><Relationship Id="rId127" Type="http://schemas.openxmlformats.org/officeDocument/2006/relationships/slide" Target="slides/slide6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7.xml"/><Relationship Id="rId78" Type="http://schemas.openxmlformats.org/officeDocument/2006/relationships/slide" Target="slides/slide12.xml"/><Relationship Id="rId94" Type="http://schemas.openxmlformats.org/officeDocument/2006/relationships/slide" Target="slides/slide28.xml"/><Relationship Id="rId99" Type="http://schemas.openxmlformats.org/officeDocument/2006/relationships/slide" Target="slides/slide33.xml"/><Relationship Id="rId101" Type="http://schemas.openxmlformats.org/officeDocument/2006/relationships/slide" Target="slides/slide35.xml"/><Relationship Id="rId122" Type="http://schemas.openxmlformats.org/officeDocument/2006/relationships/slide" Target="slides/slide56.xml"/><Relationship Id="rId143" Type="http://schemas.openxmlformats.org/officeDocument/2006/relationships/slide" Target="slides/slide77.xml"/><Relationship Id="rId148" Type="http://schemas.openxmlformats.org/officeDocument/2006/relationships/slide" Target="slides/slide82.xml"/><Relationship Id="rId164" Type="http://schemas.openxmlformats.org/officeDocument/2006/relationships/slide" Target="slides/slide98.xml"/><Relationship Id="rId169" Type="http://schemas.openxmlformats.org/officeDocument/2006/relationships/slide" Target="slides/slide103.xml"/><Relationship Id="rId185" Type="http://schemas.openxmlformats.org/officeDocument/2006/relationships/slide" Target="slides/slide1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4.xml"/><Relationship Id="rId26" Type="http://schemas.openxmlformats.org/officeDocument/2006/relationships/slideMaster" Target="slideMasters/slideMaster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DBCFE6-7A80-4E41-8712-1C12F7B6050B}" type="datetimeFigureOut">
              <a:rPr lang="en-US" altLang="en-US"/>
              <a:pPr>
                <a:defRPr/>
              </a:pPr>
              <a:t>11/25/2016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ヒラギノ角ゴ Pro W3" pitchFamily="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A23EEE-2F46-4732-8626-99218F3EF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2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957CC8-6916-4659-8D61-C81A523E1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75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84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r">
              <a:spcBef>
                <a:spcPct val="0"/>
              </a:spcBef>
            </a:pPr>
            <a:fld id="{0B24C727-5A10-43AF-A0C5-2F9849EF097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7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85A01107-F5E9-426B-8300-D69B38DE59F1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1521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44.19_3 Regulation of fluid retention in the kidney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8727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DDF86229-E24F-432F-819F-33C64C34C154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30150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44.20 Inquiry: Can aquaporin mutations cause diabetes?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17835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44.20a Inquiry: Can aquaporin mutations cause diabetes? (part 1: experiment, protein sequences)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77483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44.20b Inquiry: Can aquaporin mutations cause diabetes? (part 2: experiment, procedure)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5099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44.20c Inquiry: Can aquaporin mutations cause diabetes? (part 3: results)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92761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FE1804E-D526-42AC-9DDD-91BA0B94FA11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798298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F41E074A-362A-4D87-9447-A0D5EF5F14B0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51970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44.21_1 Regulation of blood volume and blood pressure by the renin-angiotensin-aldosterone system (RAAS)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51882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44.21_2 Regulation of blood volume and blood pressure by the renin-angiotensin-aldosterone system (RAAS)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49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44.3 Sockeye salmon (</a:t>
            </a:r>
            <a:r>
              <a:rPr lang="en-US" i="1" dirty="0" err="1" smtClean="0">
                <a:latin typeface="Arial"/>
              </a:rPr>
              <a:t>Oncorhynchus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nerka</a:t>
            </a:r>
            <a:r>
              <a:rPr lang="en-US" dirty="0" smtClean="0">
                <a:latin typeface="Arial"/>
              </a:rPr>
              <a:t>), </a:t>
            </a:r>
            <a:r>
              <a:rPr lang="en-US" dirty="0" err="1" smtClean="0">
                <a:latin typeface="Arial"/>
              </a:rPr>
              <a:t>osmoregulators</a:t>
            </a:r>
            <a:r>
              <a:rPr lang="en-US" dirty="0" smtClean="0">
                <a:latin typeface="Arial"/>
              </a:rPr>
              <a:t> that migrate between rivers and the ocean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85048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44.21_3 Regulation of blood volume and blood pressure by the renin-angiotensin-aldosterone system (RAAS)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52660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44.21_4 Regulation of blood volume and blood pressure by the renin-angiotensin-aldosterone system (RAAS) (step 4)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7610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BF523E3-B2AD-4BBA-814B-B940075B9751}" type="slidenum">
              <a:rPr lang="en-US" sz="1200"/>
              <a:pPr/>
              <a:t>113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874457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44.UN01a Skills exercise: describing and interpreting quantitative data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6732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44.UN01b Skills exercise: describing and interpreting quantitative data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0995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44.UN02 Summary of key concepts: osmoregulation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9364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44.UN02a Summary of key concepts: osmoregulation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64120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44.UN02b Summary of key concepts: osmoregulation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0023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44.UN02c Summary of key concepts: osmoregulation (part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0813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44.UN03 Test your understanding, question 7 (water gain and loss)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83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FFE059FB-E49E-4514-81C2-D93F9A2DF33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9452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44.UN04 Test your understanding, question 11 (marine iguana)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89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7EE7254-B522-4644-A1AA-177FBB1353B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2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7EE7254-B522-4644-A1AA-177FBB1353B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2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75167213-DCCC-4D0D-B368-41706E4407A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1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44.4 Osmoregulation in marine and freshwater bony fishes: a comparison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154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44.4a Osmoregulation in marine and freshwater bony fishes: a comparison (part 1: marine)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403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44.4b Osmoregulation in marine and freshwater bony fishes: a comparison (part 2: freshwater)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451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C1A7B26-B99A-4676-B8BC-AC4EFC0F0AF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483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414D3C4-72B6-43D4-8483-5AECDA412AE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255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44.5 Anhydrobiosis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26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44.5a Anhydrobiosis (part 1: hydrated)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31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Figure 44.5b Anhydrobiosis (part 2: dehydrated)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851EEBC-20A2-4CBF-9DFE-03828FDAD833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111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DC9780D7-8D15-48F0-A41A-812B04F99E4B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126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74DF0158-ACC8-4662-B4FB-D0CF59DED58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584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44.6 Salt secretion in the nasal glands of a marine bird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10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44.6a Salt secretion in the nasal glands of a marine bird (part 1: bird’s head)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541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44.6b Salt secretion in the nasal glands of a marine bird (part 2: interior of nasal salt gland)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636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86AC1035-9EE2-4913-A5EB-A7C5A20CA804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071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 How does an albatross drink salt water without ill effect?</a:t>
            </a:r>
          </a:p>
        </p:txBody>
      </p:sp>
    </p:spTree>
    <p:extLst>
      <p:ext uri="{BB962C8B-B14F-4D97-AF65-F5344CB8AC3E}">
        <p14:creationId xmlns:p14="http://schemas.microsoft.com/office/powerpoint/2010/main" val="1814886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67E9C721-845E-4AF3-BF87-EB4B0791197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319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D6A7ACB-48FE-450A-8B1B-1F75C4741029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614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C0871763-D50C-4EA5-88F1-1CD3FEA1E95F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85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67D053D-2EE7-41E2-9261-61BDC3EA79EB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979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44.7 Forms of nitrogenous waste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050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44.7a Forms of nitrogenous waste (part 1: flowchart)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9915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44.7b Forms of nitrogenous waste (part 2: structures)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724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B433CAD0-54D0-4B51-B803-A02A3DD6A549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49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EDBB634-2BAD-4335-B7A4-9547C9C521B4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4943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87E994B-3C5A-4D74-8DAD-CC9AE3AC1BD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84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44.1a How does an albatross drink salt water without ill effect? (part 1: wingspan)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345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44.8 Key steps of excretory system function: an overview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22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E0B226CD-3DB4-4A7A-8435-75E5FC64D96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193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2946C6D3-FDFA-481E-8D6A-53040A690CCD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672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>
                <a:latin typeface="Arial"/>
              </a:rPr>
              <a:t>Figure 44.9 Protonephridia in a planarian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423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EA68B88-F8FB-40F4-8697-D43C0869363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7600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44.10 Metanephridia of an earthworm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745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C2930A82-04F0-41BC-8527-15C863C90E4D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17932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44.11 Malpighian tubules of insects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54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782362E-FC69-4C8D-9FBC-889CF827F89C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7568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44.12a Exploring the mammalian excretory system (part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543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08290F34-FB8B-4B20-BA26-3739F7D81D5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11258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44.12aa Exploring the mammalian excretory system (part 1a: organs)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6539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44.12ab Exploring the mammalian excretory system (part 1b: kidney structure)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7089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44.12ac Exploring the mammalian excretory system (part 1c: nephron types)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033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44.12b Exploring the mammalian excretory system (part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0749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44.12ba Exploring the mammalian excretory system (part 2a: nephron organization)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3910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44.12bb Exploring the mammalian excretory system (part 2b: SEM)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6060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1586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839EE6D-10FD-4F78-99BF-42A90D1BDA86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64690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6249B76D-1913-498B-84B7-2287357094FC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5834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F3B2BB87-491E-44A2-B798-B3E00238A1D5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14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B62BE87-2561-4B00-A380-1884BB5281D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9444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8AC5FD7-16D0-4BAD-8DCA-218C2908D69D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0197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D5ECF74B-D65E-46CD-844B-24B9CC0A76BA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28378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C0688A14-09AB-4918-B0BE-13ACE60F0BDF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91380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44.13 The nephron and collecting duct: regional functions of the transport epithelium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0394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44.13a The nephron and collecting duct: regional functions of the transport epithelium (part 1: cortex)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8050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44.13b The nephron and collecting duct: regional functions of the transport epithelium (part 2: medulla)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830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7392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7486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57CC8-6916-4659-8D61-C81A523E1943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4797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6CAB648-C3CF-426B-9368-C068AB08221B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343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D9B7BD41-3431-4693-8E3B-6E7A3F0BE46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1370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1FABB943-7868-41B9-AD69-57718E48CBCD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0540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89200E40-6DF7-4683-B0D5-29D31EDD1FF6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7336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199DD9E-8448-4966-A399-232FBD08E204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2727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44.14_1 How the human kidney concentrates urine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9462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44.14_2 How the human kidney concentrates urine (step 2)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6196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44.14_3 How the human kidney concentrates urine (step 3)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4930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FDCFEED6-5DAB-49C8-BAA3-F9B606C433C4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8561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05ECF139-1586-4F7B-BA65-738C057EDB3B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0461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E4652E35-158A-43BC-BC2B-9A6EA29B8281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dirty="0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9000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44.15 A vampire bat (</a:t>
            </a:r>
            <a:r>
              <a:rPr lang="en-US" i="1" dirty="0" err="1" smtClean="0">
                <a:latin typeface="Arial"/>
              </a:rPr>
              <a:t>Desmodus</a:t>
            </a:r>
            <a:r>
              <a:rPr lang="en-US" i="1" dirty="0" smtClean="0">
                <a:latin typeface="Arial"/>
              </a:rPr>
              <a:t> rotundas</a:t>
            </a:r>
            <a:r>
              <a:rPr lang="en-US" dirty="0" smtClean="0">
                <a:latin typeface="Arial"/>
              </a:rPr>
              <a:t>), a mammal with unique excretory challenges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447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4EC7E810-4885-4B88-999A-EB209ECC35E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0863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6E95DECE-D457-4A8E-AA2D-AC8DA606CD7B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2577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44.16 An ostrich (</a:t>
            </a:r>
            <a:r>
              <a:rPr lang="en-US" i="1" dirty="0" err="1" smtClean="0">
                <a:latin typeface="Arial"/>
              </a:rPr>
              <a:t>Struthio</a:t>
            </a:r>
            <a:r>
              <a:rPr lang="en-US" i="1" dirty="0" smtClean="0">
                <a:latin typeface="Arial"/>
              </a:rPr>
              <a:t> </a:t>
            </a:r>
            <a:r>
              <a:rPr lang="en-US" i="1" dirty="0" err="1" smtClean="0">
                <a:latin typeface="Arial"/>
              </a:rPr>
              <a:t>camelus</a:t>
            </a:r>
            <a:r>
              <a:rPr lang="en-US" dirty="0" smtClean="0">
                <a:latin typeface="Arial"/>
              </a:rPr>
              <a:t>), an animal well adapted to its dry environment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647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5F562D19-24E5-4C6F-B778-52974222C126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96397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36DC1439-8398-48FB-BD5F-D08240252B22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4763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 Make connections: ion movement and gradients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2987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44.17a Make connections: ion movement and gradients (part 1: osmoregulation)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5633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44.17aa Make connections: ion movement and gradients (part 1a: osmoregulation,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9340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44.17b Make connections: ion movement and gradients (part 2: information processing)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2776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44.17ba Make connections: ion movement and gradients (part 2a: information processing, photo)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3250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44.17c Make connections: ion movement and gradients (part 3: gas exchange)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8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44.2 Solute concentration and osmosis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0364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44.17ca Make connections: ion movement and gradients (part 3a: gas exchange, micrograph)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0387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44.17d Make connections: ion movement and gradients (part 4: locomotion)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94543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44.17da Make connections: ion movement and gradients (part 4a: locomotion, micrograph)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3842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CC647E88-423B-4C30-A305-518BD2935A0D}" type="slidenum">
              <a:rPr lang="en-US" sz="1200"/>
              <a:pPr/>
              <a:t>93</a:t>
            </a:fld>
            <a:endParaRPr lang="en-US" sz="12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2949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EF6EF749-05F0-45D5-8354-4CECAF97C4D3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70056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BAC1D252-1123-459B-BB23-E67E2FF4A383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55321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44.18 Control of collecting duct permeability by antidiuretic hormone (ADH)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29228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fld id="{FB85AAD4-987F-4A87-99D4-93C335939B60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CA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88730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44.19_1 Regulation of fluid retention in the kidney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9387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44.19_2 Regulation of fluid retention in the kidney (step 2)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92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F2B3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-1" b="-1"/>
          <a:stretch/>
        </p:blipFill>
        <p:spPr>
          <a:xfrm>
            <a:off x="152400" y="152400"/>
            <a:ext cx="4495800" cy="6356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7225" y="6019800"/>
            <a:ext cx="2164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Lecture</a:t>
            </a:r>
            <a:r>
              <a:rPr lang="en-US" sz="1400" baseline="0" dirty="0" smtClean="0"/>
              <a:t> Presentations by</a:t>
            </a:r>
            <a:br>
              <a:rPr lang="en-US" sz="1400" baseline="0" dirty="0" smtClean="0"/>
            </a:br>
            <a:r>
              <a:rPr lang="en-US" sz="1400" baseline="0" dirty="0" smtClean="0"/>
              <a:t>Nicole </a:t>
            </a:r>
            <a:r>
              <a:rPr lang="en-US" sz="1400" baseline="0" dirty="0" err="1" smtClean="0"/>
              <a:t>Tunbridge</a:t>
            </a:r>
            <a:r>
              <a:rPr lang="en-US" sz="1400" baseline="0" dirty="0" smtClean="0"/>
              <a:t> and</a:t>
            </a:r>
            <a:endParaRPr lang="en-US" sz="1400" dirty="0" smtClean="0"/>
          </a:p>
          <a:p>
            <a:pPr algn="r"/>
            <a:r>
              <a:rPr lang="en-US" sz="1400" baseline="0" dirty="0" smtClean="0"/>
              <a:t>Kathleen Fitzpatrick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00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76800" y="152400"/>
            <a:ext cx="4114800" cy="57912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DF4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44</a:t>
            </a:r>
            <a:r>
              <a:rPr lang="en-US" sz="3200" b="1" dirty="0" smtClean="0">
                <a:solidFill>
                  <a:srgbClr val="DF4A20"/>
                </a:solidFill>
              </a:rPr>
              <a:t/>
            </a:r>
            <a:br>
              <a:rPr lang="en-US" sz="3200" b="1" dirty="0" smtClean="0">
                <a:solidFill>
                  <a:srgbClr val="DF4A20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Osmoregulation and</a:t>
            </a:r>
            <a:r>
              <a:rPr lang="en-US" sz="40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ヒラギノ角ゴ Pro W3" charset="-128"/>
                <a:cs typeface="+mn-cs"/>
              </a:rPr>
              <a:t> Excretion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28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and 2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0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199" cy="4737496"/>
          </a:xfrm>
        </p:spPr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0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6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7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8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0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1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2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3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4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6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7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8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9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0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1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2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3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0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1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2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3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4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6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7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8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9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0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1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2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3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4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6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7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8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9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0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1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72910"/>
            <a:ext cx="8839199" cy="52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2880" tIns="91440" rIns="22860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1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8" r:id="rId3"/>
    <p:sldLayoutId id="2147483907" r:id="rId4"/>
    <p:sldLayoutId id="2147483903" r:id="rId5"/>
    <p:sldLayoutId id="2147483904" r:id="rId6"/>
    <p:sldLayoutId id="2147483909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Arial" panose="020B0604020202020204" pitchFamily="34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Arial" panose="020B0604020202020204" pitchFamily="34" charset="0"/>
          <a:cs typeface="+mn-cs"/>
        </a:defRPr>
      </a:lvl1pPr>
      <a:lvl2pPr marL="740664" indent="-283464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ts val="600"/>
        </a:spcBef>
        <a:spcAft>
          <a:spcPts val="600"/>
        </a:spcAft>
        <a:buClr>
          <a:srgbClr val="DF4A2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03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2017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6.xml"/><Relationship Id="rId4" Type="http://schemas.openxmlformats.org/officeDocument/2006/relationships/image" Target="file:///D:\Manjubharkavi\Production\August\18-Aug\LE%20Ch%2043-44\44%20JPEG%20FILES\Unlabeled\44_19ADHFluidReten_3-U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7.xml"/><Relationship Id="rId4" Type="http://schemas.openxmlformats.org/officeDocument/2006/relationships/image" Target="file:///D:\Manjubharkavi\Production\August\18-Aug\LE%20Ch%2043-44\44%20JPEG%20FILES\Unlabeled\44_20_AquaporinDiabetes-U.jpg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8.xml"/><Relationship Id="rId4" Type="http://schemas.openxmlformats.org/officeDocument/2006/relationships/image" Target="file:///D:\Manjubharkavi\Production\August\18-Aug\LE%20Ch%2043-44\44%20JPEG%20FILES\Unlabeled\44_20aAquaporinDiabetes-U.jpg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9.xml"/><Relationship Id="rId4" Type="http://schemas.openxmlformats.org/officeDocument/2006/relationships/image" Target="file:///D:\Manjubharkavi\Production\August\18-Aug\LE%20Ch%2043-44\44%20JPEG%20FILES\Unlabeled\44_20bAquaporinDiabetes-U.jpg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0.xml"/><Relationship Id="rId4" Type="http://schemas.openxmlformats.org/officeDocument/2006/relationships/image" Target="file:///D:\Manjubharkavi\Production\August\18-Aug\LE%20Ch%2043-44\44%20JPEG%20FILES\Unlabeled\44_20cAquaporinDiabetes-U.jpg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1.xml"/><Relationship Id="rId4" Type="http://schemas.openxmlformats.org/officeDocument/2006/relationships/image" Target="file:///D:\Manjubharkavi\Production\August\18-Aug\LE%20Ch%2043-44\44%20JPEG%20FILES\Unlabeled\44_21RAASRegulation_1-U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2.xml"/><Relationship Id="rId4" Type="http://schemas.openxmlformats.org/officeDocument/2006/relationships/image" Target="file:///D:\Manjubharkavi\Production\August\18-Aug\LE%20Ch%2043-44\44%20JPEG%20FILES\Unlabeled\44_21RAASRegulation_2-U.jpg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3.xml"/><Relationship Id="rId4" Type="http://schemas.openxmlformats.org/officeDocument/2006/relationships/image" Target="file:///D:\Manjubharkavi\Production\August\18-Aug\LE%20Ch%2043-44\44%20JPEG%20FILES\Unlabeled\44_21RAASRegulation_3-U.jpg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4.xml"/><Relationship Id="rId4" Type="http://schemas.openxmlformats.org/officeDocument/2006/relationships/image" Target="file:///D:\Manjubharkavi\Production\August\18-Aug\LE%20Ch%2043-44\44%20JPEG%20FILES\Unlabeled\44_21RAASRegulation_4-U.jpg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5.xml"/><Relationship Id="rId4" Type="http://schemas.openxmlformats.org/officeDocument/2006/relationships/image" Target="file:///D:\Manjubharkavi\Production\August\18-Aug\LE%20Ch%2043-44\44%20JPEG%20FILES\Unlabeled\44_UN01aSkillsExercise-U.jpg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7.xml"/><Relationship Id="rId4" Type="http://schemas.openxmlformats.org/officeDocument/2006/relationships/image" Target="file:///D:\Manjubharkavi\Production\August\18-Aug\LE%20Ch%2043-44\44%20JPEG%20FILES\Unlabeled\44_UN02_Summary_C1-U.jpg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8.xml"/><Relationship Id="rId4" Type="http://schemas.openxmlformats.org/officeDocument/2006/relationships/image" Target="file:///D:\Manjubharkavi\Production\August\18-Aug\LE%20Ch%2043-44\44%20JPEG%20FILES\Unlabeled\44_UN02aSummary_C1-U.jpg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9.xml"/><Relationship Id="rId4" Type="http://schemas.openxmlformats.org/officeDocument/2006/relationships/image" Target="file:///D:\Manjubharkavi\Production\August\18-Aug\LE%20Ch%2043-44\44%20JPEG%20FILES\Unlabeled\44_UN02bSummary_C1-U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0.xml"/><Relationship Id="rId4" Type="http://schemas.openxmlformats.org/officeDocument/2006/relationships/image" Target="file:///D:\Manjubharkavi\Production\August\18-Aug\LE%20Ch%2043-44\44%20JPEG%20FILES\Unlabeled\44_UN02cSummary_C1-U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1.xml"/><Relationship Id="rId4" Type="http://schemas.openxmlformats.org/officeDocument/2006/relationships/image" Target="file:///D:\Manjubharkavi\Production\August\18-Aug\LE%20Ch%2043-44\44%20JPEG%20FILES\Unlabeled\44_UN03Test_Q7-U.jpg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D:\Manjubharkavi\Production\August\18-Aug\LE%20Ch%2043-44\44%20JPEG%20FILES\Unlabeled\44_04_FishOsmoregulation-U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D:\Manjubharkavi\Production\August\18-Aug\LE%20Ch%2043-44\44%20JPEG%20FILES\Unlabeled\44_04aFishOsmoregulation-U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file:///D:\Manjubharkavi\Production\August\18-Aug\LE%20Ch%2043-44\44%20JPEG%20FILES\Unlabeled\44_04bFishOsmoregulation-U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file:///D:\Manjubharkavi\Production\August\18-Aug\LE%20Ch%2043-44\44%20JPEG%20FILES\Unlabeled\44_05_Anhydrobiosis-U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file:///D:\Manjubharkavi\Production\August\18-Aug\LE%20Ch%2043-44\44%20JPEG%20FILES\Unlabeled\44_05aAnhydrobiosis-U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file:///D:\Manjubharkavi\Production\August\18-Aug\LE%20Ch%2043-44\44%20JPEG%20FILES\Unlabeled\44_05bAnhydrobiosis-U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D:\Manjubharkavi\Production\August\18-Aug\LE%20Ch%2043-44\44%20JPEG%20FILES\Unlabeled\44_06_BirdNasalGland-U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D:\Manjubharkavi\Production\August\18-Aug\LE%20Ch%2043-44\44%20JPEG%20FILES\Unlabeled\44_06aBirdNasalGland-U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D:\Manjubharkavi\Production\August\18-Aug\LE%20Ch%2043-44\44%20JPEG%20FILES\Unlabeled\44_06bBirdNasalGland-U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D:\Manjubharkavi\Production\August\18-Aug\LE%20Ch%2043-44\44%20JPEG%20FILES\Unlabeled\44_07_NitrogenousWaste-U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file:///D:\Manjubharkavi\Production\August\18-Aug\LE%20Ch%2043-44\44%20JPEG%20FILES\Unlabeled\44_07aNitrogenousWaste-U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D:\Manjubharkavi\Production\August\18-Aug\LE%20Ch%2043-44\44%20JPEG%20FILES\Unlabeled\44_07bNitrogenousWaste-U.jp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Relationship Id="rId4" Type="http://schemas.openxmlformats.org/officeDocument/2006/relationships/image" Target="file:///D:\Manjubharkavi\Production\August\18-Aug\LE%20Ch%2043-44\44%20JPEG%20FILES\Unlabeled\44_08ExcretoryFxnOvervw-U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4" Type="http://schemas.openxmlformats.org/officeDocument/2006/relationships/image" Target="file:///D:\Manjubharkavi\Production\August\18-Aug\LE%20Ch%2043-44\44%20JPEG%20FILES\Unlabeled\44_09Protonephridia-U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4" Type="http://schemas.openxmlformats.org/officeDocument/2006/relationships/image" Target="file:///D:\Manjubharkavi\Production\August\18-Aug\LE%20Ch%2043-44\44%20JPEG%20FILES\Unlabeled\44_10Metanephridia-U.jp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4" Type="http://schemas.openxmlformats.org/officeDocument/2006/relationships/image" Target="file:///D:\Manjubharkavi\Production\August\18-Aug\LE%20Ch%2043-44\44%20JPEG%20FILES\Unlabeled\44_11MalpighianTubules-U.jp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image" Target="file:///D:\Manjubharkavi\Production\August\18-Aug\LE%20Ch%2043-44\44%20JPEG%20FILES\Unlabeled\44_12a_MamExcretorySys-U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Relationship Id="rId4" Type="http://schemas.openxmlformats.org/officeDocument/2006/relationships/image" Target="file:///D:\Manjubharkavi\Production\August\18-Aug\LE%20Ch%2043-44\44%20JPEG%20FILES\Unlabeled\44_12aaMamExcretorySys-U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Relationship Id="rId4" Type="http://schemas.openxmlformats.org/officeDocument/2006/relationships/image" Target="file:///D:\Manjubharkavi\Production\August\18-Aug\LE%20Ch%2043-44\44%20JPEG%20FILES\Unlabeled\44_12abMamExcretorySys-U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.xml"/><Relationship Id="rId4" Type="http://schemas.openxmlformats.org/officeDocument/2006/relationships/image" Target="file:///D:\Manjubharkavi\Production\August\18-Aug\LE%20Ch%2043-44\44%20JPEG%20FILES\Unlabeled\44_12acMamExcretorySys-U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Relationship Id="rId4" Type="http://schemas.openxmlformats.org/officeDocument/2006/relationships/image" Target="file:///D:\Manjubharkavi\Production\August\18-Aug\LE%20Ch%2043-44\44%20JPEG%20FILES\Unlabeled\44_12b_MamExcretorySys-U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4" Type="http://schemas.openxmlformats.org/officeDocument/2006/relationships/image" Target="file:///D:\Manjubharkavi\Production\August\18-Aug\LE%20Ch%2043-44\44%20JPEG%20FILES\Unlabeled\44_12baMamExcretorySys-U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Relationship Id="rId4" Type="http://schemas.openxmlformats.org/officeDocument/2006/relationships/image" Target="file:///D:\Manjubharkavi\Production\August\18-Aug\LE%20Ch%2043-44\44%20JPEG%20FILES\Unlabeled\44_12bbMamExcretorySys-U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D:\Manjubharkavi\Production\August\18-Aug\LE%20Ch%2043-44\44%20JPEG%20FILES\Unlabeled\44_13_NephronCollectDuct-U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Relationship Id="rId4" Type="http://schemas.openxmlformats.org/officeDocument/2006/relationships/image" Target="file:///D:\Manjubharkavi\Production\August\18-Aug\LE%20Ch%2043-44\44%20JPEG%20FILES\Unlabeled\44_13aNephronCollectDuct-U.jp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8.xml"/><Relationship Id="rId4" Type="http://schemas.openxmlformats.org/officeDocument/2006/relationships/image" Target="file:///D:\Manjubharkavi\Production\August\18-Aug\LE%20Ch%2043-44\44%20JPEG%20FILES\Unlabeled\44_13bNephronCollectDuct-U.jp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9.xml"/><Relationship Id="rId4" Type="http://schemas.openxmlformats.org/officeDocument/2006/relationships/image" Target="file:///D:\Manjubharkavi\Production\August\18-Aug\LE%20Ch%2043-44\44%20JPEG%20FILES\Unlabeled\44_14UrineConcentrate_1-U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Relationship Id="rId4" Type="http://schemas.openxmlformats.org/officeDocument/2006/relationships/image" Target="file:///D:\Manjubharkavi\Production\August\18-Aug\LE%20Ch%2043-44\44%20JPEG%20FILES\Unlabeled\44_14UrineConcentrate_2-U.jpg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Relationship Id="rId4" Type="http://schemas.openxmlformats.org/officeDocument/2006/relationships/image" Target="file:///D:\Manjubharkavi\Production\August\18-Aug\LE%20Ch%2043-44\44%20JPEG%20FILES\Unlabeled\44_14UrineConcentrate_3-U.jpg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4.xml"/><Relationship Id="rId4" Type="http://schemas.openxmlformats.org/officeDocument/2006/relationships/image" Target="file:///D:\Manjubharkavi\Production\August\18-Aug\LE%20Ch%2043-44\44%20JPEG%20FILES\Unlabeled\44_17_MakeConnections-U.jpg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5.xml"/><Relationship Id="rId4" Type="http://schemas.openxmlformats.org/officeDocument/2006/relationships/image" Target="file:///D:\Manjubharkavi\Production\August\18-Aug\LE%20Ch%2043-44\44%20JPEG%20FILES\Unlabeled\44_17a_MakeConnections-U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6.xml"/><Relationship Id="rId4" Type="http://schemas.openxmlformats.org/officeDocument/2006/relationships/image" Target="file:///D:\Manjubharkavi\Production\August\18-Aug\LE%20Ch%2043-44\44%20JPEG%20FILES\Unlabeled\44_17aaMakeConnections-U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7.xml"/><Relationship Id="rId4" Type="http://schemas.openxmlformats.org/officeDocument/2006/relationships/image" Target="file:///D:\Manjubharkavi\Production\August\18-Aug\LE%20Ch%2043-44\44%20JPEG%20FILES\Unlabeled\44_17b_MakeConnections-U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8.xml"/><Relationship Id="rId4" Type="http://schemas.openxmlformats.org/officeDocument/2006/relationships/image" Target="file:///D:\Manjubharkavi\Production\August\18-Aug\LE%20Ch%2043-44\44%20JPEG%20FILES\Unlabeled\44_17baMakeConnections-U.jp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9.xml"/><Relationship Id="rId4" Type="http://schemas.openxmlformats.org/officeDocument/2006/relationships/image" Target="file:///D:\Manjubharkavi\Production\August\18-Aug\LE%20Ch%2043-44\44%20JPEG%20FILES\Unlabeled\44_17c_MakeConnections-U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D:\Manjubharkavi\Production\August\18-Aug\LE%20Ch%2043-44\44%20JPEG%20FILES\Unlabeled\44_02SoluteConcOsmosis-U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0.xml"/><Relationship Id="rId4" Type="http://schemas.openxmlformats.org/officeDocument/2006/relationships/image" Target="file:///D:\Manjubharkavi\Production\August\18-Aug\LE%20Ch%2043-44\44%20JPEG%20FILES\Unlabeled\44_17caMakeConnections-U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1.xml"/><Relationship Id="rId4" Type="http://schemas.openxmlformats.org/officeDocument/2006/relationships/image" Target="file:///D:\Manjubharkavi\Production\August\18-Aug\LE%20Ch%2043-44\44%20JPEG%20FILES\Unlabeled\44_17d_MakeConnections-U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2.xml"/><Relationship Id="rId4" Type="http://schemas.openxmlformats.org/officeDocument/2006/relationships/image" Target="file:///D:\Manjubharkavi\Production\August\18-Aug\LE%20Ch%2043-44\44%20JPEG%20FILES\Unlabeled\44_17daMakeConnections-U.jpg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3.xml"/><Relationship Id="rId4" Type="http://schemas.openxmlformats.org/officeDocument/2006/relationships/image" Target="file:///D:\Manjubharkavi\Production\August\18-Aug\LE%20Ch%2043-44\44%20JPEG%20FILES\Unlabeled\44_18ADHCollectingDuct-U.jpg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4.xml"/><Relationship Id="rId4" Type="http://schemas.openxmlformats.org/officeDocument/2006/relationships/image" Target="file:///D:\Manjubharkavi\Production\August\18-Aug\LE%20Ch%2043-44\44%20JPEG%20FILES\Unlabeled\44_19ADHFluidReten_1-U.jpg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5.xml"/><Relationship Id="rId4" Type="http://schemas.openxmlformats.org/officeDocument/2006/relationships/image" Target="file:///D:\Manjubharkavi\Production\August\18-Aug\LE%20Ch%2043-44\44%20JPEG%20FILES\Unlabeled\44_19ADHFluidReten_2-U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</p:spPr>
        <p:txBody>
          <a:bodyPr/>
          <a:lstStyle/>
          <a:p>
            <a:r>
              <a:rPr lang="en-US" dirty="0" smtClean="0"/>
              <a:t>© 2017 Pearson Education,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Osmoregulatory Challenges and Mechanisms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Animals can maintain water balance in one of two ways</a:t>
            </a:r>
          </a:p>
          <a:p>
            <a:r>
              <a:rPr lang="en-US" b="1" dirty="0" err="1" smtClean="0"/>
              <a:t>Osmoconformers</a:t>
            </a:r>
            <a:r>
              <a:rPr lang="en-US" dirty="0" smtClean="0"/>
              <a:t> are </a:t>
            </a:r>
            <a:r>
              <a:rPr lang="en-US" dirty="0" err="1" smtClean="0"/>
              <a:t>isoosmotic</a:t>
            </a:r>
            <a:r>
              <a:rPr lang="en-US" dirty="0" smtClean="0"/>
              <a:t> with their surroundings and do not regulate their </a:t>
            </a:r>
            <a:r>
              <a:rPr lang="en-US" dirty="0" err="1" smtClean="0"/>
              <a:t>osmolarity</a:t>
            </a:r>
            <a:endParaRPr lang="en-US" dirty="0" smtClean="0"/>
          </a:p>
          <a:p>
            <a:r>
              <a:rPr lang="en-US" b="1" dirty="0" err="1" smtClean="0"/>
              <a:t>Osmoregulators</a:t>
            </a:r>
            <a:r>
              <a:rPr lang="en-US" b="1" dirty="0" smtClean="0"/>
              <a:t> </a:t>
            </a:r>
            <a:r>
              <a:rPr lang="en-US" dirty="0" smtClean="0"/>
              <a:t>expend energy to control water uptake and loss in a hyperosmotic or </a:t>
            </a:r>
            <a:r>
              <a:rPr lang="en-US" dirty="0" err="1" smtClean="0"/>
              <a:t>hypoosmotic</a:t>
            </a:r>
            <a:r>
              <a:rPr lang="en-US" dirty="0" smtClean="0"/>
              <a:t> environment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"/>
          <a:stretch>
            <a:fillRect/>
          </a:stretch>
        </p:blipFill>
        <p:spPr>
          <a:xfrm>
            <a:off x="298704" y="371856"/>
            <a:ext cx="8546592" cy="6114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44.19_3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26171" y="528646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Hypothalamus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1626" y="541143"/>
            <a:ext cx="187230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Osmoreceptors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hypothalamus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trigger release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ADH.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205263" y="1531151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Posterior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pituitary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68725" y="2528101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ADH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8418" y="2880527"/>
            <a:ext cx="223138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osmolarity</a:t>
            </a:r>
            <a:endParaRPr lang="en-US" sz="1800" b="1" dirty="0" smtClean="0">
              <a:solidFill>
                <a:srgbClr val="FFFFFF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increases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(such as after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sweating profusely).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500538" y="3261526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814863" y="4094964"/>
            <a:ext cx="19348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reabsorption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002313" y="1704189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750025" y="383388"/>
            <a:ext cx="1859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Specific neurons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hypothalamus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generate thirst.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7548538" y="3172626"/>
            <a:ext cx="121828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Drinking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533032" y="5511808"/>
            <a:ext cx="2436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OSMOLARITY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(285–295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26594" y="1676400"/>
            <a:ext cx="923925" cy="264319"/>
          </a:xfrm>
          <a:custGeom>
            <a:avLst/>
            <a:gdLst>
              <a:gd name="connsiteX0" fmla="*/ 0 w 923925"/>
              <a:gd name="connsiteY0" fmla="*/ 264319 h 264319"/>
              <a:gd name="connsiteX1" fmla="*/ 923925 w 923925"/>
              <a:gd name="connsiteY1" fmla="*/ 0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3925" h="264319">
                <a:moveTo>
                  <a:pt x="0" y="264319"/>
                </a:moveTo>
                <a:lnTo>
                  <a:pt x="923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134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Effect of ADH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4" name="44_19EffectOfADH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38200"/>
            <a:ext cx="6770370" cy="50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Alcohol is a diuretic, as it inhibits the release of ADH</a:t>
            </a:r>
          </a:p>
          <a:p>
            <a:r>
              <a:rPr lang="en-US" smtClean="0"/>
              <a:t>Mutation in ADH production causes severe dehydration and results in </a:t>
            </a:r>
            <a:r>
              <a:rPr lang="en-US" i="1" smtClean="0"/>
              <a:t>diabetes insipidus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0"/>
          <a:stretch>
            <a:fillRect/>
          </a:stretch>
        </p:blipFill>
        <p:spPr>
          <a:xfrm>
            <a:off x="298704" y="1039368"/>
            <a:ext cx="8546592" cy="47792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44.20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9728" y="1030292"/>
            <a:ext cx="111729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C06735"/>
                </a:solidFill>
                <a:latin typeface="Arial"/>
                <a:ea typeface="ＭＳ Ｐゴシック" charset="0"/>
              </a:rPr>
              <a:t>Experiment</a:t>
            </a:r>
            <a:endParaRPr lang="en-US" sz="1600" b="1" dirty="0">
              <a:solidFill>
                <a:srgbClr val="C06735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4785025" y="1281116"/>
            <a:ext cx="865622" cy="125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Inject wild-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type and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mutant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aquaporin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into frog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oocytes.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6114578" y="1265243"/>
            <a:ext cx="69275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Wild-type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0"/>
          <p:cNvSpPr txBox="1">
            <a:spLocks noChangeArrowheads="1"/>
          </p:cNvSpPr>
          <p:nvPr/>
        </p:nvSpPr>
        <p:spPr bwMode="auto">
          <a:xfrm>
            <a:off x="8190251" y="1263661"/>
            <a:ext cx="625171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  <a:p>
            <a:pPr algn="ctr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(control)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1"/>
          <p:cNvSpPr txBox="1">
            <a:spLocks noChangeArrowheads="1"/>
          </p:cNvSpPr>
          <p:nvPr/>
        </p:nvSpPr>
        <p:spPr bwMode="auto">
          <a:xfrm>
            <a:off x="5800253" y="2682880"/>
            <a:ext cx="56746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Oocyte</a:t>
            </a:r>
          </a:p>
        </p:txBody>
      </p:sp>
      <p:sp>
        <p:nvSpPr>
          <p:cNvPr id="11" name="TextBox 72"/>
          <p:cNvSpPr txBox="1">
            <a:spLocks noChangeArrowheads="1"/>
          </p:cNvSpPr>
          <p:nvPr/>
        </p:nvSpPr>
        <p:spPr bwMode="auto">
          <a:xfrm>
            <a:off x="4787406" y="2709073"/>
            <a:ext cx="10387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Transfer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to 10-mOsm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solution and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measure rate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oocyte</a:t>
            </a:r>
          </a:p>
          <a:p>
            <a:pPr>
              <a:lnSpc>
                <a:spcPts val="14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swelling.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8"/>
          <p:cNvSpPr txBox="1">
            <a:spLocks noChangeArrowheads="1"/>
          </p:cNvSpPr>
          <p:nvPr/>
        </p:nvSpPr>
        <p:spPr bwMode="auto">
          <a:xfrm>
            <a:off x="6759104" y="3364707"/>
            <a:ext cx="759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10-mOsm</a:t>
            </a:r>
          </a:p>
          <a:p>
            <a:pPr algn="ctr">
              <a:lnSpc>
                <a:spcPts val="12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solution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82"/>
          <p:cNvSpPr txBox="1">
            <a:spLocks noChangeArrowheads="1"/>
          </p:cNvSpPr>
          <p:nvPr/>
        </p:nvSpPr>
        <p:spPr bwMode="auto">
          <a:xfrm>
            <a:off x="2517303" y="4014792"/>
            <a:ext cx="7405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C06735"/>
                </a:solidFill>
                <a:latin typeface="Arial"/>
                <a:ea typeface="ＭＳ Ｐゴシック" charset="0"/>
              </a:rPr>
              <a:t>Results</a:t>
            </a:r>
          </a:p>
        </p:txBody>
      </p:sp>
      <p:sp>
        <p:nvSpPr>
          <p:cNvPr id="14" name="TextBox 39"/>
          <p:cNvSpPr txBox="1">
            <a:spLocks noChangeArrowheads="1"/>
          </p:cNvSpPr>
          <p:nvPr/>
        </p:nvSpPr>
        <p:spPr bwMode="auto">
          <a:xfrm>
            <a:off x="6928964" y="1265245"/>
            <a:ext cx="55855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Allele 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39"/>
          <p:cNvSpPr txBox="1">
            <a:spLocks noChangeArrowheads="1"/>
          </p:cNvSpPr>
          <p:nvPr/>
        </p:nvSpPr>
        <p:spPr bwMode="auto">
          <a:xfrm>
            <a:off x="7619527" y="1265244"/>
            <a:ext cx="56425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Allele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29136" y="1269282"/>
            <a:ext cx="182880" cy="183356"/>
            <a:chOff x="4529136" y="1269282"/>
            <a:chExt cx="182880" cy="183356"/>
          </a:xfrm>
        </p:grpSpPr>
        <p:sp>
          <p:nvSpPr>
            <p:cNvPr id="2" name="Oval 1"/>
            <p:cNvSpPr/>
            <p:nvPr/>
          </p:nvSpPr>
          <p:spPr bwMode="auto">
            <a:xfrm>
              <a:off x="4529136" y="1269282"/>
              <a:ext cx="182880" cy="183356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8" name="TextBox 72"/>
            <p:cNvSpPr txBox="1">
              <a:spLocks noChangeArrowheads="1"/>
            </p:cNvSpPr>
            <p:nvPr/>
          </p:nvSpPr>
          <p:spPr bwMode="auto">
            <a:xfrm>
              <a:off x="4574089" y="1271192"/>
              <a:ext cx="92974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400"/>
                </a:lnSpc>
              </a:pPr>
              <a:r>
                <a:rPr lang="en-US" sz="13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33421" y="2709462"/>
            <a:ext cx="182880" cy="183356"/>
            <a:chOff x="4529136" y="1269282"/>
            <a:chExt cx="182880" cy="183356"/>
          </a:xfrm>
        </p:grpSpPr>
        <p:sp>
          <p:nvSpPr>
            <p:cNvPr id="20" name="Oval 19"/>
            <p:cNvSpPr/>
            <p:nvPr/>
          </p:nvSpPr>
          <p:spPr bwMode="auto">
            <a:xfrm>
              <a:off x="4529136" y="1269282"/>
              <a:ext cx="182880" cy="183356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TextBox 72"/>
            <p:cNvSpPr txBox="1">
              <a:spLocks noChangeArrowheads="1"/>
            </p:cNvSpPr>
            <p:nvPr/>
          </p:nvSpPr>
          <p:spPr bwMode="auto">
            <a:xfrm>
              <a:off x="4574089" y="1271192"/>
              <a:ext cx="92974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400"/>
                </a:lnSpc>
              </a:pPr>
              <a:r>
                <a:rPr lang="en-US" sz="13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6117431" y="2464594"/>
            <a:ext cx="259557" cy="250031"/>
          </a:xfrm>
          <a:custGeom>
            <a:avLst/>
            <a:gdLst>
              <a:gd name="connsiteX0" fmla="*/ 0 w 259557"/>
              <a:gd name="connsiteY0" fmla="*/ 250031 h 250031"/>
              <a:gd name="connsiteX1" fmla="*/ 259557 w 259557"/>
              <a:gd name="connsiteY1" fmla="*/ 0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557" h="250031">
                <a:moveTo>
                  <a:pt x="0" y="250031"/>
                </a:moveTo>
                <a:lnTo>
                  <a:pt x="25955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909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44.20a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6393" y="202565"/>
            <a:ext cx="16767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C06735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5842255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"/>
          <a:stretch>
            <a:fillRect/>
          </a:stretch>
        </p:blipFill>
        <p:spPr>
          <a:xfrm>
            <a:off x="298704" y="676656"/>
            <a:ext cx="8546592" cy="5504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44.20b</a:t>
            </a:r>
            <a:endParaRPr lang="en-US"/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2066" y="673886"/>
            <a:ext cx="16767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C06735"/>
                </a:solidFill>
                <a:latin typeface="Arial"/>
                <a:ea typeface="ＭＳ Ｐゴシック" charset="0"/>
              </a:rPr>
              <a:t>Experiment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823079" y="1250147"/>
            <a:ext cx="1461939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Inject wild-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type and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mutant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aquaporin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into frog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oocytes.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827524" y="4023512"/>
            <a:ext cx="175689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Transfer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to 10-mOsm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solution and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measure rate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oocyte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swelling.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3525003" y="1167599"/>
            <a:ext cx="1270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Wild-type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128378" y="1167599"/>
            <a:ext cx="1025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Allele A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498391" y="1167599"/>
            <a:ext cx="10355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Allele B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627929" y="1165218"/>
            <a:ext cx="11477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  <a:p>
            <a:pPr algn="ctr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(control)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2966203" y="3939374"/>
            <a:ext cx="95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Oocyte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867236" y="5273668"/>
            <a:ext cx="12856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10-mOsm</a:t>
            </a:r>
          </a:p>
          <a:p>
            <a:pPr algn="ctr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solution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0992" y="1193775"/>
            <a:ext cx="347472" cy="347662"/>
            <a:chOff x="330992" y="1193775"/>
            <a:chExt cx="347472" cy="347662"/>
          </a:xfrm>
        </p:grpSpPr>
        <p:sp>
          <p:nvSpPr>
            <p:cNvPr id="2" name="Oval 1"/>
            <p:cNvSpPr/>
            <p:nvPr/>
          </p:nvSpPr>
          <p:spPr bwMode="auto">
            <a:xfrm>
              <a:off x="330992" y="1193775"/>
              <a:ext cx="347472" cy="34766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TextBox 3"/>
            <p:cNvSpPr txBox="1">
              <a:spLocks noChangeArrowheads="1"/>
            </p:cNvSpPr>
            <p:nvPr/>
          </p:nvSpPr>
          <p:spPr bwMode="auto">
            <a:xfrm>
              <a:off x="426181" y="1213718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2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22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0990" y="3995554"/>
            <a:ext cx="347472" cy="347662"/>
            <a:chOff x="330992" y="1193775"/>
            <a:chExt cx="347472" cy="347662"/>
          </a:xfrm>
        </p:grpSpPr>
        <p:sp>
          <p:nvSpPr>
            <p:cNvPr id="26" name="Oval 25"/>
            <p:cNvSpPr/>
            <p:nvPr/>
          </p:nvSpPr>
          <p:spPr bwMode="auto">
            <a:xfrm>
              <a:off x="330992" y="1193775"/>
              <a:ext cx="347472" cy="34766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426181" y="1213718"/>
              <a:ext cx="1570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2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22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28" name="Freeform 27"/>
          <p:cNvSpPr/>
          <p:nvPr/>
        </p:nvSpPr>
        <p:spPr>
          <a:xfrm>
            <a:off x="3490913" y="3507581"/>
            <a:ext cx="500062" cy="471488"/>
          </a:xfrm>
          <a:custGeom>
            <a:avLst/>
            <a:gdLst>
              <a:gd name="connsiteX0" fmla="*/ 0 w 500062"/>
              <a:gd name="connsiteY0" fmla="*/ 471488 h 471488"/>
              <a:gd name="connsiteX1" fmla="*/ 500062 w 500062"/>
              <a:gd name="connsiteY1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2" h="471488">
                <a:moveTo>
                  <a:pt x="0" y="471488"/>
                </a:moveTo>
                <a:lnTo>
                  <a:pt x="50006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490913" y="3509963"/>
            <a:ext cx="504825" cy="476250"/>
          </a:xfrm>
          <a:custGeom>
            <a:avLst/>
            <a:gdLst>
              <a:gd name="connsiteX0" fmla="*/ 0 w 504825"/>
              <a:gd name="connsiteY0" fmla="*/ 476250 h 476250"/>
              <a:gd name="connsiteX1" fmla="*/ 504825 w 504825"/>
              <a:gd name="connsiteY1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825" h="476250">
                <a:moveTo>
                  <a:pt x="0" y="476250"/>
                </a:moveTo>
                <a:lnTo>
                  <a:pt x="5048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845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"/>
          <a:stretch>
            <a:fillRect/>
          </a:stretch>
        </p:blipFill>
        <p:spPr>
          <a:xfrm>
            <a:off x="298704" y="1563624"/>
            <a:ext cx="8546592" cy="37307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44.20c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7025" y="1558925"/>
            <a:ext cx="11124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C06735"/>
                </a:solidFill>
                <a:latin typeface="Arial"/>
                <a:ea typeface="ＭＳ Ｐゴシック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6001315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The Renin-Angiotensin-Aldosterone System</a:t>
            </a:r>
            <a:endParaRPr lang="en-US" dirty="0" smtClean="0"/>
          </a:p>
        </p:txBody>
      </p:sp>
      <p:sp>
        <p:nvSpPr>
          <p:cNvPr id="1515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</a:t>
            </a:r>
            <a:r>
              <a:rPr lang="en-US" b="1" smtClean="0"/>
              <a:t>renin-angiotensin-aldosterone system (RAAS)</a:t>
            </a:r>
            <a:r>
              <a:rPr lang="en-US" smtClean="0"/>
              <a:t> is part of a complex feedback circuit that functions in homeostasis</a:t>
            </a:r>
          </a:p>
          <a:p>
            <a:r>
              <a:rPr lang="en-US" smtClean="0"/>
              <a:t>A drop in blood pressure near the glomerulus causes the </a:t>
            </a:r>
            <a:r>
              <a:rPr lang="en-US" b="1" smtClean="0"/>
              <a:t>juxtaglomerular apparatus (JGA)</a:t>
            </a:r>
            <a:r>
              <a:rPr lang="en-US" smtClean="0"/>
              <a:t> to release the enzyme renin</a:t>
            </a:r>
          </a:p>
          <a:p>
            <a:r>
              <a:rPr lang="en-US" smtClean="0"/>
              <a:t>Renin triggers the formation of the peptide angiotensin II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Angiotensin II raises blood pressure and decreases blood flow to the kidneys</a:t>
            </a:r>
          </a:p>
          <a:p>
            <a:r>
              <a:rPr lang="en-US" smtClean="0"/>
              <a:t>It also stimulates the release of the hormone aldosterone, which increases blood volume and pressure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298704" y="381000"/>
            <a:ext cx="8546592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44.21_1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43349" y="559600"/>
            <a:ext cx="2167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 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PRESSURE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VOLUME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23740" y="1684345"/>
            <a:ext cx="297517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pressure or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volume drops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(for example, due to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dehydration or blood loss).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3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44.3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80160"/>
            <a:ext cx="81686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298704" y="381000"/>
            <a:ext cx="8546592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44.21_2</a:t>
            </a:r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43349" y="559600"/>
            <a:ext cx="2167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 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PRESSURE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VOLUME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23740" y="1684345"/>
            <a:ext cx="297517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pressure or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volume drops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(for example, due to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dehydration or blood loss).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827586" y="2888462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548061" y="4021937"/>
            <a:ext cx="9233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releases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renin.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548061" y="4964912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Renin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1452561" y="5280825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Angiotensinogen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605711" y="4620425"/>
            <a:ext cx="12096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Sensors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 detect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decrease.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4867274" y="5747550"/>
            <a:ext cx="17953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Juxtaglomerular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apparatus (JGA)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160461" y="6133312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Liver</a:t>
            </a:r>
          </a:p>
        </p:txBody>
      </p:sp>
      <p:sp>
        <p:nvSpPr>
          <p:cNvPr id="22" name="Freeform 21"/>
          <p:cNvSpPr/>
          <p:nvPr/>
        </p:nvSpPr>
        <p:spPr>
          <a:xfrm>
            <a:off x="5029200" y="5019675"/>
            <a:ext cx="90488" cy="752475"/>
          </a:xfrm>
          <a:custGeom>
            <a:avLst/>
            <a:gdLst>
              <a:gd name="connsiteX0" fmla="*/ 0 w 90488"/>
              <a:gd name="connsiteY0" fmla="*/ 752475 h 752475"/>
              <a:gd name="connsiteX1" fmla="*/ 90488 w 90488"/>
              <a:gd name="connsiteY1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8" h="752475">
                <a:moveTo>
                  <a:pt x="0" y="752475"/>
                </a:moveTo>
                <a:lnTo>
                  <a:pt x="90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476750" y="4424363"/>
            <a:ext cx="523875" cy="285750"/>
          </a:xfrm>
          <a:custGeom>
            <a:avLst/>
            <a:gdLst>
              <a:gd name="connsiteX0" fmla="*/ 523875 w 523875"/>
              <a:gd name="connsiteY0" fmla="*/ 285750 h 285750"/>
              <a:gd name="connsiteX1" fmla="*/ 0 w 523875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 h="285750">
                <a:moveTo>
                  <a:pt x="523875" y="2857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536406" y="3286125"/>
            <a:ext cx="583407" cy="0"/>
          </a:xfrm>
          <a:custGeom>
            <a:avLst/>
            <a:gdLst>
              <a:gd name="connsiteX0" fmla="*/ 0 w 583407"/>
              <a:gd name="connsiteY0" fmla="*/ 0 h 0"/>
              <a:gd name="connsiteX1" fmla="*/ 583407 w 58340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07">
                <a:moveTo>
                  <a:pt x="0" y="0"/>
                </a:moveTo>
                <a:lnTo>
                  <a:pt x="58340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560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298704" y="381000"/>
            <a:ext cx="8546592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44.21_3</a:t>
            </a:r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43349" y="559600"/>
            <a:ext cx="2167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 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PRESSURE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VOLUME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23740" y="1684345"/>
            <a:ext cx="297517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pressure or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volume drops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(for example, due to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dehydration or blood loss).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827586" y="2888462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220786" y="3175800"/>
            <a:ext cx="15773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Angiotensin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405061" y="3723487"/>
            <a:ext cx="4873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ACE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844674" y="4293400"/>
            <a:ext cx="148758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Angiotensin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548061" y="4021937"/>
            <a:ext cx="9233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releases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renin.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548061" y="4964912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Renin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1452561" y="5280825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Angiotensinogen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605711" y="4620425"/>
            <a:ext cx="12096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Sensors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 detect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decrease.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4867274" y="5747550"/>
            <a:ext cx="17953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Juxtaglomerular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apparatus (JGA)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160461" y="6133312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Liver</a:t>
            </a:r>
          </a:p>
        </p:txBody>
      </p:sp>
      <p:sp>
        <p:nvSpPr>
          <p:cNvPr id="22" name="Freeform 21"/>
          <p:cNvSpPr/>
          <p:nvPr/>
        </p:nvSpPr>
        <p:spPr>
          <a:xfrm>
            <a:off x="5029200" y="5019675"/>
            <a:ext cx="90488" cy="752475"/>
          </a:xfrm>
          <a:custGeom>
            <a:avLst/>
            <a:gdLst>
              <a:gd name="connsiteX0" fmla="*/ 0 w 90488"/>
              <a:gd name="connsiteY0" fmla="*/ 752475 h 752475"/>
              <a:gd name="connsiteX1" fmla="*/ 90488 w 90488"/>
              <a:gd name="connsiteY1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8" h="752475">
                <a:moveTo>
                  <a:pt x="0" y="752475"/>
                </a:moveTo>
                <a:lnTo>
                  <a:pt x="90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476750" y="4424363"/>
            <a:ext cx="523875" cy="285750"/>
          </a:xfrm>
          <a:custGeom>
            <a:avLst/>
            <a:gdLst>
              <a:gd name="connsiteX0" fmla="*/ 523875 w 523875"/>
              <a:gd name="connsiteY0" fmla="*/ 285750 h 285750"/>
              <a:gd name="connsiteX1" fmla="*/ 0 w 523875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 h="285750">
                <a:moveTo>
                  <a:pt x="523875" y="2857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536406" y="3286125"/>
            <a:ext cx="583407" cy="0"/>
          </a:xfrm>
          <a:custGeom>
            <a:avLst/>
            <a:gdLst>
              <a:gd name="connsiteX0" fmla="*/ 0 w 583407"/>
              <a:gd name="connsiteY0" fmla="*/ 0 h 0"/>
              <a:gd name="connsiteX1" fmla="*/ 583407 w 58340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07">
                <a:moveTo>
                  <a:pt x="0" y="0"/>
                </a:moveTo>
                <a:lnTo>
                  <a:pt x="58340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352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>
            <a:fillRect/>
          </a:stretch>
        </p:blipFill>
        <p:spPr>
          <a:xfrm>
            <a:off x="298704" y="381000"/>
            <a:ext cx="8546592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44.21_4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9161" y="435775"/>
            <a:ext cx="180979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18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and 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 are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reabsorbed.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36636" y="1199362"/>
            <a:ext cx="13465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Aldosterone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43349" y="559600"/>
            <a:ext cx="21672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 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PRESSURE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VOLUME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23740" y="1684345"/>
            <a:ext cx="297517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pressure or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volume drops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(for example, due to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dehydration or blood loss).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827586" y="2888462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568574" y="2064550"/>
            <a:ext cx="218008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Arterioles constrict.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331786" y="2428087"/>
            <a:ext cx="153888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Adrenal gland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220786" y="3175800"/>
            <a:ext cx="15773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Angiotensin </a:t>
            </a: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405061" y="3723487"/>
            <a:ext cx="4873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ACE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844674" y="4293400"/>
            <a:ext cx="148758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Angiotensin 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548061" y="4021937"/>
            <a:ext cx="9233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releases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renin.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548061" y="4964912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Renin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1452561" y="5280825"/>
            <a:ext cx="18851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Angiotensinogen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605711" y="4620425"/>
            <a:ext cx="12096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Sensors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JGA detect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decrease.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4867274" y="5747550"/>
            <a:ext cx="17953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Juxtaglomerular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apparatus (JGA)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160461" y="6133312"/>
            <a:ext cx="55143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Liver</a:t>
            </a:r>
          </a:p>
        </p:txBody>
      </p:sp>
      <p:sp>
        <p:nvSpPr>
          <p:cNvPr id="22" name="Freeform 21"/>
          <p:cNvSpPr/>
          <p:nvPr/>
        </p:nvSpPr>
        <p:spPr>
          <a:xfrm>
            <a:off x="5029200" y="5019675"/>
            <a:ext cx="90488" cy="752475"/>
          </a:xfrm>
          <a:custGeom>
            <a:avLst/>
            <a:gdLst>
              <a:gd name="connsiteX0" fmla="*/ 0 w 90488"/>
              <a:gd name="connsiteY0" fmla="*/ 752475 h 752475"/>
              <a:gd name="connsiteX1" fmla="*/ 90488 w 90488"/>
              <a:gd name="connsiteY1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8" h="752475">
                <a:moveTo>
                  <a:pt x="0" y="752475"/>
                </a:moveTo>
                <a:lnTo>
                  <a:pt x="904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476750" y="4424363"/>
            <a:ext cx="523875" cy="285750"/>
          </a:xfrm>
          <a:custGeom>
            <a:avLst/>
            <a:gdLst>
              <a:gd name="connsiteX0" fmla="*/ 523875 w 523875"/>
              <a:gd name="connsiteY0" fmla="*/ 285750 h 285750"/>
              <a:gd name="connsiteX1" fmla="*/ 0 w 523875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5" h="285750">
                <a:moveTo>
                  <a:pt x="523875" y="2857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536406" y="3286125"/>
            <a:ext cx="583407" cy="0"/>
          </a:xfrm>
          <a:custGeom>
            <a:avLst/>
            <a:gdLst>
              <a:gd name="connsiteX0" fmla="*/ 0 w 583407"/>
              <a:gd name="connsiteY0" fmla="*/ 0 h 0"/>
              <a:gd name="connsiteX1" fmla="*/ 583407 w 58340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07">
                <a:moveTo>
                  <a:pt x="0" y="0"/>
                </a:moveTo>
                <a:lnTo>
                  <a:pt x="58340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75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i="1" smtClean="0"/>
              <a:t>Coordinated Regulation of Salt and Water Balance</a:t>
            </a:r>
            <a:endParaRPr lang="en-US" dirty="0"/>
          </a:p>
        </p:txBody>
      </p:sp>
      <p:sp>
        <p:nvSpPr>
          <p:cNvPr id="157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ADH and RAAS both increase water reabsorption, but only RAAS will respond to a decrease in blood volume</a:t>
            </a:r>
          </a:p>
          <a:p>
            <a:r>
              <a:rPr lang="en-US" smtClean="0"/>
              <a:t>Another hormone, </a:t>
            </a:r>
            <a:r>
              <a:rPr lang="en-US" b="1" smtClean="0"/>
              <a:t>atrial natriuretic peptide</a:t>
            </a:r>
            <a:r>
              <a:rPr lang="en-US" smtClean="0"/>
              <a:t> </a:t>
            </a:r>
            <a:r>
              <a:rPr lang="en-US" b="1" smtClean="0"/>
              <a:t>(ANP)</a:t>
            </a:r>
            <a:r>
              <a:rPr lang="en-US" smtClean="0"/>
              <a:t>, opposes the RAAS</a:t>
            </a:r>
          </a:p>
          <a:p>
            <a:r>
              <a:rPr lang="en-US" smtClean="0"/>
              <a:t>ANP is released in response to an increase in blood volume and pressure and inhibits the release of renin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"/>
          <a:stretch>
            <a:fillRect/>
          </a:stretch>
        </p:blipFill>
        <p:spPr>
          <a:xfrm>
            <a:off x="298704" y="1395984"/>
            <a:ext cx="8546592" cy="406603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44.UN01a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484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44.UN01b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1676400"/>
            <a:ext cx="527913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121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02664" y="213360"/>
            <a:ext cx="61386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53588" y="383864"/>
            <a:ext cx="6844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Animal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596638" y="383864"/>
            <a:ext cx="14186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Inflow/Outflow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214426" y="383864"/>
            <a:ext cx="5241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022338" y="810902"/>
            <a:ext cx="1333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Large volume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022338" y="1345889"/>
            <a:ext cx="12872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 less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666238" y="795027"/>
            <a:ext cx="146341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Freshwater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less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gain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lose salt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288663" y="810902"/>
            <a:ext cx="203100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Does not drink water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356926" y="1045853"/>
            <a:ext cx="111248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18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(active trans-</a:t>
            </a:r>
          </a:p>
          <a:p>
            <a:pPr>
              <a:lnSpc>
                <a:spcPts val="18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port by gills)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457063" y="1103002"/>
            <a:ext cx="54502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in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315651" y="2568265"/>
            <a:ext cx="7534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1666238" y="2920689"/>
            <a:ext cx="147463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Marine bony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more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gain salt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33"/>
          <p:cNvSpPr txBox="1">
            <a:spLocks noChangeArrowheads="1"/>
          </p:cNvSpPr>
          <p:nvPr/>
        </p:nvSpPr>
        <p:spPr bwMode="auto">
          <a:xfrm>
            <a:off x="1666238" y="4938402"/>
            <a:ext cx="130003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vertebrate.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environment;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body water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to air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41"/>
          <p:cNvSpPr txBox="1">
            <a:spLocks noChangeArrowheads="1"/>
          </p:cNvSpPr>
          <p:nvPr/>
        </p:nvSpPr>
        <p:spPr bwMode="auto">
          <a:xfrm>
            <a:off x="3699826" y="2938152"/>
            <a:ext cx="12327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3488688" y="4390714"/>
            <a:ext cx="17360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out (active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by gills)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45"/>
          <p:cNvSpPr txBox="1">
            <a:spLocks noChangeArrowheads="1"/>
          </p:cNvSpPr>
          <p:nvPr/>
        </p:nvSpPr>
        <p:spPr bwMode="auto">
          <a:xfrm>
            <a:off x="3760151" y="4947927"/>
            <a:ext cx="12327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46"/>
          <p:cNvSpPr txBox="1">
            <a:spLocks noChangeArrowheads="1"/>
          </p:cNvSpPr>
          <p:nvPr/>
        </p:nvSpPr>
        <p:spPr bwMode="auto">
          <a:xfrm>
            <a:off x="4117338" y="5220977"/>
            <a:ext cx="1061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(by mouth)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48"/>
          <p:cNvSpPr txBox="1">
            <a:spLocks noChangeArrowheads="1"/>
          </p:cNvSpPr>
          <p:nvPr/>
        </p:nvSpPr>
        <p:spPr bwMode="auto">
          <a:xfrm>
            <a:off x="6000113" y="2938152"/>
            <a:ext cx="132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Small volume</a:t>
            </a:r>
          </a:p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6000113" y="3463614"/>
            <a:ext cx="128721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slightly less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55"/>
          <p:cNvSpPr txBox="1">
            <a:spLocks noChangeArrowheads="1"/>
          </p:cNvSpPr>
          <p:nvPr/>
        </p:nvSpPr>
        <p:spPr bwMode="auto">
          <a:xfrm>
            <a:off x="6000113" y="4960627"/>
            <a:ext cx="1529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Moderate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volume of urine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57"/>
          <p:cNvSpPr txBox="1">
            <a:spLocks noChangeArrowheads="1"/>
          </p:cNvSpPr>
          <p:nvPr/>
        </p:nvSpPr>
        <p:spPr bwMode="auto">
          <a:xfrm>
            <a:off x="6009638" y="5521014"/>
            <a:ext cx="1312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 more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62"/>
          <p:cNvSpPr txBox="1">
            <a:spLocks noChangeArrowheads="1"/>
          </p:cNvSpPr>
          <p:nvPr/>
        </p:nvSpPr>
        <p:spPr bwMode="auto">
          <a:xfrm>
            <a:off x="3800632" y="6215546"/>
            <a:ext cx="142026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and salt out</a:t>
            </a:r>
          </a:p>
        </p:txBody>
      </p:sp>
      <p:sp>
        <p:nvSpPr>
          <p:cNvPr id="27" name="TextBox 41"/>
          <p:cNvSpPr txBox="1">
            <a:spLocks noChangeArrowheads="1"/>
          </p:cNvSpPr>
          <p:nvPr/>
        </p:nvSpPr>
        <p:spPr bwMode="auto">
          <a:xfrm>
            <a:off x="3578380" y="3197708"/>
            <a:ext cx="6171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41"/>
          <p:cNvSpPr txBox="1">
            <a:spLocks noChangeArrowheads="1"/>
          </p:cNvSpPr>
          <p:nvPr/>
        </p:nvSpPr>
        <p:spPr bwMode="auto">
          <a:xfrm>
            <a:off x="4287989" y="3211994"/>
            <a:ext cx="663643" cy="2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4363400" y="2599221"/>
            <a:ext cx="66364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135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>
            <a:fillRect/>
          </a:stretch>
        </p:blipFill>
        <p:spPr>
          <a:xfrm>
            <a:off x="298704" y="1524000"/>
            <a:ext cx="8546592" cy="3810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44.UN02a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55693" y="1760537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Animal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22631" y="1760537"/>
            <a:ext cx="1949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Inflow/Outflow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873881" y="1760537"/>
            <a:ext cx="721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597656" y="2438400"/>
            <a:ext cx="18370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Large volume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597656" y="3130550"/>
            <a:ext cx="177612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 less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06418" y="2335212"/>
            <a:ext cx="201061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Freshwater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less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gain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lose salt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774956" y="2357437"/>
            <a:ext cx="2795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Does not drink water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870206" y="2747965"/>
            <a:ext cx="1593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(active trans-</a:t>
            </a: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port by gills)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365631" y="2817812"/>
            <a:ext cx="8576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in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2813056" y="4926647"/>
            <a:ext cx="1037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 out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4276731" y="4926647"/>
            <a:ext cx="1046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</a:p>
        </p:txBody>
      </p:sp>
    </p:spTree>
    <p:extLst>
      <p:ext uri="{BB962C8B-B14F-4D97-AF65-F5344CB8AC3E}">
        <p14:creationId xmlns:p14="http://schemas.microsoft.com/office/powerpoint/2010/main" val="17216366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"/>
          <a:stretch>
            <a:fillRect/>
          </a:stretch>
        </p:blipFill>
        <p:spPr>
          <a:xfrm>
            <a:off x="298704" y="1557528"/>
            <a:ext cx="8546592" cy="37429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44.UN02b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63628" y="1800221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Animal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11178" y="2393946"/>
            <a:ext cx="202664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Marine bony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fish. Lives in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more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fluids; fish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water, gain salt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224216" y="1800221"/>
            <a:ext cx="1949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Inflow/Outflow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351216" y="2419346"/>
            <a:ext cx="1694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6872291" y="1800221"/>
            <a:ext cx="721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6567491" y="2419346"/>
            <a:ext cx="18194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Small volume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urine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6567491" y="3154358"/>
            <a:ext cx="1776127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slightly less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3057528" y="4449758"/>
            <a:ext cx="23884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out (active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by gills)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91673" y="2787960"/>
            <a:ext cx="2026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 H</a:t>
            </a:r>
            <a:r>
              <a:rPr lang="en-US" sz="2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 out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246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"/>
          <a:stretch>
            <a:fillRect/>
          </a:stretch>
        </p:blipFill>
        <p:spPr>
          <a:xfrm>
            <a:off x="298704" y="1828800"/>
            <a:ext cx="8546592" cy="3200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44.UN02c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60447" y="2067719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Animal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11172" y="2667000"/>
            <a:ext cx="179055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vertebrate.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Terrestrial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environment;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tends to lose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body water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to air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225797" y="2067719"/>
            <a:ext cx="1949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Inflow/Outflow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294060" y="2677319"/>
            <a:ext cx="1694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Drinks water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794122" y="3058319"/>
            <a:ext cx="146193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 in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(by mouth)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873872" y="2067719"/>
            <a:ext cx="7213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6569072" y="2694782"/>
            <a:ext cx="21047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Moderate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volume of urine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6581772" y="3474244"/>
            <a:ext cx="18033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Urine is more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concentrated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than body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fluids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3354385" y="4423569"/>
            <a:ext cx="2232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and salt out</a:t>
            </a:r>
          </a:p>
        </p:txBody>
      </p:sp>
    </p:spTree>
    <p:extLst>
      <p:ext uri="{BB962C8B-B14F-4D97-AF65-F5344CB8AC3E}">
        <p14:creationId xmlns:p14="http://schemas.microsoft.com/office/powerpoint/2010/main" val="260099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Most animals are stenohaline; they cannot tolerate substantial changes in external osmolarity</a:t>
            </a:r>
          </a:p>
          <a:p>
            <a:r>
              <a:rPr lang="en-US" smtClean="0"/>
              <a:t>Euryhaline animals can survive large fluctuations in external osmolarity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9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"/>
          <a:stretch>
            <a:fillRect/>
          </a:stretch>
        </p:blipFill>
        <p:spPr>
          <a:xfrm>
            <a:off x="298704" y="987552"/>
            <a:ext cx="8546592" cy="48828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16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44.UN04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1374648"/>
            <a:ext cx="3608832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Marine Animals</a:t>
            </a:r>
            <a:endParaRPr lang="en-US" smtClean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Most marine invertebrates are osmoconformers</a:t>
            </a:r>
          </a:p>
          <a:p>
            <a:r>
              <a:rPr lang="en-US" smtClean="0"/>
              <a:t>Many marine vertebrates and some marine invertebrates are osmoregulators</a:t>
            </a:r>
          </a:p>
          <a:p>
            <a:r>
              <a:rPr lang="en-US" smtClean="0"/>
              <a:t>Marine bony fishes are hypoosmotic to seawater</a:t>
            </a:r>
          </a:p>
          <a:p>
            <a:r>
              <a:rPr lang="en-US" smtClean="0"/>
              <a:t>They balance water loss by drinking large amounts of seawater and eliminating the ingested salts through their gills and kidneys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Osmoregulation is frequently coupled to elimination of nitrogenous waste products, such as urea</a:t>
            </a:r>
          </a:p>
          <a:p>
            <a:r>
              <a:rPr lang="en-US" smtClean="0"/>
              <a:t>Sharks have a high concentration of urea in their bodies, but trimethylamine oxide (TMAO) protects them from its denaturing effect</a:t>
            </a:r>
          </a:p>
          <a:p>
            <a:r>
              <a:rPr lang="en-US" smtClean="0"/>
              <a:t>Sharks take in water by osmosis and in their food; the excess water is disposed of in urine</a:t>
            </a:r>
          </a:p>
          <a:p>
            <a:r>
              <a:rPr lang="en-US" smtClean="0"/>
              <a:t>The urine also removes some of the salt that diffuses into the shark’s body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Freshwater Animals</a:t>
            </a:r>
            <a:endParaRPr lang="en-US" smtClean="0"/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Freshwater animals constantly take in water by osmosis from their hypoosmotic environment</a:t>
            </a:r>
          </a:p>
          <a:p>
            <a:r>
              <a:rPr lang="en-US" smtClean="0"/>
              <a:t>They lose salts by diffusion and maintain water balance by drinking almost no water and excreting large amounts of dilute urine</a:t>
            </a:r>
          </a:p>
          <a:p>
            <a:r>
              <a:rPr lang="en-US" smtClean="0"/>
              <a:t>Salts lost by diffusion are replaced in foods and by uptake across the gills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>
            <a:fillRect/>
          </a:stretch>
        </p:blipFill>
        <p:spPr>
          <a:xfrm>
            <a:off x="298704" y="1539240"/>
            <a:ext cx="8546592" cy="3779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44.4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5525" y="1538740"/>
            <a:ext cx="300242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Osmoregulation in a marine fish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81588" y="1911803"/>
            <a:ext cx="11333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salt ions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food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742175" y="1919743"/>
            <a:ext cx="123431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Osmotic water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loss through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gills and other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parts of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body surface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17457" y="1917362"/>
            <a:ext cx="815929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Excretion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salt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ions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gills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607488" y="1538740"/>
            <a:ext cx="332943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(b) Osmoregulation in a freshwater fish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379013" y="1911803"/>
            <a:ext cx="125194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some ions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food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823638" y="1911803"/>
            <a:ext cx="61555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Uptake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salt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by gills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560238" y="1911803"/>
            <a:ext cx="123431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Osmotic water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gain through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gills and other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parts of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body surface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4513825" y="3661228"/>
            <a:ext cx="49186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2770750" y="4045403"/>
            <a:ext cx="114005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SALT 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WATER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581588" y="4374016"/>
            <a:ext cx="115416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salt ions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drinking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seawater</a:t>
            </a:r>
            <a:endParaRPr lang="en-US" sz="1400" b="1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5288525" y="4037466"/>
            <a:ext cx="129445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FRESH WATER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6799825" y="4418466"/>
            <a:ext cx="180818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Excretion of salt ions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large amounts of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in dilute urine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 kidneys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38"/>
          <p:cNvSpPr txBox="1">
            <a:spLocks noChangeArrowheads="1"/>
          </p:cNvSpPr>
          <p:nvPr/>
        </p:nvSpPr>
        <p:spPr bwMode="auto">
          <a:xfrm>
            <a:off x="1961125" y="4374016"/>
            <a:ext cx="21977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Excretion of salt ions and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small amounts of water in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scanty urine from kidneys</a:t>
            </a:r>
            <a:endParaRPr lang="en-US" sz="1400" b="1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4511445" y="3870779"/>
            <a:ext cx="32861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6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707136" y="213360"/>
            <a:ext cx="772972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44.4a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47395" y="220980"/>
            <a:ext cx="516006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Osmoregulation in a marine fish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168083" y="860743"/>
            <a:ext cx="194764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salt ions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food</a:t>
            </a:r>
            <a:endParaRPr lang="en-US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865370" y="859155"/>
            <a:ext cx="2120773" cy="166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Osmotic water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loss through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gills and other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parts of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body surface</a:t>
            </a:r>
            <a:endParaRPr lang="en-US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84220" y="859155"/>
            <a:ext cx="1402628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Excretion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salt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ions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gills</a:t>
            </a:r>
            <a:endParaRPr lang="en-US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292658" y="3053080"/>
            <a:ext cx="8445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919345" y="4518343"/>
            <a:ext cx="195393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SALT WATER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168083" y="5080318"/>
            <a:ext cx="1981312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salt ions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from drinking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seawater</a:t>
            </a:r>
            <a:endParaRPr lang="en-US" b="1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3533458" y="5080318"/>
            <a:ext cx="377667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Excretion of salt ions and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small amounts of water in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scanty urine from kidneys</a:t>
            </a:r>
            <a:endParaRPr lang="en-US" b="1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285517" y="3400742"/>
            <a:ext cx="56425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4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29640" y="213360"/>
            <a:ext cx="72847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44.4b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73594" y="205242"/>
            <a:ext cx="5724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(b) Osmoregulation in a freshwater fish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95981" y="846592"/>
            <a:ext cx="2152833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Gain of water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some ions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food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775656" y="846592"/>
            <a:ext cx="1057982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Uptake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salt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ions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by gills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040894" y="846592"/>
            <a:ext cx="2120773" cy="166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Osmotic water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gain through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gills and other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parts of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body surface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143581" y="4494667"/>
            <a:ext cx="221721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FRESH WATER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153106" y="5383667"/>
            <a:ext cx="8445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153106" y="5729742"/>
            <a:ext cx="56425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735969" y="5150305"/>
            <a:ext cx="3109826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Excretion of salt ions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large amounts of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 in dilute urine</a:t>
            </a:r>
          </a:p>
          <a:p>
            <a:pPr>
              <a:lnSpc>
                <a:spcPts val="2600"/>
              </a:lnSpc>
            </a:pPr>
            <a:r>
              <a:rPr lang="en-US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 kidneys</a:t>
            </a:r>
            <a:endParaRPr lang="en-US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90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Animals That Live in Temporary Waters</a:t>
            </a:r>
            <a:endParaRPr lang="en-US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Some aquatic invertebrates in temporary ponds lose almost all their body water and survive in a dormant state</a:t>
            </a:r>
          </a:p>
          <a:p>
            <a:r>
              <a:rPr lang="en-US" smtClean="0"/>
              <a:t>This adaptation is called </a:t>
            </a:r>
            <a:r>
              <a:rPr lang="en-US" b="1" smtClean="0"/>
              <a:t>anhydrobiosis</a:t>
            </a:r>
          </a:p>
          <a:p>
            <a:r>
              <a:rPr lang="en-US" smtClean="0"/>
              <a:t>Tardigrades (water bears) can dehydrate from about 85% water to 2% water in the dehydrated, inactive state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Balancing Act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Physiological systems of animals operate in a fluid environment</a:t>
            </a:r>
          </a:p>
          <a:p>
            <a:r>
              <a:rPr lang="en-US" dirty="0" smtClean="0"/>
              <a:t>Relative concentrations of water and solutes must be maintained within fairly narrow limits</a:t>
            </a:r>
          </a:p>
          <a:p>
            <a:r>
              <a:rPr lang="en-US" b="1" dirty="0" smtClean="0"/>
              <a:t>Osmoregulation</a:t>
            </a:r>
            <a:r>
              <a:rPr lang="en-US" dirty="0" smtClean="0"/>
              <a:t> controls solute concentrations and balances water gain and loss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"/>
          <a:stretch>
            <a:fillRect/>
          </a:stretch>
        </p:blipFill>
        <p:spPr>
          <a:xfrm>
            <a:off x="298704" y="1088136"/>
            <a:ext cx="8546592" cy="46817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44.5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654683" y="2586041"/>
            <a:ext cx="8800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50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898658" y="5078416"/>
            <a:ext cx="292548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Hydrated tardigrade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622265" y="5073654"/>
            <a:ext cx="1694375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Dehydrated</a:t>
            </a:r>
          </a:p>
          <a:p>
            <a:pPr algn="ctr"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tardigrade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00700" y="2450306"/>
            <a:ext cx="942975" cy="147638"/>
            <a:chOff x="5600700" y="2450306"/>
            <a:chExt cx="942975" cy="147638"/>
          </a:xfrm>
        </p:grpSpPr>
        <p:sp>
          <p:nvSpPr>
            <p:cNvPr id="9" name="Freeform 8"/>
            <p:cNvSpPr/>
            <p:nvPr/>
          </p:nvSpPr>
          <p:spPr>
            <a:xfrm>
              <a:off x="5605463" y="2452688"/>
              <a:ext cx="0" cy="145256"/>
            </a:xfrm>
            <a:custGeom>
              <a:avLst/>
              <a:gdLst>
                <a:gd name="connsiteX0" fmla="*/ 0 w 0"/>
                <a:gd name="connsiteY0" fmla="*/ 0 h 145256"/>
                <a:gd name="connsiteX1" fmla="*/ 0 w 0"/>
                <a:gd name="connsiteY1" fmla="*/ 145256 h 14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5256">
                  <a:moveTo>
                    <a:pt x="0" y="0"/>
                  </a:moveTo>
                  <a:lnTo>
                    <a:pt x="0" y="14525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600700" y="2524125"/>
              <a:ext cx="942975" cy="0"/>
            </a:xfrm>
            <a:custGeom>
              <a:avLst/>
              <a:gdLst>
                <a:gd name="connsiteX0" fmla="*/ 0 w 942975"/>
                <a:gd name="connsiteY0" fmla="*/ 0 h 0"/>
                <a:gd name="connsiteX1" fmla="*/ 942975 w 942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2975">
                  <a:moveTo>
                    <a:pt x="0" y="0"/>
                  </a:moveTo>
                  <a:lnTo>
                    <a:pt x="9429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538912" y="2450306"/>
              <a:ext cx="0" cy="147638"/>
            </a:xfrm>
            <a:custGeom>
              <a:avLst/>
              <a:gdLst>
                <a:gd name="connsiteX0" fmla="*/ 0 w 0"/>
                <a:gd name="connsiteY0" fmla="*/ 0 h 147638"/>
                <a:gd name="connsiteX1" fmla="*/ 0 w 0"/>
                <a:gd name="connsiteY1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7638">
                  <a:moveTo>
                    <a:pt x="0" y="0"/>
                  </a:moveTo>
                  <a:lnTo>
                    <a:pt x="0" y="14763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5395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9"/>
          <a:stretch>
            <a:fillRect/>
          </a:stretch>
        </p:blipFill>
        <p:spPr>
          <a:xfrm>
            <a:off x="1530096" y="1100328"/>
            <a:ext cx="6083808" cy="46573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44.5a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690998" y="2646689"/>
            <a:ext cx="88004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50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895286" y="5394651"/>
            <a:ext cx="292548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Hydrated tardigrade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50831" y="2526506"/>
            <a:ext cx="914400" cy="140494"/>
            <a:chOff x="6650831" y="2526506"/>
            <a:chExt cx="914400" cy="140494"/>
          </a:xfrm>
        </p:grpSpPr>
        <p:sp>
          <p:nvSpPr>
            <p:cNvPr id="8" name="Freeform 7"/>
            <p:cNvSpPr/>
            <p:nvPr/>
          </p:nvSpPr>
          <p:spPr>
            <a:xfrm>
              <a:off x="6653213" y="2526506"/>
              <a:ext cx="0" cy="135732"/>
            </a:xfrm>
            <a:custGeom>
              <a:avLst/>
              <a:gdLst>
                <a:gd name="connsiteX0" fmla="*/ 0 w 0"/>
                <a:gd name="connsiteY0" fmla="*/ 0 h 135732"/>
                <a:gd name="connsiteX1" fmla="*/ 0 w 0"/>
                <a:gd name="connsiteY1" fmla="*/ 135732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732">
                  <a:moveTo>
                    <a:pt x="0" y="0"/>
                  </a:moveTo>
                  <a:lnTo>
                    <a:pt x="0" y="13573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565231" y="2526506"/>
              <a:ext cx="0" cy="140494"/>
            </a:xfrm>
            <a:custGeom>
              <a:avLst/>
              <a:gdLst>
                <a:gd name="connsiteX0" fmla="*/ 0 w 0"/>
                <a:gd name="connsiteY0" fmla="*/ 0 h 140494"/>
                <a:gd name="connsiteX1" fmla="*/ 0 w 0"/>
                <a:gd name="connsiteY1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0494">
                  <a:moveTo>
                    <a:pt x="0" y="0"/>
                  </a:moveTo>
                  <a:lnTo>
                    <a:pt x="0" y="14049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650831" y="2590800"/>
              <a:ext cx="912019" cy="0"/>
            </a:xfrm>
            <a:custGeom>
              <a:avLst/>
              <a:gdLst>
                <a:gd name="connsiteX0" fmla="*/ 0 w 912019"/>
                <a:gd name="connsiteY0" fmla="*/ 0 h 0"/>
                <a:gd name="connsiteX1" fmla="*/ 912019 w 91201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2019">
                  <a:moveTo>
                    <a:pt x="0" y="0"/>
                  </a:moveTo>
                  <a:lnTo>
                    <a:pt x="912019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700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>
            <a:fillRect/>
          </a:stretch>
        </p:blipFill>
        <p:spPr>
          <a:xfrm>
            <a:off x="2874264" y="1822704"/>
            <a:ext cx="3395472" cy="3212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44.5b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914177" y="1859754"/>
            <a:ext cx="957736" cy="140494"/>
            <a:chOff x="6650831" y="2526506"/>
            <a:chExt cx="914400" cy="140494"/>
          </a:xfrm>
        </p:grpSpPr>
        <p:sp>
          <p:nvSpPr>
            <p:cNvPr id="8" name="Freeform 7"/>
            <p:cNvSpPr/>
            <p:nvPr/>
          </p:nvSpPr>
          <p:spPr>
            <a:xfrm>
              <a:off x="6653213" y="2526506"/>
              <a:ext cx="0" cy="135732"/>
            </a:xfrm>
            <a:custGeom>
              <a:avLst/>
              <a:gdLst>
                <a:gd name="connsiteX0" fmla="*/ 0 w 0"/>
                <a:gd name="connsiteY0" fmla="*/ 0 h 135732"/>
                <a:gd name="connsiteX1" fmla="*/ 0 w 0"/>
                <a:gd name="connsiteY1" fmla="*/ 135732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732">
                  <a:moveTo>
                    <a:pt x="0" y="0"/>
                  </a:moveTo>
                  <a:lnTo>
                    <a:pt x="0" y="13573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565231" y="2526506"/>
              <a:ext cx="0" cy="140494"/>
            </a:xfrm>
            <a:custGeom>
              <a:avLst/>
              <a:gdLst>
                <a:gd name="connsiteX0" fmla="*/ 0 w 0"/>
                <a:gd name="connsiteY0" fmla="*/ 0 h 140494"/>
                <a:gd name="connsiteX1" fmla="*/ 0 w 0"/>
                <a:gd name="connsiteY1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0494">
                  <a:moveTo>
                    <a:pt x="0" y="0"/>
                  </a:moveTo>
                  <a:lnTo>
                    <a:pt x="0" y="14049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650831" y="2590800"/>
              <a:ext cx="912019" cy="0"/>
            </a:xfrm>
            <a:custGeom>
              <a:avLst/>
              <a:gdLst>
                <a:gd name="connsiteX0" fmla="*/ 0 w 912019"/>
                <a:gd name="connsiteY0" fmla="*/ 0 h 0"/>
                <a:gd name="connsiteX1" fmla="*/ 912019 w 91201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2019">
                  <a:moveTo>
                    <a:pt x="0" y="0"/>
                  </a:moveTo>
                  <a:lnTo>
                    <a:pt x="912019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967834" y="1993901"/>
            <a:ext cx="889667" cy="3334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50 </a:t>
            </a:r>
            <a:r>
              <a:rPr lang="en-US" sz="2431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2431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9" y="4338639"/>
            <a:ext cx="1715213" cy="6668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fontAlgn="auto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Dehydrated</a:t>
            </a:r>
          </a:p>
          <a:p>
            <a:pPr algn="ctr" fontAlgn="auto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1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431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tardigrade</a:t>
            </a:r>
            <a:endParaRPr lang="en-US" sz="2431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2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Land Animals</a:t>
            </a:r>
            <a:endParaRPr lang="en-US" smtClean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Adaptations to reduce water loss are key to survival on land</a:t>
            </a:r>
          </a:p>
          <a:p>
            <a:r>
              <a:rPr lang="en-US" smtClean="0"/>
              <a:t>Body coverings of most terrestrial animals help prevent dehydration</a:t>
            </a:r>
          </a:p>
          <a:p>
            <a:r>
              <a:rPr lang="en-US" smtClean="0"/>
              <a:t>Desert animals get major water savings from simple anatomical features and behaviors such as a nocturnal lifestyle</a:t>
            </a:r>
          </a:p>
          <a:p>
            <a:r>
              <a:rPr lang="en-US" smtClean="0"/>
              <a:t>Land animals maintain water balance by eating moist food and producing water metabolically through cellular respiration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Energetics of Osmoregulation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Osmoregulators must expend energy to maintain osmotic gradients</a:t>
            </a:r>
          </a:p>
          <a:p>
            <a:r>
              <a:rPr lang="en-US" smtClean="0"/>
              <a:t>The amount of energy differs based on</a:t>
            </a:r>
          </a:p>
          <a:p>
            <a:pPr lvl="1"/>
            <a:r>
              <a:rPr lang="en-US" smtClean="0"/>
              <a:t>How different the animal</a:t>
            </a:r>
            <a:r>
              <a:rPr lang="ja-JP" altLang="en-US" smtClean="0"/>
              <a:t>’</a:t>
            </a:r>
            <a:r>
              <a:rPr lang="en-US" altLang="ja-JP" smtClean="0"/>
              <a:t>s osmolarity is from its surroundings</a:t>
            </a:r>
          </a:p>
          <a:p>
            <a:pPr lvl="1"/>
            <a:r>
              <a:rPr lang="en-US" smtClean="0"/>
              <a:t>How easily water and solutes move across the animal</a:t>
            </a:r>
            <a:r>
              <a:rPr lang="ja-JP" altLang="en-US" smtClean="0"/>
              <a:t>’</a:t>
            </a:r>
            <a:r>
              <a:rPr lang="en-US" altLang="ja-JP" smtClean="0"/>
              <a:t>s surface</a:t>
            </a:r>
          </a:p>
          <a:p>
            <a:pPr lvl="1"/>
            <a:r>
              <a:rPr lang="en-US" smtClean="0"/>
              <a:t>The work required to pump solutes across the membrane</a:t>
            </a:r>
          </a:p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Transport Epithelia in Osmoregulation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Animals regulate the solute content of body fluid that bathes their cells</a:t>
            </a:r>
          </a:p>
          <a:p>
            <a:r>
              <a:rPr lang="en-US" b="1" smtClean="0"/>
              <a:t>Transport epithelia</a:t>
            </a:r>
            <a:r>
              <a:rPr lang="en-US" smtClean="0"/>
              <a:t> are epithelial cells specialized for controlled movement of solutes in specific directions</a:t>
            </a:r>
          </a:p>
          <a:p>
            <a:r>
              <a:rPr lang="en-US" smtClean="0"/>
              <a:t>They are typically arranged into complex tubular networks</a:t>
            </a:r>
          </a:p>
          <a:p>
            <a:r>
              <a:rPr lang="en-US" smtClean="0"/>
              <a:t>An example is in the nasal glands of marine birds, which remove excess sodium chloride from the blood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>
            <a:fillRect/>
          </a:stretch>
        </p:blipFill>
        <p:spPr>
          <a:xfrm>
            <a:off x="365760" y="323088"/>
            <a:ext cx="8412480" cy="62118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44.6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07189" y="323052"/>
            <a:ext cx="171841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Nostril with salt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471439" y="558003"/>
            <a:ext cx="223138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Secretory cell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epithelium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07789" y="1218403"/>
            <a:ext cx="4745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46189" y="1350165"/>
            <a:ext cx="10387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Lumen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secretory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512214" y="2418553"/>
            <a:ext cx="17568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Nasal salt gland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164676" y="2880515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Capillary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164676" y="3164678"/>
            <a:ext cx="182101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Secretory tubule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170233" y="3464715"/>
            <a:ext cx="11541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epithelium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281189" y="3353590"/>
            <a:ext cx="47448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587326" y="4623590"/>
            <a:ext cx="6540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flow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7331896" y="4625971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326851" y="6174578"/>
            <a:ext cx="13465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Central duct</a:t>
            </a:r>
          </a:p>
        </p:txBody>
      </p:sp>
      <p:sp>
        <p:nvSpPr>
          <p:cNvPr id="18" name="Freeform 17"/>
          <p:cNvSpPr/>
          <p:nvPr/>
        </p:nvSpPr>
        <p:spPr>
          <a:xfrm>
            <a:off x="857250" y="800100"/>
            <a:ext cx="533400" cy="755650"/>
          </a:xfrm>
          <a:custGeom>
            <a:avLst/>
            <a:gdLst>
              <a:gd name="connsiteX0" fmla="*/ 533400 w 533400"/>
              <a:gd name="connsiteY0" fmla="*/ 755650 h 755650"/>
              <a:gd name="connsiteX1" fmla="*/ 0 w 533400"/>
              <a:gd name="connsiteY1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0" h="755650">
                <a:moveTo>
                  <a:pt x="533400" y="7556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248525" y="1050925"/>
            <a:ext cx="0" cy="1479550"/>
          </a:xfrm>
          <a:custGeom>
            <a:avLst/>
            <a:gdLst>
              <a:gd name="connsiteX0" fmla="*/ 0 w 0"/>
              <a:gd name="connsiteY0" fmla="*/ 0 h 1479550"/>
              <a:gd name="connsiteX1" fmla="*/ 0 w 0"/>
              <a:gd name="connsiteY1" fmla="*/ 147955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79550">
                <a:moveTo>
                  <a:pt x="0" y="0"/>
                </a:moveTo>
                <a:lnTo>
                  <a:pt x="0" y="14795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953375" y="2101850"/>
            <a:ext cx="139700" cy="447675"/>
          </a:xfrm>
          <a:custGeom>
            <a:avLst/>
            <a:gdLst>
              <a:gd name="connsiteX0" fmla="*/ 0 w 139700"/>
              <a:gd name="connsiteY0" fmla="*/ 447675 h 447675"/>
              <a:gd name="connsiteX1" fmla="*/ 139700 w 139700"/>
              <a:gd name="connsiteY1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00" h="447675">
                <a:moveTo>
                  <a:pt x="0" y="447675"/>
                </a:moveTo>
                <a:lnTo>
                  <a:pt x="1397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922419" y="3398044"/>
            <a:ext cx="319087" cy="321469"/>
          </a:xfrm>
          <a:custGeom>
            <a:avLst/>
            <a:gdLst>
              <a:gd name="connsiteX0" fmla="*/ 0 w 319087"/>
              <a:gd name="connsiteY0" fmla="*/ 0 h 321469"/>
              <a:gd name="connsiteX1" fmla="*/ 319087 w 319087"/>
              <a:gd name="connsiteY1" fmla="*/ 97631 h 321469"/>
              <a:gd name="connsiteX2" fmla="*/ 2381 w 319087"/>
              <a:gd name="connsiteY2" fmla="*/ 321469 h 3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087" h="321469">
                <a:moveTo>
                  <a:pt x="0" y="0"/>
                </a:moveTo>
                <a:lnTo>
                  <a:pt x="319087" y="97631"/>
                </a:lnTo>
                <a:lnTo>
                  <a:pt x="2381" y="32146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32375" y="5861050"/>
            <a:ext cx="276225" cy="412750"/>
          </a:xfrm>
          <a:custGeom>
            <a:avLst/>
            <a:gdLst>
              <a:gd name="connsiteX0" fmla="*/ 0 w 276225"/>
              <a:gd name="connsiteY0" fmla="*/ 0 h 412750"/>
              <a:gd name="connsiteX1" fmla="*/ 276225 w 276225"/>
              <a:gd name="connsiteY1" fmla="*/ 4127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412750">
                <a:moveTo>
                  <a:pt x="0" y="0"/>
                </a:moveTo>
                <a:lnTo>
                  <a:pt x="276225" y="412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273550" y="3584575"/>
            <a:ext cx="1031875" cy="0"/>
          </a:xfrm>
          <a:custGeom>
            <a:avLst/>
            <a:gdLst>
              <a:gd name="connsiteX0" fmla="*/ 0 w 1031875"/>
              <a:gd name="connsiteY0" fmla="*/ 0 h 0"/>
              <a:gd name="connsiteX1" fmla="*/ 1031875 w 10318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875">
                <a:moveTo>
                  <a:pt x="0" y="0"/>
                </a:moveTo>
                <a:lnTo>
                  <a:pt x="10318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003800" y="3308350"/>
            <a:ext cx="393700" cy="0"/>
          </a:xfrm>
          <a:custGeom>
            <a:avLst/>
            <a:gdLst>
              <a:gd name="connsiteX0" fmla="*/ 0 w 393700"/>
              <a:gd name="connsiteY0" fmla="*/ 0 h 0"/>
              <a:gd name="connsiteX1" fmla="*/ 393700 w 3937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700">
                <a:moveTo>
                  <a:pt x="0" y="0"/>
                </a:moveTo>
                <a:lnTo>
                  <a:pt x="3937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162425" y="3032125"/>
            <a:ext cx="898525" cy="0"/>
          </a:xfrm>
          <a:custGeom>
            <a:avLst/>
            <a:gdLst>
              <a:gd name="connsiteX0" fmla="*/ 0 w 898525"/>
              <a:gd name="connsiteY0" fmla="*/ 0 h 0"/>
              <a:gd name="connsiteX1" fmla="*/ 898525 w 898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8525">
                <a:moveTo>
                  <a:pt x="0" y="0"/>
                </a:moveTo>
                <a:lnTo>
                  <a:pt x="898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807863" y="1223168"/>
            <a:ext cx="67967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138863" y="1452563"/>
            <a:ext cx="145256" cy="359568"/>
          </a:xfrm>
          <a:custGeom>
            <a:avLst/>
            <a:gdLst>
              <a:gd name="connsiteX0" fmla="*/ 145256 w 145256"/>
              <a:gd name="connsiteY0" fmla="*/ 359568 h 359568"/>
              <a:gd name="connsiteX1" fmla="*/ 0 w 145256"/>
              <a:gd name="connsiteY1" fmla="*/ 0 h 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56" h="359568">
                <a:moveTo>
                  <a:pt x="145256" y="359568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595938" y="1450181"/>
            <a:ext cx="135731" cy="361950"/>
          </a:xfrm>
          <a:custGeom>
            <a:avLst/>
            <a:gdLst>
              <a:gd name="connsiteX0" fmla="*/ 135731 w 135731"/>
              <a:gd name="connsiteY0" fmla="*/ 361950 h 361950"/>
              <a:gd name="connsiteX1" fmla="*/ 0 w 135731"/>
              <a:gd name="connsiteY1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31" h="361950">
                <a:moveTo>
                  <a:pt x="135731" y="36195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53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>
            <a:fillRect/>
          </a:stretch>
        </p:blipFill>
        <p:spPr>
          <a:xfrm>
            <a:off x="1780032" y="1737360"/>
            <a:ext cx="5583936" cy="3383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44.6a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12290" y="1729740"/>
            <a:ext cx="228908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Nostril with salt</a:t>
            </a:r>
          </a:p>
          <a:p>
            <a:pPr>
              <a:lnSpc>
                <a:spcPts val="26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806315" y="4709478"/>
            <a:ext cx="234198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Nasal salt gland</a:t>
            </a:r>
          </a:p>
        </p:txBody>
      </p:sp>
      <p:sp>
        <p:nvSpPr>
          <p:cNvPr id="8" name="Freeform 7"/>
          <p:cNvSpPr/>
          <p:nvPr/>
        </p:nvSpPr>
        <p:spPr>
          <a:xfrm>
            <a:off x="2457450" y="2460625"/>
            <a:ext cx="758825" cy="990600"/>
          </a:xfrm>
          <a:custGeom>
            <a:avLst/>
            <a:gdLst>
              <a:gd name="connsiteX0" fmla="*/ 758825 w 758825"/>
              <a:gd name="connsiteY0" fmla="*/ 990600 h 990600"/>
              <a:gd name="connsiteX1" fmla="*/ 0 w 758825"/>
              <a:gd name="connsiteY1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8825" h="990600">
                <a:moveTo>
                  <a:pt x="758825" y="99060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7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17904" y="213360"/>
            <a:ext cx="61081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44.6b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146993" y="214791"/>
            <a:ext cx="2476640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Secretory cell of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epithelium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08729" y="999811"/>
            <a:ext cx="5276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12231" y="1121254"/>
            <a:ext cx="115416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Lumen of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secretory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49718" y="2765904"/>
            <a:ext cx="108202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Capillary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49718" y="3067529"/>
            <a:ext cx="202299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Secretory tubule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54482" y="3386617"/>
            <a:ext cx="1280800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 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epithelium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7069456" y="3269142"/>
            <a:ext cx="52738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252562" y="4616136"/>
            <a:ext cx="72776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</a:t>
            </a:r>
          </a:p>
          <a:p>
            <a:pPr algn="ctr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flow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6043172" y="4616136"/>
            <a:ext cx="113973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</a:t>
            </a:r>
          </a:p>
          <a:p>
            <a:pPr algn="ctr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3943668" y="6255229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Central duct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432616" y="1006954"/>
            <a:ext cx="75501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Artery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632075" y="2927350"/>
            <a:ext cx="1025525" cy="0"/>
          </a:xfrm>
          <a:custGeom>
            <a:avLst/>
            <a:gdLst>
              <a:gd name="connsiteX0" fmla="*/ 0 w 1025525"/>
              <a:gd name="connsiteY0" fmla="*/ 0 h 0"/>
              <a:gd name="connsiteX1" fmla="*/ 1025525 w 10255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5525">
                <a:moveTo>
                  <a:pt x="0" y="0"/>
                </a:moveTo>
                <a:lnTo>
                  <a:pt x="1025525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594100" y="3228975"/>
            <a:ext cx="412750" cy="0"/>
          </a:xfrm>
          <a:custGeom>
            <a:avLst/>
            <a:gdLst>
              <a:gd name="connsiteX0" fmla="*/ 0 w 412750"/>
              <a:gd name="connsiteY0" fmla="*/ 0 h 0"/>
              <a:gd name="connsiteX1" fmla="*/ 412750 w 4127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790825" y="3521075"/>
            <a:ext cx="1123950" cy="0"/>
          </a:xfrm>
          <a:custGeom>
            <a:avLst/>
            <a:gdLst>
              <a:gd name="connsiteX0" fmla="*/ 0 w 1123950"/>
              <a:gd name="connsiteY0" fmla="*/ 0 h 0"/>
              <a:gd name="connsiteX1" fmla="*/ 1123950 w 11239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3950">
                <a:moveTo>
                  <a:pt x="0" y="0"/>
                </a:moveTo>
                <a:lnTo>
                  <a:pt x="11239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631406" y="5934075"/>
            <a:ext cx="295275" cy="435769"/>
          </a:xfrm>
          <a:custGeom>
            <a:avLst/>
            <a:gdLst>
              <a:gd name="connsiteX0" fmla="*/ 295275 w 295275"/>
              <a:gd name="connsiteY0" fmla="*/ 435769 h 435769"/>
              <a:gd name="connsiteX1" fmla="*/ 0 w 295275"/>
              <a:gd name="connsiteY1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435769">
                <a:moveTo>
                  <a:pt x="295275" y="435769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693694" y="3324225"/>
            <a:ext cx="333375" cy="338138"/>
          </a:xfrm>
          <a:custGeom>
            <a:avLst/>
            <a:gdLst>
              <a:gd name="connsiteX0" fmla="*/ 0 w 333375"/>
              <a:gd name="connsiteY0" fmla="*/ 338138 h 338138"/>
              <a:gd name="connsiteX1" fmla="*/ 333375 w 333375"/>
              <a:gd name="connsiteY1" fmla="*/ 95250 h 338138"/>
              <a:gd name="connsiteX2" fmla="*/ 0 w 333375"/>
              <a:gd name="connsiteY2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338138">
                <a:moveTo>
                  <a:pt x="0" y="338138"/>
                </a:moveTo>
                <a:lnTo>
                  <a:pt x="333375" y="95250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724650" y="1952625"/>
            <a:ext cx="200025" cy="469900"/>
          </a:xfrm>
          <a:custGeom>
            <a:avLst/>
            <a:gdLst>
              <a:gd name="connsiteX0" fmla="*/ 0 w 200025"/>
              <a:gd name="connsiteY0" fmla="*/ 469900 h 469900"/>
              <a:gd name="connsiteX1" fmla="*/ 200025 w 200025"/>
              <a:gd name="connsiteY1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469900">
                <a:moveTo>
                  <a:pt x="0" y="469900"/>
                </a:moveTo>
                <a:lnTo>
                  <a:pt x="2000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978525" y="736600"/>
            <a:ext cx="0" cy="1660525"/>
          </a:xfrm>
          <a:custGeom>
            <a:avLst/>
            <a:gdLst>
              <a:gd name="connsiteX0" fmla="*/ 0 w 0"/>
              <a:gd name="connsiteY0" fmla="*/ 0 h 1660525"/>
              <a:gd name="connsiteX1" fmla="*/ 0 w 0"/>
              <a:gd name="connsiteY1" fmla="*/ 1660525 h 166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60525">
                <a:moveTo>
                  <a:pt x="0" y="0"/>
                </a:moveTo>
                <a:lnTo>
                  <a:pt x="0" y="16605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229100" y="1250156"/>
            <a:ext cx="135731" cy="385763"/>
          </a:xfrm>
          <a:custGeom>
            <a:avLst/>
            <a:gdLst>
              <a:gd name="connsiteX0" fmla="*/ 135731 w 135731"/>
              <a:gd name="connsiteY0" fmla="*/ 385763 h 385763"/>
              <a:gd name="connsiteX1" fmla="*/ 0 w 135731"/>
              <a:gd name="connsiteY1" fmla="*/ 0 h 38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31" h="385763">
                <a:moveTo>
                  <a:pt x="135731" y="385763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95838" y="1252538"/>
            <a:ext cx="159543" cy="385762"/>
          </a:xfrm>
          <a:custGeom>
            <a:avLst/>
            <a:gdLst>
              <a:gd name="connsiteX0" fmla="*/ 159543 w 159543"/>
              <a:gd name="connsiteY0" fmla="*/ 385762 h 385762"/>
              <a:gd name="connsiteX1" fmla="*/ 0 w 159543"/>
              <a:gd name="connsiteY1" fmla="*/ 0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543" h="385762">
                <a:moveTo>
                  <a:pt x="159543" y="385762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641600" y="2936875"/>
            <a:ext cx="1019175" cy="0"/>
          </a:xfrm>
          <a:custGeom>
            <a:avLst/>
            <a:gdLst>
              <a:gd name="connsiteX0" fmla="*/ 0 w 1019175"/>
              <a:gd name="connsiteY0" fmla="*/ 0 h 0"/>
              <a:gd name="connsiteX1" fmla="*/ 1019175 w 1019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9175">
                <a:moveTo>
                  <a:pt x="0" y="0"/>
                </a:moveTo>
                <a:lnTo>
                  <a:pt x="10191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83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44.2: An animal</a:t>
            </a:r>
            <a:r>
              <a:rPr lang="ja-JP" altLang="en-US" smtClean="0"/>
              <a:t>’</a:t>
            </a:r>
            <a:r>
              <a:rPr lang="en-US" altLang="ja-JP" smtClean="0"/>
              <a:t>s nitrogenous wastes reflect its phylogeny and habitat</a:t>
            </a:r>
            <a:endParaRPr lang="en-US" dirty="0" smtClean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type and quantity of an animal</a:t>
            </a:r>
            <a:r>
              <a:rPr lang="ja-JP" altLang="en-US" smtClean="0"/>
              <a:t>’</a:t>
            </a:r>
            <a:r>
              <a:rPr lang="en-US" altLang="ja-JP" smtClean="0"/>
              <a:t>s waste products may greatly affect its water balance</a:t>
            </a:r>
          </a:p>
          <a:p>
            <a:r>
              <a:rPr lang="en-US" smtClean="0"/>
              <a:t>Among the most significant wastes are nitrogenous breakdown products of proteins and nucleic acids</a:t>
            </a:r>
          </a:p>
          <a:p>
            <a:r>
              <a:rPr lang="en-US" smtClean="0"/>
              <a:t>Some animals convert toxic </a:t>
            </a:r>
            <a:r>
              <a:rPr lang="en-US" b="1" smtClean="0"/>
              <a:t>ammonia</a:t>
            </a:r>
            <a:r>
              <a:rPr lang="en-US" smtClean="0"/>
              <a:t> (NH</a:t>
            </a:r>
            <a:r>
              <a:rPr lang="en-US" baseline="-25000" smtClean="0"/>
              <a:t>3</a:t>
            </a:r>
            <a:r>
              <a:rPr lang="en-US" smtClean="0"/>
              <a:t>) to less toxic compounds prior to excretion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47928"/>
            <a:ext cx="8546592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Forms of Nitrogenous Waste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Animals excrete nitrogenous wastes in different forms: ammonia, urea, or uric acid</a:t>
            </a:r>
          </a:p>
          <a:p>
            <a:r>
              <a:rPr lang="en-US" smtClean="0"/>
              <a:t>These differ in toxicity and the energy costs of producing them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Ammonia</a:t>
            </a:r>
            <a:endParaRPr lang="en-US" smtClean="0"/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Animals that excrete nitrogenous wastes as ammonia need access to lots of water</a:t>
            </a:r>
          </a:p>
          <a:p>
            <a:r>
              <a:rPr lang="en-US" smtClean="0"/>
              <a:t>In many invertebrates, ammonia release occurs across the whole body surface 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Urea</a:t>
            </a:r>
            <a:endParaRPr lang="en-US" smtClean="0"/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Most terrestrial mammals and many marine species excrete </a:t>
            </a:r>
            <a:r>
              <a:rPr lang="en-US" b="1" smtClean="0"/>
              <a:t>urea</a:t>
            </a:r>
            <a:r>
              <a:rPr lang="en-US" smtClean="0"/>
              <a:t>, which is less toxic than ammonia</a:t>
            </a:r>
          </a:p>
          <a:p>
            <a:r>
              <a:rPr lang="en-US" smtClean="0"/>
              <a:t>In vertebrates, urea is produced in the liver</a:t>
            </a:r>
          </a:p>
          <a:p>
            <a:r>
              <a:rPr lang="en-US" smtClean="0"/>
              <a:t>The circulatory system carries urea to the kidneys, where it is excreted</a:t>
            </a:r>
          </a:p>
          <a:p>
            <a:r>
              <a:rPr lang="en-US" smtClean="0"/>
              <a:t>Conversion of ammonia to urea is energetically expensive; excretion of urea requires less water than ammonia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Uric Acid</a:t>
            </a:r>
            <a:endParaRPr lang="en-US" dirty="0" smtClean="0"/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Insects, land snails, and many reptiles, including birds, mainly excrete </a:t>
            </a:r>
            <a:r>
              <a:rPr lang="en-US" b="1" smtClean="0"/>
              <a:t>uric acid</a:t>
            </a:r>
            <a:r>
              <a:rPr lang="en-US" smtClean="0"/>
              <a:t> </a:t>
            </a:r>
          </a:p>
          <a:p>
            <a:r>
              <a:rPr lang="en-US" smtClean="0"/>
              <a:t>Uric acid is relatively nontoxic and does not dissolve readily in water</a:t>
            </a:r>
          </a:p>
          <a:p>
            <a:r>
              <a:rPr lang="en-US" smtClean="0"/>
              <a:t>It can be secreted as a paste with little water loss</a:t>
            </a:r>
          </a:p>
          <a:p>
            <a:r>
              <a:rPr lang="en-US" smtClean="0"/>
              <a:t>Uric acid is more energetically expensive to produce than urea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55648" y="213360"/>
            <a:ext cx="563270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44.7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04098" y="317500"/>
            <a:ext cx="66845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790248" y="320675"/>
            <a:ext cx="106920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Nucleic acids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143760" y="1147763"/>
            <a:ext cx="9938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Amino acids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575935" y="1141413"/>
            <a:ext cx="15068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Nitrogenous bases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743999" y="1867694"/>
            <a:ext cx="121828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—</a:t>
            </a:r>
            <a:r>
              <a:rPr lang="en-US" sz="1300" b="1" dirty="0" smtClean="0">
                <a:solidFill>
                  <a:srgbClr val="0092C8"/>
                </a:solidFill>
                <a:latin typeface="Arial"/>
                <a:ea typeface="ＭＳ Ｐゴシック" charset="0"/>
              </a:rPr>
              <a:t>N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(amino groups)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6420485" y="4579938"/>
            <a:ext cx="70532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Uric acid</a:t>
            </a:r>
          </a:p>
        </p:txBody>
      </p:sp>
      <p:sp>
        <p:nvSpPr>
          <p:cNvPr id="12" name="TextBox 49"/>
          <p:cNvSpPr txBox="1">
            <a:spLocks noChangeArrowheads="1"/>
          </p:cNvSpPr>
          <p:nvPr/>
        </p:nvSpPr>
        <p:spPr bwMode="auto">
          <a:xfrm>
            <a:off x="2196148" y="4579938"/>
            <a:ext cx="7598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Ammonia</a:t>
            </a:r>
          </a:p>
        </p:txBody>
      </p:sp>
      <p:sp>
        <p:nvSpPr>
          <p:cNvPr id="13" name="TextBox 50"/>
          <p:cNvSpPr txBox="1">
            <a:spLocks noChangeArrowheads="1"/>
          </p:cNvSpPr>
          <p:nvPr/>
        </p:nvSpPr>
        <p:spPr bwMode="auto">
          <a:xfrm>
            <a:off x="4426585" y="4579938"/>
            <a:ext cx="37029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14" name="TextBox 51"/>
          <p:cNvSpPr txBox="1">
            <a:spLocks noChangeArrowheads="1"/>
          </p:cNvSpPr>
          <p:nvPr/>
        </p:nvSpPr>
        <p:spPr bwMode="auto">
          <a:xfrm>
            <a:off x="1788160" y="6013450"/>
            <a:ext cx="173925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Most aquatic animals,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including most bony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fishes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55"/>
          <p:cNvSpPr txBox="1">
            <a:spLocks noChangeArrowheads="1"/>
          </p:cNvSpPr>
          <p:nvPr/>
        </p:nvSpPr>
        <p:spPr bwMode="auto">
          <a:xfrm>
            <a:off x="3872548" y="6013450"/>
            <a:ext cx="160781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Mammals, most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amphibians, sharks,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some bony fishes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58"/>
          <p:cNvSpPr txBox="1">
            <a:spLocks noChangeArrowheads="1"/>
          </p:cNvSpPr>
          <p:nvPr/>
        </p:nvSpPr>
        <p:spPr bwMode="auto">
          <a:xfrm>
            <a:off x="5641023" y="6013450"/>
            <a:ext cx="171841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Birds and many other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reptiles, insects, land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snails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60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>
            <a:fillRect/>
          </a:stretch>
        </p:blipFill>
        <p:spPr>
          <a:xfrm>
            <a:off x="298704" y="899160"/>
            <a:ext cx="8546592" cy="50596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44.7a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90088" y="1056956"/>
            <a:ext cx="117820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Proteins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74413" y="1572894"/>
            <a:ext cx="3892091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Breakdown of nitrogen-</a:t>
            </a:r>
          </a:p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containing macromolecules</a:t>
            </a:r>
            <a:endParaRPr lang="en-US" sz="2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07513" y="2449194"/>
            <a:ext cx="1750479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Amino acids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39526" y="2628581"/>
            <a:ext cx="3350276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Removal of nitrogen-</a:t>
            </a:r>
          </a:p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containing amino group</a:t>
            </a:r>
            <a:endParaRPr lang="en-US" sz="2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79208" y="3657282"/>
            <a:ext cx="2141612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—</a:t>
            </a:r>
            <a:r>
              <a:rPr lang="en-US" sz="2300" b="1" dirty="0" smtClean="0">
                <a:solidFill>
                  <a:srgbClr val="0092C8"/>
                </a:solidFill>
                <a:latin typeface="Arial"/>
                <a:ea typeface="ＭＳ Ｐゴシック" charset="0"/>
              </a:rPr>
              <a:t>N</a:t>
            </a: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3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  <a:p>
            <a:pPr algn="ctr">
              <a:lnSpc>
                <a:spcPts val="2500"/>
              </a:lnSpc>
            </a:pPr>
            <a:r>
              <a:rPr lang="en-US" sz="2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(amino groups)</a:t>
            </a:r>
            <a:endParaRPr lang="en-US" sz="2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24151" y="1060131"/>
            <a:ext cx="188032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Nucleic acids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01876" y="2441256"/>
            <a:ext cx="264816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Nitrogenous bases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53726" y="5605144"/>
            <a:ext cx="465832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300" b="1">
                <a:solidFill>
                  <a:srgbClr val="000000"/>
                </a:solidFill>
                <a:latin typeface="Arial"/>
                <a:ea typeface="ＭＳ Ｐゴシック" charset="0"/>
              </a:rPr>
              <a:t>Conversion to nitrogenous waste</a:t>
            </a:r>
          </a:p>
        </p:txBody>
      </p:sp>
    </p:spTree>
    <p:extLst>
      <p:ext uri="{BB962C8B-B14F-4D97-AF65-F5344CB8AC3E}">
        <p14:creationId xmlns:p14="http://schemas.microsoft.com/office/powerpoint/2010/main" val="755004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"/>
          <a:stretch>
            <a:fillRect/>
          </a:stretch>
        </p:blipFill>
        <p:spPr>
          <a:xfrm>
            <a:off x="368808" y="713232"/>
            <a:ext cx="8406384" cy="54315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44.7b</a:t>
            </a:r>
            <a:endParaRPr lang="en-US"/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7378700" y="3153728"/>
            <a:ext cx="103073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Uric acid</a:t>
            </a:r>
          </a:p>
        </p:txBody>
      </p:sp>
      <p:sp>
        <p:nvSpPr>
          <p:cNvPr id="7" name="TextBox 43"/>
          <p:cNvSpPr txBox="1">
            <a:spLocks noChangeArrowheads="1"/>
          </p:cNvSpPr>
          <p:nvPr/>
        </p:nvSpPr>
        <p:spPr bwMode="auto">
          <a:xfrm>
            <a:off x="1031875" y="3153728"/>
            <a:ext cx="1110882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Ammonia</a:t>
            </a:r>
          </a:p>
        </p:txBody>
      </p:sp>
      <p:sp>
        <p:nvSpPr>
          <p:cNvPr id="8" name="TextBox 44"/>
          <p:cNvSpPr txBox="1">
            <a:spLocks noChangeArrowheads="1"/>
          </p:cNvSpPr>
          <p:nvPr/>
        </p:nvSpPr>
        <p:spPr bwMode="auto">
          <a:xfrm>
            <a:off x="4375150" y="3153728"/>
            <a:ext cx="5434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9" name="TextBox 45"/>
          <p:cNvSpPr txBox="1">
            <a:spLocks noChangeArrowheads="1"/>
          </p:cNvSpPr>
          <p:nvPr/>
        </p:nvSpPr>
        <p:spPr bwMode="auto">
          <a:xfrm>
            <a:off x="403225" y="5307965"/>
            <a:ext cx="2537554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Most aquatic animals,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including most bony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fishes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49"/>
          <p:cNvSpPr txBox="1">
            <a:spLocks noChangeArrowheads="1"/>
          </p:cNvSpPr>
          <p:nvPr/>
        </p:nvSpPr>
        <p:spPr bwMode="auto">
          <a:xfrm>
            <a:off x="3535363" y="5307965"/>
            <a:ext cx="234679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Mammals, most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amphibians, sharks,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some bony fishes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52"/>
          <p:cNvSpPr txBox="1">
            <a:spLocks noChangeArrowheads="1"/>
          </p:cNvSpPr>
          <p:nvPr/>
        </p:nvSpPr>
        <p:spPr bwMode="auto">
          <a:xfrm>
            <a:off x="6194425" y="5307965"/>
            <a:ext cx="25087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Birds and many other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reptiles, insects, land</a:t>
            </a:r>
          </a:p>
          <a:p>
            <a:pPr>
              <a:lnSpc>
                <a:spcPts val="2100"/>
              </a:lnSpc>
            </a:pPr>
            <a:r>
              <a:rPr lang="en-US" sz="1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snails</a:t>
            </a:r>
            <a:endParaRPr lang="en-US" sz="1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78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The Influence of Evolution and Environment on Nitrogenous Wastes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kind of nitrogenous wastes excreted depends on an animal</a:t>
            </a:r>
            <a:r>
              <a:rPr lang="ja-JP" altLang="en-US" smtClean="0"/>
              <a:t>’</a:t>
            </a:r>
            <a:r>
              <a:rPr lang="en-US" altLang="ja-JP" smtClean="0"/>
              <a:t>s evolutionary history and habitat, especially water availability</a:t>
            </a:r>
          </a:p>
          <a:p>
            <a:r>
              <a:rPr lang="en-US" smtClean="0"/>
              <a:t>Another factor is the immediate environment of the animal egg</a:t>
            </a:r>
          </a:p>
          <a:p>
            <a:r>
              <a:rPr lang="en-US" smtClean="0"/>
              <a:t>The amount of nitrogenous waste is coupled to the animal</a:t>
            </a:r>
            <a:r>
              <a:rPr lang="ja-JP" altLang="en-US" smtClean="0"/>
              <a:t>’</a:t>
            </a:r>
            <a:r>
              <a:rPr lang="en-US" altLang="ja-JP" smtClean="0"/>
              <a:t>s energy budget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44.3: Diverse excretory systems are variations on a tubular theme</a:t>
            </a:r>
            <a:endParaRPr lang="en-US" dirty="0" smtClean="0"/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Excretory systems regulate solute movement between internal fluids and the external environment</a:t>
            </a:r>
          </a:p>
          <a:p>
            <a:r>
              <a:rPr lang="en-US" smtClean="0"/>
              <a:t>These systems are central to homeostasis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Excretory Processes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Most excretory systems produce urine by refining a </a:t>
            </a:r>
            <a:r>
              <a:rPr lang="en-US" b="1" smtClean="0"/>
              <a:t>filtrate</a:t>
            </a:r>
            <a:r>
              <a:rPr lang="en-US" smtClean="0"/>
              <a:t> derived from body fluids</a:t>
            </a:r>
          </a:p>
          <a:p>
            <a:r>
              <a:rPr lang="en-US" smtClean="0"/>
              <a:t>Key functions of most excretory systems</a:t>
            </a:r>
          </a:p>
          <a:p>
            <a:pPr lvl="1"/>
            <a:r>
              <a:rPr lang="en-US" b="1" smtClean="0"/>
              <a:t>Filtration</a:t>
            </a:r>
            <a:r>
              <a:rPr lang="en-US" smtClean="0"/>
              <a:t>: Filtering of body fluids</a:t>
            </a:r>
          </a:p>
          <a:p>
            <a:pPr lvl="1"/>
            <a:r>
              <a:rPr lang="en-US" b="1" smtClean="0"/>
              <a:t>Reabsorption</a:t>
            </a:r>
            <a:r>
              <a:rPr lang="en-US" smtClean="0"/>
              <a:t>: Reclaiming valuable solutes</a:t>
            </a:r>
          </a:p>
          <a:p>
            <a:pPr lvl="1"/>
            <a:r>
              <a:rPr lang="en-US" b="1" smtClean="0"/>
              <a:t>Secretion</a:t>
            </a:r>
            <a:r>
              <a:rPr lang="en-US" smtClean="0"/>
              <a:t>: Adding nonessential solutes and wastes to the filtrate</a:t>
            </a:r>
          </a:p>
          <a:p>
            <a:pPr lvl="1"/>
            <a:r>
              <a:rPr lang="en-US" smtClean="0"/>
              <a:t>Excretion: Processed filtrate containing nitrogenous wastes is released from the body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9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2740152"/>
            <a:ext cx="7351776" cy="13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456688" y="213360"/>
            <a:ext cx="423062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44.8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496568" y="457310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Capillary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04822" y="927212"/>
            <a:ext cx="9874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Filtration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268877">
            <a:off x="4400722" y="5767910"/>
            <a:ext cx="194284" cy="42639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Urine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011168" y="1932098"/>
            <a:ext cx="106439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Excretory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198493" y="3014773"/>
            <a:ext cx="148758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Reabsorption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01668" y="4598305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200854" y="6215174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Excretion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131232">
            <a:off x="4347480" y="1736824"/>
            <a:ext cx="194284" cy="55784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Filtrate</a:t>
            </a:r>
          </a:p>
        </p:txBody>
      </p:sp>
      <p:sp>
        <p:nvSpPr>
          <p:cNvPr id="15" name="Freeform 14"/>
          <p:cNvSpPr/>
          <p:nvPr/>
        </p:nvSpPr>
        <p:spPr>
          <a:xfrm>
            <a:off x="2959894" y="704850"/>
            <a:ext cx="426244" cy="288131"/>
          </a:xfrm>
          <a:custGeom>
            <a:avLst/>
            <a:gdLst>
              <a:gd name="connsiteX0" fmla="*/ 426244 w 426244"/>
              <a:gd name="connsiteY0" fmla="*/ 288131 h 288131"/>
              <a:gd name="connsiteX1" fmla="*/ 0 w 426244"/>
              <a:gd name="connsiteY1" fmla="*/ 0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6244" h="288131">
                <a:moveTo>
                  <a:pt x="426244" y="288131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43425" y="2076450"/>
            <a:ext cx="428625" cy="180975"/>
          </a:xfrm>
          <a:custGeom>
            <a:avLst/>
            <a:gdLst>
              <a:gd name="connsiteX0" fmla="*/ 0 w 428625"/>
              <a:gd name="connsiteY0" fmla="*/ 180975 h 180975"/>
              <a:gd name="connsiteX1" fmla="*/ 428625 w 428625"/>
              <a:gd name="connsiteY1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5" h="180975">
                <a:moveTo>
                  <a:pt x="0" y="180975"/>
                </a:moveTo>
                <a:lnTo>
                  <a:pt x="4286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69619" y="6338888"/>
            <a:ext cx="330994" cy="240506"/>
          </a:xfrm>
          <a:custGeom>
            <a:avLst/>
            <a:gdLst>
              <a:gd name="connsiteX0" fmla="*/ 0 w 330994"/>
              <a:gd name="connsiteY0" fmla="*/ 240506 h 240506"/>
              <a:gd name="connsiteX1" fmla="*/ 330994 w 330994"/>
              <a:gd name="connsiteY1" fmla="*/ 0 h 24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994" h="240506">
                <a:moveTo>
                  <a:pt x="0" y="240506"/>
                </a:moveTo>
                <a:lnTo>
                  <a:pt x="3309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4711700" y="2517775"/>
            <a:ext cx="180975" cy="1238250"/>
          </a:xfrm>
          <a:prstGeom prst="rightBrace">
            <a:avLst>
              <a:gd name="adj1" fmla="val 2670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>
            <a:off x="4711223" y="4138927"/>
            <a:ext cx="180975" cy="1185548"/>
          </a:xfrm>
          <a:prstGeom prst="rightBrace">
            <a:avLst>
              <a:gd name="adj1" fmla="val 2670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4712970" y="670560"/>
            <a:ext cx="180975" cy="780415"/>
          </a:xfrm>
          <a:prstGeom prst="rightBrace">
            <a:avLst>
              <a:gd name="adj1" fmla="val 2670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12518" y="921755"/>
            <a:ext cx="246888" cy="256480"/>
            <a:chOff x="4907756" y="928898"/>
            <a:chExt cx="246888" cy="256480"/>
          </a:xfrm>
        </p:grpSpPr>
        <p:sp>
          <p:nvSpPr>
            <p:cNvPr id="22" name="Oval 21"/>
            <p:cNvSpPr/>
            <p:nvPr/>
          </p:nvSpPr>
          <p:spPr bwMode="auto">
            <a:xfrm>
              <a:off x="4907756" y="933694"/>
              <a:ext cx="246888" cy="24688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3" name="TextBox 3"/>
            <p:cNvSpPr txBox="1">
              <a:spLocks noChangeArrowheads="1"/>
            </p:cNvSpPr>
            <p:nvPr/>
          </p:nvSpPr>
          <p:spPr bwMode="auto">
            <a:xfrm>
              <a:off x="4967080" y="92889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2041" y="2998684"/>
            <a:ext cx="246888" cy="256480"/>
            <a:chOff x="4907756" y="928898"/>
            <a:chExt cx="246888" cy="256480"/>
          </a:xfrm>
        </p:grpSpPr>
        <p:sp>
          <p:nvSpPr>
            <p:cNvPr id="26" name="Oval 25"/>
            <p:cNvSpPr/>
            <p:nvPr/>
          </p:nvSpPr>
          <p:spPr bwMode="auto">
            <a:xfrm>
              <a:off x="4907756" y="933694"/>
              <a:ext cx="246888" cy="24688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4967080" y="92889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12521" y="4607930"/>
            <a:ext cx="246888" cy="256480"/>
            <a:chOff x="4907756" y="928898"/>
            <a:chExt cx="246888" cy="256480"/>
          </a:xfrm>
        </p:grpSpPr>
        <p:sp>
          <p:nvSpPr>
            <p:cNvPr id="29" name="Oval 28"/>
            <p:cNvSpPr/>
            <p:nvPr/>
          </p:nvSpPr>
          <p:spPr bwMode="auto">
            <a:xfrm>
              <a:off x="4907756" y="933694"/>
              <a:ext cx="246888" cy="24688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0" name="TextBox 3"/>
            <p:cNvSpPr txBox="1">
              <a:spLocks noChangeArrowheads="1"/>
            </p:cNvSpPr>
            <p:nvPr/>
          </p:nvSpPr>
          <p:spPr bwMode="auto">
            <a:xfrm>
              <a:off x="4967080" y="92889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22045" y="6205750"/>
            <a:ext cx="246888" cy="256480"/>
            <a:chOff x="4907756" y="928898"/>
            <a:chExt cx="246888" cy="256480"/>
          </a:xfrm>
        </p:grpSpPr>
        <p:sp>
          <p:nvSpPr>
            <p:cNvPr id="32" name="Oval 31"/>
            <p:cNvSpPr/>
            <p:nvPr/>
          </p:nvSpPr>
          <p:spPr bwMode="auto">
            <a:xfrm>
              <a:off x="4907756" y="933694"/>
              <a:ext cx="246888" cy="246888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TextBox 3"/>
            <p:cNvSpPr txBox="1">
              <a:spLocks noChangeArrowheads="1"/>
            </p:cNvSpPr>
            <p:nvPr/>
          </p:nvSpPr>
          <p:spPr bwMode="auto">
            <a:xfrm>
              <a:off x="4967080" y="928898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4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074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Survey of Excretory Systems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Systems that perform basic excretory functions vary widely among animal groups</a:t>
            </a:r>
          </a:p>
          <a:p>
            <a:r>
              <a:rPr lang="en-US" smtClean="0"/>
              <a:t>They usually involve a complex network of tubules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Protonephridia</a:t>
            </a:r>
            <a:endParaRPr lang="en-US" dirty="0" smtClean="0"/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</a:t>
            </a:r>
            <a:r>
              <a:rPr lang="en-US" b="1" smtClean="0"/>
              <a:t>protonephridium</a:t>
            </a:r>
            <a:r>
              <a:rPr lang="en-US" smtClean="0"/>
              <a:t> is a network of dead-end tubules that branch throughout the body</a:t>
            </a:r>
          </a:p>
          <a:p>
            <a:r>
              <a:rPr lang="en-US" smtClean="0"/>
              <a:t>The smallest branches of the network are capped by a cellular unit called a flame bulb</a:t>
            </a:r>
          </a:p>
          <a:p>
            <a:r>
              <a:rPr lang="en-US" smtClean="0"/>
              <a:t>These tubules excrete a dilute fluid and function in osmoregulation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"/>
          <a:stretch>
            <a:fillRect/>
          </a:stretch>
        </p:blipFill>
        <p:spPr>
          <a:xfrm>
            <a:off x="298704" y="676656"/>
            <a:ext cx="8546592" cy="55046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44.9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4171" y="1189037"/>
            <a:ext cx="162865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Tubules of</a:t>
            </a:r>
          </a:p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protonephridia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000503" y="1553369"/>
            <a:ext cx="15645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459165" y="2832894"/>
            <a:ext cx="436017" cy="51296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3501" y="3489325"/>
            <a:ext cx="7394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405065" y="3999706"/>
            <a:ext cx="66684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Flame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bulb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053014" y="4650581"/>
            <a:ext cx="7394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491290" y="2767806"/>
            <a:ext cx="4873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Cilia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629527" y="5645944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Opening in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body wall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374606" y="2197894"/>
            <a:ext cx="119063" cy="585787"/>
          </a:xfrm>
          <a:custGeom>
            <a:avLst/>
            <a:gdLst>
              <a:gd name="connsiteX0" fmla="*/ 119063 w 119063"/>
              <a:gd name="connsiteY0" fmla="*/ 585787 h 585787"/>
              <a:gd name="connsiteX1" fmla="*/ 0 w 119063"/>
              <a:gd name="connsiteY1" fmla="*/ 0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063" h="585787">
                <a:moveTo>
                  <a:pt x="119063" y="585787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98550" y="1704975"/>
            <a:ext cx="698500" cy="1454150"/>
          </a:xfrm>
          <a:custGeom>
            <a:avLst/>
            <a:gdLst>
              <a:gd name="connsiteX0" fmla="*/ 0 w 698500"/>
              <a:gd name="connsiteY0" fmla="*/ 1454150 h 1454150"/>
              <a:gd name="connsiteX1" fmla="*/ 0 w 698500"/>
              <a:gd name="connsiteY1" fmla="*/ 0 h 1454150"/>
              <a:gd name="connsiteX2" fmla="*/ 698500 w 698500"/>
              <a:gd name="connsiteY2" fmla="*/ 41275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500" h="1454150">
                <a:moveTo>
                  <a:pt x="0" y="1454150"/>
                </a:moveTo>
                <a:lnTo>
                  <a:pt x="0" y="0"/>
                </a:lnTo>
                <a:lnTo>
                  <a:pt x="698500" y="4127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914775" y="2562225"/>
            <a:ext cx="371475" cy="414338"/>
          </a:xfrm>
          <a:custGeom>
            <a:avLst/>
            <a:gdLst>
              <a:gd name="connsiteX0" fmla="*/ 0 w 371475"/>
              <a:gd name="connsiteY0" fmla="*/ 414338 h 414338"/>
              <a:gd name="connsiteX1" fmla="*/ 371475 w 371475"/>
              <a:gd name="connsiteY1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475" h="414338">
                <a:moveTo>
                  <a:pt x="0" y="414338"/>
                </a:moveTo>
                <a:lnTo>
                  <a:pt x="3714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29150" y="3314700"/>
            <a:ext cx="328613" cy="285750"/>
          </a:xfrm>
          <a:custGeom>
            <a:avLst/>
            <a:gdLst>
              <a:gd name="connsiteX0" fmla="*/ 0 w 328613"/>
              <a:gd name="connsiteY0" fmla="*/ 285750 h 285750"/>
              <a:gd name="connsiteX1" fmla="*/ 328613 w 328613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3" h="285750">
                <a:moveTo>
                  <a:pt x="0" y="285750"/>
                </a:moveTo>
                <a:lnTo>
                  <a:pt x="32861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115175" y="5156200"/>
            <a:ext cx="485775" cy="631825"/>
          </a:xfrm>
          <a:custGeom>
            <a:avLst/>
            <a:gdLst>
              <a:gd name="connsiteX0" fmla="*/ 485775 w 485775"/>
              <a:gd name="connsiteY0" fmla="*/ 631825 h 631825"/>
              <a:gd name="connsiteX1" fmla="*/ 0 w 485775"/>
              <a:gd name="connsiteY1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631825">
                <a:moveTo>
                  <a:pt x="485775" y="63182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82925" y="2828694"/>
            <a:ext cx="828977" cy="1586061"/>
            <a:chOff x="3082925" y="2828694"/>
            <a:chExt cx="828977" cy="1586061"/>
          </a:xfrm>
        </p:grpSpPr>
        <p:sp>
          <p:nvSpPr>
            <p:cNvPr id="20" name="Freeform 19"/>
            <p:cNvSpPr/>
            <p:nvPr/>
          </p:nvSpPr>
          <p:spPr>
            <a:xfrm>
              <a:off x="3082925" y="3670300"/>
              <a:ext cx="657225" cy="476250"/>
            </a:xfrm>
            <a:custGeom>
              <a:avLst/>
              <a:gdLst>
                <a:gd name="connsiteX0" fmla="*/ 0 w 657225"/>
                <a:gd name="connsiteY0" fmla="*/ 476250 h 476250"/>
                <a:gd name="connsiteX1" fmla="*/ 657225 w 657225"/>
                <a:gd name="connsiteY1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225" h="476250">
                  <a:moveTo>
                    <a:pt x="0" y="476250"/>
                  </a:moveTo>
                  <a:lnTo>
                    <a:pt x="6572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2" name="Left Brace 21"/>
            <p:cNvSpPr/>
            <p:nvPr/>
          </p:nvSpPr>
          <p:spPr bwMode="auto">
            <a:xfrm rot="19122633">
              <a:off x="3664252" y="2828694"/>
              <a:ext cx="247650" cy="1586061"/>
            </a:xfrm>
            <a:prstGeom prst="leftBrace">
              <a:avLst>
                <a:gd name="adj1" fmla="val 2881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06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Metanephridia</a:t>
            </a:r>
            <a:endParaRPr lang="en-US" dirty="0" smtClean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Each segment of an earthworm has a pair of open-ended </a:t>
            </a:r>
            <a:r>
              <a:rPr lang="en-US" b="1" smtClean="0"/>
              <a:t>metanephridia</a:t>
            </a:r>
          </a:p>
          <a:p>
            <a:r>
              <a:rPr lang="en-US" smtClean="0"/>
              <a:t>Metanephridia consist of tubules that collect coelomic fluid and produce dilute urine for excretion</a:t>
            </a:r>
          </a:p>
          <a:p>
            <a:r>
              <a:rPr lang="en-US" smtClean="0"/>
              <a:t>Metanephridia of earthworms function in excretion and osmoregulation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5"/>
          <a:stretch>
            <a:fillRect/>
          </a:stretch>
        </p:blipFill>
        <p:spPr>
          <a:xfrm>
            <a:off x="1170432" y="1127760"/>
            <a:ext cx="6803136" cy="4602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44.10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094166" y="1176334"/>
            <a:ext cx="8463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Coelom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888041" y="1176334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Capillary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network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96978" y="3449634"/>
            <a:ext cx="188513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Components of a</a:t>
            </a:r>
          </a:p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metanephridium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: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196978" y="4078284"/>
            <a:ext cx="18723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Collecting tubule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281116" y="4495797"/>
            <a:ext cx="179536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Internal opening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00278" y="4927597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Bladder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96978" y="5286372"/>
            <a:ext cx="187230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External opening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5562600" y="1671638"/>
            <a:ext cx="704850" cy="881062"/>
          </a:xfrm>
          <a:custGeom>
            <a:avLst/>
            <a:gdLst>
              <a:gd name="connsiteX0" fmla="*/ 0 w 704850"/>
              <a:gd name="connsiteY0" fmla="*/ 881062 h 881062"/>
              <a:gd name="connsiteX1" fmla="*/ 704850 w 704850"/>
              <a:gd name="connsiteY1" fmla="*/ 0 h 8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4850" h="881062">
                <a:moveTo>
                  <a:pt x="0" y="881062"/>
                </a:moveTo>
                <a:lnTo>
                  <a:pt x="70485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491038" y="1414463"/>
            <a:ext cx="557212" cy="1143000"/>
          </a:xfrm>
          <a:custGeom>
            <a:avLst/>
            <a:gdLst>
              <a:gd name="connsiteX0" fmla="*/ 557212 w 557212"/>
              <a:gd name="connsiteY0" fmla="*/ 1143000 h 1143000"/>
              <a:gd name="connsiteX1" fmla="*/ 0 w 557212"/>
              <a:gd name="connsiteY1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7212" h="1143000">
                <a:moveTo>
                  <a:pt x="557212" y="114300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095625" y="4205288"/>
            <a:ext cx="2324100" cy="0"/>
          </a:xfrm>
          <a:custGeom>
            <a:avLst/>
            <a:gdLst>
              <a:gd name="connsiteX0" fmla="*/ 0 w 2324100"/>
              <a:gd name="connsiteY0" fmla="*/ 0 h 0"/>
              <a:gd name="connsiteX1" fmla="*/ 2324100 w 2324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4100">
                <a:moveTo>
                  <a:pt x="0" y="0"/>
                </a:moveTo>
                <a:lnTo>
                  <a:pt x="23241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05150" y="4638675"/>
            <a:ext cx="762000" cy="0"/>
          </a:xfrm>
          <a:custGeom>
            <a:avLst/>
            <a:gdLst>
              <a:gd name="connsiteX0" fmla="*/ 0 w 762000"/>
              <a:gd name="connsiteY0" fmla="*/ 0 h 0"/>
              <a:gd name="connsiteX1" fmla="*/ 762000 w 76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09913" y="4595813"/>
            <a:ext cx="1676400" cy="485775"/>
          </a:xfrm>
          <a:custGeom>
            <a:avLst/>
            <a:gdLst>
              <a:gd name="connsiteX0" fmla="*/ 0 w 1676400"/>
              <a:gd name="connsiteY0" fmla="*/ 485775 h 485775"/>
              <a:gd name="connsiteX1" fmla="*/ 1676400 w 1676400"/>
              <a:gd name="connsiteY1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6400" h="485775">
                <a:moveTo>
                  <a:pt x="0" y="485775"/>
                </a:moveTo>
                <a:lnTo>
                  <a:pt x="16764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081338" y="5219700"/>
            <a:ext cx="1647825" cy="214313"/>
          </a:xfrm>
          <a:custGeom>
            <a:avLst/>
            <a:gdLst>
              <a:gd name="connsiteX0" fmla="*/ 0 w 1647825"/>
              <a:gd name="connsiteY0" fmla="*/ 214313 h 214313"/>
              <a:gd name="connsiteX1" fmla="*/ 1647825 w 1647825"/>
              <a:gd name="connsiteY1" fmla="*/ 0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7825" h="214313">
                <a:moveTo>
                  <a:pt x="0" y="214313"/>
                </a:moveTo>
                <a:lnTo>
                  <a:pt x="16478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562600" y="1671638"/>
            <a:ext cx="704850" cy="881062"/>
          </a:xfrm>
          <a:custGeom>
            <a:avLst/>
            <a:gdLst>
              <a:gd name="connsiteX0" fmla="*/ 0 w 704850"/>
              <a:gd name="connsiteY0" fmla="*/ 881062 h 881062"/>
              <a:gd name="connsiteX1" fmla="*/ 704850 w 704850"/>
              <a:gd name="connsiteY1" fmla="*/ 0 h 8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4850" h="881062">
                <a:moveTo>
                  <a:pt x="0" y="881062"/>
                </a:moveTo>
                <a:lnTo>
                  <a:pt x="70485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491038" y="1414463"/>
            <a:ext cx="557212" cy="1143000"/>
          </a:xfrm>
          <a:custGeom>
            <a:avLst/>
            <a:gdLst>
              <a:gd name="connsiteX0" fmla="*/ 557212 w 557212"/>
              <a:gd name="connsiteY0" fmla="*/ 1143000 h 1143000"/>
              <a:gd name="connsiteX1" fmla="*/ 0 w 557212"/>
              <a:gd name="connsiteY1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7212" h="1143000">
                <a:moveTo>
                  <a:pt x="557212" y="114300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31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Malpighian Tubules</a:t>
            </a:r>
            <a:endParaRPr lang="en-US" dirty="0" smtClean="0"/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insects and other terrestrial arthropods, </a:t>
            </a:r>
            <a:r>
              <a:rPr lang="en-US" b="1" smtClean="0"/>
              <a:t>Malpighian tubules</a:t>
            </a:r>
            <a:r>
              <a:rPr lang="en-US" smtClean="0"/>
              <a:t> remove nitrogenous wastes from hemolymph and function in osmoregulation</a:t>
            </a:r>
          </a:p>
          <a:p>
            <a:r>
              <a:rPr lang="en-US" smtClean="0"/>
              <a:t>Insects produce a relatively dry waste matter, mainly uric acid, an important adaptation to terrestrial life</a:t>
            </a:r>
          </a:p>
          <a:p>
            <a:r>
              <a:rPr lang="en-US" smtClean="0"/>
              <a:t>This system is capable of conserving water very effectively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158240" y="213360"/>
            <a:ext cx="682752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44.11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44863" y="244792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Digestive tract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967413" y="1511618"/>
            <a:ext cx="8463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Rectum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5013" y="1625918"/>
            <a:ext cx="8720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Hindgut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697163" y="2470468"/>
            <a:ext cx="11028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Midgut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(stomach)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84613" y="2470468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Malpighian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39962" y="3337243"/>
            <a:ext cx="1680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Salt, water, and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nitrogenous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wastes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478338" y="3346768"/>
            <a:ext cx="175689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Feces and urine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461125" y="3346768"/>
            <a:ext cx="8677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To anus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822700" y="4284980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Malpighian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5842000" y="4880293"/>
            <a:ext cx="8463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Rectum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5427656" y="5345430"/>
            <a:ext cx="1821011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Reabsorption of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O, ions, and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valuable organic</a:t>
            </a:r>
          </a:p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4246563" y="6015355"/>
            <a:ext cx="78675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HEMO-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LYMPH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5965031" y="1747363"/>
            <a:ext cx="9489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Intestine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217194" y="1819275"/>
            <a:ext cx="423862" cy="611981"/>
          </a:xfrm>
          <a:custGeom>
            <a:avLst/>
            <a:gdLst>
              <a:gd name="connsiteX0" fmla="*/ 0 w 423862"/>
              <a:gd name="connsiteY0" fmla="*/ 0 h 611981"/>
              <a:gd name="connsiteX1" fmla="*/ 247650 w 423862"/>
              <a:gd name="connsiteY1" fmla="*/ 611981 h 611981"/>
              <a:gd name="connsiteX2" fmla="*/ 423862 w 423862"/>
              <a:gd name="connsiteY2" fmla="*/ 40481 h 6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862" h="611981">
                <a:moveTo>
                  <a:pt x="0" y="0"/>
                </a:moveTo>
                <a:lnTo>
                  <a:pt x="247650" y="611981"/>
                </a:lnTo>
                <a:lnTo>
                  <a:pt x="423862" y="4048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109913" y="1643063"/>
            <a:ext cx="954881" cy="838200"/>
          </a:xfrm>
          <a:custGeom>
            <a:avLst/>
            <a:gdLst>
              <a:gd name="connsiteX0" fmla="*/ 0 w 954881"/>
              <a:gd name="connsiteY0" fmla="*/ 838200 h 838200"/>
              <a:gd name="connsiteX1" fmla="*/ 954881 w 954881"/>
              <a:gd name="connsiteY1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4881" h="838200">
                <a:moveTo>
                  <a:pt x="0" y="838200"/>
                </a:moveTo>
                <a:lnTo>
                  <a:pt x="9548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043488" y="1526381"/>
            <a:ext cx="881062" cy="102394"/>
          </a:xfrm>
          <a:custGeom>
            <a:avLst/>
            <a:gdLst>
              <a:gd name="connsiteX0" fmla="*/ 0 w 881062"/>
              <a:gd name="connsiteY0" fmla="*/ 0 h 102394"/>
              <a:gd name="connsiteX1" fmla="*/ 881062 w 881062"/>
              <a:gd name="connsiteY1" fmla="*/ 102394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1062" h="102394">
                <a:moveTo>
                  <a:pt x="0" y="0"/>
                </a:moveTo>
                <a:lnTo>
                  <a:pt x="881062" y="10239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41081" y="1633538"/>
            <a:ext cx="1076325" cy="230981"/>
          </a:xfrm>
          <a:custGeom>
            <a:avLst/>
            <a:gdLst>
              <a:gd name="connsiteX0" fmla="*/ 0 w 1076325"/>
              <a:gd name="connsiteY0" fmla="*/ 0 h 230981"/>
              <a:gd name="connsiteX1" fmla="*/ 1076325 w 1076325"/>
              <a:gd name="connsiteY1" fmla="*/ 230981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6325" h="230981">
                <a:moveTo>
                  <a:pt x="0" y="0"/>
                </a:moveTo>
                <a:lnTo>
                  <a:pt x="1076325" y="23098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883400" y="3571875"/>
            <a:ext cx="111125" cy="546100"/>
          </a:xfrm>
          <a:custGeom>
            <a:avLst/>
            <a:gdLst>
              <a:gd name="connsiteX0" fmla="*/ 0 w 111125"/>
              <a:gd name="connsiteY0" fmla="*/ 0 h 546100"/>
              <a:gd name="connsiteX1" fmla="*/ 111125 w 111125"/>
              <a:gd name="connsiteY1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125" h="546100">
                <a:moveTo>
                  <a:pt x="0" y="0"/>
                </a:moveTo>
                <a:lnTo>
                  <a:pt x="111125" y="5461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495925" y="3600450"/>
            <a:ext cx="803275" cy="638175"/>
          </a:xfrm>
          <a:custGeom>
            <a:avLst/>
            <a:gdLst>
              <a:gd name="connsiteX0" fmla="*/ 0 w 803275"/>
              <a:gd name="connsiteY0" fmla="*/ 0 h 638175"/>
              <a:gd name="connsiteX1" fmla="*/ 803275 w 803275"/>
              <a:gd name="connsiteY1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3275" h="638175">
                <a:moveTo>
                  <a:pt x="0" y="0"/>
                </a:moveTo>
                <a:lnTo>
                  <a:pt x="803275" y="6381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416425" y="4064000"/>
            <a:ext cx="0" cy="238125"/>
          </a:xfrm>
          <a:custGeom>
            <a:avLst/>
            <a:gdLst>
              <a:gd name="connsiteX0" fmla="*/ 0 w 0"/>
              <a:gd name="connsiteY0" fmla="*/ 0 h 238125"/>
              <a:gd name="connsiteX1" fmla="*/ 0 w 0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8125">
                <a:moveTo>
                  <a:pt x="0" y="0"/>
                </a:moveTo>
                <a:lnTo>
                  <a:pt x="0" y="2381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>
            <a:off x="6950075" y="1541145"/>
            <a:ext cx="120015" cy="440055"/>
          </a:xfrm>
          <a:prstGeom prst="rightBrace">
            <a:avLst>
              <a:gd name="adj1" fmla="val 2670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Right Brace 26"/>
          <p:cNvSpPr/>
          <p:nvPr/>
        </p:nvSpPr>
        <p:spPr bwMode="auto">
          <a:xfrm rot="16200000">
            <a:off x="4026695" y="-614365"/>
            <a:ext cx="209553" cy="2452689"/>
          </a:xfrm>
          <a:prstGeom prst="rightBrace">
            <a:avLst>
              <a:gd name="adj1" fmla="val 2670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262688" y="4683919"/>
            <a:ext cx="0" cy="202406"/>
          </a:xfrm>
          <a:custGeom>
            <a:avLst/>
            <a:gdLst>
              <a:gd name="connsiteX0" fmla="*/ 0 w 0"/>
              <a:gd name="connsiteY0" fmla="*/ 0 h 202406"/>
              <a:gd name="connsiteX1" fmla="*/ 0 w 0"/>
              <a:gd name="connsiteY1" fmla="*/ 202406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02406">
                <a:moveTo>
                  <a:pt x="0" y="0"/>
                </a:moveTo>
                <a:lnTo>
                  <a:pt x="0" y="202406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264275" y="4686300"/>
            <a:ext cx="0" cy="203200"/>
          </a:xfrm>
          <a:custGeom>
            <a:avLst/>
            <a:gdLst>
              <a:gd name="connsiteX0" fmla="*/ 0 w 0"/>
              <a:gd name="connsiteY0" fmla="*/ 0 h 203200"/>
              <a:gd name="connsiteX1" fmla="*/ 0 w 0"/>
              <a:gd name="connsiteY1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25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Kidneys</a:t>
            </a:r>
            <a:endParaRPr lang="en-US" smtClean="0"/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Kidneys</a:t>
            </a:r>
            <a:r>
              <a:rPr lang="en-US" smtClean="0"/>
              <a:t>, the excretory organs of vertebrates, function in both excretion and osmoregulation</a:t>
            </a:r>
          </a:p>
          <a:p>
            <a:r>
              <a:rPr lang="en-US" smtClean="0"/>
              <a:t>The numerous tubules of kidneys are highly organized</a:t>
            </a:r>
          </a:p>
          <a:p>
            <a:r>
              <a:rPr lang="en-US" smtClean="0"/>
              <a:t>The vertebrate excretory system also includes ducts and other structures that carry urine from the tubules out of the kidney and out of the body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>
            <a:fillRect/>
          </a:stretch>
        </p:blipFill>
        <p:spPr>
          <a:xfrm>
            <a:off x="298704" y="1706880"/>
            <a:ext cx="8546592" cy="34442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3846" y="1710372"/>
            <a:ext cx="17216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Excretory Organs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22621" y="1712753"/>
            <a:ext cx="16526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Kidney Structure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15478" y="2034224"/>
            <a:ext cx="46006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15478" y="2566036"/>
            <a:ext cx="581891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215478" y="3034349"/>
            <a:ext cx="424796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artery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09053" y="3474086"/>
            <a:ext cx="51296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Kidney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15478" y="3570924"/>
            <a:ext cx="41838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5704678" y="1710372"/>
            <a:ext cx="14755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Nephron Types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690849" y="2046924"/>
            <a:ext cx="112691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Juxtamedullary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nephron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937371" y="2049801"/>
            <a:ext cx="61715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Cortical</a:t>
            </a:r>
            <a:endParaRPr lang="en-US" sz="12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nephron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21465" y="2870836"/>
            <a:ext cx="73257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Posterior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vena cava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21465" y="3269299"/>
            <a:ext cx="886461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 artery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vein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35753" y="3743961"/>
            <a:ext cx="40075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Aorta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321465" y="4232911"/>
            <a:ext cx="45044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Ureter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21465" y="4539299"/>
            <a:ext cx="5562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Urinary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bladder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321465" y="4966336"/>
            <a:ext cx="54502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Urethra</a:t>
            </a: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5704678" y="3750311"/>
            <a:ext cx="46006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3215478" y="4525011"/>
            <a:ext cx="45044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Ureter</a:t>
            </a: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4839490" y="4928236"/>
            <a:ext cx="89768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Renal pelvis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6326978" y="4590099"/>
            <a:ext cx="581891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089106" y="2376488"/>
            <a:ext cx="395288" cy="728662"/>
          </a:xfrm>
          <a:custGeom>
            <a:avLst/>
            <a:gdLst>
              <a:gd name="connsiteX0" fmla="*/ 0 w 395288"/>
              <a:gd name="connsiteY0" fmla="*/ 0 h 728662"/>
              <a:gd name="connsiteX1" fmla="*/ 395288 w 395288"/>
              <a:gd name="connsiteY1" fmla="*/ 728662 h 72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288" h="728662">
                <a:moveTo>
                  <a:pt x="0" y="0"/>
                </a:moveTo>
                <a:lnTo>
                  <a:pt x="395288" y="72866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46181" y="2374106"/>
            <a:ext cx="597694" cy="519113"/>
          </a:xfrm>
          <a:custGeom>
            <a:avLst/>
            <a:gdLst>
              <a:gd name="connsiteX0" fmla="*/ 0 w 597694"/>
              <a:gd name="connsiteY0" fmla="*/ 0 h 519113"/>
              <a:gd name="connsiteX1" fmla="*/ 597694 w 597694"/>
              <a:gd name="connsiteY1" fmla="*/ 519113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7694" h="519113">
                <a:moveTo>
                  <a:pt x="0" y="0"/>
                </a:moveTo>
                <a:lnTo>
                  <a:pt x="597694" y="5191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688556" y="4293394"/>
            <a:ext cx="254794" cy="271462"/>
          </a:xfrm>
          <a:custGeom>
            <a:avLst/>
            <a:gdLst>
              <a:gd name="connsiteX0" fmla="*/ 0 w 254794"/>
              <a:gd name="connsiteY0" fmla="*/ 271462 h 271462"/>
              <a:gd name="connsiteX1" fmla="*/ 254794 w 254794"/>
              <a:gd name="connsiteY1" fmla="*/ 0 h 27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794" h="271462">
                <a:moveTo>
                  <a:pt x="0" y="271462"/>
                </a:moveTo>
                <a:lnTo>
                  <a:pt x="2547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581525" y="3814763"/>
            <a:ext cx="292894" cy="1114425"/>
          </a:xfrm>
          <a:custGeom>
            <a:avLst/>
            <a:gdLst>
              <a:gd name="connsiteX0" fmla="*/ 0 w 292894"/>
              <a:gd name="connsiteY0" fmla="*/ 0 h 1114425"/>
              <a:gd name="connsiteX1" fmla="*/ 292894 w 292894"/>
              <a:gd name="connsiteY1" fmla="*/ 1114425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894" h="1114425">
                <a:moveTo>
                  <a:pt x="0" y="0"/>
                </a:moveTo>
                <a:lnTo>
                  <a:pt x="292894" y="11144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648075" y="3624263"/>
            <a:ext cx="78581" cy="30956"/>
          </a:xfrm>
          <a:custGeom>
            <a:avLst/>
            <a:gdLst>
              <a:gd name="connsiteX0" fmla="*/ 0 w 78581"/>
              <a:gd name="connsiteY0" fmla="*/ 30956 h 30956"/>
              <a:gd name="connsiteX1" fmla="*/ 78581 w 78581"/>
              <a:gd name="connsiteY1" fmla="*/ 0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81" h="30956">
                <a:moveTo>
                  <a:pt x="0" y="30956"/>
                </a:moveTo>
                <a:lnTo>
                  <a:pt x="785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659981" y="3324225"/>
            <a:ext cx="121444" cy="76200"/>
          </a:xfrm>
          <a:custGeom>
            <a:avLst/>
            <a:gdLst>
              <a:gd name="connsiteX0" fmla="*/ 0 w 121444"/>
              <a:gd name="connsiteY0" fmla="*/ 0 h 76200"/>
              <a:gd name="connsiteX1" fmla="*/ 121444 w 121444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444" h="76200">
                <a:moveTo>
                  <a:pt x="0" y="0"/>
                </a:moveTo>
                <a:lnTo>
                  <a:pt x="121444" y="76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128838" y="3559969"/>
            <a:ext cx="457200" cy="0"/>
          </a:xfrm>
          <a:custGeom>
            <a:avLst/>
            <a:gdLst>
              <a:gd name="connsiteX0" fmla="*/ 0 w 457200"/>
              <a:gd name="connsiteY0" fmla="*/ 0 h 0"/>
              <a:gd name="connsiteX1" fmla="*/ 457200 w 457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871538" y="4686300"/>
            <a:ext cx="966787" cy="388144"/>
          </a:xfrm>
          <a:custGeom>
            <a:avLst/>
            <a:gdLst>
              <a:gd name="connsiteX0" fmla="*/ 0 w 966787"/>
              <a:gd name="connsiteY0" fmla="*/ 388144 h 388144"/>
              <a:gd name="connsiteX1" fmla="*/ 966787 w 966787"/>
              <a:gd name="connsiteY1" fmla="*/ 0 h 38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6787" h="388144">
                <a:moveTo>
                  <a:pt x="0" y="388144"/>
                </a:moveTo>
                <a:lnTo>
                  <a:pt x="9667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62013" y="4474369"/>
            <a:ext cx="926306" cy="171450"/>
          </a:xfrm>
          <a:custGeom>
            <a:avLst/>
            <a:gdLst>
              <a:gd name="connsiteX0" fmla="*/ 0 w 926306"/>
              <a:gd name="connsiteY0" fmla="*/ 171450 h 171450"/>
              <a:gd name="connsiteX1" fmla="*/ 926306 w 926306"/>
              <a:gd name="connsiteY1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6306" h="171450">
                <a:moveTo>
                  <a:pt x="0" y="171450"/>
                </a:moveTo>
                <a:lnTo>
                  <a:pt x="92630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807244" y="4345781"/>
            <a:ext cx="919162" cy="0"/>
          </a:xfrm>
          <a:custGeom>
            <a:avLst/>
            <a:gdLst>
              <a:gd name="connsiteX0" fmla="*/ 0 w 919162"/>
              <a:gd name="connsiteY0" fmla="*/ 0 h 0"/>
              <a:gd name="connsiteX1" fmla="*/ 919162 w 91916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162">
                <a:moveTo>
                  <a:pt x="0" y="0"/>
                </a:moveTo>
                <a:lnTo>
                  <a:pt x="91916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773906" y="3860006"/>
            <a:ext cx="1073944" cy="0"/>
          </a:xfrm>
          <a:custGeom>
            <a:avLst/>
            <a:gdLst>
              <a:gd name="connsiteX0" fmla="*/ 0 w 1073944"/>
              <a:gd name="connsiteY0" fmla="*/ 0 h 0"/>
              <a:gd name="connsiteX1" fmla="*/ 1073944 w 107394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3944">
                <a:moveTo>
                  <a:pt x="0" y="0"/>
                </a:moveTo>
                <a:lnTo>
                  <a:pt x="10739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057275" y="3157538"/>
            <a:ext cx="657225" cy="45243"/>
          </a:xfrm>
          <a:custGeom>
            <a:avLst/>
            <a:gdLst>
              <a:gd name="connsiteX0" fmla="*/ 0 w 657225"/>
              <a:gd name="connsiteY0" fmla="*/ 0 h 45243"/>
              <a:gd name="connsiteX1" fmla="*/ 657225 w 657225"/>
              <a:gd name="connsiteY1" fmla="*/ 45243 h 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225" h="45243">
                <a:moveTo>
                  <a:pt x="0" y="0"/>
                </a:moveTo>
                <a:lnTo>
                  <a:pt x="657225" y="4524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688556" y="2324100"/>
            <a:ext cx="678540" cy="306051"/>
            <a:chOff x="3688556" y="2324100"/>
            <a:chExt cx="678540" cy="306051"/>
          </a:xfrm>
        </p:grpSpPr>
        <p:sp>
          <p:nvSpPr>
            <p:cNvPr id="38" name="Freeform 37"/>
            <p:cNvSpPr/>
            <p:nvPr/>
          </p:nvSpPr>
          <p:spPr>
            <a:xfrm>
              <a:off x="3688556" y="2324100"/>
              <a:ext cx="583407" cy="207169"/>
            </a:xfrm>
            <a:custGeom>
              <a:avLst/>
              <a:gdLst>
                <a:gd name="connsiteX0" fmla="*/ 0 w 581025"/>
                <a:gd name="connsiteY0" fmla="*/ 0 h 200025"/>
                <a:gd name="connsiteX1" fmla="*/ 581025 w 581025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1025" h="200025">
                  <a:moveTo>
                    <a:pt x="0" y="0"/>
                  </a:moveTo>
                  <a:lnTo>
                    <a:pt x="581025" y="2000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9" name="Left Brace 38"/>
            <p:cNvSpPr/>
            <p:nvPr/>
          </p:nvSpPr>
          <p:spPr bwMode="auto">
            <a:xfrm rot="19400890">
              <a:off x="4250304" y="2361070"/>
              <a:ext cx="116792" cy="269081"/>
            </a:xfrm>
            <a:prstGeom prst="leftBrace">
              <a:avLst>
                <a:gd name="adj1" fmla="val 2944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45694" y="2565094"/>
            <a:ext cx="944365" cy="455322"/>
            <a:chOff x="3645694" y="2565094"/>
            <a:chExt cx="944365" cy="455322"/>
          </a:xfrm>
        </p:grpSpPr>
        <p:sp>
          <p:nvSpPr>
            <p:cNvPr id="37" name="Freeform 36"/>
            <p:cNvSpPr/>
            <p:nvPr/>
          </p:nvSpPr>
          <p:spPr>
            <a:xfrm>
              <a:off x="3645694" y="2669381"/>
              <a:ext cx="826294" cy="161925"/>
            </a:xfrm>
            <a:custGeom>
              <a:avLst/>
              <a:gdLst>
                <a:gd name="connsiteX0" fmla="*/ 0 w 850106"/>
                <a:gd name="connsiteY0" fmla="*/ 0 h 157163"/>
                <a:gd name="connsiteX1" fmla="*/ 850106 w 850106"/>
                <a:gd name="connsiteY1" fmla="*/ 157163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0106" h="157163">
                  <a:moveTo>
                    <a:pt x="0" y="0"/>
                  </a:moveTo>
                  <a:lnTo>
                    <a:pt x="850106" y="15716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0" name="Left Brace 39"/>
            <p:cNvSpPr/>
            <p:nvPr/>
          </p:nvSpPr>
          <p:spPr bwMode="auto">
            <a:xfrm rot="19400890">
              <a:off x="4456252" y="2565094"/>
              <a:ext cx="133807" cy="455322"/>
            </a:xfrm>
            <a:prstGeom prst="leftBrace">
              <a:avLst>
                <a:gd name="adj1" fmla="val 2944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062663" y="3275683"/>
            <a:ext cx="168653" cy="790363"/>
            <a:chOff x="6062663" y="3275683"/>
            <a:chExt cx="168653" cy="790363"/>
          </a:xfrm>
        </p:grpSpPr>
        <p:sp>
          <p:nvSpPr>
            <p:cNvPr id="43" name="Left Brace 42"/>
            <p:cNvSpPr/>
            <p:nvPr/>
          </p:nvSpPr>
          <p:spPr bwMode="auto">
            <a:xfrm rot="19198246">
              <a:off x="6114524" y="3275683"/>
              <a:ext cx="116792" cy="790363"/>
            </a:xfrm>
            <a:prstGeom prst="leftBrace">
              <a:avLst>
                <a:gd name="adj1" fmla="val 2944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6062663" y="3693319"/>
              <a:ext cx="83343" cy="69056"/>
            </a:xfrm>
            <a:custGeom>
              <a:avLst/>
              <a:gdLst>
                <a:gd name="connsiteX0" fmla="*/ 0 w 83343"/>
                <a:gd name="connsiteY0" fmla="*/ 69056 h 69056"/>
                <a:gd name="connsiteX1" fmla="*/ 83343 w 83343"/>
                <a:gd name="connsiteY1" fmla="*/ 0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3" h="69056">
                  <a:moveTo>
                    <a:pt x="0" y="69056"/>
                  </a:moveTo>
                  <a:lnTo>
                    <a:pt x="8334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777038" y="3847794"/>
            <a:ext cx="134323" cy="1321991"/>
            <a:chOff x="6062663" y="2954825"/>
            <a:chExt cx="134323" cy="1321991"/>
          </a:xfrm>
        </p:grpSpPr>
        <p:sp>
          <p:nvSpPr>
            <p:cNvPr id="47" name="Left Brace 46"/>
            <p:cNvSpPr/>
            <p:nvPr/>
          </p:nvSpPr>
          <p:spPr bwMode="auto">
            <a:xfrm rot="19264194">
              <a:off x="6080194" y="2954825"/>
              <a:ext cx="116792" cy="1321991"/>
            </a:xfrm>
            <a:prstGeom prst="leftBrace">
              <a:avLst>
                <a:gd name="adj1" fmla="val 29443"/>
                <a:gd name="adj2" fmla="val 55201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6062663" y="3693319"/>
              <a:ext cx="83343" cy="69056"/>
            </a:xfrm>
            <a:custGeom>
              <a:avLst/>
              <a:gdLst>
                <a:gd name="connsiteX0" fmla="*/ 0 w 83343"/>
                <a:gd name="connsiteY0" fmla="*/ 69056 h 69056"/>
                <a:gd name="connsiteX1" fmla="*/ 83343 w 83343"/>
                <a:gd name="connsiteY1" fmla="*/ 0 h 6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3" h="69056">
                  <a:moveTo>
                    <a:pt x="0" y="69056"/>
                  </a:moveTo>
                  <a:lnTo>
                    <a:pt x="8334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00150" y="3374231"/>
            <a:ext cx="505515" cy="186369"/>
            <a:chOff x="1200150" y="3374231"/>
            <a:chExt cx="505515" cy="186369"/>
          </a:xfrm>
        </p:grpSpPr>
        <p:sp>
          <p:nvSpPr>
            <p:cNvPr id="36" name="Freeform 35"/>
            <p:cNvSpPr/>
            <p:nvPr/>
          </p:nvSpPr>
          <p:spPr>
            <a:xfrm>
              <a:off x="1200150" y="3374231"/>
              <a:ext cx="464344" cy="138113"/>
            </a:xfrm>
            <a:custGeom>
              <a:avLst/>
              <a:gdLst>
                <a:gd name="connsiteX0" fmla="*/ 0 w 466725"/>
                <a:gd name="connsiteY0" fmla="*/ 0 h 138113"/>
                <a:gd name="connsiteX1" fmla="*/ 466725 w 466725"/>
                <a:gd name="connsiteY1" fmla="*/ 138113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6725" h="138113">
                  <a:moveTo>
                    <a:pt x="0" y="0"/>
                  </a:moveTo>
                  <a:lnTo>
                    <a:pt x="466725" y="13811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0" name="Left Brace 49"/>
            <p:cNvSpPr/>
            <p:nvPr/>
          </p:nvSpPr>
          <p:spPr bwMode="auto">
            <a:xfrm rot="21437852">
              <a:off x="1659946" y="3464806"/>
              <a:ext cx="45719" cy="95794"/>
            </a:xfrm>
            <a:prstGeom prst="leftBrace">
              <a:avLst>
                <a:gd name="adj1" fmla="val 2944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308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Desert and marine animals face desiccating environments that can quickly deplete body water</a:t>
            </a:r>
          </a:p>
          <a:p>
            <a:r>
              <a:rPr lang="en-US" dirty="0" smtClean="0"/>
              <a:t>Freshwater animals survive by conserving solutes and absorbing salts from their surroundings</a:t>
            </a:r>
          </a:p>
          <a:p>
            <a:r>
              <a:rPr lang="en-US" b="1" dirty="0" smtClean="0"/>
              <a:t>Excretion</a:t>
            </a:r>
            <a:r>
              <a:rPr lang="en-US" dirty="0" smtClean="0"/>
              <a:t> rids the body of nitrogenous metabolites and other waste products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"/>
          <a:stretch>
            <a:fillRect/>
          </a:stretch>
        </p:blipFill>
        <p:spPr>
          <a:xfrm>
            <a:off x="2176272" y="621792"/>
            <a:ext cx="4791456" cy="5614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44.12aa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88371" y="618330"/>
            <a:ext cx="25840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Excretory Organs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12184" y="2402680"/>
            <a:ext cx="122629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Posterior</a:t>
            </a:r>
          </a:p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vena cava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12184" y="3082130"/>
            <a:ext cx="148117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 artery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vein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212184" y="3880643"/>
            <a:ext cx="6700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Aorta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212184" y="4712493"/>
            <a:ext cx="75501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Ureter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12184" y="5230018"/>
            <a:ext cx="92653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Urinary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bladder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12184" y="5953918"/>
            <a:ext cx="91210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Urethra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6092034" y="3423443"/>
            <a:ext cx="85600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Kidney</a:t>
            </a:r>
          </a:p>
        </p:txBody>
      </p:sp>
      <p:sp>
        <p:nvSpPr>
          <p:cNvPr id="14" name="Freeform 13"/>
          <p:cNvSpPr/>
          <p:nvPr/>
        </p:nvSpPr>
        <p:spPr>
          <a:xfrm>
            <a:off x="3152775" y="5467350"/>
            <a:ext cx="1638300" cy="641350"/>
          </a:xfrm>
          <a:custGeom>
            <a:avLst/>
            <a:gdLst>
              <a:gd name="connsiteX0" fmla="*/ 0 w 1638300"/>
              <a:gd name="connsiteY0" fmla="*/ 641350 h 641350"/>
              <a:gd name="connsiteX1" fmla="*/ 1638300 w 1638300"/>
              <a:gd name="connsiteY1" fmla="*/ 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8300" h="641350">
                <a:moveTo>
                  <a:pt x="0" y="641350"/>
                </a:moveTo>
                <a:lnTo>
                  <a:pt x="16383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27375" y="5041900"/>
            <a:ext cx="1600200" cy="352425"/>
          </a:xfrm>
          <a:custGeom>
            <a:avLst/>
            <a:gdLst>
              <a:gd name="connsiteX0" fmla="*/ 0 w 1600200"/>
              <a:gd name="connsiteY0" fmla="*/ 352425 h 352425"/>
              <a:gd name="connsiteX1" fmla="*/ 1600200 w 1600200"/>
              <a:gd name="connsiteY1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0200" h="352425">
                <a:moveTo>
                  <a:pt x="0" y="352425"/>
                </a:moveTo>
                <a:lnTo>
                  <a:pt x="1600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978150" y="4879975"/>
            <a:ext cx="1616075" cy="0"/>
          </a:xfrm>
          <a:custGeom>
            <a:avLst/>
            <a:gdLst>
              <a:gd name="connsiteX0" fmla="*/ 0 w 1616075"/>
              <a:gd name="connsiteY0" fmla="*/ 0 h 0"/>
              <a:gd name="connsiteX1" fmla="*/ 1616075 w 1616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6075">
                <a:moveTo>
                  <a:pt x="0" y="0"/>
                </a:moveTo>
                <a:lnTo>
                  <a:pt x="16160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908300" y="4054475"/>
            <a:ext cx="1895475" cy="0"/>
          </a:xfrm>
          <a:custGeom>
            <a:avLst/>
            <a:gdLst>
              <a:gd name="connsiteX0" fmla="*/ 0 w 1895475"/>
              <a:gd name="connsiteY0" fmla="*/ 0 h 0"/>
              <a:gd name="connsiteX1" fmla="*/ 1895475 w 18954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5475">
                <a:moveTo>
                  <a:pt x="0" y="0"/>
                </a:moveTo>
                <a:lnTo>
                  <a:pt x="18954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473450" y="2832100"/>
            <a:ext cx="1104900" cy="114300"/>
          </a:xfrm>
          <a:custGeom>
            <a:avLst/>
            <a:gdLst>
              <a:gd name="connsiteX0" fmla="*/ 0 w 1104900"/>
              <a:gd name="connsiteY0" fmla="*/ 0 h 114300"/>
              <a:gd name="connsiteX1" fmla="*/ 1104900 w 1104900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4900" h="114300">
                <a:moveTo>
                  <a:pt x="0" y="0"/>
                </a:moveTo>
                <a:lnTo>
                  <a:pt x="1104900" y="1143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281613" y="3545681"/>
            <a:ext cx="769143" cy="0"/>
          </a:xfrm>
          <a:custGeom>
            <a:avLst/>
            <a:gdLst>
              <a:gd name="connsiteX0" fmla="*/ 0 w 769143"/>
              <a:gd name="connsiteY0" fmla="*/ 0 h 0"/>
              <a:gd name="connsiteX1" fmla="*/ 769143 w 7691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143">
                <a:moveTo>
                  <a:pt x="0" y="0"/>
                </a:moveTo>
                <a:lnTo>
                  <a:pt x="76914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95700" y="3244850"/>
            <a:ext cx="863601" cy="291307"/>
            <a:chOff x="3695700" y="3244850"/>
            <a:chExt cx="863601" cy="291307"/>
          </a:xfrm>
        </p:grpSpPr>
        <p:sp>
          <p:nvSpPr>
            <p:cNvPr id="21" name="Freeform 20"/>
            <p:cNvSpPr/>
            <p:nvPr/>
          </p:nvSpPr>
          <p:spPr>
            <a:xfrm>
              <a:off x="3695700" y="3244850"/>
              <a:ext cx="793750" cy="225425"/>
            </a:xfrm>
            <a:custGeom>
              <a:avLst/>
              <a:gdLst>
                <a:gd name="connsiteX0" fmla="*/ 0 w 793750"/>
                <a:gd name="connsiteY0" fmla="*/ 0 h 225425"/>
                <a:gd name="connsiteX1" fmla="*/ 793750 w 793750"/>
                <a:gd name="connsiteY1" fmla="*/ 22542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750" h="225425">
                  <a:moveTo>
                    <a:pt x="0" y="0"/>
                  </a:moveTo>
                  <a:lnTo>
                    <a:pt x="793750" y="2254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2" name="Left Brace 21"/>
            <p:cNvSpPr/>
            <p:nvPr/>
          </p:nvSpPr>
          <p:spPr bwMode="auto">
            <a:xfrm>
              <a:off x="4470401" y="3393282"/>
              <a:ext cx="88900" cy="142875"/>
            </a:xfrm>
            <a:prstGeom prst="leftBrace">
              <a:avLst>
                <a:gd name="adj1" fmla="val 43154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612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356104" y="213360"/>
            <a:ext cx="44317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44.12ab</a:t>
            </a:r>
            <a:endParaRPr lang="en-US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384425" y="209550"/>
            <a:ext cx="247984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Kidney Structure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381250" y="827088"/>
            <a:ext cx="7694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381250" y="1835150"/>
            <a:ext cx="96821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381250" y="2719388"/>
            <a:ext cx="71173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artery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381250" y="3732213"/>
            <a:ext cx="6989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381250" y="5537200"/>
            <a:ext cx="7550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Ureter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5210175" y="6299200"/>
            <a:ext cx="14956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Renal pelvis</a:t>
            </a:r>
          </a:p>
        </p:txBody>
      </p:sp>
      <p:sp>
        <p:nvSpPr>
          <p:cNvPr id="2" name="Freeform 1"/>
          <p:cNvSpPr/>
          <p:nvPr/>
        </p:nvSpPr>
        <p:spPr>
          <a:xfrm>
            <a:off x="4867275" y="4171950"/>
            <a:ext cx="557213" cy="2105025"/>
          </a:xfrm>
          <a:custGeom>
            <a:avLst/>
            <a:gdLst>
              <a:gd name="connsiteX0" fmla="*/ 557213 w 557213"/>
              <a:gd name="connsiteY0" fmla="*/ 2105025 h 2105025"/>
              <a:gd name="connsiteX1" fmla="*/ 0 w 557213"/>
              <a:gd name="connsiteY1" fmla="*/ 0 h 210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7213" h="2105025">
                <a:moveTo>
                  <a:pt x="557213" y="2105025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128963" y="5076825"/>
            <a:ext cx="533400" cy="638175"/>
          </a:xfrm>
          <a:custGeom>
            <a:avLst/>
            <a:gdLst>
              <a:gd name="connsiteX0" fmla="*/ 0 w 533400"/>
              <a:gd name="connsiteY0" fmla="*/ 638175 h 638175"/>
              <a:gd name="connsiteX1" fmla="*/ 533400 w 533400"/>
              <a:gd name="connsiteY1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0" h="638175">
                <a:moveTo>
                  <a:pt x="0" y="638175"/>
                </a:moveTo>
                <a:lnTo>
                  <a:pt x="5334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095625" y="3819525"/>
            <a:ext cx="154781" cy="54769"/>
          </a:xfrm>
          <a:custGeom>
            <a:avLst/>
            <a:gdLst>
              <a:gd name="connsiteX0" fmla="*/ 0 w 154781"/>
              <a:gd name="connsiteY0" fmla="*/ 54769 h 54769"/>
              <a:gd name="connsiteX1" fmla="*/ 154781 w 154781"/>
              <a:gd name="connsiteY1" fmla="*/ 0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81" h="54769">
                <a:moveTo>
                  <a:pt x="0" y="54769"/>
                </a:moveTo>
                <a:lnTo>
                  <a:pt x="1547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131344" y="3248025"/>
            <a:ext cx="223837" cy="135731"/>
          </a:xfrm>
          <a:custGeom>
            <a:avLst/>
            <a:gdLst>
              <a:gd name="connsiteX0" fmla="*/ 0 w 223837"/>
              <a:gd name="connsiteY0" fmla="*/ 0 h 135731"/>
              <a:gd name="connsiteX1" fmla="*/ 223837 w 223837"/>
              <a:gd name="connsiteY1" fmla="*/ 135731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837" h="135731">
                <a:moveTo>
                  <a:pt x="0" y="0"/>
                </a:moveTo>
                <a:lnTo>
                  <a:pt x="223837" y="13573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00389" y="1812471"/>
            <a:ext cx="1800276" cy="871371"/>
            <a:chOff x="3100389" y="1812471"/>
            <a:chExt cx="1800276" cy="871371"/>
          </a:xfrm>
        </p:grpSpPr>
        <p:sp>
          <p:nvSpPr>
            <p:cNvPr id="22" name="Freeform 21"/>
            <p:cNvSpPr/>
            <p:nvPr/>
          </p:nvSpPr>
          <p:spPr>
            <a:xfrm>
              <a:off x="3100389" y="2012156"/>
              <a:ext cx="1574006" cy="314325"/>
            </a:xfrm>
            <a:custGeom>
              <a:avLst/>
              <a:gdLst>
                <a:gd name="connsiteX0" fmla="*/ 0 w 1595437"/>
                <a:gd name="connsiteY0" fmla="*/ 0 h 302419"/>
                <a:gd name="connsiteX1" fmla="*/ 1595437 w 1595437"/>
                <a:gd name="connsiteY1" fmla="*/ 302419 h 30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5437" h="302419">
                  <a:moveTo>
                    <a:pt x="0" y="0"/>
                  </a:moveTo>
                  <a:lnTo>
                    <a:pt x="1595437" y="30241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Left Brace 23"/>
            <p:cNvSpPr/>
            <p:nvPr/>
          </p:nvSpPr>
          <p:spPr bwMode="auto">
            <a:xfrm rot="19368596">
              <a:off x="4636986" y="1812471"/>
              <a:ext cx="263679" cy="871371"/>
            </a:xfrm>
            <a:prstGeom prst="leftBrace">
              <a:avLst>
                <a:gd name="adj1" fmla="val 30081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83731" y="1352550"/>
            <a:ext cx="1291672" cy="581629"/>
            <a:chOff x="3183731" y="1352550"/>
            <a:chExt cx="1291672" cy="581629"/>
          </a:xfrm>
        </p:grpSpPr>
        <p:sp>
          <p:nvSpPr>
            <p:cNvPr id="23" name="Freeform 22"/>
            <p:cNvSpPr/>
            <p:nvPr/>
          </p:nvSpPr>
          <p:spPr>
            <a:xfrm>
              <a:off x="3183731" y="1352550"/>
              <a:ext cx="1083469" cy="388144"/>
            </a:xfrm>
            <a:custGeom>
              <a:avLst/>
              <a:gdLst>
                <a:gd name="connsiteX0" fmla="*/ 0 w 1097757"/>
                <a:gd name="connsiteY0" fmla="*/ 0 h 383381"/>
                <a:gd name="connsiteX1" fmla="*/ 1097757 w 1097757"/>
                <a:gd name="connsiteY1" fmla="*/ 383381 h 38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97757" h="383381">
                  <a:moveTo>
                    <a:pt x="0" y="0"/>
                  </a:moveTo>
                  <a:lnTo>
                    <a:pt x="1097757" y="38338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5" name="Left Brace 24"/>
            <p:cNvSpPr/>
            <p:nvPr/>
          </p:nvSpPr>
          <p:spPr bwMode="auto">
            <a:xfrm rot="19416518">
              <a:off x="4242353" y="1413307"/>
              <a:ext cx="233050" cy="520872"/>
            </a:xfrm>
            <a:prstGeom prst="leftBrace">
              <a:avLst>
                <a:gd name="adj1" fmla="val 28354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34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09344" y="213360"/>
            <a:ext cx="59253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44.12ac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324100" y="3152997"/>
            <a:ext cx="329356" cy="1504103"/>
            <a:chOff x="2324100" y="3152997"/>
            <a:chExt cx="329356" cy="1504103"/>
          </a:xfrm>
        </p:grpSpPr>
        <p:sp>
          <p:nvSpPr>
            <p:cNvPr id="7" name="Left Brace 6"/>
            <p:cNvSpPr/>
            <p:nvPr/>
          </p:nvSpPr>
          <p:spPr bwMode="auto">
            <a:xfrm rot="19222652">
              <a:off x="2396066" y="3152997"/>
              <a:ext cx="257390" cy="1504103"/>
            </a:xfrm>
            <a:prstGeom prst="leftBrace">
              <a:avLst>
                <a:gd name="adj1" fmla="val 2944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2324100" y="3969544"/>
              <a:ext cx="121444" cy="100012"/>
            </a:xfrm>
            <a:custGeom>
              <a:avLst/>
              <a:gdLst>
                <a:gd name="connsiteX0" fmla="*/ 0 w 121444"/>
                <a:gd name="connsiteY0" fmla="*/ 100012 h 100012"/>
                <a:gd name="connsiteX1" fmla="*/ 121444 w 121444"/>
                <a:gd name="connsiteY1" fmla="*/ 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444" h="100012">
                  <a:moveTo>
                    <a:pt x="0" y="100012"/>
                  </a:moveTo>
                  <a:lnTo>
                    <a:pt x="12144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78592" y="4220031"/>
            <a:ext cx="257390" cy="2509985"/>
            <a:chOff x="2316517" y="2524581"/>
            <a:chExt cx="257390" cy="2509985"/>
          </a:xfrm>
        </p:grpSpPr>
        <p:sp>
          <p:nvSpPr>
            <p:cNvPr id="10" name="Left Brace 9"/>
            <p:cNvSpPr/>
            <p:nvPr/>
          </p:nvSpPr>
          <p:spPr bwMode="auto">
            <a:xfrm rot="19262795">
              <a:off x="2316517" y="2524581"/>
              <a:ext cx="257390" cy="2509985"/>
            </a:xfrm>
            <a:prstGeom prst="leftBrace">
              <a:avLst>
                <a:gd name="adj1" fmla="val 29443"/>
                <a:gd name="adj2" fmla="val 5616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24100" y="3969544"/>
              <a:ext cx="121444" cy="100012"/>
            </a:xfrm>
            <a:custGeom>
              <a:avLst/>
              <a:gdLst>
                <a:gd name="connsiteX0" fmla="*/ 0 w 121444"/>
                <a:gd name="connsiteY0" fmla="*/ 100012 h 100012"/>
                <a:gd name="connsiteX1" fmla="*/ 121444 w 121444"/>
                <a:gd name="connsiteY1" fmla="*/ 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444" h="100012">
                  <a:moveTo>
                    <a:pt x="0" y="100012"/>
                  </a:moveTo>
                  <a:lnTo>
                    <a:pt x="12144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6140450" y="1438275"/>
            <a:ext cx="777875" cy="1381125"/>
          </a:xfrm>
          <a:custGeom>
            <a:avLst/>
            <a:gdLst>
              <a:gd name="connsiteX0" fmla="*/ 0 w 777875"/>
              <a:gd name="connsiteY0" fmla="*/ 0 h 1381125"/>
              <a:gd name="connsiteX1" fmla="*/ 777875 w 777875"/>
              <a:gd name="connsiteY1" fmla="*/ 1381125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875" h="1381125">
                <a:moveTo>
                  <a:pt x="0" y="0"/>
                </a:moveTo>
                <a:lnTo>
                  <a:pt x="777875" y="13811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111750" y="1406525"/>
            <a:ext cx="1168400" cy="1031875"/>
          </a:xfrm>
          <a:custGeom>
            <a:avLst/>
            <a:gdLst>
              <a:gd name="connsiteX0" fmla="*/ 0 w 1168400"/>
              <a:gd name="connsiteY0" fmla="*/ 0 h 1031875"/>
              <a:gd name="connsiteX1" fmla="*/ 1168400 w 1168400"/>
              <a:gd name="connsiteY1" fmla="*/ 1031875 h 103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8400" h="1031875">
                <a:moveTo>
                  <a:pt x="0" y="0"/>
                </a:moveTo>
                <a:lnTo>
                  <a:pt x="1168400" y="10318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632743" y="211930"/>
            <a:ext cx="221656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Nephron Types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980656" y="853281"/>
            <a:ext cx="113172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Cortical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nephron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12581" y="853281"/>
            <a:ext cx="2072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Juxtamedullary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nephron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648618" y="4082256"/>
            <a:ext cx="84798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855118" y="5653881"/>
            <a:ext cx="1067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</a:t>
            </a:r>
          </a:p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90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4002" y="216374"/>
            <a:ext cx="2154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Nephron Organization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73365" y="549750"/>
            <a:ext cx="1237518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Afferent arteriole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 renal artery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854477" y="819625"/>
            <a:ext cx="85600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Glomerulus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152927" y="1089500"/>
            <a:ext cx="76373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Bowman’s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capsule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149877" y="1603850"/>
            <a:ext cx="64921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6702" y="2429350"/>
            <a:ext cx="463268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149877" y="2335687"/>
            <a:ext cx="81272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Peritubular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capillaries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36702" y="3302475"/>
            <a:ext cx="830356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Efferent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arteriole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glomerulus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979765" y="4131150"/>
            <a:ext cx="7181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Branch of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 vein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746652" y="4489925"/>
            <a:ext cx="87203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Descending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336702" y="5185250"/>
            <a:ext cx="74539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2000402" y="4989987"/>
            <a:ext cx="36548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Vasa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recta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4786465" y="5088412"/>
            <a:ext cx="56746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Loop of</a:t>
            </a:r>
          </a:p>
          <a:p>
            <a:pPr>
              <a:lnSpc>
                <a:spcPts val="1420"/>
              </a:lnSpc>
            </a:pPr>
            <a:r>
              <a:rPr lang="en-US" sz="1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Henle</a:t>
            </a:r>
            <a:endParaRPr lang="en-US" sz="1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3746652" y="5736112"/>
            <a:ext cx="78707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Ascending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7190" y="5519942"/>
            <a:ext cx="179536" cy="52257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200 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5781827" y="6067900"/>
            <a:ext cx="275145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vessels from a human kidney.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Arterioles and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peritubular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capillaries</a:t>
            </a:r>
          </a:p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appear pink; glomeruli appear yellow.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138363" y="892969"/>
            <a:ext cx="0" cy="909637"/>
          </a:xfrm>
          <a:custGeom>
            <a:avLst/>
            <a:gdLst>
              <a:gd name="connsiteX0" fmla="*/ 0 w 0"/>
              <a:gd name="connsiteY0" fmla="*/ 0 h 909637"/>
              <a:gd name="connsiteX1" fmla="*/ 0 w 0"/>
              <a:gd name="connsiteY1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9637">
                <a:moveTo>
                  <a:pt x="0" y="0"/>
                </a:moveTo>
                <a:lnTo>
                  <a:pt x="0" y="909637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647950" y="985838"/>
            <a:ext cx="245269" cy="895350"/>
          </a:xfrm>
          <a:custGeom>
            <a:avLst/>
            <a:gdLst>
              <a:gd name="connsiteX0" fmla="*/ 245269 w 245269"/>
              <a:gd name="connsiteY0" fmla="*/ 0 h 895350"/>
              <a:gd name="connsiteX1" fmla="*/ 0 w 245269"/>
              <a:gd name="connsiteY1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5269" h="895350">
                <a:moveTo>
                  <a:pt x="245269" y="0"/>
                </a:moveTo>
                <a:lnTo>
                  <a:pt x="0" y="8953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809875" y="1209675"/>
            <a:ext cx="326231" cy="438150"/>
          </a:xfrm>
          <a:custGeom>
            <a:avLst/>
            <a:gdLst>
              <a:gd name="connsiteX0" fmla="*/ 326231 w 326231"/>
              <a:gd name="connsiteY0" fmla="*/ 0 h 438150"/>
              <a:gd name="connsiteX1" fmla="*/ 0 w 326231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231" h="438150">
                <a:moveTo>
                  <a:pt x="326231" y="0"/>
                </a:moveTo>
                <a:lnTo>
                  <a:pt x="0" y="4381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779044" y="1693069"/>
            <a:ext cx="342900" cy="69056"/>
          </a:xfrm>
          <a:custGeom>
            <a:avLst/>
            <a:gdLst>
              <a:gd name="connsiteX0" fmla="*/ 0 w 342900"/>
              <a:gd name="connsiteY0" fmla="*/ 69056 h 69056"/>
              <a:gd name="connsiteX1" fmla="*/ 342900 w 342900"/>
              <a:gd name="connsiteY1" fmla="*/ 0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 h="69056">
                <a:moveTo>
                  <a:pt x="0" y="69056"/>
                </a:moveTo>
                <a:lnTo>
                  <a:pt x="3429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688556" y="2124075"/>
            <a:ext cx="431007" cy="461963"/>
          </a:xfrm>
          <a:custGeom>
            <a:avLst/>
            <a:gdLst>
              <a:gd name="connsiteX0" fmla="*/ 0 w 431007"/>
              <a:gd name="connsiteY0" fmla="*/ 0 h 461963"/>
              <a:gd name="connsiteX1" fmla="*/ 431007 w 431007"/>
              <a:gd name="connsiteY1" fmla="*/ 300038 h 461963"/>
              <a:gd name="connsiteX2" fmla="*/ 183357 w 431007"/>
              <a:gd name="connsiteY2" fmla="*/ 461963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007" h="461963">
                <a:moveTo>
                  <a:pt x="0" y="0"/>
                </a:moveTo>
                <a:lnTo>
                  <a:pt x="431007" y="300038"/>
                </a:lnTo>
                <a:lnTo>
                  <a:pt x="183357" y="46196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66763" y="2216944"/>
            <a:ext cx="1038225" cy="250031"/>
          </a:xfrm>
          <a:custGeom>
            <a:avLst/>
            <a:gdLst>
              <a:gd name="connsiteX0" fmla="*/ 0 w 1038225"/>
              <a:gd name="connsiteY0" fmla="*/ 250031 h 250031"/>
              <a:gd name="connsiteX1" fmla="*/ 1038225 w 1038225"/>
              <a:gd name="connsiteY1" fmla="*/ 0 h 25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8225" h="250031">
                <a:moveTo>
                  <a:pt x="0" y="250031"/>
                </a:moveTo>
                <a:lnTo>
                  <a:pt x="10382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47713" y="2355056"/>
            <a:ext cx="1481137" cy="973932"/>
          </a:xfrm>
          <a:custGeom>
            <a:avLst/>
            <a:gdLst>
              <a:gd name="connsiteX0" fmla="*/ 0 w 1481137"/>
              <a:gd name="connsiteY0" fmla="*/ 973932 h 973932"/>
              <a:gd name="connsiteX1" fmla="*/ 1481137 w 1481137"/>
              <a:gd name="connsiteY1" fmla="*/ 0 h 97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1137" h="973932">
                <a:moveTo>
                  <a:pt x="0" y="973932"/>
                </a:moveTo>
                <a:lnTo>
                  <a:pt x="148113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321719" y="3202781"/>
            <a:ext cx="0" cy="938213"/>
          </a:xfrm>
          <a:custGeom>
            <a:avLst/>
            <a:gdLst>
              <a:gd name="connsiteX0" fmla="*/ 0 w 0"/>
              <a:gd name="connsiteY0" fmla="*/ 0 h 938213"/>
              <a:gd name="connsiteX1" fmla="*/ 0 w 0"/>
              <a:gd name="connsiteY1" fmla="*/ 938213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38213">
                <a:moveTo>
                  <a:pt x="0" y="0"/>
                </a:moveTo>
                <a:lnTo>
                  <a:pt x="0" y="93821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431381" y="4588669"/>
            <a:ext cx="288132" cy="64294"/>
          </a:xfrm>
          <a:custGeom>
            <a:avLst/>
            <a:gdLst>
              <a:gd name="connsiteX0" fmla="*/ 0 w 288132"/>
              <a:gd name="connsiteY0" fmla="*/ 64294 h 64294"/>
              <a:gd name="connsiteX1" fmla="*/ 288132 w 288132"/>
              <a:gd name="connsiteY1" fmla="*/ 0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132" h="64294">
                <a:moveTo>
                  <a:pt x="0" y="64294"/>
                </a:moveTo>
                <a:lnTo>
                  <a:pt x="28813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371725" y="5100638"/>
            <a:ext cx="997744" cy="454818"/>
          </a:xfrm>
          <a:custGeom>
            <a:avLst/>
            <a:gdLst>
              <a:gd name="connsiteX0" fmla="*/ 997744 w 997744"/>
              <a:gd name="connsiteY0" fmla="*/ 454818 h 454818"/>
              <a:gd name="connsiteX1" fmla="*/ 0 w 997744"/>
              <a:gd name="connsiteY1" fmla="*/ 0 h 454818"/>
              <a:gd name="connsiteX2" fmla="*/ 533400 w 997744"/>
              <a:gd name="connsiteY2" fmla="*/ 76200 h 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744" h="454818">
                <a:moveTo>
                  <a:pt x="997744" y="454818"/>
                </a:moveTo>
                <a:lnTo>
                  <a:pt x="0" y="0"/>
                </a:lnTo>
                <a:lnTo>
                  <a:pt x="533400" y="76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086100" y="5822156"/>
            <a:ext cx="635794" cy="0"/>
          </a:xfrm>
          <a:custGeom>
            <a:avLst/>
            <a:gdLst>
              <a:gd name="connsiteX0" fmla="*/ 0 w 635794"/>
              <a:gd name="connsiteY0" fmla="*/ 0 h 0"/>
              <a:gd name="connsiteX1" fmla="*/ 635794 w 6357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794">
                <a:moveTo>
                  <a:pt x="0" y="0"/>
                </a:moveTo>
                <a:lnTo>
                  <a:pt x="6357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85850" y="5272088"/>
            <a:ext cx="340519" cy="0"/>
          </a:xfrm>
          <a:custGeom>
            <a:avLst/>
            <a:gdLst>
              <a:gd name="connsiteX0" fmla="*/ 0 w 340519"/>
              <a:gd name="connsiteY0" fmla="*/ 0 h 0"/>
              <a:gd name="connsiteX1" fmla="*/ 340519 w 34051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0519">
                <a:moveTo>
                  <a:pt x="0" y="0"/>
                </a:moveTo>
                <a:lnTo>
                  <a:pt x="3405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43563" y="5534025"/>
            <a:ext cx="95250" cy="485775"/>
            <a:chOff x="5643563" y="5534025"/>
            <a:chExt cx="95250" cy="485775"/>
          </a:xfrm>
        </p:grpSpPr>
        <p:sp>
          <p:nvSpPr>
            <p:cNvPr id="33" name="Freeform 32"/>
            <p:cNvSpPr/>
            <p:nvPr/>
          </p:nvSpPr>
          <p:spPr>
            <a:xfrm>
              <a:off x="5643563" y="5536406"/>
              <a:ext cx="95250" cy="0"/>
            </a:xfrm>
            <a:custGeom>
              <a:avLst/>
              <a:gdLst>
                <a:gd name="connsiteX0" fmla="*/ 0 w 95250"/>
                <a:gd name="connsiteY0" fmla="*/ 0 h 0"/>
                <a:gd name="connsiteX1" fmla="*/ 95250 w 952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>
                  <a:moveTo>
                    <a:pt x="0" y="0"/>
                  </a:moveTo>
                  <a:lnTo>
                    <a:pt x="9525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643563" y="6015037"/>
              <a:ext cx="92868" cy="0"/>
            </a:xfrm>
            <a:custGeom>
              <a:avLst/>
              <a:gdLst>
                <a:gd name="connsiteX0" fmla="*/ 0 w 92868"/>
                <a:gd name="connsiteY0" fmla="*/ 0 h 0"/>
                <a:gd name="connsiteX1" fmla="*/ 92868 w 928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868">
                  <a:moveTo>
                    <a:pt x="0" y="0"/>
                  </a:moveTo>
                  <a:lnTo>
                    <a:pt x="92868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688806" y="5534025"/>
              <a:ext cx="0" cy="485775"/>
            </a:xfrm>
            <a:custGeom>
              <a:avLst/>
              <a:gdLst>
                <a:gd name="connsiteX0" fmla="*/ 0 w 0"/>
                <a:gd name="connsiteY0" fmla="*/ 0 h 485775"/>
                <a:gd name="connsiteX1" fmla="*/ 0 w 0"/>
                <a:gd name="connsiteY1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85775">
                  <a:moveTo>
                    <a:pt x="0" y="0"/>
                  </a:moveTo>
                  <a:lnTo>
                    <a:pt x="0" y="4857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37" name="Right Brace 36"/>
          <p:cNvSpPr/>
          <p:nvPr/>
        </p:nvSpPr>
        <p:spPr bwMode="auto">
          <a:xfrm>
            <a:off x="4610100" y="3835400"/>
            <a:ext cx="165100" cy="2705100"/>
          </a:xfrm>
          <a:prstGeom prst="rightBrace">
            <a:avLst>
              <a:gd name="adj1" fmla="val 4198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84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80744" y="213360"/>
            <a:ext cx="63825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44.12ba</a:t>
            </a:r>
            <a:endParaRPr lang="en-US"/>
          </a:p>
        </p:txBody>
      </p:sp>
      <p:sp>
        <p:nvSpPr>
          <p:cNvPr id="6" name="Right Brace 5"/>
          <p:cNvSpPr/>
          <p:nvPr/>
        </p:nvSpPr>
        <p:spPr bwMode="auto">
          <a:xfrm>
            <a:off x="6670675" y="3838575"/>
            <a:ext cx="165100" cy="2705100"/>
          </a:xfrm>
          <a:prstGeom prst="rightBrace">
            <a:avLst>
              <a:gd name="adj1" fmla="val 4198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06526" y="211137"/>
            <a:ext cx="2968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Nephron Organization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387355" y="611183"/>
            <a:ext cx="12824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Glomerulus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327276" y="561180"/>
            <a:ext cx="185948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Afferent arteriole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renal artery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826795" y="887414"/>
            <a:ext cx="114557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Bowman’s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capsule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731670" y="1544639"/>
            <a:ext cx="9746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418432" y="2370139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418432" y="3243264"/>
            <a:ext cx="124393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Efferent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arteriole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from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glomerulus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731670" y="2276476"/>
            <a:ext cx="121828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Peritubular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capillaries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3253582" y="4159251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Branch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renal vein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390107" y="4948239"/>
            <a:ext cx="55143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Vasa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recta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344320" y="4449764"/>
            <a:ext cx="13080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Descending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6888957" y="5029201"/>
            <a:ext cx="8463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Loop of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Henle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5344320" y="5694364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Ascending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1418432" y="5126039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724275" y="1038225"/>
            <a:ext cx="0" cy="959644"/>
          </a:xfrm>
          <a:custGeom>
            <a:avLst/>
            <a:gdLst>
              <a:gd name="connsiteX0" fmla="*/ 0 w 0"/>
              <a:gd name="connsiteY0" fmla="*/ 959644 h 959644"/>
              <a:gd name="connsiteX1" fmla="*/ 0 w 0"/>
              <a:gd name="connsiteY1" fmla="*/ 0 h 9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59644">
                <a:moveTo>
                  <a:pt x="0" y="959644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33863" y="869156"/>
            <a:ext cx="204787" cy="1009650"/>
          </a:xfrm>
          <a:custGeom>
            <a:avLst/>
            <a:gdLst>
              <a:gd name="connsiteX0" fmla="*/ 0 w 204787"/>
              <a:gd name="connsiteY0" fmla="*/ 1009650 h 1009650"/>
              <a:gd name="connsiteX1" fmla="*/ 204787 w 204787"/>
              <a:gd name="connsiteY1" fmla="*/ 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787" h="1009650">
                <a:moveTo>
                  <a:pt x="0" y="1009650"/>
                </a:moveTo>
                <a:lnTo>
                  <a:pt x="2047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391025" y="1021556"/>
            <a:ext cx="416719" cy="626269"/>
          </a:xfrm>
          <a:custGeom>
            <a:avLst/>
            <a:gdLst>
              <a:gd name="connsiteX0" fmla="*/ 0 w 416719"/>
              <a:gd name="connsiteY0" fmla="*/ 626269 h 626269"/>
              <a:gd name="connsiteX1" fmla="*/ 416719 w 416719"/>
              <a:gd name="connsiteY1" fmla="*/ 0 h 62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6719" h="626269">
                <a:moveTo>
                  <a:pt x="0" y="626269"/>
                </a:moveTo>
                <a:lnTo>
                  <a:pt x="4167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360194" y="1697831"/>
            <a:ext cx="340519" cy="61913"/>
          </a:xfrm>
          <a:custGeom>
            <a:avLst/>
            <a:gdLst>
              <a:gd name="connsiteX0" fmla="*/ 0 w 340519"/>
              <a:gd name="connsiteY0" fmla="*/ 61913 h 61913"/>
              <a:gd name="connsiteX1" fmla="*/ 340519 w 340519"/>
              <a:gd name="connsiteY1" fmla="*/ 0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0519" h="61913">
                <a:moveTo>
                  <a:pt x="0" y="61913"/>
                </a:moveTo>
                <a:lnTo>
                  <a:pt x="3405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274469" y="2126456"/>
            <a:ext cx="431006" cy="461963"/>
          </a:xfrm>
          <a:custGeom>
            <a:avLst/>
            <a:gdLst>
              <a:gd name="connsiteX0" fmla="*/ 178594 w 431006"/>
              <a:gd name="connsiteY0" fmla="*/ 461963 h 461963"/>
              <a:gd name="connsiteX1" fmla="*/ 431006 w 431006"/>
              <a:gd name="connsiteY1" fmla="*/ 295275 h 461963"/>
              <a:gd name="connsiteX2" fmla="*/ 0 w 431006"/>
              <a:gd name="connsiteY2" fmla="*/ 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006" h="461963">
                <a:moveTo>
                  <a:pt x="178594" y="461963"/>
                </a:moveTo>
                <a:lnTo>
                  <a:pt x="431006" y="295275"/>
                </a:ln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047875" y="2214563"/>
            <a:ext cx="1340644" cy="285750"/>
          </a:xfrm>
          <a:custGeom>
            <a:avLst/>
            <a:gdLst>
              <a:gd name="connsiteX0" fmla="*/ 0 w 1340644"/>
              <a:gd name="connsiteY0" fmla="*/ 285750 h 285750"/>
              <a:gd name="connsiteX1" fmla="*/ 1340644 w 1340644"/>
              <a:gd name="connsiteY1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0644" h="285750">
                <a:moveTo>
                  <a:pt x="0" y="285750"/>
                </a:moveTo>
                <a:lnTo>
                  <a:pt x="134064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052638" y="2352675"/>
            <a:ext cx="1759743" cy="921544"/>
          </a:xfrm>
          <a:custGeom>
            <a:avLst/>
            <a:gdLst>
              <a:gd name="connsiteX0" fmla="*/ 0 w 1759743"/>
              <a:gd name="connsiteY0" fmla="*/ 921544 h 921544"/>
              <a:gd name="connsiteX1" fmla="*/ 1759743 w 1759743"/>
              <a:gd name="connsiteY1" fmla="*/ 0 h 9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9743" h="921544">
                <a:moveTo>
                  <a:pt x="0" y="921544"/>
                </a:moveTo>
                <a:lnTo>
                  <a:pt x="175974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900488" y="3205163"/>
            <a:ext cx="0" cy="938212"/>
          </a:xfrm>
          <a:custGeom>
            <a:avLst/>
            <a:gdLst>
              <a:gd name="connsiteX0" fmla="*/ 0 w 0"/>
              <a:gd name="connsiteY0" fmla="*/ 0 h 938212"/>
              <a:gd name="connsiteX1" fmla="*/ 0 w 0"/>
              <a:gd name="connsiteY1" fmla="*/ 938212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38212">
                <a:moveTo>
                  <a:pt x="0" y="0"/>
                </a:moveTo>
                <a:lnTo>
                  <a:pt x="0" y="9382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0150" y="4588669"/>
            <a:ext cx="292894" cy="61912"/>
          </a:xfrm>
          <a:custGeom>
            <a:avLst/>
            <a:gdLst>
              <a:gd name="connsiteX0" fmla="*/ 0 w 292894"/>
              <a:gd name="connsiteY0" fmla="*/ 61912 h 61912"/>
              <a:gd name="connsiteX1" fmla="*/ 292894 w 292894"/>
              <a:gd name="connsiteY1" fmla="*/ 0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894" h="61912">
                <a:moveTo>
                  <a:pt x="0" y="61912"/>
                </a:moveTo>
                <a:lnTo>
                  <a:pt x="292894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945731" y="5103019"/>
            <a:ext cx="997744" cy="450056"/>
          </a:xfrm>
          <a:custGeom>
            <a:avLst/>
            <a:gdLst>
              <a:gd name="connsiteX0" fmla="*/ 997744 w 997744"/>
              <a:gd name="connsiteY0" fmla="*/ 450056 h 450056"/>
              <a:gd name="connsiteX1" fmla="*/ 0 w 997744"/>
              <a:gd name="connsiteY1" fmla="*/ 0 h 450056"/>
              <a:gd name="connsiteX2" fmla="*/ 545307 w 997744"/>
              <a:gd name="connsiteY2" fmla="*/ 76200 h 45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744" h="450056">
                <a:moveTo>
                  <a:pt x="997744" y="450056"/>
                </a:moveTo>
                <a:lnTo>
                  <a:pt x="0" y="0"/>
                </a:lnTo>
                <a:lnTo>
                  <a:pt x="545307" y="762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669631" y="5822156"/>
            <a:ext cx="638175" cy="0"/>
          </a:xfrm>
          <a:custGeom>
            <a:avLst/>
            <a:gdLst>
              <a:gd name="connsiteX0" fmla="*/ 0 w 638175"/>
              <a:gd name="connsiteY0" fmla="*/ 0 h 0"/>
              <a:gd name="connsiteX1" fmla="*/ 638175 w 638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8175">
                <a:moveTo>
                  <a:pt x="0" y="0"/>
                </a:moveTo>
                <a:lnTo>
                  <a:pt x="63817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555081" y="5272088"/>
            <a:ext cx="457200" cy="0"/>
          </a:xfrm>
          <a:custGeom>
            <a:avLst/>
            <a:gdLst>
              <a:gd name="connsiteX0" fmla="*/ 0 w 457200"/>
              <a:gd name="connsiteY0" fmla="*/ 0 h 0"/>
              <a:gd name="connsiteX1" fmla="*/ 457200 w 4572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03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969264" y="213360"/>
            <a:ext cx="720547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44.12bb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2562" y="4480650"/>
            <a:ext cx="333425" cy="106279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200 </a:t>
            </a:r>
            <a:r>
              <a:rPr lang="en-US" sz="2433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µ</a:t>
            </a: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2433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7668" y="5613877"/>
            <a:ext cx="5568447" cy="103874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vessels from a human kidney.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Arterioles and </a:t>
            </a:r>
            <a:r>
              <a:rPr lang="en-US" sz="2433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peritubular</a:t>
            </a: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capillaries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33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appear pink; glomeruli appear yellow.</a:t>
            </a:r>
            <a:endParaRPr lang="en-US" sz="2433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21594" y="4548188"/>
            <a:ext cx="204787" cy="973931"/>
            <a:chOff x="1321594" y="4548188"/>
            <a:chExt cx="204787" cy="973931"/>
          </a:xfrm>
        </p:grpSpPr>
        <p:sp>
          <p:nvSpPr>
            <p:cNvPr id="8" name="Freeform 7"/>
            <p:cNvSpPr/>
            <p:nvPr/>
          </p:nvSpPr>
          <p:spPr>
            <a:xfrm>
              <a:off x="1323975" y="4552950"/>
              <a:ext cx="200025" cy="0"/>
            </a:xfrm>
            <a:custGeom>
              <a:avLst/>
              <a:gdLst>
                <a:gd name="connsiteX0" fmla="*/ 0 w 200025"/>
                <a:gd name="connsiteY0" fmla="*/ 0 h 0"/>
                <a:gd name="connsiteX1" fmla="*/ 200025 w 2000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>
                  <a:moveTo>
                    <a:pt x="0" y="0"/>
                  </a:moveTo>
                  <a:lnTo>
                    <a:pt x="2000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21594" y="5519737"/>
              <a:ext cx="204787" cy="0"/>
            </a:xfrm>
            <a:custGeom>
              <a:avLst/>
              <a:gdLst>
                <a:gd name="connsiteX0" fmla="*/ 0 w 204787"/>
                <a:gd name="connsiteY0" fmla="*/ 0 h 0"/>
                <a:gd name="connsiteX1" fmla="*/ 204787 w 20478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787">
                  <a:moveTo>
                    <a:pt x="0" y="0"/>
                  </a:moveTo>
                  <a:lnTo>
                    <a:pt x="204787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421606" y="4548188"/>
              <a:ext cx="0" cy="973931"/>
            </a:xfrm>
            <a:custGeom>
              <a:avLst/>
              <a:gdLst>
                <a:gd name="connsiteX0" fmla="*/ 0 w 0"/>
                <a:gd name="connsiteY0" fmla="*/ 973931 h 973931"/>
                <a:gd name="connsiteX1" fmla="*/ 0 w 0"/>
                <a:gd name="connsiteY1" fmla="*/ 0 h 97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73931">
                  <a:moveTo>
                    <a:pt x="0" y="97393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785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Nephron Introduction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4" name="44_14NephronIntroduction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830" y="914400"/>
            <a:ext cx="6541770" cy="48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3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44.4: The nephron is organized for stepwise processing of blood filtrate</a:t>
            </a:r>
            <a:endParaRPr lang="en-US" dirty="0" smtClean="0"/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filtrate produced in Bowman</a:t>
            </a:r>
            <a:r>
              <a:rPr lang="ja-JP" altLang="en-US" smtClean="0"/>
              <a:t>’</a:t>
            </a:r>
            <a:r>
              <a:rPr lang="en-US" altLang="ja-JP" smtClean="0"/>
              <a:t>s capsule contains salts, glucose, amino acids, vitamins, nitrogenous wastes, and other small molecules</a:t>
            </a: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From Blood Filtrate to Urine: </a:t>
            </a:r>
            <a:r>
              <a:rPr lang="en-US" i="1" smtClean="0"/>
              <a:t>A Closer Look</a:t>
            </a:r>
            <a:endParaRPr lang="en-US" dirty="0" smtClean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Proximal Tubule</a:t>
            </a:r>
          </a:p>
          <a:p>
            <a:r>
              <a:rPr lang="en-US" dirty="0" smtClean="0"/>
              <a:t>Reabsorption of ions, water, and nutrients takes place in the proximal tubule</a:t>
            </a:r>
          </a:p>
          <a:p>
            <a:r>
              <a:rPr lang="en-US" dirty="0" smtClean="0"/>
              <a:t>Molecules are transported actively and passively from the filtrate into the interstitial fluid and then capillaries</a:t>
            </a:r>
          </a:p>
          <a:p>
            <a:r>
              <a:rPr lang="en-US" dirty="0" smtClean="0"/>
              <a:t>As the filtrate passes through the proximal tubule, materials to be excreted become concentrated</a:t>
            </a:r>
          </a:p>
          <a:p>
            <a:r>
              <a:rPr lang="en-US" dirty="0" smtClean="0"/>
              <a:t>Some toxic materials are actively secreted into the filtrate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Descending Limb of the Loop of </a:t>
            </a:r>
            <a:r>
              <a:rPr lang="en-US" b="1" dirty="0" err="1" smtClean="0"/>
              <a:t>Henle</a:t>
            </a:r>
            <a:endParaRPr lang="en-US" b="1" dirty="0" smtClean="0"/>
          </a:p>
          <a:p>
            <a:r>
              <a:rPr lang="en-US" dirty="0" smtClean="0"/>
              <a:t>Reabsorption of water continues through channels formed by </a:t>
            </a:r>
            <a:r>
              <a:rPr lang="en-US" b="1" dirty="0" smtClean="0"/>
              <a:t>aquaporin</a:t>
            </a:r>
            <a:r>
              <a:rPr lang="en-US" dirty="0" smtClean="0"/>
              <a:t> proteins</a:t>
            </a:r>
          </a:p>
          <a:p>
            <a:r>
              <a:rPr lang="en-US" dirty="0" smtClean="0"/>
              <a:t>Movement is driven by the high </a:t>
            </a:r>
            <a:r>
              <a:rPr lang="en-US" dirty="0" err="1" smtClean="0"/>
              <a:t>osmolarity</a:t>
            </a:r>
            <a:r>
              <a:rPr lang="en-US" dirty="0" smtClean="0"/>
              <a:t> of the interstitial fluid, which is hyperosmotic to the filtrate</a:t>
            </a:r>
          </a:p>
          <a:p>
            <a:r>
              <a:rPr lang="en-US" dirty="0" smtClean="0"/>
              <a:t>The filtrate becomes increasingly concentrated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44.1: Osmoregulation balances the uptake and loss of water and solutes</a:t>
            </a:r>
            <a:endParaRPr lang="en-US" dirty="0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Osmoregulation is based largely on balancing the uptake and loss of water and solutes</a:t>
            </a:r>
          </a:p>
          <a:p>
            <a:r>
              <a:rPr lang="en-US" smtClean="0"/>
              <a:t>The driving force for movement of water and solutes is a concentration gradient of one or more solutes across the plasma membrane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Ascending Limb of the Loop of </a:t>
            </a:r>
            <a:r>
              <a:rPr lang="en-US" b="1" dirty="0" err="1" smtClean="0"/>
              <a:t>Henle</a:t>
            </a:r>
            <a:endParaRPr lang="en-US" b="1" dirty="0" smtClean="0"/>
          </a:p>
          <a:p>
            <a:r>
              <a:rPr lang="en-US" dirty="0" smtClean="0"/>
              <a:t>In the ascending limb of the loop of </a:t>
            </a:r>
            <a:r>
              <a:rPr lang="en-US" dirty="0" err="1" smtClean="0"/>
              <a:t>Henle</a:t>
            </a:r>
            <a:r>
              <a:rPr lang="en-US" dirty="0" smtClean="0"/>
              <a:t>, salt but not water is able to diffuse from the tubule into the interstitial fluid</a:t>
            </a:r>
          </a:p>
          <a:p>
            <a:r>
              <a:rPr lang="en-US" dirty="0" smtClean="0"/>
              <a:t>The filtrate becomes increasingly dilute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Distal Tubule</a:t>
            </a:r>
          </a:p>
          <a:p>
            <a:r>
              <a:rPr lang="en-US" dirty="0" smtClean="0"/>
              <a:t>The distal tubule regulates the K</a:t>
            </a:r>
            <a:r>
              <a:rPr lang="en-US" baseline="30000" dirty="0" smtClean="0">
                <a:latin typeface="+mj-lt"/>
              </a:rPr>
              <a:t>+</a:t>
            </a:r>
            <a:r>
              <a:rPr lang="en-US" dirty="0" smtClean="0"/>
              <a:t> and </a:t>
            </a:r>
            <a:r>
              <a:rPr lang="en-US" dirty="0" err="1" smtClean="0"/>
              <a:t>NaCl</a:t>
            </a:r>
            <a:r>
              <a:rPr lang="en-US" dirty="0" smtClean="0"/>
              <a:t> concentrations of body fluids</a:t>
            </a:r>
          </a:p>
          <a:p>
            <a:r>
              <a:rPr lang="en-US" dirty="0" smtClean="0"/>
              <a:t>The controlled movement of ions (H</a:t>
            </a:r>
            <a:r>
              <a:rPr lang="en-US" baseline="30000" dirty="0" smtClean="0">
                <a:latin typeface="+mj-lt"/>
              </a:rPr>
              <a:t>+</a:t>
            </a:r>
            <a:r>
              <a:rPr lang="en-US" dirty="0" smtClean="0"/>
              <a:t> and HCO</a:t>
            </a:r>
            <a:r>
              <a:rPr lang="en-US" baseline="-25000" dirty="0" smtClean="0"/>
              <a:t>3</a:t>
            </a:r>
            <a:r>
              <a:rPr lang="en-US" baseline="30000" dirty="0" smtClean="0">
                <a:latin typeface="+mj-lt"/>
              </a:rPr>
              <a:t>–</a:t>
            </a:r>
            <a:r>
              <a:rPr lang="en-US" dirty="0" smtClean="0"/>
              <a:t>) contributes to pH regulation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Collecting Duct</a:t>
            </a:r>
          </a:p>
          <a:p>
            <a:r>
              <a:rPr lang="en-US" dirty="0" smtClean="0"/>
              <a:t>The collecting duct carries filtrate through the medulla to the renal pelvis</a:t>
            </a:r>
          </a:p>
          <a:p>
            <a:r>
              <a:rPr lang="en-US" dirty="0" smtClean="0"/>
              <a:t>One of the most important tasks is reabsorption of solutes and water</a:t>
            </a:r>
          </a:p>
          <a:p>
            <a:r>
              <a:rPr lang="en-US" dirty="0" smtClean="0"/>
              <a:t>Urine is hyperosmotic to body fluids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44.13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573284" y="589758"/>
            <a:ext cx="134331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701098" y="892970"/>
            <a:ext cx="34945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94785" y="1073945"/>
            <a:ext cx="28854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630579" y="1073945"/>
            <a:ext cx="16991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2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2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219647" y="599282"/>
            <a:ext cx="10724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104573" y="1073945"/>
            <a:ext cx="34945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476048" y="892970"/>
            <a:ext cx="28854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825298" y="1073945"/>
            <a:ext cx="45044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HCO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200" b="1" baseline="4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1200" b="1" baseline="40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928904" y="1906589"/>
            <a:ext cx="16991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2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385310" y="1908970"/>
            <a:ext cx="27892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NH</a:t>
            </a:r>
            <a:r>
              <a:rPr lang="en-US" sz="1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382385" y="1912145"/>
            <a:ext cx="16991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2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2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825298" y="1909764"/>
            <a:ext cx="16991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2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766060" y="2414588"/>
            <a:ext cx="74860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410210" y="2886075"/>
            <a:ext cx="59631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Filtrate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410210" y="3140075"/>
            <a:ext cx="3366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410210" y="3355975"/>
            <a:ext cx="196848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Salts (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and others)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410210" y="3571875"/>
            <a:ext cx="53380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HCO</a:t>
            </a:r>
            <a:r>
              <a:rPr lang="en-US" sz="14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baseline="4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1400" b="1" baseline="4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410210" y="3787775"/>
            <a:ext cx="20037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410210" y="4003675"/>
            <a:ext cx="39914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10210" y="4237832"/>
            <a:ext cx="158376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Glucose, amino acids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410210" y="4456113"/>
            <a:ext cx="88966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Some drugs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3721735" y="2235200"/>
            <a:ext cx="85440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6093440" y="2668589"/>
            <a:ext cx="13016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Thick segment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ascending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98223" y="3433763"/>
            <a:ext cx="34945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498023" y="3613945"/>
            <a:ext cx="28854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672502" y="2852738"/>
            <a:ext cx="14314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Descending limb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loop of</a:t>
            </a:r>
          </a:p>
          <a:p>
            <a:pPr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Henle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33"/>
          <p:cNvSpPr txBox="1">
            <a:spLocks noChangeArrowheads="1"/>
          </p:cNvSpPr>
          <p:nvPr/>
        </p:nvSpPr>
        <p:spPr bwMode="auto">
          <a:xfrm>
            <a:off x="2932748" y="3790950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35"/>
          <p:cNvSpPr txBox="1">
            <a:spLocks noChangeArrowheads="1"/>
          </p:cNvSpPr>
          <p:nvPr/>
        </p:nvSpPr>
        <p:spPr bwMode="auto">
          <a:xfrm>
            <a:off x="7723029" y="3872707"/>
            <a:ext cx="34945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36"/>
          <p:cNvSpPr txBox="1">
            <a:spLocks noChangeArrowheads="1"/>
          </p:cNvSpPr>
          <p:nvPr/>
        </p:nvSpPr>
        <p:spPr bwMode="auto">
          <a:xfrm>
            <a:off x="6037878" y="4358481"/>
            <a:ext cx="11621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Thin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segment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ascending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39"/>
          <p:cNvSpPr txBox="1">
            <a:spLocks noChangeArrowheads="1"/>
          </p:cNvSpPr>
          <p:nvPr/>
        </p:nvSpPr>
        <p:spPr bwMode="auto">
          <a:xfrm>
            <a:off x="6104573" y="5210970"/>
            <a:ext cx="34945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7686534" y="4290219"/>
            <a:ext cx="86401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  <a:endParaRPr lang="en-US" sz="14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42"/>
          <p:cNvSpPr txBox="1">
            <a:spLocks noChangeArrowheads="1"/>
          </p:cNvSpPr>
          <p:nvPr/>
        </p:nvSpPr>
        <p:spPr bwMode="auto">
          <a:xfrm>
            <a:off x="7552373" y="4959351"/>
            <a:ext cx="33983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38" name="TextBox 43"/>
          <p:cNvSpPr txBox="1">
            <a:spLocks noChangeArrowheads="1"/>
          </p:cNvSpPr>
          <p:nvPr/>
        </p:nvSpPr>
        <p:spPr bwMode="auto">
          <a:xfrm>
            <a:off x="745173" y="5146675"/>
            <a:ext cx="137217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Active transport</a:t>
            </a:r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745173" y="5449888"/>
            <a:ext cx="150201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Passive transport</a:t>
            </a:r>
          </a:p>
        </p:txBody>
      </p:sp>
      <p:sp>
        <p:nvSpPr>
          <p:cNvPr id="40" name="TextBox 45"/>
          <p:cNvSpPr txBox="1">
            <a:spLocks noChangeArrowheads="1"/>
          </p:cNvSpPr>
          <p:nvPr/>
        </p:nvSpPr>
        <p:spPr bwMode="auto">
          <a:xfrm>
            <a:off x="3158173" y="5581650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TextBox 47"/>
          <p:cNvSpPr txBox="1">
            <a:spLocks noChangeArrowheads="1"/>
          </p:cNvSpPr>
          <p:nvPr/>
        </p:nvSpPr>
        <p:spPr bwMode="auto">
          <a:xfrm>
            <a:off x="7552373" y="5203827"/>
            <a:ext cx="28854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2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4127339" y="892970"/>
            <a:ext cx="674865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Nutrients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3344704" y="1073945"/>
            <a:ext cx="45044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HCO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200" b="1" baseline="4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1200" b="1" baseline="40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326605" y="600075"/>
            <a:ext cx="210312" cy="210312"/>
            <a:chOff x="3326605" y="600075"/>
            <a:chExt cx="210312" cy="210312"/>
          </a:xfrm>
        </p:grpSpPr>
        <p:sp>
          <p:nvSpPr>
            <p:cNvPr id="2" name="Oval 1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5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18522" y="2852737"/>
            <a:ext cx="210312" cy="210312"/>
            <a:chOff x="3326605" y="600075"/>
            <a:chExt cx="210312" cy="210312"/>
          </a:xfrm>
        </p:grpSpPr>
        <p:sp>
          <p:nvSpPr>
            <p:cNvPr id="55" name="Oval 54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6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982652" y="599599"/>
            <a:ext cx="210312" cy="210312"/>
            <a:chOff x="3326605" y="600075"/>
            <a:chExt cx="210312" cy="210312"/>
          </a:xfrm>
        </p:grpSpPr>
        <p:sp>
          <p:nvSpPr>
            <p:cNvPr id="58" name="Oval 57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9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4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49302" y="2676050"/>
            <a:ext cx="210312" cy="210312"/>
            <a:chOff x="3326605" y="600075"/>
            <a:chExt cx="210312" cy="210312"/>
          </a:xfrm>
        </p:grpSpPr>
        <p:sp>
          <p:nvSpPr>
            <p:cNvPr id="61" name="Oval 60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2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798343" y="4352923"/>
            <a:ext cx="210312" cy="210312"/>
            <a:chOff x="3326605" y="600075"/>
            <a:chExt cx="210312" cy="210312"/>
          </a:xfrm>
        </p:grpSpPr>
        <p:sp>
          <p:nvSpPr>
            <p:cNvPr id="64" name="Oval 63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5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438547" y="4283870"/>
            <a:ext cx="210312" cy="210312"/>
            <a:chOff x="3326605" y="600075"/>
            <a:chExt cx="210312" cy="210312"/>
          </a:xfrm>
        </p:grpSpPr>
        <p:sp>
          <p:nvSpPr>
            <p:cNvPr id="67" name="Oval 66"/>
            <p:cNvSpPr/>
            <p:nvPr/>
          </p:nvSpPr>
          <p:spPr bwMode="auto">
            <a:xfrm>
              <a:off x="3326605" y="600075"/>
              <a:ext cx="210312" cy="21031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8" name="TextBox 2"/>
            <p:cNvSpPr txBox="1">
              <a:spLocks noChangeArrowheads="1"/>
            </p:cNvSpPr>
            <p:nvPr/>
          </p:nvSpPr>
          <p:spPr bwMode="auto">
            <a:xfrm>
              <a:off x="3382068" y="602639"/>
              <a:ext cx="99386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1550"/>
                </a:lnSpc>
              </a:pPr>
              <a:r>
                <a:rPr lang="en-US" sz="14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sp>
        <p:nvSpPr>
          <p:cNvPr id="69" name="Freeform 68"/>
          <p:cNvSpPr/>
          <p:nvPr/>
        </p:nvSpPr>
        <p:spPr>
          <a:xfrm>
            <a:off x="3498850" y="1990725"/>
            <a:ext cx="171450" cy="346075"/>
          </a:xfrm>
          <a:custGeom>
            <a:avLst/>
            <a:gdLst>
              <a:gd name="connsiteX0" fmla="*/ 0 w 171450"/>
              <a:gd name="connsiteY0" fmla="*/ 0 h 346075"/>
              <a:gd name="connsiteX1" fmla="*/ 171450 w 171450"/>
              <a:gd name="connsiteY1" fmla="*/ 346075 h 34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450" h="346075">
                <a:moveTo>
                  <a:pt x="0" y="0"/>
                </a:moveTo>
                <a:lnTo>
                  <a:pt x="171450" y="34607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1908175" y="1755775"/>
            <a:ext cx="1473200" cy="1073150"/>
          </a:xfrm>
          <a:custGeom>
            <a:avLst/>
            <a:gdLst>
              <a:gd name="connsiteX0" fmla="*/ 0 w 1473200"/>
              <a:gd name="connsiteY0" fmla="*/ 1073150 h 1073150"/>
              <a:gd name="connsiteX1" fmla="*/ 1473200 w 1473200"/>
              <a:gd name="connsiteY1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200" h="1073150">
                <a:moveTo>
                  <a:pt x="0" y="1073150"/>
                </a:moveTo>
                <a:lnTo>
                  <a:pt x="147320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361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"/>
          <a:stretch>
            <a:fillRect/>
          </a:stretch>
        </p:blipFill>
        <p:spPr>
          <a:xfrm>
            <a:off x="298704" y="1380744"/>
            <a:ext cx="8546592" cy="40965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44.13a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52578" y="1791491"/>
            <a:ext cx="17312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023261" y="2132806"/>
            <a:ext cx="43922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589079" y="2351882"/>
            <a:ext cx="5626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HCO</a:t>
            </a:r>
            <a:r>
              <a:rPr lang="en-US" sz="15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 baseline="4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1500" b="1" baseline="40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322629" y="2391569"/>
            <a:ext cx="21480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5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5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384767" y="1793874"/>
            <a:ext cx="13849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744360" y="2151857"/>
            <a:ext cx="35907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203816" y="2420144"/>
            <a:ext cx="43922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157904" y="2386807"/>
            <a:ext cx="5626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HCO</a:t>
            </a:r>
            <a:r>
              <a:rPr lang="en-US" sz="15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 baseline="4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1500" b="1" baseline="40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348698" y="3433762"/>
            <a:ext cx="21480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5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5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924961" y="3430587"/>
            <a:ext cx="3494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NH</a:t>
            </a:r>
            <a:r>
              <a:rPr lang="en-US" sz="15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619742" y="3431381"/>
            <a:ext cx="21480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5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5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175367" y="3425825"/>
            <a:ext cx="21480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5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5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25454" y="3721894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Filtrate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801679" y="4139407"/>
            <a:ext cx="9618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019291" y="3799682"/>
            <a:ext cx="110286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321416" y="4668044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Active transport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6321416" y="5049044"/>
            <a:ext cx="193642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Passive transport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2578092" y="2132806"/>
            <a:ext cx="84478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Nutrients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474904" y="2392363"/>
            <a:ext cx="35907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500" b="1" baseline="-2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26306" y="3226594"/>
            <a:ext cx="623888" cy="428625"/>
          </a:xfrm>
          <a:custGeom>
            <a:avLst/>
            <a:gdLst>
              <a:gd name="connsiteX0" fmla="*/ 0 w 623888"/>
              <a:gd name="connsiteY0" fmla="*/ 428625 h 428625"/>
              <a:gd name="connsiteX1" fmla="*/ 623888 w 623888"/>
              <a:gd name="connsiteY1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888" h="428625">
                <a:moveTo>
                  <a:pt x="0" y="428625"/>
                </a:moveTo>
                <a:lnTo>
                  <a:pt x="62388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824038" y="3579019"/>
            <a:ext cx="164306" cy="335756"/>
          </a:xfrm>
          <a:custGeom>
            <a:avLst/>
            <a:gdLst>
              <a:gd name="connsiteX0" fmla="*/ 164306 w 164306"/>
              <a:gd name="connsiteY0" fmla="*/ 335756 h 335756"/>
              <a:gd name="connsiteX1" fmla="*/ 0 w 164306"/>
              <a:gd name="connsiteY1" fmla="*/ 0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306" h="335756">
                <a:moveTo>
                  <a:pt x="164306" y="335756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8762" y="1757362"/>
            <a:ext cx="283464" cy="283464"/>
            <a:chOff x="1528762" y="1757362"/>
            <a:chExt cx="283464" cy="283464"/>
          </a:xfrm>
        </p:grpSpPr>
        <p:sp>
          <p:nvSpPr>
            <p:cNvPr id="26" name="Oval 25"/>
            <p:cNvSpPr/>
            <p:nvPr/>
          </p:nvSpPr>
          <p:spPr bwMode="auto">
            <a:xfrm>
              <a:off x="1528762" y="1757362"/>
              <a:ext cx="283464" cy="28346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1606374" y="177085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1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72062" y="1757362"/>
            <a:ext cx="283464" cy="283464"/>
            <a:chOff x="1528762" y="1757362"/>
            <a:chExt cx="283464" cy="283464"/>
          </a:xfrm>
        </p:grpSpPr>
        <p:sp>
          <p:nvSpPr>
            <p:cNvPr id="30" name="Oval 29"/>
            <p:cNvSpPr/>
            <p:nvPr/>
          </p:nvSpPr>
          <p:spPr bwMode="auto">
            <a:xfrm>
              <a:off x="1528762" y="1757362"/>
              <a:ext cx="283464" cy="283464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1606374" y="1770854"/>
              <a:ext cx="128240" cy="25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4</a:t>
              </a:r>
              <a:endPara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722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>
            <a:fillRect/>
          </a:stretch>
        </p:blipFill>
        <p:spPr>
          <a:xfrm>
            <a:off x="298704" y="566928"/>
            <a:ext cx="8546592" cy="57241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44.13b</a:t>
            </a:r>
            <a:endParaRPr lang="en-US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6231" y="924562"/>
            <a:ext cx="2019784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Descending limb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loop of</a:t>
            </a:r>
          </a:p>
          <a:p>
            <a:pPr>
              <a:lnSpc>
                <a:spcPts val="2100"/>
              </a:lnSpc>
            </a:pPr>
            <a:r>
              <a:rPr lang="en-US" sz="19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Henle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975770" y="2004857"/>
            <a:ext cx="3831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6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242720" y="664212"/>
            <a:ext cx="1777731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Thick segment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ascending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55420" y="1737363"/>
            <a:ext cx="4664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742157" y="2265206"/>
            <a:ext cx="119263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440657" y="3174843"/>
            <a:ext cx="187391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Active transport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440657" y="3600293"/>
            <a:ext cx="205024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000000"/>
                </a:solidFill>
                <a:latin typeface="Arial"/>
                <a:ea typeface="ＭＳ Ｐゴシック" charset="0"/>
              </a:rPr>
              <a:t>Passive transport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174429" y="3070068"/>
            <a:ext cx="158697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Thin segment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ascending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limb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266532" y="4273395"/>
            <a:ext cx="4664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7573169" y="2379507"/>
            <a:ext cx="46647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7516842" y="2957355"/>
            <a:ext cx="117981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7335044" y="3907476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7335044" y="4280538"/>
            <a:ext cx="3831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6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1062832" y="4821081"/>
            <a:ext cx="119263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55656" y="2947987"/>
            <a:ext cx="301752" cy="301752"/>
            <a:chOff x="7155656" y="2947987"/>
            <a:chExt cx="301752" cy="301752"/>
          </a:xfrm>
        </p:grpSpPr>
        <p:sp>
          <p:nvSpPr>
            <p:cNvPr id="2" name="Oval 1"/>
            <p:cNvSpPr/>
            <p:nvPr/>
          </p:nvSpPr>
          <p:spPr bwMode="auto">
            <a:xfrm>
              <a:off x="7155656" y="2947987"/>
              <a:ext cx="301752" cy="30175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7238404" y="2964211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5</a:t>
              </a:r>
              <a:endParaRPr lang="en-US" sz="19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22032" y="3050381"/>
            <a:ext cx="301752" cy="301752"/>
            <a:chOff x="7155656" y="2947987"/>
            <a:chExt cx="301752" cy="301752"/>
          </a:xfrm>
        </p:grpSpPr>
        <p:sp>
          <p:nvSpPr>
            <p:cNvPr id="26" name="Oval 25"/>
            <p:cNvSpPr/>
            <p:nvPr/>
          </p:nvSpPr>
          <p:spPr bwMode="auto">
            <a:xfrm>
              <a:off x="7155656" y="2947987"/>
              <a:ext cx="301752" cy="30175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TextBox 19"/>
            <p:cNvSpPr txBox="1">
              <a:spLocks noChangeArrowheads="1"/>
            </p:cNvSpPr>
            <p:nvPr/>
          </p:nvSpPr>
          <p:spPr bwMode="auto">
            <a:xfrm>
              <a:off x="7238404" y="2964211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9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55419" y="906304"/>
            <a:ext cx="301752" cy="301752"/>
            <a:chOff x="7155656" y="2947987"/>
            <a:chExt cx="301752" cy="301752"/>
          </a:xfrm>
        </p:grpSpPr>
        <p:sp>
          <p:nvSpPr>
            <p:cNvPr id="29" name="Oval 28"/>
            <p:cNvSpPr/>
            <p:nvPr/>
          </p:nvSpPr>
          <p:spPr bwMode="auto">
            <a:xfrm>
              <a:off x="7155656" y="2947987"/>
              <a:ext cx="301752" cy="30175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0" name="TextBox 19"/>
            <p:cNvSpPr txBox="1">
              <a:spLocks noChangeArrowheads="1"/>
            </p:cNvSpPr>
            <p:nvPr/>
          </p:nvSpPr>
          <p:spPr bwMode="auto">
            <a:xfrm>
              <a:off x="7238404" y="2964211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00613" y="650082"/>
            <a:ext cx="301752" cy="301752"/>
            <a:chOff x="7155656" y="2947987"/>
            <a:chExt cx="301752" cy="301752"/>
          </a:xfrm>
        </p:grpSpPr>
        <p:sp>
          <p:nvSpPr>
            <p:cNvPr id="32" name="Oval 31"/>
            <p:cNvSpPr/>
            <p:nvPr/>
          </p:nvSpPr>
          <p:spPr bwMode="auto">
            <a:xfrm>
              <a:off x="7155656" y="2947987"/>
              <a:ext cx="301752" cy="301752"/>
            </a:xfrm>
            <a:prstGeom prst="ellipse">
              <a:avLst/>
            </a:prstGeom>
            <a:solidFill>
              <a:srgbClr val="0092C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7238404" y="2964211"/>
              <a:ext cx="13625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en-US" sz="1900" b="1" dirty="0" smtClean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3</a:t>
              </a:r>
              <a:endParaRPr lang="en-US" sz="1900" b="1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603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Bowman’s Capsule and Proximal Tubule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4" name="44_15BowmansCapsule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0" y="1066800"/>
            <a:ext cx="6591300" cy="48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Collecting Duct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4" name="44_15CollectingDuct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0" y="838200"/>
            <a:ext cx="6797040" cy="50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Loop of </a:t>
            </a:r>
            <a:r>
              <a:rPr lang="en-US" dirty="0" err="1" smtClean="0"/>
              <a:t>Henle</a:t>
            </a:r>
            <a:r>
              <a:rPr lang="en-US" dirty="0" smtClean="0"/>
              <a:t> and Distal Tubule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  <p:pic>
        <p:nvPicPr>
          <p:cNvPr id="4" name="44_15LoopOfHenle_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838200"/>
            <a:ext cx="6781800" cy="50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smtClean="0"/>
              <a:t>Solute Gradients and Water Conservation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mammalian kidney</a:t>
            </a:r>
            <a:r>
              <a:rPr lang="ja-JP" altLang="en-US" smtClean="0"/>
              <a:t>’</a:t>
            </a:r>
            <a:r>
              <a:rPr lang="en-US" altLang="ja-JP" smtClean="0"/>
              <a:t>s ability to conserve water is a key terrestrial adaptation</a:t>
            </a:r>
          </a:p>
          <a:p>
            <a:r>
              <a:rPr lang="en-US" smtClean="0"/>
              <a:t>Hyperosmotic urine can be produced only because considerable energy is expended to transport solutes against concentration gradients</a:t>
            </a:r>
          </a:p>
          <a:p>
            <a:r>
              <a:rPr lang="en-US" smtClean="0"/>
              <a:t>The two primary solutes affecting osmolarity are NaCl and urea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Osmosis and Osmolarity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enters and leaves cells by osmosis</a:t>
            </a:r>
          </a:p>
          <a:p>
            <a:r>
              <a:rPr lang="en-US" b="1" dirty="0" err="1" smtClean="0"/>
              <a:t>Osmolarity</a:t>
            </a:r>
            <a:r>
              <a:rPr lang="en-US" dirty="0" smtClean="0"/>
              <a:t>, the solute concentration of a solution, determines the movement of water across a selectively permeable membrane</a:t>
            </a:r>
          </a:p>
          <a:p>
            <a:r>
              <a:rPr lang="en-US" dirty="0" smtClean="0"/>
              <a:t>If two solutions are </a:t>
            </a:r>
            <a:r>
              <a:rPr lang="en-US" dirty="0" err="1" smtClean="0"/>
              <a:t>isoosmotic</a:t>
            </a:r>
            <a:r>
              <a:rPr lang="en-US" dirty="0" smtClean="0"/>
              <a:t>, water molecules will cross the membrane at equal rates in both directions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Concentrating Urine in the Mammalian Kidney</a:t>
            </a:r>
            <a:endParaRPr lang="en-US" dirty="0" smtClean="0"/>
          </a:p>
        </p:txBody>
      </p: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the proximal tubule, filtrate volume decreases as water and salt are reabsorbed, but osmolarity remains the same</a:t>
            </a:r>
          </a:p>
          <a:p>
            <a:r>
              <a:rPr lang="en-US" smtClean="0"/>
              <a:t>As the filtrate flows to the descending limb of the loop of Henle, solutes become more concentrated due to water leaving the tubule by osmosis</a:t>
            </a:r>
          </a:p>
          <a:p>
            <a:r>
              <a:rPr lang="en-US" smtClean="0"/>
              <a:t>NaCl diffusing from the ascending limb maintains a high osmolarity in the interstitial fluid of the renal medulla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Energy is expended to actively transport NaCl from the filtrate in the upper part of the ascending limb</a:t>
            </a:r>
          </a:p>
          <a:p>
            <a:r>
              <a:rPr lang="en-US" smtClean="0"/>
              <a:t>The </a:t>
            </a:r>
            <a:r>
              <a:rPr lang="en-US" b="1" smtClean="0"/>
              <a:t>countercurrent multiplier system</a:t>
            </a:r>
            <a:r>
              <a:rPr lang="en-US" smtClean="0"/>
              <a:t> involving the loop of Henle maintains a high salt concentration in the kidney</a:t>
            </a:r>
          </a:p>
          <a:p>
            <a:r>
              <a:rPr lang="en-US" smtClean="0"/>
              <a:t>This system allows the vasa recta to supply the kidney with nutrients without interfering with the osmolarity gradient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the collecting duct, osmosis extracts water from the filtrate as it passes from cortex to medulla and encounters interstitial fluid of increasing osmolarity</a:t>
            </a:r>
          </a:p>
          <a:p>
            <a:r>
              <a:rPr lang="en-US" smtClean="0"/>
              <a:t>Urine produced is isoosmotic to the interstitial fluid of the inner medulla, but hyperosmotic to blood and interstitial fluids elsewhere in the body</a:t>
            </a:r>
          </a:p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55776" y="213360"/>
            <a:ext cx="66324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44.14_1</a:t>
            </a:r>
            <a:endParaRPr lang="en-US"/>
          </a:p>
        </p:txBody>
      </p:sp>
      <p:sp>
        <p:nvSpPr>
          <p:cNvPr id="49" name="TextBox 2"/>
          <p:cNvSpPr txBox="1">
            <a:spLocks noChangeArrowheads="1"/>
          </p:cNvSpPr>
          <p:nvPr/>
        </p:nvSpPr>
        <p:spPr bwMode="auto">
          <a:xfrm>
            <a:off x="2685415" y="124872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50" name="TextBox 3"/>
          <p:cNvSpPr txBox="1">
            <a:spLocks noChangeArrowheads="1"/>
          </p:cNvSpPr>
          <p:nvPr/>
        </p:nvSpPr>
        <p:spPr bwMode="auto">
          <a:xfrm>
            <a:off x="2155190" y="14344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3682365" y="153924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6593840" y="716916"/>
            <a:ext cx="115416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Osmolarity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of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006590" y="18265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586865" y="2324259"/>
            <a:ext cx="74860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61540" y="2720341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2" name="TextBox 19"/>
          <p:cNvSpPr txBox="1">
            <a:spLocks noChangeArrowheads="1"/>
          </p:cNvSpPr>
          <p:nvPr/>
        </p:nvSpPr>
        <p:spPr bwMode="auto">
          <a:xfrm>
            <a:off x="2161540" y="3141028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Passive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3" name="TextBox 21"/>
          <p:cNvSpPr txBox="1">
            <a:spLocks noChangeArrowheads="1"/>
          </p:cNvSpPr>
          <p:nvPr/>
        </p:nvSpPr>
        <p:spPr bwMode="auto">
          <a:xfrm>
            <a:off x="3079115" y="2199641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64" name="TextBox 22"/>
          <p:cNvSpPr txBox="1">
            <a:spLocks noChangeArrowheads="1"/>
          </p:cNvSpPr>
          <p:nvPr/>
        </p:nvSpPr>
        <p:spPr bwMode="auto">
          <a:xfrm>
            <a:off x="3785552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6982777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70" name="TextBox 28"/>
          <p:cNvSpPr txBox="1">
            <a:spLocks noChangeArrowheads="1"/>
          </p:cNvSpPr>
          <p:nvPr/>
        </p:nvSpPr>
        <p:spPr bwMode="auto">
          <a:xfrm>
            <a:off x="3079115" y="33378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72" name="TextBox 30"/>
          <p:cNvSpPr txBox="1">
            <a:spLocks noChangeArrowheads="1"/>
          </p:cNvSpPr>
          <p:nvPr/>
        </p:nvSpPr>
        <p:spPr bwMode="auto">
          <a:xfrm>
            <a:off x="1749584" y="3906203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3" name="TextBox 32"/>
          <p:cNvSpPr txBox="1">
            <a:spLocks noChangeArrowheads="1"/>
          </p:cNvSpPr>
          <p:nvPr/>
        </p:nvSpPr>
        <p:spPr bwMode="auto">
          <a:xfrm>
            <a:off x="3079115" y="43665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74" name="TextBox 33"/>
          <p:cNvSpPr txBox="1">
            <a:spLocks noChangeArrowheads="1"/>
          </p:cNvSpPr>
          <p:nvPr/>
        </p:nvSpPr>
        <p:spPr bwMode="auto">
          <a:xfrm>
            <a:off x="3785552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80" name="TextBox 39"/>
          <p:cNvSpPr txBox="1">
            <a:spLocks noChangeArrowheads="1"/>
          </p:cNvSpPr>
          <p:nvPr/>
        </p:nvSpPr>
        <p:spPr bwMode="auto">
          <a:xfrm>
            <a:off x="6885940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81" name="TextBox 40"/>
          <p:cNvSpPr txBox="1">
            <a:spLocks noChangeArrowheads="1"/>
          </p:cNvSpPr>
          <p:nvPr/>
        </p:nvSpPr>
        <p:spPr bwMode="auto">
          <a:xfrm>
            <a:off x="3785552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87" name="TextBox 46"/>
          <p:cNvSpPr txBox="1">
            <a:spLocks noChangeArrowheads="1"/>
          </p:cNvSpPr>
          <p:nvPr/>
        </p:nvSpPr>
        <p:spPr bwMode="auto">
          <a:xfrm>
            <a:off x="4223702" y="6015991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  <p:sp>
        <p:nvSpPr>
          <p:cNvPr id="88" name="TextBox 47"/>
          <p:cNvSpPr txBox="1">
            <a:spLocks noChangeArrowheads="1"/>
          </p:cNvSpPr>
          <p:nvPr/>
        </p:nvSpPr>
        <p:spPr bwMode="auto">
          <a:xfrm>
            <a:off x="6854190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934527" y="5482591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0" name="TextBox 50"/>
          <p:cNvSpPr txBox="1">
            <a:spLocks noChangeArrowheads="1"/>
          </p:cNvSpPr>
          <p:nvPr/>
        </p:nvSpPr>
        <p:spPr bwMode="auto">
          <a:xfrm>
            <a:off x="3079115" y="5333366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91" name="TextBox 51"/>
          <p:cNvSpPr txBox="1">
            <a:spLocks noChangeArrowheads="1"/>
          </p:cNvSpPr>
          <p:nvPr/>
        </p:nvSpPr>
        <p:spPr bwMode="auto">
          <a:xfrm>
            <a:off x="6768465" y="5657216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</p:spTree>
    <p:extLst>
      <p:ext uri="{BB962C8B-B14F-4D97-AF65-F5344CB8AC3E}">
        <p14:creationId xmlns:p14="http://schemas.microsoft.com/office/powerpoint/2010/main" val="8748223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55776" y="213360"/>
            <a:ext cx="66324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44.14_2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85415" y="124872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55190" y="14344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682365" y="153924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84065" y="1766253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61915" y="14836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826952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200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593840" y="716916"/>
            <a:ext cx="115416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Osmolarity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of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06590" y="18265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86865" y="2324259"/>
            <a:ext cx="74860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61540" y="2720341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161540" y="3141028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Passive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079115" y="2199641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3785552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168140" y="2199641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6982777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079115" y="33378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4168140" y="3337878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1749584" y="3906203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3079115" y="43665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3785552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32" name="TextBox 34"/>
          <p:cNvSpPr txBox="1">
            <a:spLocks noChangeArrowheads="1"/>
          </p:cNvSpPr>
          <p:nvPr/>
        </p:nvSpPr>
        <p:spPr bwMode="auto">
          <a:xfrm>
            <a:off x="4168140" y="4366578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33" name="TextBox 35"/>
          <p:cNvSpPr txBox="1">
            <a:spLocks noChangeArrowheads="1"/>
          </p:cNvSpPr>
          <p:nvPr/>
        </p:nvSpPr>
        <p:spPr bwMode="auto">
          <a:xfrm>
            <a:off x="4826952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6885940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38" name="TextBox 40"/>
          <p:cNvSpPr txBox="1">
            <a:spLocks noChangeArrowheads="1"/>
          </p:cNvSpPr>
          <p:nvPr/>
        </p:nvSpPr>
        <p:spPr bwMode="auto">
          <a:xfrm>
            <a:off x="3785552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39" name="TextBox 41"/>
          <p:cNvSpPr txBox="1">
            <a:spLocks noChangeArrowheads="1"/>
          </p:cNvSpPr>
          <p:nvPr/>
        </p:nvSpPr>
        <p:spPr bwMode="auto">
          <a:xfrm>
            <a:off x="4826952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700</a:t>
            </a:r>
          </a:p>
        </p:txBody>
      </p: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4168140" y="5333366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4223702" y="6015991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  <p:sp>
        <p:nvSpPr>
          <p:cNvPr id="45" name="TextBox 47"/>
          <p:cNvSpPr txBox="1">
            <a:spLocks noChangeArrowheads="1"/>
          </p:cNvSpPr>
          <p:nvPr/>
        </p:nvSpPr>
        <p:spPr bwMode="auto">
          <a:xfrm>
            <a:off x="6854190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46" name="TextBox 48"/>
          <p:cNvSpPr txBox="1">
            <a:spLocks noChangeArrowheads="1"/>
          </p:cNvSpPr>
          <p:nvPr/>
        </p:nvSpPr>
        <p:spPr bwMode="auto">
          <a:xfrm>
            <a:off x="1934527" y="5482591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50"/>
          <p:cNvSpPr txBox="1">
            <a:spLocks noChangeArrowheads="1"/>
          </p:cNvSpPr>
          <p:nvPr/>
        </p:nvSpPr>
        <p:spPr bwMode="auto">
          <a:xfrm>
            <a:off x="3079115" y="5333366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48" name="TextBox 51"/>
          <p:cNvSpPr txBox="1">
            <a:spLocks noChangeArrowheads="1"/>
          </p:cNvSpPr>
          <p:nvPr/>
        </p:nvSpPr>
        <p:spPr bwMode="auto">
          <a:xfrm>
            <a:off x="6768465" y="5657216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</p:spTree>
    <p:extLst>
      <p:ext uri="{BB962C8B-B14F-4D97-AF65-F5344CB8AC3E}">
        <p14:creationId xmlns:p14="http://schemas.microsoft.com/office/powerpoint/2010/main" val="26878697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255776" y="213360"/>
            <a:ext cx="663244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44.14_3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85415" y="124872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155190" y="14344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682365" y="153924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84065" y="1766253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61915" y="14836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279515" y="18265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600065" y="2199641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826952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200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279515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593840" y="716916"/>
            <a:ext cx="115416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Osmolarity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of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interstitial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fluid</a:t>
            </a:r>
          </a:p>
          <a:p>
            <a:pPr algn="ctr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06590" y="1826578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300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86865" y="2324259"/>
            <a:ext cx="74860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CORTEX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61540" y="2720341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161540" y="3141028"/>
            <a:ext cx="7341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Passive</a:t>
            </a:r>
          </a:p>
          <a:p>
            <a:pPr>
              <a:lnSpc>
                <a:spcPts val="1500"/>
              </a:lnSpc>
            </a:pPr>
            <a:r>
              <a:rPr lang="en-US" sz="13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transport</a:t>
            </a:r>
            <a:endParaRPr lang="en-US" sz="13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079115" y="2199641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3785552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168140" y="2199641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5600065" y="2807653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5528627" y="3347403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5600065" y="3860166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6982777" y="26917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079115" y="33378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4168140" y="3337878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1749584" y="3906203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3079115" y="43665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3785552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32" name="TextBox 34"/>
          <p:cNvSpPr txBox="1">
            <a:spLocks noChangeArrowheads="1"/>
          </p:cNvSpPr>
          <p:nvPr/>
        </p:nvSpPr>
        <p:spPr bwMode="auto">
          <a:xfrm>
            <a:off x="4168140" y="4366578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33" name="TextBox 35"/>
          <p:cNvSpPr txBox="1">
            <a:spLocks noChangeArrowheads="1"/>
          </p:cNvSpPr>
          <p:nvPr/>
        </p:nvSpPr>
        <p:spPr bwMode="auto">
          <a:xfrm>
            <a:off x="4826952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400</a:t>
            </a:r>
          </a:p>
        </p:txBody>
      </p:sp>
      <p:sp>
        <p:nvSpPr>
          <p:cNvPr id="34" name="TextBox 36"/>
          <p:cNvSpPr txBox="1">
            <a:spLocks noChangeArrowheads="1"/>
          </p:cNvSpPr>
          <p:nvPr/>
        </p:nvSpPr>
        <p:spPr bwMode="auto">
          <a:xfrm>
            <a:off x="5600065" y="4366578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5" name="TextBox 37"/>
          <p:cNvSpPr txBox="1">
            <a:spLocks noChangeArrowheads="1"/>
          </p:cNvSpPr>
          <p:nvPr/>
        </p:nvSpPr>
        <p:spPr bwMode="auto">
          <a:xfrm>
            <a:off x="5450840" y="4749166"/>
            <a:ext cx="37029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6279515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6885940" y="4034791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600</a:t>
            </a:r>
          </a:p>
        </p:txBody>
      </p:sp>
      <p:sp>
        <p:nvSpPr>
          <p:cNvPr id="38" name="TextBox 40"/>
          <p:cNvSpPr txBox="1">
            <a:spLocks noChangeArrowheads="1"/>
          </p:cNvSpPr>
          <p:nvPr/>
        </p:nvSpPr>
        <p:spPr bwMode="auto">
          <a:xfrm>
            <a:off x="3785552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39" name="TextBox 41"/>
          <p:cNvSpPr txBox="1">
            <a:spLocks noChangeArrowheads="1"/>
          </p:cNvSpPr>
          <p:nvPr/>
        </p:nvSpPr>
        <p:spPr bwMode="auto">
          <a:xfrm>
            <a:off x="4826952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700</a:t>
            </a:r>
          </a:p>
        </p:txBody>
      </p: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4168140" y="5333366"/>
            <a:ext cx="37991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NaCl</a:t>
            </a:r>
          </a:p>
        </p:txBody>
      </p:sp>
      <p:sp>
        <p:nvSpPr>
          <p:cNvPr id="41" name="TextBox 43"/>
          <p:cNvSpPr txBox="1">
            <a:spLocks noChangeArrowheads="1"/>
          </p:cNvSpPr>
          <p:nvPr/>
        </p:nvSpPr>
        <p:spPr bwMode="auto">
          <a:xfrm>
            <a:off x="5600065" y="5163503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42" name="TextBox 44"/>
          <p:cNvSpPr txBox="1">
            <a:spLocks noChangeArrowheads="1"/>
          </p:cNvSpPr>
          <p:nvPr/>
        </p:nvSpPr>
        <p:spPr bwMode="auto">
          <a:xfrm>
            <a:off x="5450840" y="5563553"/>
            <a:ext cx="37029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Urea</a:t>
            </a:r>
          </a:p>
        </p:txBody>
      </p:sp>
      <p:sp>
        <p:nvSpPr>
          <p:cNvPr id="43" name="TextBox 45"/>
          <p:cNvSpPr txBox="1">
            <a:spLocks noChangeArrowheads="1"/>
          </p:cNvSpPr>
          <p:nvPr/>
        </p:nvSpPr>
        <p:spPr bwMode="auto">
          <a:xfrm>
            <a:off x="6211252" y="5747703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  <p:sp>
        <p:nvSpPr>
          <p:cNvPr id="44" name="TextBox 46"/>
          <p:cNvSpPr txBox="1">
            <a:spLocks noChangeArrowheads="1"/>
          </p:cNvSpPr>
          <p:nvPr/>
        </p:nvSpPr>
        <p:spPr bwMode="auto">
          <a:xfrm>
            <a:off x="4223702" y="6015991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  <p:sp>
        <p:nvSpPr>
          <p:cNvPr id="45" name="TextBox 47"/>
          <p:cNvSpPr txBox="1">
            <a:spLocks noChangeArrowheads="1"/>
          </p:cNvSpPr>
          <p:nvPr/>
        </p:nvSpPr>
        <p:spPr bwMode="auto">
          <a:xfrm>
            <a:off x="6854190" y="4952366"/>
            <a:ext cx="2789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900</a:t>
            </a:r>
          </a:p>
        </p:txBody>
      </p:sp>
      <p:sp>
        <p:nvSpPr>
          <p:cNvPr id="46" name="TextBox 48"/>
          <p:cNvSpPr txBox="1">
            <a:spLocks noChangeArrowheads="1"/>
          </p:cNvSpPr>
          <p:nvPr/>
        </p:nvSpPr>
        <p:spPr bwMode="auto">
          <a:xfrm>
            <a:off x="1934527" y="5482591"/>
            <a:ext cx="8768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MEDULLA</a:t>
            </a:r>
            <a:endParaRPr lang="en-US" sz="14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50"/>
          <p:cNvSpPr txBox="1">
            <a:spLocks noChangeArrowheads="1"/>
          </p:cNvSpPr>
          <p:nvPr/>
        </p:nvSpPr>
        <p:spPr bwMode="auto">
          <a:xfrm>
            <a:off x="3079115" y="5333366"/>
            <a:ext cx="3125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3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48" name="TextBox 51"/>
          <p:cNvSpPr txBox="1">
            <a:spLocks noChangeArrowheads="1"/>
          </p:cNvSpPr>
          <p:nvPr/>
        </p:nvSpPr>
        <p:spPr bwMode="auto">
          <a:xfrm>
            <a:off x="6768465" y="5657216"/>
            <a:ext cx="418384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1,200</a:t>
            </a:r>
          </a:p>
        </p:txBody>
      </p:sp>
    </p:spTree>
    <p:extLst>
      <p:ext uri="{BB962C8B-B14F-4D97-AF65-F5344CB8AC3E}">
        <p14:creationId xmlns:p14="http://schemas.microsoft.com/office/powerpoint/2010/main" val="195839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Adaptations of the Vertebrate Kidney to Diverse Environments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smtClean="0"/>
              <a:t>Variations in nephron structure and function equip the kidneys of different vertebrates for osmoregulation in various habitats</a:t>
            </a: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Mammals</a:t>
            </a:r>
            <a:endParaRPr lang="en-US" smtClean="0"/>
          </a:p>
        </p:txBody>
      </p:sp>
      <p:sp>
        <p:nvSpPr>
          <p:cNvPr id="1187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juxtamedullary nephron is key to water conservation in terrestrial animals</a:t>
            </a:r>
          </a:p>
          <a:p>
            <a:r>
              <a:rPr lang="en-US" smtClean="0"/>
              <a:t>Mammals that inhabit dry environments have long loops of Henle, while those in fresh water have relatively short loops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Case Study: </a:t>
            </a:r>
            <a:r>
              <a:rPr lang="en-US" i="1" smtClean="0"/>
              <a:t>Kidney Function in the Vampire Bat</a:t>
            </a:r>
            <a:endParaRPr lang="en-US" smtClean="0"/>
          </a:p>
        </p:txBody>
      </p:sp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South American vampire bat, which feeds at night on the blood of large birds and mammals, illustrates the versatility of the mammalian kidney</a:t>
            </a:r>
          </a:p>
          <a:p>
            <a:r>
              <a:rPr lang="en-US" smtClean="0"/>
              <a:t>The vampire bat can alternate rapidly between producing large amounts of dilute urine and small amounts of very hyperosmotic urine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44" y="1746504"/>
            <a:ext cx="3334512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0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two solutions differ in osmolarity, the net flow of water is from the hypoosmotic (less concentrated) to the hyperosmotic (more concentrated) solution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Birds and Other Reptiles</a:t>
            </a:r>
            <a:endParaRPr lang="en-US" smtClean="0"/>
          </a:p>
        </p:txBody>
      </p:sp>
      <p:sp>
        <p:nvSpPr>
          <p:cNvPr id="1249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Birds have shorter loops of Henle than mammals do, but conserve water by excreting uric acid instead of urea </a:t>
            </a:r>
          </a:p>
          <a:p>
            <a:r>
              <a:rPr lang="en-US" smtClean="0"/>
              <a:t>Other reptiles have only cortical nephrons but reabsorb water from wastes in the cloaca</a:t>
            </a:r>
          </a:p>
          <a:p>
            <a:r>
              <a:rPr lang="en-US" smtClean="0"/>
              <a:t>Reptiles also excrete nitrogenous waste as uric acid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44.16</a:t>
            </a:r>
            <a:endParaRPr lang="en-US"/>
          </a:p>
        </p:txBody>
      </p:sp>
      <p:pic>
        <p:nvPicPr>
          <p:cNvPr id="3" name="Picture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14" y="202997"/>
            <a:ext cx="5860572" cy="64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00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331"/>
          </a:xfrm>
        </p:spPr>
        <p:txBody>
          <a:bodyPr/>
          <a:lstStyle/>
          <a:p>
            <a:r>
              <a:rPr lang="en-US" i="1" smtClean="0"/>
              <a:t>Freshwater Fishes and Amphibians</a:t>
            </a:r>
            <a:endParaRPr lang="en-US" smtClean="0"/>
          </a:p>
        </p:txBody>
      </p:sp>
      <p:sp>
        <p:nvSpPr>
          <p:cNvPr id="1290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Freshwater fishes conserve salt in their distal tubules and excrete large volumes of very dilute urine</a:t>
            </a:r>
          </a:p>
          <a:p>
            <a:r>
              <a:rPr lang="en-US" smtClean="0"/>
              <a:t>Kidney function in amphibians is similar to freshwater fishes</a:t>
            </a:r>
          </a:p>
          <a:p>
            <a:r>
              <a:rPr lang="en-US" smtClean="0"/>
              <a:t>Amphibians conserve water on land by reabsorbing water from the urinary bladder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Marine Bony Fishes</a:t>
            </a:r>
            <a:endParaRPr lang="en-US" dirty="0" smtClean="0"/>
          </a:p>
        </p:txBody>
      </p:sp>
      <p:sp>
        <p:nvSpPr>
          <p:cNvPr id="1310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Marine bony fishes have fewer and smaller nephrons than freshwater fishes, and their nephrons lack a distal tubule</a:t>
            </a:r>
          </a:p>
          <a:p>
            <a:r>
              <a:rPr lang="en-US" smtClean="0"/>
              <a:t>Their kidneys have small glomeruli; some lack glomeruli entirely</a:t>
            </a:r>
          </a:p>
          <a:p>
            <a:r>
              <a:rPr lang="en-US" smtClean="0"/>
              <a:t>Filtration rates are low, and very little urine is excreted</a:t>
            </a:r>
          </a:p>
          <a:p>
            <a:r>
              <a:rPr lang="en-US" smtClean="0"/>
              <a:t>Osmoregulation relies on specialized chloride cells in the gills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832104" y="213360"/>
            <a:ext cx="74797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44.17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61853" y="230820"/>
            <a:ext cx="7046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MAKE CONNECTIONS: Ion Movement and Gradients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73760" y="657860"/>
            <a:ext cx="176971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Osmoregulation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23460" y="657860"/>
            <a:ext cx="257762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Information Processing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753360" y="1527810"/>
            <a:ext cx="756617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SALT WATER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777173" y="1665129"/>
            <a:ext cx="19075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Na</a:t>
            </a:r>
            <a:r>
              <a:rPr lang="en-US" sz="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172460" y="2010410"/>
            <a:ext cx="60272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CHLORIDE</a:t>
            </a:r>
          </a:p>
          <a:p>
            <a:pPr algn="r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218498" y="2181067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945448" y="2560479"/>
            <a:ext cx="19075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Na</a:t>
            </a:r>
            <a:r>
              <a:rPr lang="en-US" sz="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970848" y="2766060"/>
            <a:ext cx="416781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>
                <a:solidFill>
                  <a:srgbClr val="FFFFFF"/>
                </a:solidFill>
                <a:latin typeface="Arial"/>
                <a:ea typeface="ＭＳ Ｐゴシック" charset="0"/>
              </a:rPr>
              <a:t>BLOOD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687980" y="2232659"/>
            <a:ext cx="46166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Channel</a:t>
            </a:r>
          </a:p>
          <a:p>
            <a:pPr algn="r">
              <a:lnSpc>
                <a:spcPts val="9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596698" y="2450942"/>
            <a:ext cx="19075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459798" y="2655729"/>
            <a:ext cx="126638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K</a:t>
            </a:r>
            <a:r>
              <a:rPr lang="en-US" sz="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7395210" y="3257392"/>
            <a:ext cx="19075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964998" y="3389948"/>
            <a:ext cx="500137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NEURON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870585" y="3572510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Gas Exchange</a:t>
            </a: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4823460" y="3572510"/>
            <a:ext cx="13208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Locomotion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3148648" y="4562317"/>
            <a:ext cx="216406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2923223" y="4763929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3308985" y="5183029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3066098" y="5497354"/>
            <a:ext cx="216406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729673" y="4501992"/>
            <a:ext cx="216406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4028123" y="4768692"/>
            <a:ext cx="216406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3753485" y="5038567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4163060" y="5335429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3932873" y="5533867"/>
            <a:ext cx="216406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6914198" y="5361623"/>
            <a:ext cx="6155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Filament of</a:t>
            </a:r>
          </a:p>
          <a:p>
            <a:pPr>
              <a:lnSpc>
                <a:spcPts val="900"/>
              </a:lnSpc>
            </a:pPr>
            <a:r>
              <a:rPr lang="en-US" sz="9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flagellum</a:t>
            </a:r>
            <a:endParaRPr lang="en-US" sz="9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7360285" y="5642610"/>
            <a:ext cx="4744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900"/>
              </a:lnSpc>
            </a:pPr>
            <a:r>
              <a:rPr lang="en-US" sz="9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Flagellar</a:t>
            </a:r>
            <a:endParaRPr lang="en-US" sz="9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r">
              <a:lnSpc>
                <a:spcPts val="9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motor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639560" y="6071235"/>
            <a:ext cx="288541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Hook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15773" y="6219667"/>
            <a:ext cx="12663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291523" y="5699760"/>
            <a:ext cx="628377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Guard cells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7209474" y="2230279"/>
            <a:ext cx="455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9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Channel</a:t>
            </a:r>
          </a:p>
          <a:p>
            <a:pPr>
              <a:lnSpc>
                <a:spcPts val="9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closed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3062909" y="1667526"/>
            <a:ext cx="15388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100"/>
              </a:lnSpc>
            </a:pPr>
            <a:r>
              <a:rPr lang="en-US" sz="9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Cl</a:t>
            </a:r>
            <a:r>
              <a:rPr lang="en-US" sz="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–</a:t>
            </a:r>
            <a:endParaRPr lang="en-US" sz="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867525" y="2476500"/>
            <a:ext cx="145256" cy="319088"/>
          </a:xfrm>
          <a:custGeom>
            <a:avLst/>
            <a:gdLst>
              <a:gd name="connsiteX0" fmla="*/ 0 w 145256"/>
              <a:gd name="connsiteY0" fmla="*/ 319088 h 319088"/>
              <a:gd name="connsiteX1" fmla="*/ 145256 w 145256"/>
              <a:gd name="connsiteY1" fmla="*/ 0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56" h="319088">
                <a:moveTo>
                  <a:pt x="0" y="319088"/>
                </a:moveTo>
                <a:lnTo>
                  <a:pt x="14525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7393781" y="2471738"/>
            <a:ext cx="200025" cy="321468"/>
          </a:xfrm>
          <a:custGeom>
            <a:avLst/>
            <a:gdLst>
              <a:gd name="connsiteX0" fmla="*/ 200025 w 200025"/>
              <a:gd name="connsiteY0" fmla="*/ 321468 h 321468"/>
              <a:gd name="connsiteX1" fmla="*/ 0 w 200025"/>
              <a:gd name="connsiteY1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321468">
                <a:moveTo>
                  <a:pt x="200025" y="321468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479006" y="5543550"/>
            <a:ext cx="188119" cy="159544"/>
          </a:xfrm>
          <a:custGeom>
            <a:avLst/>
            <a:gdLst>
              <a:gd name="connsiteX0" fmla="*/ 0 w 188119"/>
              <a:gd name="connsiteY0" fmla="*/ 7144 h 159544"/>
              <a:gd name="connsiteX1" fmla="*/ 95250 w 188119"/>
              <a:gd name="connsiteY1" fmla="*/ 159544 h 159544"/>
              <a:gd name="connsiteX2" fmla="*/ 188119 w 188119"/>
              <a:gd name="connsiteY2" fmla="*/ 0 h 1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119" h="159544">
                <a:moveTo>
                  <a:pt x="0" y="7144"/>
                </a:moveTo>
                <a:lnTo>
                  <a:pt x="95250" y="159544"/>
                </a:lnTo>
                <a:lnTo>
                  <a:pt x="18811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931819" y="6105525"/>
            <a:ext cx="97631" cy="42863"/>
          </a:xfrm>
          <a:custGeom>
            <a:avLst/>
            <a:gdLst>
              <a:gd name="connsiteX0" fmla="*/ 0 w 97631"/>
              <a:gd name="connsiteY0" fmla="*/ 42863 h 42863"/>
              <a:gd name="connsiteX1" fmla="*/ 97631 w 97631"/>
              <a:gd name="connsiteY1" fmla="*/ 0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31" h="42863">
                <a:moveTo>
                  <a:pt x="0" y="42863"/>
                </a:moveTo>
                <a:lnTo>
                  <a:pt x="9763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996113" y="5586413"/>
            <a:ext cx="123825" cy="123825"/>
          </a:xfrm>
          <a:custGeom>
            <a:avLst/>
            <a:gdLst>
              <a:gd name="connsiteX0" fmla="*/ 0 w 123825"/>
              <a:gd name="connsiteY0" fmla="*/ 123825 h 123825"/>
              <a:gd name="connsiteX1" fmla="*/ 123825 w 123825"/>
              <a:gd name="connsiteY1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825" h="123825">
                <a:moveTo>
                  <a:pt x="0" y="123825"/>
                </a:moveTo>
                <a:lnTo>
                  <a:pt x="1238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674769" y="5855494"/>
            <a:ext cx="52387" cy="83344"/>
          </a:xfrm>
          <a:custGeom>
            <a:avLst/>
            <a:gdLst>
              <a:gd name="connsiteX0" fmla="*/ 0 w 52387"/>
              <a:gd name="connsiteY0" fmla="*/ 83344 h 83344"/>
              <a:gd name="connsiteX1" fmla="*/ 52387 w 52387"/>
              <a:gd name="connsiteY1" fmla="*/ 0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" h="83344">
                <a:moveTo>
                  <a:pt x="0" y="83344"/>
                </a:moveTo>
                <a:lnTo>
                  <a:pt x="52387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659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"/>
          <a:stretch>
            <a:fillRect/>
          </a:stretch>
        </p:blipFill>
        <p:spPr>
          <a:xfrm>
            <a:off x="1109472" y="954024"/>
            <a:ext cx="6925056" cy="49499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43006" y="943615"/>
            <a:ext cx="23580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Osmoregulation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91962" y="2647797"/>
            <a:ext cx="1546962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SALT </a:t>
            </a:r>
            <a:r>
              <a:rPr lang="en-US" sz="1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WATER</a:t>
            </a:r>
            <a:endParaRPr lang="en-US" sz="1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75294" y="2970853"/>
            <a:ext cx="40556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Na</a:t>
            </a:r>
            <a:r>
              <a:rPr lang="en-US" sz="1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461926" y="3743172"/>
            <a:ext cx="127278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CHLORIDE</a:t>
            </a:r>
          </a:p>
          <a:p>
            <a:pPr algn="r"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485737" y="4134491"/>
            <a:ext cx="27090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9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862643" y="4998885"/>
            <a:ext cx="40556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Na</a:t>
            </a:r>
            <a:r>
              <a:rPr lang="en-US" sz="1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916619" y="5466403"/>
            <a:ext cx="880049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>
                <a:solidFill>
                  <a:srgbClr val="FFFFFF"/>
                </a:solidFill>
                <a:latin typeface="Arial"/>
                <a:ea typeface="ＭＳ Ｐゴシック" charset="0"/>
              </a:rPr>
              <a:t>BLOOD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143006" y="4342453"/>
            <a:ext cx="315791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marine bony fishes,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 gradients drive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secretion of salt (NaCl),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 process essential to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avoid dehydration.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7035805" y="5213991"/>
            <a:ext cx="27090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K</a:t>
            </a:r>
            <a:r>
              <a:rPr lang="en-US" sz="1900" b="1" baseline="30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900" b="1" baseline="30000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127759" y="2963711"/>
            <a:ext cx="33663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Cl</a:t>
            </a:r>
            <a:r>
              <a:rPr lang="en-US" sz="1900" b="1" baseline="30000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−</a:t>
            </a:r>
          </a:p>
        </p:txBody>
      </p:sp>
    </p:spTree>
    <p:extLst>
      <p:ext uri="{BB962C8B-B14F-4D97-AF65-F5344CB8AC3E}">
        <p14:creationId xmlns:p14="http://schemas.microsoft.com/office/powerpoint/2010/main" val="21894483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9"/>
          <a:stretch>
            <a:fillRect/>
          </a:stretch>
        </p:blipFill>
        <p:spPr>
          <a:xfrm>
            <a:off x="2325624" y="1618488"/>
            <a:ext cx="4492752" cy="3621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44.17aa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45690" y="1614805"/>
            <a:ext cx="23580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Osmoregulation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367916" y="4964429"/>
            <a:ext cx="20689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marine bony fish</a:t>
            </a:r>
          </a:p>
        </p:txBody>
      </p:sp>
    </p:spTree>
    <p:extLst>
      <p:ext uri="{BB962C8B-B14F-4D97-AF65-F5344CB8AC3E}">
        <p14:creationId xmlns:p14="http://schemas.microsoft.com/office/powerpoint/2010/main" val="19432472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069848" y="213360"/>
            <a:ext cx="7004304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44.17b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08394" y="226366"/>
            <a:ext cx="343523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Information Processing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4967" y="3204518"/>
            <a:ext cx="900888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Channel</a:t>
            </a:r>
          </a:p>
          <a:p>
            <a:pPr>
              <a:lnSpc>
                <a:spcPts val="2000"/>
              </a:lnSpc>
              <a:defRPr/>
            </a:pPr>
            <a:r>
              <a:rPr lang="en-US" sz="177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closed</a:t>
            </a:r>
            <a:endParaRPr lang="en-US" sz="1779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0095" y="3198966"/>
            <a:ext cx="900888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9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Channel</a:t>
            </a:r>
            <a:endParaRPr lang="en-US" sz="1779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</a:t>
            </a:r>
            <a:endParaRPr lang="en-US" sz="1779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6330" y="3668064"/>
            <a:ext cx="379912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178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78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108394" y="5444479"/>
            <a:ext cx="6078587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neurons, the opening</a:t>
            </a:r>
          </a:p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closing of channels</a:t>
            </a:r>
          </a:p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selective for sodium or other ions underlies the</a:t>
            </a:r>
          </a:p>
          <a:p>
            <a:pPr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transmission of information as nerve impulses.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8881" y="5371454"/>
            <a:ext cx="379912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1779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57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0356" y="5617516"/>
            <a:ext cx="990656" cy="2308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9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NEURON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5188744" y="3729038"/>
            <a:ext cx="321469" cy="631031"/>
          </a:xfrm>
          <a:custGeom>
            <a:avLst/>
            <a:gdLst>
              <a:gd name="connsiteX0" fmla="*/ 0 w 321469"/>
              <a:gd name="connsiteY0" fmla="*/ 631031 h 631031"/>
              <a:gd name="connsiteX1" fmla="*/ 321469 w 321469"/>
              <a:gd name="connsiteY1" fmla="*/ 0 h 63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1469" h="631031">
                <a:moveTo>
                  <a:pt x="0" y="631031"/>
                </a:moveTo>
                <a:lnTo>
                  <a:pt x="32146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279356" y="3714750"/>
            <a:ext cx="435769" cy="583406"/>
          </a:xfrm>
          <a:custGeom>
            <a:avLst/>
            <a:gdLst>
              <a:gd name="connsiteX0" fmla="*/ 435769 w 435769"/>
              <a:gd name="connsiteY0" fmla="*/ 583406 h 583406"/>
              <a:gd name="connsiteX1" fmla="*/ 0 w 435769"/>
              <a:gd name="connsiteY1" fmla="*/ 0 h 58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5769" h="583406">
                <a:moveTo>
                  <a:pt x="435769" y="583406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734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"/>
          <a:stretch>
            <a:fillRect/>
          </a:stretch>
        </p:blipFill>
        <p:spPr>
          <a:xfrm>
            <a:off x="606552" y="320040"/>
            <a:ext cx="7930896" cy="62179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44.17ba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45476" y="315912"/>
            <a:ext cx="343523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Information Processing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45476" y="6208713"/>
            <a:ext cx="3728585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Leap of a frog capturing prey</a:t>
            </a:r>
          </a:p>
        </p:txBody>
      </p:sp>
    </p:spTree>
    <p:extLst>
      <p:ext uri="{BB962C8B-B14F-4D97-AF65-F5344CB8AC3E}">
        <p14:creationId xmlns:p14="http://schemas.microsoft.com/office/powerpoint/2010/main" val="18134563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"/>
          <a:stretch>
            <a:fillRect/>
          </a:stretch>
        </p:blipFill>
        <p:spPr>
          <a:xfrm>
            <a:off x="594360" y="850392"/>
            <a:ext cx="7955280" cy="51572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44.17c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35000" y="850901"/>
            <a:ext cx="212077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Gas Exchange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815013" y="2671763"/>
            <a:ext cx="4792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308600" y="3124200"/>
            <a:ext cx="28533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175375" y="4068763"/>
            <a:ext cx="28533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629275" y="4778375"/>
            <a:ext cx="4792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124700" y="2533650"/>
            <a:ext cx="4792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799388" y="3136900"/>
            <a:ext cx="4792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178675" y="3744913"/>
            <a:ext cx="28373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8121650" y="4427538"/>
            <a:ext cx="28533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36588" y="5057775"/>
            <a:ext cx="46358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 gradients provide the basis for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opening of plant stomata by</a:t>
            </a:r>
          </a:p>
          <a:p>
            <a:pPr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surrounding guard cells.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83488" y="4860925"/>
            <a:ext cx="47929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20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10288" y="5240338"/>
            <a:ext cx="139461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Guard cells</a:t>
            </a:r>
          </a:p>
        </p:txBody>
      </p:sp>
      <p:sp>
        <p:nvSpPr>
          <p:cNvPr id="18" name="Freeform 17"/>
          <p:cNvSpPr/>
          <p:nvPr/>
        </p:nvSpPr>
        <p:spPr>
          <a:xfrm>
            <a:off x="6560344" y="4876800"/>
            <a:ext cx="404812" cy="350044"/>
          </a:xfrm>
          <a:custGeom>
            <a:avLst/>
            <a:gdLst>
              <a:gd name="connsiteX0" fmla="*/ 0 w 404812"/>
              <a:gd name="connsiteY0" fmla="*/ 16669 h 350044"/>
              <a:gd name="connsiteX1" fmla="*/ 207169 w 404812"/>
              <a:gd name="connsiteY1" fmla="*/ 350044 h 350044"/>
              <a:gd name="connsiteX2" fmla="*/ 404812 w 404812"/>
              <a:gd name="connsiteY2" fmla="*/ 0 h 35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812" h="350044">
                <a:moveTo>
                  <a:pt x="0" y="16669"/>
                </a:moveTo>
                <a:lnTo>
                  <a:pt x="207169" y="350044"/>
                </a:lnTo>
                <a:lnTo>
                  <a:pt x="40481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2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>
            <a:fillRect/>
          </a:stretch>
        </p:blipFill>
        <p:spPr>
          <a:xfrm>
            <a:off x="298704" y="1207008"/>
            <a:ext cx="8546592" cy="44439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52606" y="1213326"/>
            <a:ext cx="2810065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Selectively permeable</a:t>
            </a:r>
          </a:p>
          <a:p>
            <a:pPr algn="ctr">
              <a:lnSpc>
                <a:spcPts val="2300"/>
              </a:lnSpc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685098" y="1819754"/>
            <a:ext cx="973023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Solutes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85473" y="1845945"/>
            <a:ext cx="736997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37185" y="2807970"/>
            <a:ext cx="249747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Hyperosmotic side: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20518" y="3119122"/>
            <a:ext cx="2124299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880" indent="-182880">
              <a:lnSpc>
                <a:spcPts val="2600"/>
              </a:lnSpc>
              <a:buFont typeface="Arial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Higher solute</a:t>
            </a:r>
            <a:b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concentration</a:t>
            </a:r>
          </a:p>
          <a:p>
            <a:pPr marL="182880" indent="-182880">
              <a:lnSpc>
                <a:spcPts val="2600"/>
              </a:lnSpc>
              <a:buFont typeface="Arial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Lower free H</a:t>
            </a:r>
            <a:r>
              <a:rPr lang="en-US" sz="21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  <a:b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concentration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49060" y="2807970"/>
            <a:ext cx="2409314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Hypoosmotic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side: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34774" y="3116741"/>
            <a:ext cx="2183611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880" indent="-182880">
              <a:lnSpc>
                <a:spcPts val="2600"/>
              </a:lnSpc>
              <a:buFont typeface="Arial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Lower solute</a:t>
            </a:r>
            <a:b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concentration</a:t>
            </a:r>
          </a:p>
          <a:p>
            <a:pPr marL="182880" indent="-182880">
              <a:lnSpc>
                <a:spcPts val="2600"/>
              </a:lnSpc>
              <a:buFont typeface="Arial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Higher free H</a:t>
            </a:r>
            <a:r>
              <a:rPr lang="en-US" sz="21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  <a:b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21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concentration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3743960" y="5386070"/>
            <a:ext cx="182582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Net water flow</a:t>
            </a:r>
          </a:p>
        </p:txBody>
      </p:sp>
      <p:sp>
        <p:nvSpPr>
          <p:cNvPr id="17" name="Freeform 16"/>
          <p:cNvSpPr/>
          <p:nvPr/>
        </p:nvSpPr>
        <p:spPr>
          <a:xfrm>
            <a:off x="4291013" y="1774031"/>
            <a:ext cx="257175" cy="1007269"/>
          </a:xfrm>
          <a:custGeom>
            <a:avLst/>
            <a:gdLst>
              <a:gd name="connsiteX0" fmla="*/ 257175 w 257175"/>
              <a:gd name="connsiteY0" fmla="*/ 1007269 h 1007269"/>
              <a:gd name="connsiteX1" fmla="*/ 0 w 257175"/>
              <a:gd name="connsiteY1" fmla="*/ 0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1007269">
                <a:moveTo>
                  <a:pt x="257175" y="1007269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338763" y="2095500"/>
            <a:ext cx="619125" cy="845344"/>
          </a:xfrm>
          <a:custGeom>
            <a:avLst/>
            <a:gdLst>
              <a:gd name="connsiteX0" fmla="*/ 0 w 619125"/>
              <a:gd name="connsiteY0" fmla="*/ 845344 h 845344"/>
              <a:gd name="connsiteX1" fmla="*/ 619125 w 619125"/>
              <a:gd name="connsiteY1" fmla="*/ 0 h 84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 h="845344">
                <a:moveTo>
                  <a:pt x="0" y="845344"/>
                </a:moveTo>
                <a:lnTo>
                  <a:pt x="6191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88694" y="4083844"/>
            <a:ext cx="200025" cy="1319212"/>
          </a:xfrm>
          <a:custGeom>
            <a:avLst/>
            <a:gdLst>
              <a:gd name="connsiteX0" fmla="*/ 0 w 200025"/>
              <a:gd name="connsiteY0" fmla="*/ 0 h 1319212"/>
              <a:gd name="connsiteX1" fmla="*/ 200025 w 200025"/>
              <a:gd name="connsiteY1" fmla="*/ 1319212 h 131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319212">
                <a:moveTo>
                  <a:pt x="0" y="0"/>
                </a:moveTo>
                <a:lnTo>
                  <a:pt x="200025" y="1319212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29000" y="2088356"/>
            <a:ext cx="538163" cy="988219"/>
          </a:xfrm>
          <a:custGeom>
            <a:avLst/>
            <a:gdLst>
              <a:gd name="connsiteX0" fmla="*/ 538163 w 538163"/>
              <a:gd name="connsiteY0" fmla="*/ 900113 h 988219"/>
              <a:gd name="connsiteX1" fmla="*/ 0 w 538163"/>
              <a:gd name="connsiteY1" fmla="*/ 0 h 988219"/>
              <a:gd name="connsiteX2" fmla="*/ 230981 w 538163"/>
              <a:gd name="connsiteY2" fmla="*/ 988219 h 9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8163" h="988219">
                <a:moveTo>
                  <a:pt x="538163" y="900113"/>
                </a:moveTo>
                <a:lnTo>
                  <a:pt x="0" y="0"/>
                </a:lnTo>
                <a:lnTo>
                  <a:pt x="230981" y="98821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"/>
          <a:stretch>
            <a:fillRect/>
          </a:stretch>
        </p:blipFill>
        <p:spPr>
          <a:xfrm>
            <a:off x="1520952" y="993648"/>
            <a:ext cx="6102096" cy="48707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44.17ca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69720" y="995045"/>
            <a:ext cx="212077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Gas Exchange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557020" y="5281295"/>
            <a:ext cx="504144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Opening of plant stomata by surrounding</a:t>
            </a:r>
          </a:p>
          <a:p>
            <a:pPr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guard cells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672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514856" y="213360"/>
            <a:ext cx="6114288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44.17d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539875" y="213632"/>
            <a:ext cx="17584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Locomotion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664200" y="3533095"/>
            <a:ext cx="1096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Filament of</a:t>
            </a:r>
          </a:p>
          <a:p>
            <a:pPr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flagellum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634957" y="4087926"/>
            <a:ext cx="844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ts val="1820"/>
              </a:lnSpc>
            </a:pPr>
            <a:r>
              <a:rPr lang="en-US" sz="16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Flagellar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r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motor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176838" y="4963432"/>
            <a:ext cx="5113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Hook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86400" y="5263470"/>
            <a:ext cx="2276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6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endParaRPr lang="en-US" sz="1600" b="1" baseline="30000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558925" y="6347732"/>
            <a:ext cx="6085577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gradient of </a:t>
            </a: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9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+</a:t>
            </a:r>
            <a:r>
              <a:rPr lang="en-US" sz="1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ions powers the bacterial flagellum.</a:t>
            </a:r>
          </a:p>
        </p:txBody>
      </p:sp>
      <p:sp>
        <p:nvSpPr>
          <p:cNvPr id="12" name="Freeform 11"/>
          <p:cNvSpPr/>
          <p:nvPr/>
        </p:nvSpPr>
        <p:spPr>
          <a:xfrm>
            <a:off x="7167563" y="4517231"/>
            <a:ext cx="102393" cy="164307"/>
          </a:xfrm>
          <a:custGeom>
            <a:avLst/>
            <a:gdLst>
              <a:gd name="connsiteX0" fmla="*/ 0 w 102393"/>
              <a:gd name="connsiteY0" fmla="*/ 164307 h 164307"/>
              <a:gd name="connsiteX1" fmla="*/ 102393 w 102393"/>
              <a:gd name="connsiteY1" fmla="*/ 0 h 16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393" h="164307">
                <a:moveTo>
                  <a:pt x="0" y="164307"/>
                </a:moveTo>
                <a:lnTo>
                  <a:pt x="102393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834063" y="3993356"/>
            <a:ext cx="230981" cy="233363"/>
          </a:xfrm>
          <a:custGeom>
            <a:avLst/>
            <a:gdLst>
              <a:gd name="connsiteX0" fmla="*/ 0 w 230981"/>
              <a:gd name="connsiteY0" fmla="*/ 233363 h 233363"/>
              <a:gd name="connsiteX1" fmla="*/ 230981 w 230981"/>
              <a:gd name="connsiteY1" fmla="*/ 0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81" h="233363">
                <a:moveTo>
                  <a:pt x="0" y="233363"/>
                </a:moveTo>
                <a:lnTo>
                  <a:pt x="23098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710238" y="5014913"/>
            <a:ext cx="169068" cy="69056"/>
          </a:xfrm>
          <a:custGeom>
            <a:avLst/>
            <a:gdLst>
              <a:gd name="connsiteX0" fmla="*/ 0 w 169068"/>
              <a:gd name="connsiteY0" fmla="*/ 69056 h 69056"/>
              <a:gd name="connsiteX1" fmla="*/ 169068 w 169068"/>
              <a:gd name="connsiteY1" fmla="*/ 0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068" h="69056">
                <a:moveTo>
                  <a:pt x="0" y="69056"/>
                </a:moveTo>
                <a:lnTo>
                  <a:pt x="16906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19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075944" y="213360"/>
            <a:ext cx="699211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44.17da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94747" y="212095"/>
            <a:ext cx="175849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Locomotion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112210" y="6308095"/>
            <a:ext cx="2753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A bacterial flagellum</a:t>
            </a:r>
          </a:p>
        </p:txBody>
      </p:sp>
    </p:spTree>
    <p:extLst>
      <p:ext uri="{BB962C8B-B14F-4D97-AF65-F5344CB8AC3E}">
        <p14:creationId xmlns:p14="http://schemas.microsoft.com/office/powerpoint/2010/main" val="32940056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/>
          <a:lstStyle/>
          <a:p>
            <a:r>
              <a:rPr lang="en-US" smtClean="0"/>
              <a:t>Concept 44.5: Hormonal circuits link kidney function, water balance, and blood pressure</a:t>
            </a:r>
            <a:endParaRPr lang="en-US" dirty="0" smtClean="0"/>
          </a:p>
        </p:txBody>
      </p:sp>
      <p:sp>
        <p:nvSpPr>
          <p:cNvPr id="135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Mammals can control the volume and osmolarity of urine in response to changes in salt intake and water availability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Homeostatic Regulation of the Kidney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combination of nervous and hormonal controls manages the osmoregulatory functions of the mammalian kidney</a:t>
            </a:r>
          </a:p>
          <a:p>
            <a:r>
              <a:rPr lang="en-US" smtClean="0"/>
              <a:t>These controls contribute to homeostasis for blood pressure and blood volume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/>
              <a:t>Antidiuretic Hormone</a:t>
            </a:r>
            <a:endParaRPr lang="en-US" dirty="0" smtClean="0"/>
          </a:p>
        </p:txBody>
      </p:sp>
      <p:sp>
        <p:nvSpPr>
          <p:cNvPr id="139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Antidiuretic hormone</a:t>
            </a:r>
            <a:r>
              <a:rPr lang="en-US" smtClean="0"/>
              <a:t>, ADH, is also called vasopressin</a:t>
            </a:r>
          </a:p>
          <a:p>
            <a:r>
              <a:rPr lang="en-US" smtClean="0"/>
              <a:t>ADH molecules released from the posterior pituitary bind to and activate membrane receptors on collecting duct cells</a:t>
            </a:r>
          </a:p>
          <a:p>
            <a:r>
              <a:rPr lang="en-US" smtClean="0"/>
              <a:t>This initiates a signal cascade leading to insertion of aquaporin proteins into the membrane lining the collection duct</a:t>
            </a:r>
          </a:p>
          <a:p>
            <a:r>
              <a:rPr lang="en-US" smtClean="0"/>
              <a:t>The increase in water recapture reduces urine volume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868680" y="213360"/>
            <a:ext cx="7406640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44.18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02030" y="307975"/>
            <a:ext cx="9233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ADH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44905" y="1243013"/>
            <a:ext cx="4424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ADH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067243" y="1746250"/>
            <a:ext cx="5690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467543" y="355600"/>
            <a:ext cx="8207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LUMEN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91130" y="774700"/>
            <a:ext cx="150041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 CELL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826068" y="1604963"/>
            <a:ext cx="121828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Second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messenger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47243" y="515938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280770" y="2553494"/>
            <a:ext cx="9403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kinase 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1762443" y="3411538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Storage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vesicle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4257993" y="4279900"/>
            <a:ext cx="121828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Exocytosis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662430" y="4738688"/>
            <a:ext cx="1154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Aquaporin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water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channel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4775518" y="5011738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3111818" y="5454650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</a:t>
            </a:r>
          </a:p>
        </p:txBody>
      </p:sp>
      <p:sp>
        <p:nvSpPr>
          <p:cNvPr id="2" name="Freeform 1"/>
          <p:cNvSpPr/>
          <p:nvPr/>
        </p:nvSpPr>
        <p:spPr>
          <a:xfrm>
            <a:off x="1304925" y="835819"/>
            <a:ext cx="333375" cy="297656"/>
          </a:xfrm>
          <a:custGeom>
            <a:avLst/>
            <a:gdLst>
              <a:gd name="connsiteX0" fmla="*/ 333375 w 333375"/>
              <a:gd name="connsiteY0" fmla="*/ 297656 h 297656"/>
              <a:gd name="connsiteX1" fmla="*/ 0 w 333375"/>
              <a:gd name="connsiteY1" fmla="*/ 0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297656">
                <a:moveTo>
                  <a:pt x="333375" y="297656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853238" y="638175"/>
            <a:ext cx="264318" cy="0"/>
          </a:xfrm>
          <a:custGeom>
            <a:avLst/>
            <a:gdLst>
              <a:gd name="connsiteX0" fmla="*/ 0 w 264318"/>
              <a:gd name="connsiteY0" fmla="*/ 0 h 0"/>
              <a:gd name="connsiteX1" fmla="*/ 264318 w 2643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318">
                <a:moveTo>
                  <a:pt x="0" y="0"/>
                </a:moveTo>
                <a:lnTo>
                  <a:pt x="26431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641600" y="3556000"/>
            <a:ext cx="415925" cy="120650"/>
          </a:xfrm>
          <a:custGeom>
            <a:avLst/>
            <a:gdLst>
              <a:gd name="connsiteX0" fmla="*/ 0 w 415925"/>
              <a:gd name="connsiteY0" fmla="*/ 0 h 120650"/>
              <a:gd name="connsiteX1" fmla="*/ 415925 w 415925"/>
              <a:gd name="connsiteY1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5925" h="120650">
                <a:moveTo>
                  <a:pt x="0" y="0"/>
                </a:moveTo>
                <a:lnTo>
                  <a:pt x="415925" y="12065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692400" y="4591050"/>
            <a:ext cx="136525" cy="174625"/>
          </a:xfrm>
          <a:custGeom>
            <a:avLst/>
            <a:gdLst>
              <a:gd name="connsiteX0" fmla="*/ 0 w 136525"/>
              <a:gd name="connsiteY0" fmla="*/ 174625 h 174625"/>
              <a:gd name="connsiteX1" fmla="*/ 136525 w 136525"/>
              <a:gd name="connsiteY1" fmla="*/ 0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525" h="174625">
                <a:moveTo>
                  <a:pt x="0" y="174625"/>
                </a:moveTo>
                <a:lnTo>
                  <a:pt x="1365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720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Osmoreceptor cells in the hypothalamus monitor blood osmolarity and regulate release of ADH from the posterior pituitary</a:t>
            </a:r>
          </a:p>
          <a:p>
            <a:r>
              <a:rPr lang="en-US" smtClean="0"/>
              <a:t>When osmolarity rises above its set point, ADH release into the bloodstream increases</a:t>
            </a:r>
          </a:p>
          <a:p>
            <a:r>
              <a:rPr lang="en-US" smtClean="0"/>
              <a:t>When osmolarity drops below a set point, it causes a reduction in ADH secretion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2017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"/>
          <a:stretch>
            <a:fillRect/>
          </a:stretch>
        </p:blipFill>
        <p:spPr>
          <a:xfrm>
            <a:off x="298704" y="371856"/>
            <a:ext cx="8546592" cy="6114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44.19_1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8418" y="2880527"/>
            <a:ext cx="223138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osmolarity</a:t>
            </a:r>
            <a:endParaRPr lang="en-US" sz="1800" b="1" dirty="0" smtClean="0">
              <a:solidFill>
                <a:srgbClr val="FFFFFF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increases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(such as after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sweating profusely).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533032" y="5511808"/>
            <a:ext cx="2436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OSMOLARITY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(285–295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911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"/>
          <a:stretch>
            <a:fillRect/>
          </a:stretch>
        </p:blipFill>
        <p:spPr>
          <a:xfrm>
            <a:off x="298704" y="371856"/>
            <a:ext cx="8546592" cy="6114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44.19_2</a:t>
            </a:r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26171" y="528646"/>
            <a:ext cx="1590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Hypothalamus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1626" y="541143"/>
            <a:ext cx="1872307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Osmoreceptors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hypothalamus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trigger release of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ADH.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205263" y="1531151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Posterior</a:t>
            </a:r>
          </a:p>
          <a:p>
            <a:pPr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pituitary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68725" y="2528101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ADH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8418" y="2880527"/>
            <a:ext cx="223138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Blood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osmolarity</a:t>
            </a:r>
            <a:endParaRPr lang="en-US" sz="1800" b="1" dirty="0" smtClean="0">
              <a:solidFill>
                <a:srgbClr val="FFFFFF"/>
              </a:solidFill>
              <a:latin typeface="Arial"/>
              <a:ea typeface="ＭＳ Ｐゴシック" charset="0"/>
            </a:endParaRP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increases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(such as after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sweating profusely).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500538" y="3261526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Collecting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duct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814863" y="4094964"/>
            <a:ext cx="19348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 reabsorption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002313" y="1704189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tubule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750025" y="383388"/>
            <a:ext cx="1859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Specific neurons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hypothalamus</a:t>
            </a:r>
          </a:p>
          <a:p>
            <a:pPr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generate thirst.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533032" y="5511808"/>
            <a:ext cx="24365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NORMAL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BLOOD OSMOLARITY</a:t>
            </a:r>
          </a:p>
          <a:p>
            <a:pPr algn="ctr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(285–295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mOsm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/L)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26594" y="1676400"/>
            <a:ext cx="923925" cy="264319"/>
          </a:xfrm>
          <a:custGeom>
            <a:avLst/>
            <a:gdLst>
              <a:gd name="connsiteX0" fmla="*/ 0 w 923925"/>
              <a:gd name="connsiteY0" fmla="*/ 264319 h 264319"/>
              <a:gd name="connsiteX1" fmla="*/ 923925 w 923925"/>
              <a:gd name="connsiteY1" fmla="*/ 0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3925" h="264319">
                <a:moveTo>
                  <a:pt x="0" y="264319"/>
                </a:moveTo>
                <a:lnTo>
                  <a:pt x="92392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81564"/>
      </p:ext>
    </p:extLst>
  </p:cSld>
  <p:clrMapOvr>
    <a:masterClrMapping/>
  </p:clrMapOvr>
</p:sld>
</file>

<file path=ppt/theme/theme1.xml><?xml version="1.0" encoding="utf-8"?>
<a:theme xmlns:a="http://schemas.openxmlformats.org/drawingml/2006/main" name="Campbell11e_Lecture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11e_LectureDesign" id="{1E29558D-F693-462F-BFE8-09589E69881C}" vid="{70B05F25-2FB3-4FD4-980B-A633ABC17E0B}"/>
    </a:ext>
  </a:extLst>
</a:theme>
</file>

<file path=ppt/theme/theme10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Campbell11e_LectureDesign</Template>
  <TotalTime>6081</TotalTime>
  <Words>5543</Words>
  <Application>Microsoft Office PowerPoint</Application>
  <PresentationFormat>On-screen Show (4:3)</PresentationFormat>
  <Paragraphs>1452</Paragraphs>
  <Slides>121</Slides>
  <Notes>120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66</vt:i4>
      </vt:variant>
      <vt:variant>
        <vt:lpstr>Slide Titles</vt:lpstr>
      </vt:variant>
      <vt:variant>
        <vt:i4>121</vt:i4>
      </vt:variant>
    </vt:vector>
  </HeadingPairs>
  <TitlesOfParts>
    <vt:vector size="195" baseType="lpstr">
      <vt:lpstr>MS PGothic</vt:lpstr>
      <vt:lpstr>MS PGothic</vt:lpstr>
      <vt:lpstr>Arial</vt:lpstr>
      <vt:lpstr>Geneva</vt:lpstr>
      <vt:lpstr>Times</vt:lpstr>
      <vt:lpstr>Times New Roman</vt:lpstr>
      <vt:lpstr>Wingdings</vt:lpstr>
      <vt:lpstr>ヒラギノ角ゴ Pro W3</vt:lpstr>
      <vt:lpstr>Campbell11e_LectureDesign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PowerPoint Presentation</vt:lpstr>
      <vt:lpstr>A Balancing Act</vt:lpstr>
      <vt:lpstr>Figure 44.1</vt:lpstr>
      <vt:lpstr>Figure 44.1a</vt:lpstr>
      <vt:lpstr>PowerPoint Presentation</vt:lpstr>
      <vt:lpstr>Concept 44.1: Osmoregulation balances the uptake and loss of water and solutes</vt:lpstr>
      <vt:lpstr>Osmosis and Osmolarity</vt:lpstr>
      <vt:lpstr>PowerPoint Presentation</vt:lpstr>
      <vt:lpstr>Figure 44.2</vt:lpstr>
      <vt:lpstr>Osmoregulatory Challenges and Mechanisms</vt:lpstr>
      <vt:lpstr>Figure 44.3</vt:lpstr>
      <vt:lpstr>PowerPoint Presentation</vt:lpstr>
      <vt:lpstr>Marine Animals</vt:lpstr>
      <vt:lpstr>PowerPoint Presentation</vt:lpstr>
      <vt:lpstr>Freshwater Animals</vt:lpstr>
      <vt:lpstr>Figure 44.4</vt:lpstr>
      <vt:lpstr>Figure 44.4a</vt:lpstr>
      <vt:lpstr>Figure 44.4b</vt:lpstr>
      <vt:lpstr>Animals That Live in Temporary Waters</vt:lpstr>
      <vt:lpstr>Figure 44.5</vt:lpstr>
      <vt:lpstr>Figure 44.5a</vt:lpstr>
      <vt:lpstr>Figure 44.5b</vt:lpstr>
      <vt:lpstr>Land Animals</vt:lpstr>
      <vt:lpstr>Energetics of Osmoregulation</vt:lpstr>
      <vt:lpstr>Transport Epithelia in Osmoregulation</vt:lpstr>
      <vt:lpstr>Figure 44.6</vt:lpstr>
      <vt:lpstr>Figure 44.6a</vt:lpstr>
      <vt:lpstr>Figure 44.6b</vt:lpstr>
      <vt:lpstr>Concept 44.2: An animal’s nitrogenous wastes reflect its phylogeny and habitat</vt:lpstr>
      <vt:lpstr>Forms of Nitrogenous Waste</vt:lpstr>
      <vt:lpstr>Ammonia</vt:lpstr>
      <vt:lpstr>Urea</vt:lpstr>
      <vt:lpstr>Uric Acid</vt:lpstr>
      <vt:lpstr>Figure 44.7</vt:lpstr>
      <vt:lpstr>Figure 44.7a</vt:lpstr>
      <vt:lpstr>Figure 44.7b</vt:lpstr>
      <vt:lpstr>The Influence of Evolution and Environment on Nitrogenous Wastes</vt:lpstr>
      <vt:lpstr>Concept 44.3: Diverse excretory systems are variations on a tubular theme</vt:lpstr>
      <vt:lpstr>Excretory Processes</vt:lpstr>
      <vt:lpstr>Figure 44.8</vt:lpstr>
      <vt:lpstr>Survey of Excretory Systems</vt:lpstr>
      <vt:lpstr>Protonephridia</vt:lpstr>
      <vt:lpstr>Figure 44.9</vt:lpstr>
      <vt:lpstr>Metanephridia</vt:lpstr>
      <vt:lpstr>Figure 44.10</vt:lpstr>
      <vt:lpstr>Malpighian Tubules</vt:lpstr>
      <vt:lpstr>Figure 44.11</vt:lpstr>
      <vt:lpstr>Kidneys</vt:lpstr>
      <vt:lpstr>Figure 44.12a</vt:lpstr>
      <vt:lpstr>Figure 44.12aa</vt:lpstr>
      <vt:lpstr>Figure 44.12ab</vt:lpstr>
      <vt:lpstr>Figure 44.12ac</vt:lpstr>
      <vt:lpstr>Figure 44.12b</vt:lpstr>
      <vt:lpstr>Figure 44.12ba</vt:lpstr>
      <vt:lpstr>Figure 44.12bb</vt:lpstr>
      <vt:lpstr>Animation: Nephron Introduction</vt:lpstr>
      <vt:lpstr>Concept 44.4: The nephron is organized for stepwise processing of blood filtrate</vt:lpstr>
      <vt:lpstr>From Blood Filtrate to Urine: A Closer Look</vt:lpstr>
      <vt:lpstr>PowerPoint Presentation</vt:lpstr>
      <vt:lpstr>PowerPoint Presentation</vt:lpstr>
      <vt:lpstr>PowerPoint Presentation</vt:lpstr>
      <vt:lpstr>PowerPoint Presentation</vt:lpstr>
      <vt:lpstr>Figure 44.13</vt:lpstr>
      <vt:lpstr>Figure 44.13a</vt:lpstr>
      <vt:lpstr>Figure 44.13b</vt:lpstr>
      <vt:lpstr>Animation: Bowman’s Capsule and Proximal Tubule</vt:lpstr>
      <vt:lpstr>Animation: Collecting Duct</vt:lpstr>
      <vt:lpstr>Animation: Loop of Henle and Distal Tubule</vt:lpstr>
      <vt:lpstr>Solute Gradients and Water Conservation</vt:lpstr>
      <vt:lpstr>Concentrating Urine in the Mammalian Kidney</vt:lpstr>
      <vt:lpstr>PowerPoint Presentation</vt:lpstr>
      <vt:lpstr>PowerPoint Presentation</vt:lpstr>
      <vt:lpstr>Figure 44.14_1</vt:lpstr>
      <vt:lpstr>Figure 44.14_2</vt:lpstr>
      <vt:lpstr>Figure 44.14_3</vt:lpstr>
      <vt:lpstr>Adaptations of the Vertebrate Kidney to Diverse Environments</vt:lpstr>
      <vt:lpstr>Mammals</vt:lpstr>
      <vt:lpstr>Case Study: Kidney Function in the Vampire Bat</vt:lpstr>
      <vt:lpstr>Figure 44.15</vt:lpstr>
      <vt:lpstr>Birds and Other Reptiles</vt:lpstr>
      <vt:lpstr>Figure 44.16</vt:lpstr>
      <vt:lpstr>Freshwater Fishes and Amphibians</vt:lpstr>
      <vt:lpstr>Marine Bony Fishes</vt:lpstr>
      <vt:lpstr>Figure 44.17</vt:lpstr>
      <vt:lpstr>Figure 44.17a</vt:lpstr>
      <vt:lpstr>Figure 44.17aa</vt:lpstr>
      <vt:lpstr>Figure 44.17b</vt:lpstr>
      <vt:lpstr>Figure 44.17ba</vt:lpstr>
      <vt:lpstr>Figure 44.17c</vt:lpstr>
      <vt:lpstr>Figure 44.17ca</vt:lpstr>
      <vt:lpstr>Figure 44.17d</vt:lpstr>
      <vt:lpstr>Figure 44.17da</vt:lpstr>
      <vt:lpstr>Concept 44.5: Hormonal circuits link kidney function, water balance, and blood pressure</vt:lpstr>
      <vt:lpstr>Homeostatic Regulation of the Kidney</vt:lpstr>
      <vt:lpstr>Antidiuretic Hormone</vt:lpstr>
      <vt:lpstr>Figure 44.18</vt:lpstr>
      <vt:lpstr>PowerPoint Presentation</vt:lpstr>
      <vt:lpstr>Figure 44.19_1</vt:lpstr>
      <vt:lpstr>Figure 44.19_2</vt:lpstr>
      <vt:lpstr>Figure 44.19_3</vt:lpstr>
      <vt:lpstr>Animation: Effect of ADH</vt:lpstr>
      <vt:lpstr>PowerPoint Presentation</vt:lpstr>
      <vt:lpstr>Figure 44.20</vt:lpstr>
      <vt:lpstr>Figure 44.20a</vt:lpstr>
      <vt:lpstr>Figure 44.20b</vt:lpstr>
      <vt:lpstr>Figure 44.20c</vt:lpstr>
      <vt:lpstr>The Renin-Angiotensin-Aldosterone System</vt:lpstr>
      <vt:lpstr>PowerPoint Presentation</vt:lpstr>
      <vt:lpstr>Figure 44.21_1</vt:lpstr>
      <vt:lpstr>Figure 44.21_2</vt:lpstr>
      <vt:lpstr>Figure 44.21_3</vt:lpstr>
      <vt:lpstr>Figure 44.21_4</vt:lpstr>
      <vt:lpstr>Coordinated Regulation of Salt and Water Balance</vt:lpstr>
      <vt:lpstr>Figure 44.UN01a</vt:lpstr>
      <vt:lpstr>Figure 44.UN01b</vt:lpstr>
      <vt:lpstr>Figure 44.UN02</vt:lpstr>
      <vt:lpstr>Figure 44.UN02a</vt:lpstr>
      <vt:lpstr>Figure 44.UN02b</vt:lpstr>
      <vt:lpstr>Figure 44.UN02c</vt:lpstr>
      <vt:lpstr>Figure 44.UN03</vt:lpstr>
      <vt:lpstr>Figure 44.UN04</vt:lpstr>
    </vt:vector>
  </TitlesOfParts>
  <Company>Jerome 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Brian Hastings</cp:lastModifiedBy>
  <cp:revision>265</cp:revision>
  <dcterms:created xsi:type="dcterms:W3CDTF">2010-08-06T18:35:02Z</dcterms:created>
  <dcterms:modified xsi:type="dcterms:W3CDTF">2016-11-26T03:41:42Z</dcterms:modified>
</cp:coreProperties>
</file>