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6"/>
  </p:notesMasterIdLst>
  <p:handoutMasterIdLst>
    <p:handoutMasterId r:id="rId27"/>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73" r:id="rId14"/>
    <p:sldId id="291" r:id="rId15"/>
    <p:sldId id="292" r:id="rId16"/>
    <p:sldId id="293" r:id="rId17"/>
    <p:sldId id="294" r:id="rId18"/>
    <p:sldId id="295" r:id="rId19"/>
    <p:sldId id="296" r:id="rId20"/>
    <p:sldId id="297" r:id="rId21"/>
    <p:sldId id="298" r:id="rId22"/>
    <p:sldId id="299" r:id="rId23"/>
    <p:sldId id="300" r:id="rId24"/>
    <p:sldId id="30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37" autoAdjust="0"/>
    <p:restoredTop sz="94541" autoAdjust="0"/>
  </p:normalViewPr>
  <p:slideViewPr>
    <p:cSldViewPr snapToGrid="0" snapToObjects="1">
      <p:cViewPr varScale="1">
        <p:scale>
          <a:sx n="124" d="100"/>
          <a:sy n="124" d="100"/>
        </p:scale>
        <p:origin x="104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1" d="100"/>
          <a:sy n="61" d="100"/>
        </p:scale>
        <p:origin x="-217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AB8B30-EF24-D84B-961B-2500740388CA}" type="datetimeFigureOut">
              <a:rPr lang="en-US" smtClean="0"/>
              <a:t>1/23/20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1D5F10-5D41-3E45-B524-0E8A81BEBD5D}" type="slidenum">
              <a:rPr lang="en-US" smtClean="0"/>
              <a:t>‹#›</a:t>
            </a:fld>
            <a:endParaRPr lang="en-US"/>
          </a:p>
        </p:txBody>
      </p:sp>
    </p:spTree>
    <p:extLst>
      <p:ext uri="{BB962C8B-B14F-4D97-AF65-F5344CB8AC3E}">
        <p14:creationId xmlns:p14="http://schemas.microsoft.com/office/powerpoint/2010/main" val="5944807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D5F10-5D41-3E45-B524-0E8A81BEBD5D}" type="slidenum">
              <a:rPr lang="en-US" smtClean="0"/>
              <a:t>2</a:t>
            </a:fld>
            <a:endParaRPr lang="en-US"/>
          </a:p>
        </p:txBody>
      </p:sp>
    </p:spTree>
    <p:extLst>
      <p:ext uri="{BB962C8B-B14F-4D97-AF65-F5344CB8AC3E}">
        <p14:creationId xmlns:p14="http://schemas.microsoft.com/office/powerpoint/2010/main" val="498667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15306"/>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18 EVOLUTION AND THE ORIGIN OF SPECIES</a:t>
            </a:r>
          </a:p>
          <a:p>
            <a:pPr algn="ctr"/>
            <a:r>
              <a:rPr lang="en-US" sz="1600" cap="none" dirty="0">
                <a:solidFill>
                  <a:schemeClr val="tx1"/>
                </a:solidFill>
                <a:latin typeface="+mn-lt"/>
              </a:rPr>
              <a:t>PowerPoint Image Slideshow</a:t>
            </a:r>
          </a:p>
        </p:txBody>
      </p:sp>
      <p:sp>
        <p:nvSpPr>
          <p:cNvPr id="9" name="Title">
            <a:extLst>
              <a:ext uri="{FF2B5EF4-FFF2-40B4-BE49-F238E27FC236}">
                <a16:creationId xmlns:a16="http://schemas.microsoft.com/office/drawing/2014/main" id="{9DD6CA68-B0CE-4B9F-BB1B-066F039EAC0B}"/>
              </a:ext>
            </a:extLst>
          </p:cNvPr>
          <p:cNvSpPr>
            <a:spLocks noGrp="1"/>
          </p:cNvSpPr>
          <p:nvPr>
            <p:ph type="title" idx="4294967295"/>
          </p:nvPr>
        </p:nvSpPr>
        <p:spPr>
          <a:xfrm>
            <a:off x="0" y="692022"/>
            <a:ext cx="9144000" cy="734641"/>
          </a:xfrm>
        </p:spPr>
        <p:txBody>
          <a:bodyPr>
            <a:normAutofit/>
          </a:bodyPr>
          <a:lstStyle/>
          <a:p>
            <a:pPr algn="ctr"/>
            <a:r>
              <a:rPr lang="en-US" sz="3600" dirty="0"/>
              <a:t>Biology 2e</a:t>
            </a:r>
          </a:p>
        </p:txBody>
      </p:sp>
      <p:pic>
        <p:nvPicPr>
          <p:cNvPr id="8" name="OpenStaxLogo">
            <a:extLst>
              <a:ext uri="{FF2B5EF4-FFF2-40B4-BE49-F238E27FC236}">
                <a16:creationId xmlns:a16="http://schemas.microsoft.com/office/drawing/2014/main" id="{D79BD0AC-1C2D-4A46-B76E-81FD07AF70E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45FEF0DB-3BE3-164C-9D16-42AAA022651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D107993-C4C7-46F0-B739-32B9D385547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72A510"/>
                </a:solidFill>
              </a:rPr>
              <a:t>(a)</a:t>
            </a:r>
            <a:r>
              <a:rPr lang="en-US" sz="1600" dirty="0"/>
              <a:t> poodle and </a:t>
            </a:r>
            <a:r>
              <a:rPr lang="en-US" sz="1600" dirty="0">
                <a:solidFill>
                  <a:srgbClr val="72A510"/>
                </a:solidFill>
              </a:rPr>
              <a:t>(b)</a:t>
            </a:r>
            <a:r>
              <a:rPr lang="en-US" sz="1600" dirty="0"/>
              <a:t> cocker spaniel can reproduce to produce a breed known as </a:t>
            </a:r>
            <a:r>
              <a:rPr lang="en-US" sz="1600" dirty="0">
                <a:solidFill>
                  <a:srgbClr val="72A510"/>
                </a:solidFill>
              </a:rPr>
              <a:t>(c)</a:t>
            </a:r>
            <a:r>
              <a:rPr lang="en-US" sz="1600" dirty="0"/>
              <a:t> the </a:t>
            </a:r>
            <a:r>
              <a:rPr lang="en-US" sz="1600" dirty="0" err="1"/>
              <a:t>cockapoo</a:t>
            </a:r>
            <a:r>
              <a:rPr lang="en-US" sz="1600" dirty="0"/>
              <a:t>. (credit a: modification of work by Sally Eller, Tom Reese; credit b: modification of work by Jeremy McWilliams; credit c: modification of work by Kathleen Conklin)</a:t>
            </a:r>
          </a:p>
        </p:txBody>
      </p:sp>
      <p:pic>
        <p:nvPicPr>
          <p:cNvPr id="2" name="Figure" descr="Photo a shows a poodle with curly short fur. Photo b shows a cocker spaniel with long, wavy fur that has light brown parts and cream-colored markings on the face, forepaws, belly, hind legs, and tail. The poodle has longer legs than the cocker spaniel. The cockapoo in photo c has curly hair, like the poodle, and short legs, like the cocker spani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690" b="-11690"/>
          <a:stretch>
            <a:fillRect/>
          </a:stretch>
        </p:blipFill>
        <p:spPr/>
      </p:pic>
      <p:sp>
        <p:nvSpPr>
          <p:cNvPr id="5" name="Figure Number"/>
          <p:cNvSpPr>
            <a:spLocks noGrp="1"/>
          </p:cNvSpPr>
          <p:nvPr>
            <p:ph type="title"/>
          </p:nvPr>
        </p:nvSpPr>
        <p:spPr/>
        <p:txBody>
          <a:bodyPr/>
          <a:lstStyle/>
          <a:p>
            <a:r>
              <a:rPr lang="en-US" dirty="0"/>
              <a:t>Figure 18.9</a:t>
            </a:r>
          </a:p>
        </p:txBody>
      </p:sp>
      <p:pic>
        <p:nvPicPr>
          <p:cNvPr id="8" name="OpenStaxLogo">
            <a:extLst>
              <a:ext uri="{FF2B5EF4-FFF2-40B4-BE49-F238E27FC236}">
                <a16:creationId xmlns:a16="http://schemas.microsoft.com/office/drawing/2014/main" id="{F79BE2C4-A13A-8341-A247-950D93B4C7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0144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5AA6827-C3BF-46D6-AD84-09CEF9A6095C}"/>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dirty="0">
                <a:solidFill>
                  <a:srgbClr val="72A510"/>
                </a:solidFill>
              </a:rPr>
              <a:t>(a)</a:t>
            </a:r>
            <a:r>
              <a:rPr lang="en-US" sz="1600" dirty="0"/>
              <a:t> African fish eagle is similar in appearance to the </a:t>
            </a:r>
            <a:r>
              <a:rPr lang="en-US" sz="1600" dirty="0">
                <a:solidFill>
                  <a:srgbClr val="72A510"/>
                </a:solidFill>
              </a:rPr>
              <a:t>(b)</a:t>
            </a:r>
            <a:r>
              <a:rPr lang="en-US" sz="1600" dirty="0"/>
              <a:t> bald eagle, but the two birds are members of different species. (credit a: modification of work by Nigel Wedge; credit b: modification of work by U.S. Fish and Wildlife Service)</a:t>
            </a:r>
          </a:p>
        </p:txBody>
      </p:sp>
      <p:pic>
        <p:nvPicPr>
          <p:cNvPr id="2" name="Figure" descr="Photo a shows a picture of the African fish eagle in flight, and photo b shows the bald eagle perched on a pos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75" b="-4775"/>
          <a:stretch>
            <a:fillRect/>
          </a:stretch>
        </p:blipFill>
        <p:spPr/>
      </p:pic>
      <p:sp>
        <p:nvSpPr>
          <p:cNvPr id="5" name="Figure Number"/>
          <p:cNvSpPr>
            <a:spLocks noGrp="1"/>
          </p:cNvSpPr>
          <p:nvPr>
            <p:ph type="title"/>
          </p:nvPr>
        </p:nvSpPr>
        <p:spPr/>
        <p:txBody>
          <a:bodyPr/>
          <a:lstStyle/>
          <a:p>
            <a:r>
              <a:rPr lang="en-US" dirty="0"/>
              <a:t>Figure 18.10</a:t>
            </a:r>
          </a:p>
        </p:txBody>
      </p:sp>
      <p:pic>
        <p:nvPicPr>
          <p:cNvPr id="8" name="OpenStaxLogo">
            <a:extLst>
              <a:ext uri="{FF2B5EF4-FFF2-40B4-BE49-F238E27FC236}">
                <a16:creationId xmlns:a16="http://schemas.microsoft.com/office/drawing/2014/main" id="{7ABE057B-9AF8-1B4A-A283-39681B22A1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51913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E128BB2-265D-403C-BBCB-891A8775B0F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600" dirty="0"/>
              <a:t>The only illustration in Darwin's </a:t>
            </a:r>
            <a:r>
              <a:rPr lang="en-US" sz="1600" i="1" dirty="0"/>
              <a:t>On the Origin of Species</a:t>
            </a:r>
            <a:r>
              <a:rPr lang="en-US" sz="1600" dirty="0"/>
              <a:t> is </a:t>
            </a:r>
            <a:r>
              <a:rPr lang="en-US" sz="1600" dirty="0">
                <a:solidFill>
                  <a:srgbClr val="72A510"/>
                </a:solidFill>
              </a:rPr>
              <a:t>(a)</a:t>
            </a:r>
            <a:r>
              <a:rPr lang="en-US" sz="1600" dirty="0"/>
              <a:t> a diagram showing speciation events leading to biological diversity. The diagram shows similarities to phylogenetic charts that are drawn today to illustrate the relationships of species. </a:t>
            </a:r>
            <a:r>
              <a:rPr lang="en-US" sz="1600" dirty="0">
                <a:solidFill>
                  <a:srgbClr val="72A510"/>
                </a:solidFill>
              </a:rPr>
              <a:t>(b)</a:t>
            </a:r>
            <a:r>
              <a:rPr lang="en-US" sz="1600" dirty="0"/>
              <a:t> Modern elephants evolved from the </a:t>
            </a:r>
            <a:r>
              <a:rPr lang="en-US" sz="1600" i="1" dirty="0" err="1"/>
              <a:t>Palaeomastodon</a:t>
            </a:r>
            <a:r>
              <a:rPr lang="en-US" sz="1600" dirty="0"/>
              <a:t>, a species that lived in Egypt 35–50 million years ago.</a:t>
            </a:r>
          </a:p>
        </p:txBody>
      </p:sp>
      <p:pic>
        <p:nvPicPr>
          <p:cNvPr id="2" name="Figure" descr="Image (a) shows a sketch of lines branching into a tree shape. At the bottom are 11 vertical lines labeled A through L. These then are branched out as they move up across the page through fourteen rows labeled with Roman numerals. Some branches make a straight line from the bottom row to the top row, others keep branching out further at each row, and some are straight partway through the rows until they connect to an existing branch or form no connection and instead stop. The top four rows each consists of a single line from a branch tip (there are 6 branch tips at row XI) to one of 15 individual final designations. Illustration B shows the evolution of modern African and Asian elephants from a common ancestor, the Palaeomastodon. The Palaeomastodon was similar to modern elephants; however, it was smaller and had a long nose instead of a trunk. Side branches of the elephant evolutionary tree gave rise to mastodons and mammoths. The mammoth is more closely related to modern elephants than the mastod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71" r="-1971"/>
          <a:stretch>
            <a:fillRect/>
          </a:stretch>
        </p:blipFill>
        <p:spPr/>
      </p:pic>
      <p:sp>
        <p:nvSpPr>
          <p:cNvPr id="5" name="Figure Number"/>
          <p:cNvSpPr>
            <a:spLocks noGrp="1"/>
          </p:cNvSpPr>
          <p:nvPr>
            <p:ph type="title"/>
          </p:nvPr>
        </p:nvSpPr>
        <p:spPr/>
        <p:txBody>
          <a:bodyPr/>
          <a:lstStyle/>
          <a:p>
            <a:r>
              <a:rPr lang="en-US" dirty="0"/>
              <a:t>Figure 18.11</a:t>
            </a:r>
          </a:p>
        </p:txBody>
      </p:sp>
      <p:pic>
        <p:nvPicPr>
          <p:cNvPr id="8" name="OpenStaxLogo">
            <a:extLst>
              <a:ext uri="{FF2B5EF4-FFF2-40B4-BE49-F238E27FC236}">
                <a16:creationId xmlns:a16="http://schemas.microsoft.com/office/drawing/2014/main" id="{8C79C9BD-58E5-124E-B654-DFD8D5296D3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61923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3BEC387-860C-41FD-8BE4-9BC11A4C7100}"/>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northern spotted owl and the Mexican spotted owl inhabit geographically separate locations with different climates and ecosystems. The owl is an example of allopatric speciation. (credit “northern spotted owl</a:t>
            </a:r>
            <a:r>
              <a:rPr lang="en-US" sz="1600" dirty="0">
                <a:solidFill>
                  <a:srgbClr val="000000"/>
                </a:solidFill>
              </a:rPr>
              <a:t>”</a:t>
            </a:r>
            <a:r>
              <a:rPr lang="en-US" sz="1600" dirty="0">
                <a:solidFill>
                  <a:schemeClr val="tx1"/>
                </a:solidFill>
              </a:rPr>
              <a:t>: modification of work by John and Karen Hollingsworth; credit “Mexican spotted owl</a:t>
            </a:r>
            <a:r>
              <a:rPr lang="en-US" sz="1600" dirty="0">
                <a:solidFill>
                  <a:srgbClr val="000000"/>
                </a:solidFill>
              </a:rPr>
              <a:t>”</a:t>
            </a:r>
            <a:r>
              <a:rPr lang="en-US" sz="1600" dirty="0">
                <a:solidFill>
                  <a:schemeClr val="tx1"/>
                </a:solidFill>
              </a:rPr>
              <a:t>: modification of work by Bill </a:t>
            </a:r>
            <a:r>
              <a:rPr lang="en-US" sz="1600" dirty="0" err="1">
                <a:solidFill>
                  <a:schemeClr val="tx1"/>
                </a:solidFill>
              </a:rPr>
              <a:t>Radke</a:t>
            </a:r>
            <a:r>
              <a:rPr lang="en-US" sz="1600" dirty="0">
                <a:solidFill>
                  <a:schemeClr val="tx1"/>
                </a:solidFill>
              </a:rPr>
              <a:t>)</a:t>
            </a:r>
          </a:p>
        </p:txBody>
      </p:sp>
      <p:pic>
        <p:nvPicPr>
          <p:cNvPr id="2" name="Figure" descr="The northern spotted owl lives in the Pacific Northwest, and the Mexican spotted owl lives in Mexico and the southwestern portion of the United States. The two owls are similar in appearance but with slightly different color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228" b="-5228"/>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18.12</a:t>
            </a:r>
          </a:p>
        </p:txBody>
      </p:sp>
      <p:pic>
        <p:nvPicPr>
          <p:cNvPr id="8" name="OpenStaxLogo">
            <a:extLst>
              <a:ext uri="{FF2B5EF4-FFF2-40B4-BE49-F238E27FC236}">
                <a16:creationId xmlns:a16="http://schemas.microsoft.com/office/drawing/2014/main" id="{31C68C2B-6503-5E45-8A24-7AB898D29E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28509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9DCE4D5-FAD6-47CE-92DD-B00A4C9CD9C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570344" y="5909684"/>
            <a:ext cx="8062912" cy="1166382"/>
          </a:xfrm>
        </p:spPr>
        <p:txBody>
          <a:bodyPr>
            <a:normAutofit/>
          </a:bodyPr>
          <a:lstStyle/>
          <a:p>
            <a:r>
              <a:rPr lang="en-US" sz="1600" dirty="0"/>
              <a:t>The honeycreeper birds illustrate adaptive radiation. From one original species of bird, multiple others evolved, each with its own distinctive characteristics.</a:t>
            </a:r>
          </a:p>
        </p:txBody>
      </p:sp>
      <p:pic>
        <p:nvPicPr>
          <p:cNvPr id="2" name="Figure" descr="The illustration shows a wheel with the founder species at the hub. The spokes of the wheel are six modern honeycreeper species that evolved from the founder species. Five of these birds eat insects and/or nectar and have long, thick beaks: the Apapane, Liwi, Amakihi, Akiapola’au and Maui Parrotbill. The Nihoa Finch has a short, fat beak and eats insects, seeds, and bird eg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a:xfrm>
            <a:off x="-736469" y="1321275"/>
            <a:ext cx="9880469" cy="4289063"/>
          </a:xfrm>
        </p:spPr>
      </p:pic>
      <p:sp>
        <p:nvSpPr>
          <p:cNvPr id="5" name="Figure Number"/>
          <p:cNvSpPr>
            <a:spLocks noGrp="1"/>
          </p:cNvSpPr>
          <p:nvPr>
            <p:ph type="title"/>
          </p:nvPr>
        </p:nvSpPr>
        <p:spPr/>
        <p:txBody>
          <a:bodyPr/>
          <a:lstStyle/>
          <a:p>
            <a:r>
              <a:rPr lang="en-US" dirty="0"/>
              <a:t>Figure 18.13</a:t>
            </a:r>
          </a:p>
        </p:txBody>
      </p:sp>
      <p:pic>
        <p:nvPicPr>
          <p:cNvPr id="8" name="OpenStaxLogo">
            <a:extLst>
              <a:ext uri="{FF2B5EF4-FFF2-40B4-BE49-F238E27FC236}">
                <a16:creationId xmlns:a16="http://schemas.microsoft.com/office/drawing/2014/main" id="{2FA50A5D-6365-4D46-A23D-46F6F088E4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7628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EC59AAD-4696-4CAC-A3BD-C8CE6788830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Aneuploidy results when the gametes have too many or too few chromosomes due to nondisjunction during meiosis. In the example shown here, the resulting offspring will have 2</a:t>
            </a:r>
            <a:r>
              <a:rPr lang="en-US" sz="1600" i="1" dirty="0"/>
              <a:t>n</a:t>
            </a:r>
            <a:r>
              <a:rPr lang="en-US" sz="1600" dirty="0"/>
              <a:t>+1 or 2</a:t>
            </a:r>
            <a:r>
              <a:rPr lang="en-US" sz="1600" i="1" dirty="0"/>
              <a:t>n</a:t>
            </a:r>
            <a:r>
              <a:rPr lang="en-US" sz="1600" dirty="0"/>
              <a:t>-1 chromosomes</a:t>
            </a:r>
          </a:p>
        </p:txBody>
      </p:sp>
      <p:pic>
        <p:nvPicPr>
          <p:cNvPr id="2" name="Figure" descr="Aneuploidy results when chromosomes fail to separate correctly during meiosis. As a result, one gamete has one too many chromosomes (n +1), and the other has one too few (n – 1). When the n + 1 gamete fuses with a normal gamete, the resulting zygote has 2n + 1 chromosomes. When the n – 1 gamete fuses with a normal gamete, the resulting zygote has 2n -1 chromosom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9118" r="-29118"/>
          <a:stretch>
            <a:fillRect/>
          </a:stretch>
        </p:blipFill>
        <p:spPr/>
      </p:pic>
      <p:sp>
        <p:nvSpPr>
          <p:cNvPr id="5" name="Figure Number"/>
          <p:cNvSpPr>
            <a:spLocks noGrp="1"/>
          </p:cNvSpPr>
          <p:nvPr>
            <p:ph type="title"/>
          </p:nvPr>
        </p:nvSpPr>
        <p:spPr/>
        <p:txBody>
          <a:bodyPr/>
          <a:lstStyle/>
          <a:p>
            <a:r>
              <a:rPr lang="en-US" dirty="0"/>
              <a:t>Figure 18.14</a:t>
            </a:r>
          </a:p>
        </p:txBody>
      </p:sp>
      <p:pic>
        <p:nvPicPr>
          <p:cNvPr id="8" name="OpenStaxLogo">
            <a:extLst>
              <a:ext uri="{FF2B5EF4-FFF2-40B4-BE49-F238E27FC236}">
                <a16:creationId xmlns:a16="http://schemas.microsoft.com/office/drawing/2014/main" id="{5C2DEBF6-F3D5-7643-BE43-7178FDEB7C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7515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8F3AE7D-FE03-41DF-83B1-263D76A8245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Autopolyploidy</a:t>
            </a:r>
            <a:r>
              <a:rPr lang="en-US" sz="1600" dirty="0"/>
              <a:t> results when mitosis is not followed by cytokinesis.</a:t>
            </a:r>
          </a:p>
        </p:txBody>
      </p:sp>
      <p:pic>
        <p:nvPicPr>
          <p:cNvPr id="2" name="Figure" descr="Autopolyploidy results in offspring with two sets of chromosomes. In the example shown, a diploid parent (2n) produces polyploid offspring (4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780" r="-3780"/>
          <a:stretch>
            <a:fillRect/>
          </a:stretch>
        </p:blipFill>
        <p:spPr/>
      </p:pic>
      <p:sp>
        <p:nvSpPr>
          <p:cNvPr id="5" name="Figure Number"/>
          <p:cNvSpPr>
            <a:spLocks noGrp="1"/>
          </p:cNvSpPr>
          <p:nvPr>
            <p:ph type="title"/>
          </p:nvPr>
        </p:nvSpPr>
        <p:spPr/>
        <p:txBody>
          <a:bodyPr/>
          <a:lstStyle/>
          <a:p>
            <a:r>
              <a:rPr lang="en-US" dirty="0"/>
              <a:t>Figure 18.15</a:t>
            </a:r>
          </a:p>
        </p:txBody>
      </p:sp>
      <p:pic>
        <p:nvPicPr>
          <p:cNvPr id="8" name="OpenStaxLogo">
            <a:extLst>
              <a:ext uri="{FF2B5EF4-FFF2-40B4-BE49-F238E27FC236}">
                <a16:creationId xmlns:a16="http://schemas.microsoft.com/office/drawing/2014/main" id="{2DFC7C93-52F5-D043-A103-D6E4F3AD27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25404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5061EC0-20F5-4C9D-AF57-201F9BE94789}"/>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err="1"/>
              <a:t>Alloploidy</a:t>
            </a:r>
            <a:r>
              <a:rPr lang="en-US" sz="1600" dirty="0"/>
              <a:t> results when two species mate to produce viable offspring. In the example shown, a normal gamete from one species fuses with a polyploidy gamete from another. Two </a:t>
            </a:r>
            <a:r>
              <a:rPr lang="en-US" sz="1600" dirty="0" err="1"/>
              <a:t>matings</a:t>
            </a:r>
            <a:r>
              <a:rPr lang="en-US" sz="1600" dirty="0"/>
              <a:t> are necessary to produce viable offspring.</a:t>
            </a:r>
          </a:p>
        </p:txBody>
      </p:sp>
      <p:sp>
        <p:nvSpPr>
          <p:cNvPr id="5" name="Figure Number"/>
          <p:cNvSpPr>
            <a:spLocks noGrp="1"/>
          </p:cNvSpPr>
          <p:nvPr>
            <p:ph type="title"/>
          </p:nvPr>
        </p:nvSpPr>
        <p:spPr/>
        <p:txBody>
          <a:bodyPr/>
          <a:lstStyle/>
          <a:p>
            <a:r>
              <a:rPr lang="en-US" dirty="0"/>
              <a:t>Figure 18.16</a:t>
            </a:r>
          </a:p>
        </p:txBody>
      </p:sp>
      <p:pic>
        <p:nvPicPr>
          <p:cNvPr id="4" name="Picture 3" descr="Alloploidy results from viable matings between two species with different numbers of chromosomes. In the example shown, species one has three pairs of chromosomes, and species two has two pairs of chromosomes. When a normal gamete from species one (with three chromosomes) fuses with a polyploidy gamete from species two (with two pairs of chromosomes), a zygote with seven chromosomes results. An offspring from this mating produces a polyploid gamete, with seven chromosomes. If this polyploid gamete fuses with a normal gamete from species one, with three chromosomes, the resulting offspring will have ten viable chromosome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60207" y="1213103"/>
            <a:ext cx="6456898" cy="3446369"/>
          </a:xfrm>
          <a:prstGeom prst="rect">
            <a:avLst/>
          </a:prstGeom>
        </p:spPr>
      </p:pic>
      <p:pic>
        <p:nvPicPr>
          <p:cNvPr id="8" name="OpenStaxLogo">
            <a:extLst>
              <a:ext uri="{FF2B5EF4-FFF2-40B4-BE49-F238E27FC236}">
                <a16:creationId xmlns:a16="http://schemas.microsoft.com/office/drawing/2014/main" id="{8921637B-81FE-9A48-9260-BD4D2194B1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25077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8AC1A27-99AE-4A5B-B9F3-C1D74978E0B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These two related frog species exhibit temporal reproductive isolation. </a:t>
            </a:r>
            <a:r>
              <a:rPr lang="en-US" sz="1600" dirty="0">
                <a:solidFill>
                  <a:srgbClr val="72A510"/>
                </a:solidFill>
              </a:rPr>
              <a:t>(a)</a:t>
            </a:r>
            <a:r>
              <a:rPr lang="en-US" sz="1600" dirty="0"/>
              <a:t> </a:t>
            </a:r>
            <a:r>
              <a:rPr lang="en-US" sz="1600" i="1" dirty="0" err="1"/>
              <a:t>Rana</a:t>
            </a:r>
            <a:r>
              <a:rPr lang="en-US" sz="1600" i="1" dirty="0"/>
              <a:t> aurora </a:t>
            </a:r>
            <a:r>
              <a:rPr lang="en-US" sz="1600" dirty="0"/>
              <a:t>breeds earlier in the year than </a:t>
            </a:r>
            <a:r>
              <a:rPr lang="en-US" sz="1600" dirty="0">
                <a:solidFill>
                  <a:srgbClr val="72A510"/>
                </a:solidFill>
              </a:rPr>
              <a:t>(b)</a:t>
            </a:r>
            <a:r>
              <a:rPr lang="en-US" sz="1600" dirty="0"/>
              <a:t> </a:t>
            </a:r>
            <a:r>
              <a:rPr lang="en-US" sz="1600" i="1" dirty="0" err="1"/>
              <a:t>Rana</a:t>
            </a:r>
            <a:r>
              <a:rPr lang="en-US" sz="1600" i="1" dirty="0"/>
              <a:t> </a:t>
            </a:r>
            <a:r>
              <a:rPr lang="en-US" sz="1600" i="1" dirty="0" err="1"/>
              <a:t>boylii</a:t>
            </a:r>
            <a:r>
              <a:rPr lang="en-US" sz="1600" dirty="0"/>
              <a:t>. (credit a: modification of work by Mark R. Jennings, USFWS; credit b: modification of work by Alessandro </a:t>
            </a:r>
            <a:r>
              <a:rPr lang="en-US" sz="1600" dirty="0" err="1"/>
              <a:t>Catenazzi</a:t>
            </a:r>
            <a:r>
              <a:rPr lang="en-US" sz="1600" dirty="0"/>
              <a:t>)</a:t>
            </a:r>
          </a:p>
        </p:txBody>
      </p:sp>
      <p:pic>
        <p:nvPicPr>
          <p:cNvPr id="2" name="Figure" descr="Photo a shows Rana aurora, a beige frog with green spots. Photo b shows Rana boylii, a brown fro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301" b="-2301"/>
          <a:stretch>
            <a:fillRect/>
          </a:stretch>
        </p:blipFill>
        <p:spPr/>
      </p:pic>
      <p:sp>
        <p:nvSpPr>
          <p:cNvPr id="5" name="Figure Number"/>
          <p:cNvSpPr>
            <a:spLocks noGrp="1"/>
          </p:cNvSpPr>
          <p:nvPr>
            <p:ph type="title"/>
          </p:nvPr>
        </p:nvSpPr>
        <p:spPr/>
        <p:txBody>
          <a:bodyPr/>
          <a:lstStyle/>
          <a:p>
            <a:r>
              <a:rPr lang="en-US" dirty="0"/>
              <a:t>Figure 18.17</a:t>
            </a:r>
          </a:p>
        </p:txBody>
      </p:sp>
      <p:pic>
        <p:nvPicPr>
          <p:cNvPr id="8" name="OpenStaxLogo">
            <a:extLst>
              <a:ext uri="{FF2B5EF4-FFF2-40B4-BE49-F238E27FC236}">
                <a16:creationId xmlns:a16="http://schemas.microsoft.com/office/drawing/2014/main" id="{5CED75F6-F0C1-5D4C-BB9E-79541CB93E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07972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89992AB-5B2C-4847-A538-0CC89190022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Speciation can occur when two populations occupy different habitats. The habitats need not be far apart. The cricket </a:t>
            </a:r>
            <a:r>
              <a:rPr lang="en-US" sz="1600" dirty="0">
                <a:solidFill>
                  <a:srgbClr val="72A510"/>
                </a:solidFill>
              </a:rPr>
              <a:t>(a)</a:t>
            </a:r>
            <a:r>
              <a:rPr lang="en-US" sz="1600" dirty="0"/>
              <a:t> </a:t>
            </a:r>
            <a:r>
              <a:rPr lang="en-US" sz="1600" i="1" dirty="0" err="1"/>
              <a:t>Gryllus</a:t>
            </a:r>
            <a:r>
              <a:rPr lang="en-US" sz="1600" i="1" dirty="0"/>
              <a:t> </a:t>
            </a:r>
            <a:r>
              <a:rPr lang="en-US" sz="1600" i="1" dirty="0" err="1"/>
              <a:t>pennsylvanicus</a:t>
            </a:r>
            <a:r>
              <a:rPr lang="en-US" sz="1600" dirty="0"/>
              <a:t> prefers sandy soil, and the cricket </a:t>
            </a:r>
            <a:r>
              <a:rPr lang="en-US" sz="1600" dirty="0">
                <a:solidFill>
                  <a:srgbClr val="72A510"/>
                </a:solidFill>
              </a:rPr>
              <a:t>(b)</a:t>
            </a:r>
            <a:r>
              <a:rPr lang="en-US" sz="1600" dirty="0"/>
              <a:t> </a:t>
            </a:r>
            <a:r>
              <a:rPr lang="en-US" sz="1600" i="1" dirty="0" err="1"/>
              <a:t>Gryllus</a:t>
            </a:r>
            <a:r>
              <a:rPr lang="en-US" sz="1600" i="1" dirty="0"/>
              <a:t> </a:t>
            </a:r>
            <a:r>
              <a:rPr lang="en-US" sz="1600" i="1" dirty="0" err="1"/>
              <a:t>firmus</a:t>
            </a:r>
            <a:r>
              <a:rPr lang="en-US" sz="1600" dirty="0"/>
              <a:t> prefers loamy soil. The two species can live in close proximity, but because of their different soil preferences, they became genetically isolated.</a:t>
            </a:r>
          </a:p>
        </p:txBody>
      </p:sp>
      <p:pic>
        <p:nvPicPr>
          <p:cNvPr id="2" name="Figure" descr="Illustration A shows the black Gryllus pennsylvanicus cricket on sandy soil, and illustration B shows the beige Gryllus firmus cricket in gras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120" r="-2120"/>
          <a:stretch>
            <a:fillRect/>
          </a:stretch>
        </p:blipFill>
        <p:spPr/>
      </p:pic>
      <p:sp>
        <p:nvSpPr>
          <p:cNvPr id="5" name="Figure Number"/>
          <p:cNvSpPr>
            <a:spLocks noGrp="1"/>
          </p:cNvSpPr>
          <p:nvPr>
            <p:ph type="title"/>
          </p:nvPr>
        </p:nvSpPr>
        <p:spPr/>
        <p:txBody>
          <a:bodyPr/>
          <a:lstStyle/>
          <a:p>
            <a:r>
              <a:rPr lang="en-US" dirty="0"/>
              <a:t>Figure 18.18</a:t>
            </a:r>
          </a:p>
        </p:txBody>
      </p:sp>
      <p:pic>
        <p:nvPicPr>
          <p:cNvPr id="8" name="OpenStaxLogo">
            <a:extLst>
              <a:ext uri="{FF2B5EF4-FFF2-40B4-BE49-F238E27FC236}">
                <a16:creationId xmlns:a16="http://schemas.microsoft.com/office/drawing/2014/main" id="{7E3493B0-8A88-D142-BB0A-7C49C331BB8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008972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id="{38E19641-CFCF-42AB-919B-D8305F2DBC17}"/>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075" dirty="0"/>
              <a:t>All organisms are products of evolution adapted to their environment. </a:t>
            </a:r>
            <a:r>
              <a:rPr lang="en-US" sz="1075" dirty="0">
                <a:solidFill>
                  <a:srgbClr val="6CB255"/>
                </a:solidFill>
              </a:rPr>
              <a:t>(a)</a:t>
            </a:r>
            <a:r>
              <a:rPr lang="en-US" sz="1075" dirty="0"/>
              <a:t> Saguaro (</a:t>
            </a:r>
            <a:r>
              <a:rPr lang="en-US" sz="1075" i="1" dirty="0" err="1"/>
              <a:t>Carnegiea</a:t>
            </a:r>
            <a:r>
              <a:rPr lang="en-US" sz="1075" i="1" dirty="0"/>
              <a:t> </a:t>
            </a:r>
            <a:r>
              <a:rPr lang="en-US" sz="1075" i="1" dirty="0" err="1"/>
              <a:t>gigantea</a:t>
            </a:r>
            <a:r>
              <a:rPr lang="en-US" sz="1075" dirty="0"/>
              <a:t>) can soak up 750 liters of water in a single rain storm, enabling these cacti to survive the dry conditions of the Sonora desert in Mexico and the Southwestern United States. </a:t>
            </a:r>
            <a:r>
              <a:rPr lang="en-US" sz="1075" dirty="0">
                <a:solidFill>
                  <a:srgbClr val="6CB255"/>
                </a:solidFill>
              </a:rPr>
              <a:t>(b)</a:t>
            </a:r>
            <a:r>
              <a:rPr lang="en-US" sz="1075" dirty="0"/>
              <a:t> The Andean semiaquatic lizard (</a:t>
            </a:r>
            <a:r>
              <a:rPr lang="en-US" sz="1075" i="1" dirty="0" err="1"/>
              <a:t>Potamites</a:t>
            </a:r>
            <a:r>
              <a:rPr lang="en-US" sz="1075" i="1" dirty="0"/>
              <a:t> </a:t>
            </a:r>
            <a:r>
              <a:rPr lang="en-US" sz="1075" i="1" dirty="0" err="1"/>
              <a:t>montanicola</a:t>
            </a:r>
            <a:r>
              <a:rPr lang="en-US" sz="1075" dirty="0"/>
              <a:t>) discovered in Peru in 2010 lives between 1,570 to 2,100 meters in elevation, and, unlike most lizards, is nocturnal and swims. Scientists still do no know how these cold-blood animals are able to move in the cold (10 to 15°C) temperatures of the Andean night. (credit a: modification of work by Gentry George, U.S. Fish and Wildlife Service; credit b: modification of work by </a:t>
            </a:r>
            <a:r>
              <a:rPr lang="en-US" sz="1075" dirty="0" err="1"/>
              <a:t>Germán</a:t>
            </a:r>
            <a:r>
              <a:rPr lang="en-US" sz="1075" dirty="0"/>
              <a:t> Chávez and Diego </a:t>
            </a:r>
            <a:r>
              <a:rPr lang="en-US" sz="1075" dirty="0" err="1"/>
              <a:t>Vásquez</a:t>
            </a:r>
            <a:r>
              <a:rPr lang="en-US" sz="1075" dirty="0"/>
              <a:t>, </a:t>
            </a:r>
            <a:r>
              <a:rPr lang="en-US" sz="1075" i="1" dirty="0" err="1"/>
              <a:t>ZooKeys</a:t>
            </a:r>
            <a:r>
              <a:rPr lang="en-US" sz="1075" dirty="0"/>
              <a:t>)</a:t>
            </a:r>
          </a:p>
        </p:txBody>
      </p:sp>
      <p:pic>
        <p:nvPicPr>
          <p:cNvPr id="2" name="Figure" descr="The photo on the left shows large, stalk-like saguaro cacti with multiple arms, and the photo on the right shows a lizard on a rock."/>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3633" b="-13633"/>
          <a:stretch>
            <a:fillRect/>
          </a:stretch>
        </p:blipFill>
        <p:spPr/>
      </p:pic>
      <p:sp>
        <p:nvSpPr>
          <p:cNvPr id="5" name="Figure Number"/>
          <p:cNvSpPr>
            <a:spLocks noGrp="1"/>
          </p:cNvSpPr>
          <p:nvPr>
            <p:ph type="title"/>
          </p:nvPr>
        </p:nvSpPr>
        <p:spPr/>
        <p:txBody>
          <a:bodyPr/>
          <a:lstStyle/>
          <a:p>
            <a:r>
              <a:rPr lang="en-US" dirty="0"/>
              <a:t>Figure 18.1</a:t>
            </a:r>
          </a:p>
        </p:txBody>
      </p:sp>
      <p:pic>
        <p:nvPicPr>
          <p:cNvPr id="8" name="OpenStaxLogo">
            <a:extLst>
              <a:ext uri="{FF2B5EF4-FFF2-40B4-BE49-F238E27FC236}">
                <a16:creationId xmlns:a16="http://schemas.microsoft.com/office/drawing/2014/main" id="{1AB2C6CC-F7E0-7E4B-86F5-5BFAEFD8BC9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01409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1FB4BF4-A4CE-4881-97FD-F15076C6656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shape of the male reproductive organ varies among male damselfly species, and is only compatible with the female of that species. Reproductive organ incompatibility keeps the species reproductively isolated.</a:t>
            </a:r>
          </a:p>
        </p:txBody>
      </p:sp>
      <p:pic>
        <p:nvPicPr>
          <p:cNvPr id="2" name="Figure" descr="Illustrations show four different types of damselfly reproductive organs. Each organ has a hook, but the shape and length of the hook varies, as does the shape of the organ itsel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759" b="-65759"/>
          <a:stretch>
            <a:fillRect/>
          </a:stretch>
        </p:blipFill>
        <p:spPr/>
      </p:pic>
      <p:sp>
        <p:nvSpPr>
          <p:cNvPr id="5" name="Figure Number"/>
          <p:cNvSpPr>
            <a:spLocks noGrp="1"/>
          </p:cNvSpPr>
          <p:nvPr>
            <p:ph type="title"/>
          </p:nvPr>
        </p:nvSpPr>
        <p:spPr/>
        <p:txBody>
          <a:bodyPr/>
          <a:lstStyle/>
          <a:p>
            <a:r>
              <a:rPr lang="en-US" dirty="0"/>
              <a:t>Figure 18.19</a:t>
            </a:r>
          </a:p>
        </p:txBody>
      </p:sp>
      <p:pic>
        <p:nvPicPr>
          <p:cNvPr id="8" name="OpenStaxLogo">
            <a:extLst>
              <a:ext uri="{FF2B5EF4-FFF2-40B4-BE49-F238E27FC236}">
                <a16:creationId xmlns:a16="http://schemas.microsoft.com/office/drawing/2014/main" id="{9948410E-77A1-2A4F-902E-05962E50E7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73123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B03ACEB-2DC0-4B2A-AD8C-10E47048D504}"/>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Some flowers have evolved to attract certain pollinators. The </a:t>
            </a:r>
            <a:r>
              <a:rPr lang="en-US" sz="1600" dirty="0">
                <a:solidFill>
                  <a:srgbClr val="72A510"/>
                </a:solidFill>
              </a:rPr>
              <a:t>(a)</a:t>
            </a:r>
            <a:r>
              <a:rPr lang="en-US" sz="1600" dirty="0"/>
              <a:t> wide foxglove flower is adapted for pollination by bees, while the </a:t>
            </a:r>
            <a:r>
              <a:rPr lang="en-US" sz="1600" dirty="0">
                <a:solidFill>
                  <a:srgbClr val="72A510"/>
                </a:solidFill>
              </a:rPr>
              <a:t>(b)</a:t>
            </a:r>
            <a:r>
              <a:rPr lang="en-US" sz="1600" dirty="0"/>
              <a:t> long, tube-shaped trumpet creeper flower is adapted for pollination by hummingbirds.</a:t>
            </a:r>
          </a:p>
        </p:txBody>
      </p:sp>
      <p:pic>
        <p:nvPicPr>
          <p:cNvPr id="2" name="Figure" descr="Illustration a shows a bee collecting pollen from a bright purple foxglove flower. The bee’s body fits inside the bell-like flower. Illustration B shows a hummingbird drinking nectar from a long tube-like trumpet creeper flowe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44" b="-2144"/>
          <a:stretch>
            <a:fillRect/>
          </a:stretch>
        </p:blipFill>
        <p:spPr/>
      </p:pic>
      <p:sp>
        <p:nvSpPr>
          <p:cNvPr id="5" name="Figure Number"/>
          <p:cNvSpPr>
            <a:spLocks noGrp="1"/>
          </p:cNvSpPr>
          <p:nvPr>
            <p:ph type="title"/>
          </p:nvPr>
        </p:nvSpPr>
        <p:spPr/>
        <p:txBody>
          <a:bodyPr/>
          <a:lstStyle/>
          <a:p>
            <a:r>
              <a:rPr lang="en-US" dirty="0"/>
              <a:t>Figure 18.20</a:t>
            </a:r>
          </a:p>
        </p:txBody>
      </p:sp>
      <p:pic>
        <p:nvPicPr>
          <p:cNvPr id="8" name="OpenStaxLogo">
            <a:extLst>
              <a:ext uri="{FF2B5EF4-FFF2-40B4-BE49-F238E27FC236}">
                <a16:creationId xmlns:a16="http://schemas.microsoft.com/office/drawing/2014/main" id="{D0BB7AC8-7B45-874A-94A3-9DFBC1F418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902943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3AEDCE-B0C7-41B5-9A51-4D536D35C561}"/>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Cichlid fish from Lake </a:t>
            </a:r>
            <a:r>
              <a:rPr lang="en-US" sz="1600" dirty="0" err="1"/>
              <a:t>Apoyeque</a:t>
            </a:r>
            <a:r>
              <a:rPr lang="en-US" sz="1600" dirty="0"/>
              <a:t>, Nicaragua, show evidence of sympatric speciation. Lake </a:t>
            </a:r>
            <a:r>
              <a:rPr lang="en-US" sz="1600" dirty="0" err="1"/>
              <a:t>Apoyeque</a:t>
            </a:r>
            <a:r>
              <a:rPr lang="en-US" sz="1600" dirty="0"/>
              <a:t>, a crater lake, is 1800 years old, but genetic evidence indicates that a single population of cichlid fish populated the lake only 100 years ago. Nevertheless, two populations with distinct morphologies and diets now exist in the lake, and scientists believe these populations may be in an early stage of speciation.</a:t>
            </a:r>
          </a:p>
        </p:txBody>
      </p:sp>
      <p:pic>
        <p:nvPicPr>
          <p:cNvPr id="2" name="Figure" descr="Illustrations show two species of cichlid fish which are similar in appearance except that one has thin lips, and one has thick li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5450" b="-45450"/>
          <a:stretch>
            <a:fillRect/>
          </a:stretch>
        </p:blipFill>
        <p:spPr/>
      </p:pic>
      <p:sp>
        <p:nvSpPr>
          <p:cNvPr id="5" name="Figure Number"/>
          <p:cNvSpPr>
            <a:spLocks noGrp="1"/>
          </p:cNvSpPr>
          <p:nvPr>
            <p:ph type="title"/>
          </p:nvPr>
        </p:nvSpPr>
        <p:spPr/>
        <p:txBody>
          <a:bodyPr/>
          <a:lstStyle/>
          <a:p>
            <a:r>
              <a:rPr lang="en-US" dirty="0"/>
              <a:t>Figure 18.21</a:t>
            </a:r>
          </a:p>
        </p:txBody>
      </p:sp>
      <p:pic>
        <p:nvPicPr>
          <p:cNvPr id="8" name="OpenStaxLogo">
            <a:extLst>
              <a:ext uri="{FF2B5EF4-FFF2-40B4-BE49-F238E27FC236}">
                <a16:creationId xmlns:a16="http://schemas.microsoft.com/office/drawing/2014/main" id="{B6ED5E2B-90F1-7243-A1D9-9F06C321BB5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280932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97D8741-B8A3-436A-A695-7F133761A29E}"/>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After speciation has occurred, the two separate but closely related species may continue to produce offspring in an area called the hybrid zone. Reinforcement, fusion, or stability may result, depending on reproductive barriers and the relative fitness of the hybrids.</a:t>
            </a:r>
          </a:p>
        </p:txBody>
      </p:sp>
      <p:pic>
        <p:nvPicPr>
          <p:cNvPr id="2" name="Figure" descr="Three different possible changes in the hybrid zone may occur over time. The first possible change, reinforcement, results when hybrids are less fit than either purebred species. Like a fork in the road, the species continue to diverge until hybridization no longer occurs. The second possible change, fusion, results when reproductive barriers weaken until two species become one. In this scenario species initially diverge, but then join together. In the third scenario, stability, fit hybrids continue to be produced at a steady ra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109" r="-19109"/>
          <a:stretch>
            <a:fillRect/>
          </a:stretch>
        </p:blipFill>
        <p:spPr/>
      </p:pic>
      <p:sp>
        <p:nvSpPr>
          <p:cNvPr id="5" name="Figure Number"/>
          <p:cNvSpPr>
            <a:spLocks noGrp="1"/>
          </p:cNvSpPr>
          <p:nvPr>
            <p:ph type="title"/>
          </p:nvPr>
        </p:nvSpPr>
        <p:spPr/>
        <p:txBody>
          <a:bodyPr/>
          <a:lstStyle/>
          <a:p>
            <a:r>
              <a:rPr lang="en-US" dirty="0"/>
              <a:t>Figure 18.22</a:t>
            </a:r>
          </a:p>
        </p:txBody>
      </p:sp>
      <p:pic>
        <p:nvPicPr>
          <p:cNvPr id="8" name="OpenStaxLogo">
            <a:extLst>
              <a:ext uri="{FF2B5EF4-FFF2-40B4-BE49-F238E27FC236}">
                <a16:creationId xmlns:a16="http://schemas.microsoft.com/office/drawing/2014/main" id="{A9310EA0-8051-294A-8D4B-F065F54EB3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919750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47F18F1-CEB6-47E4-A970-D562222A9E2B}"/>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243463"/>
            <a:ext cx="8062912" cy="1166382"/>
          </a:xfrm>
        </p:spPr>
        <p:txBody>
          <a:bodyPr>
            <a:normAutofit/>
          </a:bodyPr>
          <a:lstStyle/>
          <a:p>
            <a:r>
              <a:rPr lang="en-US" sz="1600" dirty="0"/>
              <a:t>In </a:t>
            </a:r>
            <a:r>
              <a:rPr lang="en-US" sz="1600" dirty="0">
                <a:solidFill>
                  <a:srgbClr val="72A510"/>
                </a:solidFill>
              </a:rPr>
              <a:t>(a)</a:t>
            </a:r>
            <a:r>
              <a:rPr lang="en-US" sz="1600" dirty="0"/>
              <a:t> gradual speciation, species diverge at a slow, steady pace as traits change incrementally. In </a:t>
            </a:r>
            <a:r>
              <a:rPr lang="en-US" sz="1600" dirty="0">
                <a:solidFill>
                  <a:srgbClr val="72A510"/>
                </a:solidFill>
              </a:rPr>
              <a:t>(b)</a:t>
            </a:r>
            <a:r>
              <a:rPr lang="en-US" sz="1600" dirty="0"/>
              <a:t> punctuated equilibrium, species diverge quickly and then remain unchanged for long periods of time.</a:t>
            </a:r>
          </a:p>
        </p:txBody>
      </p:sp>
      <p:pic>
        <p:nvPicPr>
          <p:cNvPr id="2" name="Figure" descr=" In the gradual speciation example, a founder species of bird diverges into one species with a hooked beak, and another with strait beak. Over time, the hooked beak gets longer and thinner, and the straight beak gets shorter and fatter. In the punctuated equilibrium example, as in the graduated speciation example, the founder species diverges into one species with a hooked break and another with a straight beak. However, in this case the hooked and straight beaks gives rise immediately to long, thin and short, fat beak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1796191" y="1122386"/>
            <a:ext cx="5615577" cy="4038047"/>
          </a:xfrm>
        </p:spPr>
      </p:pic>
      <p:sp>
        <p:nvSpPr>
          <p:cNvPr id="5" name="Figure Number"/>
          <p:cNvSpPr>
            <a:spLocks noGrp="1"/>
          </p:cNvSpPr>
          <p:nvPr>
            <p:ph type="title"/>
          </p:nvPr>
        </p:nvSpPr>
        <p:spPr/>
        <p:txBody>
          <a:bodyPr/>
          <a:lstStyle/>
          <a:p>
            <a:r>
              <a:rPr lang="en-US" dirty="0"/>
              <a:t>Figure 18.23</a:t>
            </a:r>
          </a:p>
        </p:txBody>
      </p:sp>
      <p:pic>
        <p:nvPicPr>
          <p:cNvPr id="8" name="OpenStaxLogo">
            <a:extLst>
              <a:ext uri="{FF2B5EF4-FFF2-40B4-BE49-F238E27FC236}">
                <a16:creationId xmlns:a16="http://schemas.microsoft.com/office/drawing/2014/main" id="{69BEFA1C-8325-7F41-BCFA-5CA0DF20C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129441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62FFCAA6-8522-40BE-8717-91BF3C57293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Darwin observed that beak shape varies among finch species. He postulated that the beak of an ancestral species had adapted over time to equip the finches to acquire different food </a:t>
            </a:r>
            <a:r>
              <a:rPr lang="fr-FR" sz="1600" dirty="0"/>
              <a:t>sources.</a:t>
            </a:r>
            <a:endParaRPr lang="en-US" sz="1600" dirty="0"/>
          </a:p>
        </p:txBody>
      </p:sp>
      <p:pic>
        <p:nvPicPr>
          <p:cNvPr id="2" name="Figure" descr="Illustration shows four different species of finch from the Galápagos Islands. Beak shape ranges from broad and thick to narrow and thi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960" r="-53960"/>
          <a:stretch>
            <a:fillRect/>
          </a:stretch>
        </p:blipFill>
        <p:spPr/>
      </p:pic>
      <p:sp>
        <p:nvSpPr>
          <p:cNvPr id="5" name="Figure Number"/>
          <p:cNvSpPr>
            <a:spLocks noGrp="1"/>
          </p:cNvSpPr>
          <p:nvPr>
            <p:ph type="title"/>
          </p:nvPr>
        </p:nvSpPr>
        <p:spPr/>
        <p:txBody>
          <a:bodyPr/>
          <a:lstStyle/>
          <a:p>
            <a:r>
              <a:rPr lang="en-US" dirty="0"/>
              <a:t>Figure 18.2</a:t>
            </a:r>
          </a:p>
        </p:txBody>
      </p:sp>
      <p:pic>
        <p:nvPicPr>
          <p:cNvPr id="8" name="OpenStaxLogo">
            <a:extLst>
              <a:ext uri="{FF2B5EF4-FFF2-40B4-BE49-F238E27FC236}">
                <a16:creationId xmlns:a16="http://schemas.microsoft.com/office/drawing/2014/main" id="{6F424C08-6970-9D4E-A209-F4D98B4628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59771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3BC8567-BB26-47D4-845A-7FE4A96A52B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Both </a:t>
            </a:r>
            <a:r>
              <a:rPr lang="en-US" sz="1600" dirty="0">
                <a:solidFill>
                  <a:srgbClr val="72A510"/>
                </a:solidFill>
              </a:rPr>
              <a:t>(a)</a:t>
            </a:r>
            <a:r>
              <a:rPr lang="en-US" sz="1600" dirty="0">
                <a:solidFill>
                  <a:srgbClr val="6CB255"/>
                </a:solidFill>
              </a:rPr>
              <a:t> </a:t>
            </a:r>
            <a:r>
              <a:rPr lang="en-US" sz="1600" dirty="0"/>
              <a:t>Charles Darwin and </a:t>
            </a:r>
            <a:r>
              <a:rPr lang="en-US" sz="1600" dirty="0">
                <a:solidFill>
                  <a:srgbClr val="72A510"/>
                </a:solidFill>
              </a:rPr>
              <a:t>(b)</a:t>
            </a:r>
            <a:r>
              <a:rPr lang="en-US" sz="1600" dirty="0"/>
              <a:t> Alfred Wallace wrote scientific papers on natural selection that were presented together before the </a:t>
            </a:r>
            <a:r>
              <a:rPr lang="en-US" sz="1600" dirty="0" err="1"/>
              <a:t>Linnean</a:t>
            </a:r>
            <a:r>
              <a:rPr lang="en-US" sz="1600" dirty="0"/>
              <a:t> Society in 1858.</a:t>
            </a:r>
          </a:p>
        </p:txBody>
      </p:sp>
      <p:pic>
        <p:nvPicPr>
          <p:cNvPr id="2" name="Figure" descr="Paintings of Charles Darwin and Alfred Wallace are sh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892" r="-27892"/>
          <a:stretch>
            <a:fillRect/>
          </a:stretch>
        </p:blipFill>
        <p:spPr/>
      </p:pic>
      <p:sp>
        <p:nvSpPr>
          <p:cNvPr id="5" name="Figure Number"/>
          <p:cNvSpPr>
            <a:spLocks noGrp="1"/>
          </p:cNvSpPr>
          <p:nvPr>
            <p:ph type="title"/>
          </p:nvPr>
        </p:nvSpPr>
        <p:spPr/>
        <p:txBody>
          <a:bodyPr/>
          <a:lstStyle/>
          <a:p>
            <a:r>
              <a:rPr lang="en-US" dirty="0"/>
              <a:t>Figure 18.3</a:t>
            </a:r>
          </a:p>
        </p:txBody>
      </p:sp>
      <p:pic>
        <p:nvPicPr>
          <p:cNvPr id="8" name="OpenStaxLogo">
            <a:extLst>
              <a:ext uri="{FF2B5EF4-FFF2-40B4-BE49-F238E27FC236}">
                <a16:creationId xmlns:a16="http://schemas.microsoft.com/office/drawing/2014/main" id="{AB97BFD0-0760-C643-9744-25E56D7379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738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72B3518-4C54-4EE0-9F06-33BC3878685A}"/>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 field biologist tranquilizes a polar bear for study. (credit: Karen Rhode)</a:t>
            </a:r>
          </a:p>
        </p:txBody>
      </p:sp>
      <p:pic>
        <p:nvPicPr>
          <p:cNvPr id="2" name="Figure" descr="Photo shows a scientist next to a tranquilized polar bear laying on the snow."/>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448" r="-36448"/>
          <a:stretch>
            <a:fillRect/>
          </a:stretch>
        </p:blipFill>
        <p:spPr/>
      </p:pic>
      <p:sp>
        <p:nvSpPr>
          <p:cNvPr id="5" name="Figure Number"/>
          <p:cNvSpPr>
            <a:spLocks noGrp="1"/>
          </p:cNvSpPr>
          <p:nvPr>
            <p:ph type="title"/>
          </p:nvPr>
        </p:nvSpPr>
        <p:spPr/>
        <p:txBody>
          <a:bodyPr/>
          <a:lstStyle/>
          <a:p>
            <a:r>
              <a:rPr lang="en-US" dirty="0"/>
              <a:t>Figure 18.4</a:t>
            </a:r>
          </a:p>
        </p:txBody>
      </p:sp>
      <p:pic>
        <p:nvPicPr>
          <p:cNvPr id="8" name="OpenStaxLogo">
            <a:extLst>
              <a:ext uri="{FF2B5EF4-FFF2-40B4-BE49-F238E27FC236}">
                <a16:creationId xmlns:a16="http://schemas.microsoft.com/office/drawing/2014/main" id="{4A6A9E28-04EE-8840-A35D-DA9E2BFA4CC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830891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797BC10-3607-470F-B7D4-AB5B365667C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Flowering plants evolved from a common ancestor. Notice that the </a:t>
            </a:r>
            <a:r>
              <a:rPr lang="en-US" sz="1600" dirty="0">
                <a:solidFill>
                  <a:srgbClr val="72A510"/>
                </a:solidFill>
              </a:rPr>
              <a:t>(a)</a:t>
            </a:r>
            <a:r>
              <a:rPr lang="en-US" sz="1600" dirty="0"/>
              <a:t> dense blazing star (</a:t>
            </a:r>
            <a:r>
              <a:rPr lang="en-US" sz="1600" i="1" dirty="0" err="1"/>
              <a:t>Liatrus</a:t>
            </a:r>
            <a:r>
              <a:rPr lang="en-US" sz="1600" i="1" dirty="0"/>
              <a:t> </a:t>
            </a:r>
            <a:r>
              <a:rPr lang="en-US" sz="1600" i="1" dirty="0" err="1"/>
              <a:t>spicata</a:t>
            </a:r>
            <a:r>
              <a:rPr lang="en-US" sz="1600" dirty="0"/>
              <a:t>) and the </a:t>
            </a:r>
            <a:r>
              <a:rPr lang="en-US" sz="1600" dirty="0">
                <a:solidFill>
                  <a:srgbClr val="72A510"/>
                </a:solidFill>
              </a:rPr>
              <a:t>(b)</a:t>
            </a:r>
            <a:r>
              <a:rPr lang="en-US" sz="1600" dirty="0"/>
              <a:t> purple coneflower (</a:t>
            </a:r>
            <a:r>
              <a:rPr lang="en-US" sz="1600" i="1" dirty="0"/>
              <a:t>Echinacea </a:t>
            </a:r>
            <a:r>
              <a:rPr lang="en-US" sz="1600" i="1" dirty="0" err="1"/>
              <a:t>purpurea</a:t>
            </a:r>
            <a:r>
              <a:rPr lang="en-US" sz="1600" dirty="0"/>
              <a:t>) vary in appearance, yet both share a similar basic morphology. (credit a: modification of work by Drew Avery; credit b: modification of work by Cory </a:t>
            </a:r>
            <a:r>
              <a:rPr lang="en-US" sz="1600" dirty="0" err="1"/>
              <a:t>Zanker</a:t>
            </a:r>
            <a:r>
              <a:rPr lang="en-US" sz="1600" dirty="0"/>
              <a:t>)</a:t>
            </a:r>
          </a:p>
        </p:txBody>
      </p:sp>
      <p:pic>
        <p:nvPicPr>
          <p:cNvPr id="2" name="Figure" descr="Photo showing a Dense Blazing Star (Liatrus spicata) and a Purple Coneflower (Echinacea purpure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871" r="-6871"/>
          <a:stretch>
            <a:fillRect/>
          </a:stretch>
        </p:blipFill>
        <p:spPr/>
      </p:pic>
      <p:sp>
        <p:nvSpPr>
          <p:cNvPr id="5" name="Figure Number"/>
          <p:cNvSpPr>
            <a:spLocks noGrp="1"/>
          </p:cNvSpPr>
          <p:nvPr>
            <p:ph type="title"/>
          </p:nvPr>
        </p:nvSpPr>
        <p:spPr/>
        <p:txBody>
          <a:bodyPr/>
          <a:lstStyle/>
          <a:p>
            <a:r>
              <a:rPr lang="en-US" dirty="0"/>
              <a:t>Figure 18.5</a:t>
            </a:r>
          </a:p>
        </p:txBody>
      </p:sp>
      <p:pic>
        <p:nvPicPr>
          <p:cNvPr id="8" name="OpenStaxLogo">
            <a:extLst>
              <a:ext uri="{FF2B5EF4-FFF2-40B4-BE49-F238E27FC236}">
                <a16:creationId xmlns:a16="http://schemas.microsoft.com/office/drawing/2014/main" id="{F3A37051-E06C-D24F-9541-BE58DA92FE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46906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6C78E9B-04F1-4C7D-982B-04CED796D87F}"/>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 this </a:t>
            </a:r>
            <a:r>
              <a:rPr lang="en-US" sz="1600" dirty="0">
                <a:solidFill>
                  <a:srgbClr val="72A510"/>
                </a:solidFill>
              </a:rPr>
              <a:t>(a)</a:t>
            </a:r>
            <a:r>
              <a:rPr lang="en-US" sz="1600" dirty="0"/>
              <a:t> display, fossil hominids are arranged from oldest (bottom) to newest (top). As hominids evolved, the shape of the skull changed. An artist’s rendition of </a:t>
            </a:r>
            <a:r>
              <a:rPr lang="en-US" sz="1600" dirty="0">
                <a:solidFill>
                  <a:srgbClr val="72A510"/>
                </a:solidFill>
              </a:rPr>
              <a:t>(b)</a:t>
            </a:r>
            <a:r>
              <a:rPr lang="en-US" sz="1600" dirty="0"/>
              <a:t> extinct species of the genus </a:t>
            </a:r>
            <a:r>
              <a:rPr lang="en-US" sz="1600" i="1" dirty="0" err="1"/>
              <a:t>Equus</a:t>
            </a:r>
            <a:r>
              <a:rPr lang="en-US" sz="1600" dirty="0"/>
              <a:t> reveals that these ancient species resembled the modern horse (</a:t>
            </a:r>
            <a:r>
              <a:rPr lang="en-US" sz="1600" i="1" dirty="0" err="1"/>
              <a:t>Equus</a:t>
            </a:r>
            <a:r>
              <a:rPr lang="en-US" sz="1600" i="1" dirty="0"/>
              <a:t> </a:t>
            </a:r>
            <a:r>
              <a:rPr lang="en-US" sz="1600" i="1" dirty="0" err="1"/>
              <a:t>ferus</a:t>
            </a:r>
            <a:r>
              <a:rPr lang="en-US" sz="1600" dirty="0"/>
              <a:t>) but varied in size.</a:t>
            </a:r>
          </a:p>
        </p:txBody>
      </p:sp>
      <p:pic>
        <p:nvPicPr>
          <p:cNvPr id="2" name="Figure" descr="Photo A shows a museum display of hominid skulls that vary in size and shape. Illustration B shows five extinct species related and similar in appearance to the modern horse. The species vary in size from that of a modern horse to that of a medium-sized do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590" b="-2590"/>
          <a:stretch>
            <a:fillRect/>
          </a:stretch>
        </p:blipFill>
        <p:spPr/>
      </p:pic>
      <p:sp>
        <p:nvSpPr>
          <p:cNvPr id="5" name="Figure Number"/>
          <p:cNvSpPr>
            <a:spLocks noGrp="1"/>
          </p:cNvSpPr>
          <p:nvPr>
            <p:ph type="title"/>
          </p:nvPr>
        </p:nvSpPr>
        <p:spPr/>
        <p:txBody>
          <a:bodyPr/>
          <a:lstStyle/>
          <a:p>
            <a:r>
              <a:rPr lang="en-US" dirty="0"/>
              <a:t>Figure 18.6</a:t>
            </a:r>
          </a:p>
        </p:txBody>
      </p:sp>
      <p:pic>
        <p:nvPicPr>
          <p:cNvPr id="8" name="OpenStaxLogo">
            <a:extLst>
              <a:ext uri="{FF2B5EF4-FFF2-40B4-BE49-F238E27FC236}">
                <a16:creationId xmlns:a16="http://schemas.microsoft.com/office/drawing/2014/main" id="{47991018-212E-D84A-824A-E57DE16C80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283583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CDB622B-DB62-40D1-A8EA-F1FE7D855242}"/>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similar construction of these appendages indicates that these organisms share a common ancestor.</a:t>
            </a:r>
          </a:p>
        </p:txBody>
      </p:sp>
      <p:pic>
        <p:nvPicPr>
          <p:cNvPr id="2" name="Figure" descr="Illustration compares a human arm, dog and bird legs, and a whale flipper. All appendages have the same bones, but the size and shape of these bones va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940" r="-31940"/>
          <a:stretch>
            <a:fillRect/>
          </a:stretch>
        </p:blipFill>
        <p:spPr/>
      </p:pic>
      <p:sp>
        <p:nvSpPr>
          <p:cNvPr id="5" name="Figure Number"/>
          <p:cNvSpPr>
            <a:spLocks noGrp="1"/>
          </p:cNvSpPr>
          <p:nvPr>
            <p:ph type="title"/>
          </p:nvPr>
        </p:nvSpPr>
        <p:spPr/>
        <p:txBody>
          <a:bodyPr/>
          <a:lstStyle/>
          <a:p>
            <a:r>
              <a:rPr lang="en-US" dirty="0"/>
              <a:t>Figure 18.7</a:t>
            </a:r>
          </a:p>
        </p:txBody>
      </p:sp>
      <p:pic>
        <p:nvPicPr>
          <p:cNvPr id="8" name="OpenStaxLogo">
            <a:extLst>
              <a:ext uri="{FF2B5EF4-FFF2-40B4-BE49-F238E27FC236}">
                <a16:creationId xmlns:a16="http://schemas.microsoft.com/office/drawing/2014/main" id="{4880293D-C734-044C-8E89-6D2B74DF16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34525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ABD1088-7C53-4146-858A-232DD7D22275}"/>
              </a:ext>
            </a:extLst>
          </p:cNvPr>
          <p:cNvSpPr>
            <a:spLocks noGrp="1"/>
          </p:cNvSpPr>
          <p:nvPr>
            <p:ph type="ftr" sz="quarter" idx="11"/>
          </p:nvPr>
        </p:nvSpPr>
        <p:spPr>
          <a:xfrm>
            <a:off x="683490" y="6492875"/>
            <a:ext cx="7836621"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white winter coat of the </a:t>
            </a:r>
            <a:r>
              <a:rPr lang="en-US" sz="1600" dirty="0">
                <a:solidFill>
                  <a:srgbClr val="72A510"/>
                </a:solidFill>
              </a:rPr>
              <a:t>(a)</a:t>
            </a:r>
            <a:r>
              <a:rPr lang="en-US" sz="1600" dirty="0"/>
              <a:t> arctic fox and the </a:t>
            </a:r>
            <a:r>
              <a:rPr lang="en-US" sz="1600" dirty="0">
                <a:solidFill>
                  <a:srgbClr val="72A510"/>
                </a:solidFill>
              </a:rPr>
              <a:t>(b)</a:t>
            </a:r>
            <a:r>
              <a:rPr lang="en-US" sz="1600" dirty="0"/>
              <a:t> ptarmigan’s plumage are adaptations to their environments. (credit a: modification of work by Keith Morehouse)</a:t>
            </a:r>
          </a:p>
        </p:txBody>
      </p:sp>
      <p:pic>
        <p:nvPicPr>
          <p:cNvPr id="2" name="Figure" descr="The left photo depicts an arctic fox with white fur sleeping on white snow, and the right photo shows a ptarmigan with white plumage standing on white snow."/>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436" r="-24436"/>
          <a:stretch>
            <a:fillRect/>
          </a:stretch>
        </p:blipFill>
        <p:spPr/>
      </p:pic>
      <p:sp>
        <p:nvSpPr>
          <p:cNvPr id="5" name="Figure Number"/>
          <p:cNvSpPr>
            <a:spLocks noGrp="1"/>
          </p:cNvSpPr>
          <p:nvPr>
            <p:ph type="title"/>
          </p:nvPr>
        </p:nvSpPr>
        <p:spPr/>
        <p:txBody>
          <a:bodyPr/>
          <a:lstStyle/>
          <a:p>
            <a:r>
              <a:rPr lang="en-US" dirty="0"/>
              <a:t>Figure 18.8</a:t>
            </a:r>
          </a:p>
        </p:txBody>
      </p:sp>
      <p:pic>
        <p:nvPicPr>
          <p:cNvPr id="8" name="OpenStaxLogo">
            <a:extLst>
              <a:ext uri="{FF2B5EF4-FFF2-40B4-BE49-F238E27FC236}">
                <a16:creationId xmlns:a16="http://schemas.microsoft.com/office/drawing/2014/main" id="{3DC6FE02-71B2-3449-B33D-10B0A993809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7154837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376</TotalTime>
  <Words>2472</Words>
  <Application>Microsoft Macintosh PowerPoint</Application>
  <PresentationFormat>On-screen Show (4:3)</PresentationFormat>
  <Paragraphs>73</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Arial Black</vt:lpstr>
      <vt:lpstr>Calibri</vt:lpstr>
      <vt:lpstr>Essential</vt:lpstr>
      <vt:lpstr>Biology 2e</vt:lpstr>
      <vt:lpstr>Figure 18.1</vt:lpstr>
      <vt:lpstr>Figure 18.2</vt:lpstr>
      <vt:lpstr>Figure 18.3</vt:lpstr>
      <vt:lpstr>Figure 18.4</vt:lpstr>
      <vt:lpstr>Figure 18.5</vt:lpstr>
      <vt:lpstr>Figure 18.6</vt:lpstr>
      <vt:lpstr>Figure 18.7</vt:lpstr>
      <vt:lpstr>Figure 18.8</vt:lpstr>
      <vt:lpstr>Figure 18.9</vt:lpstr>
      <vt:lpstr>Figure 18.10</vt:lpstr>
      <vt:lpstr>Figure 18.11</vt:lpstr>
      <vt:lpstr>Figure 18.12</vt:lpstr>
      <vt:lpstr>Figure 18.13</vt:lpstr>
      <vt:lpstr>Figure 18.14</vt:lpstr>
      <vt:lpstr>Figure 18.15</vt:lpstr>
      <vt:lpstr>Figure 18.16</vt:lpstr>
      <vt:lpstr>Figure 18.17</vt:lpstr>
      <vt:lpstr>Figure 18.18</vt:lpstr>
      <vt:lpstr>Figure 18.19</vt:lpstr>
      <vt:lpstr>Figure 18.20</vt:lpstr>
      <vt:lpstr>Figure 18.21</vt:lpstr>
      <vt:lpstr>Figure 18.22</vt:lpstr>
      <vt:lpstr>Figure 18.23</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18 - EVOLUTION AND THE ORIGIN OF SPECIES</dc:title>
  <dc:creator>Spuddy McSpare</dc:creator>
  <cp:lastModifiedBy>Microsoft Office User</cp:lastModifiedBy>
  <cp:revision>98</cp:revision>
  <dcterms:created xsi:type="dcterms:W3CDTF">2012-06-04T02:13:36Z</dcterms:created>
  <dcterms:modified xsi:type="dcterms:W3CDTF">2020-01-23T18:50:57Z</dcterms:modified>
</cp:coreProperties>
</file>