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5"/>
  </p:notesMasterIdLst>
  <p:handoutMasterIdLst>
    <p:handoutMasterId r:id="rId26"/>
  </p:handoutMasterIdLst>
  <p:sldIdLst>
    <p:sldId id="256" r:id="rId2"/>
    <p:sldId id="277" r:id="rId3"/>
    <p:sldId id="282" r:id="rId4"/>
    <p:sldId id="279" r:id="rId5"/>
    <p:sldId id="280" r:id="rId6"/>
    <p:sldId id="287" r:id="rId7"/>
    <p:sldId id="286" r:id="rId8"/>
    <p:sldId id="298" r:id="rId9"/>
    <p:sldId id="289" r:id="rId10"/>
    <p:sldId id="288" r:id="rId11"/>
    <p:sldId id="290" r:id="rId12"/>
    <p:sldId id="273" r:id="rId13"/>
    <p:sldId id="291" r:id="rId14"/>
    <p:sldId id="292" r:id="rId15"/>
    <p:sldId id="278" r:id="rId16"/>
    <p:sldId id="293" r:id="rId17"/>
    <p:sldId id="295" r:id="rId18"/>
    <p:sldId id="300" r:id="rId19"/>
    <p:sldId id="299" r:id="rId20"/>
    <p:sldId id="284" r:id="rId21"/>
    <p:sldId id="296" r:id="rId22"/>
    <p:sldId id="297" r:id="rId23"/>
    <p:sldId id="29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94674" autoAdjust="0"/>
  </p:normalViewPr>
  <p:slideViewPr>
    <p:cSldViewPr snapToGrid="0" snapToObjects="1">
      <p:cViewPr varScale="1">
        <p:scale>
          <a:sx n="124" d="100"/>
          <a:sy n="124" d="100"/>
        </p:scale>
        <p:origin x="167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223CE3-C3A1-1A41-8F9D-82B83C02DE16}" type="datetimeFigureOut">
              <a:rPr lang="en-US" smtClean="0"/>
              <a:t>1/23/20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4A2D3C-1775-B34D-AAA3-3AC20173F40D}" type="slidenum">
              <a:rPr lang="en-US" smtClean="0"/>
              <a:t>‹#›</a:t>
            </a:fld>
            <a:endParaRPr lang="en-US"/>
          </a:p>
        </p:txBody>
      </p:sp>
    </p:spTree>
    <p:extLst>
      <p:ext uri="{BB962C8B-B14F-4D97-AF65-F5344CB8AC3E}">
        <p14:creationId xmlns:p14="http://schemas.microsoft.com/office/powerpoint/2010/main" val="12400600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A2D3C-1775-B34D-AAA3-3AC20173F40D}" type="slidenum">
              <a:rPr lang="en-US" smtClean="0"/>
              <a:t>23</a:t>
            </a:fld>
            <a:endParaRPr lang="en-US"/>
          </a:p>
        </p:txBody>
      </p:sp>
    </p:spTree>
    <p:extLst>
      <p:ext uri="{BB962C8B-B14F-4D97-AF65-F5344CB8AC3E}">
        <p14:creationId xmlns:p14="http://schemas.microsoft.com/office/powerpoint/2010/main" val="50081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openstax.org/l/betula" TargetMode="External"/><Relationship Id="rId2" Type="http://schemas.openxmlformats.org/officeDocument/2006/relationships/image" Target="../media/image21.tiff"/><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openstax.org/l/morphban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openstax.org/l/grandiflora" TargetMode="External"/><Relationship Id="rId2" Type="http://schemas.openxmlformats.org/officeDocument/2006/relationships/image" Target="../media/image22.tiff"/><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15301"/>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26 SEED PLANTS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C81829F3-2A5F-4072-9512-2FD5893F4AA8}"/>
              </a:ext>
            </a:extLst>
          </p:cNvPr>
          <p:cNvSpPr>
            <a:spLocks noGrp="1"/>
          </p:cNvSpPr>
          <p:nvPr>
            <p:ph type="title" idx="4294967295"/>
          </p:nvPr>
        </p:nvSpPr>
        <p:spPr>
          <a:xfrm>
            <a:off x="0" y="703051"/>
            <a:ext cx="9144000" cy="734641"/>
          </a:xfrm>
        </p:spPr>
        <p:txBody>
          <a:bodyPr>
            <a:normAutofit/>
          </a:bodyPr>
          <a:lstStyle/>
          <a:p>
            <a:pPr algn="ctr"/>
            <a:r>
              <a:rPr lang="en-US" sz="3600" dirty="0"/>
              <a:t>Biology 2e</a:t>
            </a:r>
          </a:p>
        </p:txBody>
      </p:sp>
      <p:pic>
        <p:nvPicPr>
          <p:cNvPr id="8" name="OpenStaxLogo">
            <a:extLst>
              <a:ext uri="{FF2B5EF4-FFF2-40B4-BE49-F238E27FC236}">
                <a16:creationId xmlns:a16="http://schemas.microsoft.com/office/drawing/2014/main" id="{B18CDD88-0DE2-614F-BAD3-202B586C2C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2274ADDD-F64F-9845-A8DC-278D2122A7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A2E936-8CF0-4D43-A188-DB1DFD88B37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Conifers. Conifers are the dominant form of vegetation in cold or arid environments and at high altitudes. Shown here are the </a:t>
            </a:r>
            <a:r>
              <a:rPr lang="en-US" sz="1600" dirty="0">
                <a:solidFill>
                  <a:srgbClr val="6CB255"/>
                </a:solidFill>
              </a:rPr>
              <a:t>(a)</a:t>
            </a:r>
            <a:r>
              <a:rPr lang="en-US" sz="1600" dirty="0"/>
              <a:t> evergreen spruce </a:t>
            </a:r>
            <a:r>
              <a:rPr lang="en-US" sz="1600" i="1" dirty="0" err="1"/>
              <a:t>Picea</a:t>
            </a:r>
            <a:r>
              <a:rPr lang="en-US" sz="1600" i="1" dirty="0"/>
              <a:t> </a:t>
            </a:r>
            <a:r>
              <a:rPr lang="en-US" sz="1600" dirty="0"/>
              <a:t>sp., </a:t>
            </a:r>
            <a:r>
              <a:rPr lang="en-US" sz="1600" dirty="0">
                <a:solidFill>
                  <a:srgbClr val="6CB255"/>
                </a:solidFill>
              </a:rPr>
              <a:t>(b)</a:t>
            </a:r>
            <a:r>
              <a:rPr lang="en-US" sz="1600" dirty="0"/>
              <a:t> juniper </a:t>
            </a:r>
            <a:r>
              <a:rPr lang="en-US" sz="1600" i="1" dirty="0" err="1"/>
              <a:t>Juniperus</a:t>
            </a:r>
            <a:r>
              <a:rPr lang="en-US" sz="1600" i="1" dirty="0"/>
              <a:t> </a:t>
            </a:r>
            <a:r>
              <a:rPr lang="en-US" sz="1600" dirty="0"/>
              <a:t>sp., </a:t>
            </a:r>
            <a:r>
              <a:rPr lang="en-US" sz="1600" dirty="0">
                <a:solidFill>
                  <a:srgbClr val="6CB255"/>
                </a:solidFill>
              </a:rPr>
              <a:t>(c)</a:t>
            </a:r>
            <a:r>
              <a:rPr lang="en-US" sz="1600" dirty="0"/>
              <a:t> sequoia </a:t>
            </a:r>
            <a:r>
              <a:rPr lang="en-US" sz="1600" i="1" dirty="0"/>
              <a:t>Sequoia </a:t>
            </a:r>
            <a:r>
              <a:rPr lang="en-US" sz="1600" i="1" dirty="0" err="1"/>
              <a:t>Semervirens</a:t>
            </a:r>
            <a:r>
              <a:rPr lang="en-US" sz="1600" dirty="0"/>
              <a:t>, which is a deciduous gymnosperm, and </a:t>
            </a:r>
            <a:r>
              <a:rPr lang="en-US" sz="1600" dirty="0">
                <a:solidFill>
                  <a:srgbClr val="6CB255"/>
                </a:solidFill>
              </a:rPr>
              <a:t>(d)</a:t>
            </a:r>
            <a:r>
              <a:rPr lang="en-US" sz="1600" dirty="0"/>
              <a:t> the tamarack </a:t>
            </a:r>
            <a:r>
              <a:rPr lang="en-US" sz="1600" i="1" dirty="0" err="1"/>
              <a:t>Larix</a:t>
            </a:r>
            <a:r>
              <a:rPr lang="en-US" sz="1600" i="1" dirty="0"/>
              <a:t> </a:t>
            </a:r>
            <a:r>
              <a:rPr lang="en-US" sz="1600" i="1" dirty="0" err="1"/>
              <a:t>larcinia</a:t>
            </a:r>
            <a:r>
              <a:rPr lang="en-US" sz="1600" dirty="0"/>
              <a:t>. Notice the yellow leaves of the tamarack. (credit a: modification of work by </a:t>
            </a:r>
            <a:r>
              <a:rPr lang="en-US" sz="1600" dirty="0" err="1"/>
              <a:t>Rosendahl</a:t>
            </a:r>
            <a:r>
              <a:rPr lang="en-US" sz="1600" dirty="0"/>
              <a:t>; credit b: modification of work by Alan Levine; credit c: modification of work by Wendy </a:t>
            </a:r>
            <a:r>
              <a:rPr lang="en-US" sz="1600" dirty="0" err="1"/>
              <a:t>McCormic</a:t>
            </a:r>
            <a:r>
              <a:rPr lang="en-US" sz="1600" dirty="0"/>
              <a:t>; credit d: modification of work by </a:t>
            </a:r>
            <a:r>
              <a:rPr lang="en-US" sz="1600" dirty="0" err="1"/>
              <a:t>Micky</a:t>
            </a:r>
            <a:r>
              <a:rPr lang="en-US" sz="1600" dirty="0"/>
              <a:t> </a:t>
            </a:r>
            <a:r>
              <a:rPr lang="en-US" sz="1600" dirty="0" err="1"/>
              <a:t>Zlimen</a:t>
            </a:r>
            <a:r>
              <a:rPr lang="en-US" sz="1600" dirty="0"/>
              <a:t>)</a:t>
            </a:r>
          </a:p>
        </p:txBody>
      </p:sp>
      <p:pic>
        <p:nvPicPr>
          <p:cNvPr id="2" name="Figure" descr="Photo A shows a juniper tree with a gnarled trunk. Photo B shows a sequoia with a tall, broad trunk and branches starting high up the trunk. Photo C shows a forest of tamarack with yellow needles.. Photo D shows a tall spruce tree covered in pine cones. Photo B. Photo C Part 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413" r="-59413"/>
          <a:stretch>
            <a:fillRect/>
          </a:stretch>
        </p:blipFill>
        <p:spPr/>
      </p:pic>
      <p:sp>
        <p:nvSpPr>
          <p:cNvPr id="5" name="Figure Number"/>
          <p:cNvSpPr>
            <a:spLocks noGrp="1"/>
          </p:cNvSpPr>
          <p:nvPr>
            <p:ph type="title"/>
          </p:nvPr>
        </p:nvSpPr>
        <p:spPr/>
        <p:txBody>
          <a:bodyPr/>
          <a:lstStyle/>
          <a:p>
            <a:r>
              <a:rPr lang="en-US" dirty="0"/>
              <a:t>Figure 26.9</a:t>
            </a:r>
          </a:p>
        </p:txBody>
      </p:sp>
      <p:pic>
        <p:nvPicPr>
          <p:cNvPr id="8" name="OpenStaxLogo">
            <a:extLst>
              <a:ext uri="{FF2B5EF4-FFF2-40B4-BE49-F238E27FC236}">
                <a16:creationId xmlns:a16="http://schemas.microsoft.com/office/drawing/2014/main" id="{675A874F-4ABB-AD4A-9A47-CE274647DD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1173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00EDA65-5B9D-4D5E-8AC1-34556E5B4FE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Cycad. This </a:t>
            </a:r>
            <a:r>
              <a:rPr lang="en-US" sz="1600" i="1" dirty="0" err="1"/>
              <a:t>Encephalartos</a:t>
            </a:r>
            <a:r>
              <a:rPr lang="en-US" sz="1600" i="1" dirty="0"/>
              <a:t> </a:t>
            </a:r>
            <a:r>
              <a:rPr lang="en-US" sz="1600" i="1" dirty="0" err="1"/>
              <a:t>ferox</a:t>
            </a:r>
            <a:r>
              <a:rPr lang="en-US" sz="1600" i="1" dirty="0"/>
              <a:t> </a:t>
            </a:r>
            <a:r>
              <a:rPr lang="en-US" sz="1600" dirty="0"/>
              <a:t>cycad has large cones and broad, fern-like leaves. (credit: </a:t>
            </a:r>
            <a:r>
              <a:rPr lang="cs-CZ" sz="1600" dirty="0" err="1"/>
              <a:t>Wendy</a:t>
            </a:r>
            <a:r>
              <a:rPr lang="cs-CZ" sz="1600" dirty="0"/>
              <a:t> </a:t>
            </a:r>
            <a:r>
              <a:rPr lang="cs-CZ" sz="1600" dirty="0" err="1"/>
              <a:t>Cutler</a:t>
            </a:r>
            <a:r>
              <a:rPr lang="cs-CZ" sz="1600" dirty="0"/>
              <a:t>)</a:t>
            </a:r>
            <a:endParaRPr lang="en-US" sz="1600" dirty="0"/>
          </a:p>
        </p:txBody>
      </p:sp>
      <p:pic>
        <p:nvPicPr>
          <p:cNvPr id="2" name="Figure" descr="Photo shows a cycad with leaves resembling those of a fern, with thin leaves branching from a thick stem. Two very large cones sit in the middle of the leaves, close to the 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26.10</a:t>
            </a:r>
          </a:p>
        </p:txBody>
      </p:sp>
      <p:pic>
        <p:nvPicPr>
          <p:cNvPr id="8" name="OpenStaxLogo">
            <a:extLst>
              <a:ext uri="{FF2B5EF4-FFF2-40B4-BE49-F238E27FC236}">
                <a16:creationId xmlns:a16="http://schemas.microsoft.com/office/drawing/2014/main" id="{27D13008-6E16-BA49-9E5B-0F6EE33792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39585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D106964-C984-4EC9-9136-99E52BCAA2E9}"/>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i="1" dirty="0">
                <a:solidFill>
                  <a:schemeClr val="tx1"/>
                </a:solidFill>
              </a:rPr>
              <a:t>Ginkgo. </a:t>
            </a:r>
            <a:r>
              <a:rPr lang="en-US" sz="1600" dirty="0">
                <a:solidFill>
                  <a:schemeClr val="tx1"/>
                </a:solidFill>
              </a:rPr>
              <a:t>This plate from the 1870 book </a:t>
            </a:r>
            <a:r>
              <a:rPr lang="en-US" sz="1600" i="1" dirty="0">
                <a:solidFill>
                  <a:schemeClr val="tx1"/>
                </a:solidFill>
              </a:rPr>
              <a:t>Flora Japonica, </a:t>
            </a:r>
            <a:r>
              <a:rPr lang="en-US" sz="1600" i="1" dirty="0" err="1">
                <a:solidFill>
                  <a:schemeClr val="tx1"/>
                </a:solidFill>
              </a:rPr>
              <a:t>Sectio</a:t>
            </a:r>
            <a:r>
              <a:rPr lang="en-US" sz="1600" i="1" dirty="0">
                <a:solidFill>
                  <a:schemeClr val="tx1"/>
                </a:solidFill>
              </a:rPr>
              <a:t> Prima (</a:t>
            </a:r>
            <a:r>
              <a:rPr lang="en-US" sz="1600" i="1" dirty="0" err="1">
                <a:solidFill>
                  <a:schemeClr val="tx1"/>
                </a:solidFill>
              </a:rPr>
              <a:t>Tafelband</a:t>
            </a:r>
            <a:r>
              <a:rPr lang="en-US" sz="1600" i="1" dirty="0">
                <a:solidFill>
                  <a:schemeClr val="tx1"/>
                </a:solidFill>
              </a:rPr>
              <a:t>) </a:t>
            </a:r>
            <a:r>
              <a:rPr lang="en-US" sz="1600" dirty="0">
                <a:solidFill>
                  <a:schemeClr val="tx1"/>
                </a:solidFill>
              </a:rPr>
              <a:t>depicts the leaves and fruit of </a:t>
            </a:r>
            <a:r>
              <a:rPr lang="en-US" sz="1600" i="1" dirty="0">
                <a:solidFill>
                  <a:schemeClr val="tx1"/>
                </a:solidFill>
              </a:rPr>
              <a:t>Gingko biloba</a:t>
            </a:r>
            <a:r>
              <a:rPr lang="en-US" sz="1600" dirty="0">
                <a:solidFill>
                  <a:schemeClr val="tx1"/>
                </a:solidFill>
              </a:rPr>
              <a:t>, as drawn by Philipp Franz von </a:t>
            </a:r>
            <a:r>
              <a:rPr lang="en-US" sz="1600" dirty="0" err="1">
                <a:solidFill>
                  <a:schemeClr val="tx1"/>
                </a:solidFill>
              </a:rPr>
              <a:t>Siebold</a:t>
            </a:r>
            <a:r>
              <a:rPr lang="en-US" sz="1600" dirty="0">
                <a:solidFill>
                  <a:schemeClr val="tx1"/>
                </a:solidFill>
              </a:rPr>
              <a:t> and Joseph Gerhard </a:t>
            </a:r>
            <a:r>
              <a:rPr lang="tr-TR" sz="1600" dirty="0" err="1">
                <a:solidFill>
                  <a:schemeClr val="tx1"/>
                </a:solidFill>
              </a:rPr>
              <a:t>Zuccarini</a:t>
            </a:r>
            <a:r>
              <a:rPr lang="tr-TR" sz="1600" dirty="0">
                <a:solidFill>
                  <a:schemeClr val="tx1"/>
                </a:solidFill>
              </a:rPr>
              <a:t>.</a:t>
            </a:r>
            <a:endParaRPr lang="en-US" sz="1600" dirty="0">
              <a:solidFill>
                <a:schemeClr val="tx1"/>
              </a:solidFill>
            </a:endParaRPr>
          </a:p>
        </p:txBody>
      </p:sp>
      <p:pic>
        <p:nvPicPr>
          <p:cNvPr id="2" name="Figure" descr="Illustration shows the green, fan-shaped leaves of Ginkgo bilob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60" r="-1260"/>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26.11</a:t>
            </a:r>
          </a:p>
        </p:txBody>
      </p:sp>
      <p:pic>
        <p:nvPicPr>
          <p:cNvPr id="8" name="OpenStaxLogo">
            <a:extLst>
              <a:ext uri="{FF2B5EF4-FFF2-40B4-BE49-F238E27FC236}">
                <a16:creationId xmlns:a16="http://schemas.microsoft.com/office/drawing/2014/main" id="{D4F856B8-E7FA-AE4B-9EEA-0D427011C6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CD0C2C7-EF82-46B9-8943-F22372B3E94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00" dirty="0">
                <a:solidFill>
                  <a:srgbClr val="6CB255"/>
                </a:solidFill>
              </a:rPr>
              <a:t>(a)</a:t>
            </a:r>
            <a:r>
              <a:rPr lang="en-US" sz="1500" dirty="0"/>
              <a:t> </a:t>
            </a:r>
            <a:r>
              <a:rPr lang="en-US" sz="1500" i="1" dirty="0"/>
              <a:t>Ephedra </a:t>
            </a:r>
            <a:r>
              <a:rPr lang="en-US" sz="1500" i="1" dirty="0" err="1"/>
              <a:t>viridis</a:t>
            </a:r>
            <a:r>
              <a:rPr lang="en-US" sz="1500" dirty="0"/>
              <a:t>, known by the common name </a:t>
            </a:r>
            <a:r>
              <a:rPr lang="en-US" sz="1500" i="1" dirty="0"/>
              <a:t>Mormon tea</a:t>
            </a:r>
            <a:r>
              <a:rPr lang="en-US" sz="1500" dirty="0"/>
              <a:t>, grows on the West Coast of the United States and Mexico. </a:t>
            </a:r>
            <a:r>
              <a:rPr lang="en-US" sz="1500" dirty="0">
                <a:solidFill>
                  <a:srgbClr val="6CB255"/>
                </a:solidFill>
              </a:rPr>
              <a:t>(b)</a:t>
            </a:r>
            <a:r>
              <a:rPr lang="en-US" sz="1500" dirty="0"/>
              <a:t> </a:t>
            </a:r>
            <a:r>
              <a:rPr lang="en-US" sz="1500" i="1" dirty="0" err="1"/>
              <a:t>Gnetum</a:t>
            </a:r>
            <a:r>
              <a:rPr lang="en-US" sz="1500" i="1" dirty="0"/>
              <a:t> </a:t>
            </a:r>
            <a:r>
              <a:rPr lang="en-US" sz="1500" i="1" dirty="0" err="1"/>
              <a:t>gnemon</a:t>
            </a:r>
            <a:r>
              <a:rPr lang="en-US" sz="1500" i="1" dirty="0"/>
              <a:t> </a:t>
            </a:r>
            <a:r>
              <a:rPr lang="en-US" sz="1500" dirty="0"/>
              <a:t>grows in Malaysia. </a:t>
            </a:r>
            <a:r>
              <a:rPr lang="en-US" sz="1500" dirty="0">
                <a:solidFill>
                  <a:srgbClr val="6CB255"/>
                </a:solidFill>
              </a:rPr>
              <a:t>(c)</a:t>
            </a:r>
            <a:r>
              <a:rPr lang="en-US" sz="1500" dirty="0"/>
              <a:t> The large </a:t>
            </a:r>
            <a:r>
              <a:rPr lang="en-US" sz="1500" i="1" dirty="0" err="1"/>
              <a:t>Welwitschia</a:t>
            </a:r>
            <a:r>
              <a:rPr lang="en-US" sz="1500" i="1" dirty="0"/>
              <a:t> mirabilis </a:t>
            </a:r>
            <a:r>
              <a:rPr lang="en-US" sz="1500" dirty="0"/>
              <a:t>can be found in the Namibian desert. (credit a: modification of work by USDA; credit b: modification of work by Malcolm Manners; credit c: modification of work by Derek Keats)</a:t>
            </a:r>
          </a:p>
        </p:txBody>
      </p:sp>
      <p:pic>
        <p:nvPicPr>
          <p:cNvPr id="2" name="Figure" descr="Photo A shows Mormon tea, a short, scrubby plant with yellow branches radiating out from a central bundle. Photo B shows a plant with large, teardrop-shaped green leaves. Photo C shows a plant with long, flat leaves radiating along the ground from a central part with pink bu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1630" b="-31630"/>
          <a:stretch>
            <a:fillRect/>
          </a:stretch>
        </p:blipFill>
        <p:spPr/>
      </p:pic>
      <p:sp>
        <p:nvSpPr>
          <p:cNvPr id="5" name="Figure Number"/>
          <p:cNvSpPr>
            <a:spLocks noGrp="1"/>
          </p:cNvSpPr>
          <p:nvPr>
            <p:ph type="title"/>
          </p:nvPr>
        </p:nvSpPr>
        <p:spPr/>
        <p:txBody>
          <a:bodyPr/>
          <a:lstStyle/>
          <a:p>
            <a:r>
              <a:rPr lang="en-US" dirty="0"/>
              <a:t>Figure 26.12</a:t>
            </a:r>
          </a:p>
        </p:txBody>
      </p:sp>
      <p:pic>
        <p:nvPicPr>
          <p:cNvPr id="8" name="OpenStaxLogo">
            <a:extLst>
              <a:ext uri="{FF2B5EF4-FFF2-40B4-BE49-F238E27FC236}">
                <a16:creationId xmlns:a16="http://schemas.microsoft.com/office/drawing/2014/main" id="{1866FB3C-7000-5E43-824E-4B278408CD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762580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8213890-1174-42B9-8849-901AB0075518}"/>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Flowers. These flowers grow in a botanical garden border in Bellevue, WA. Flowering plants dominate terrestrial landscapes. The vivid colors and enticing fragrances of flowers are an adaptation to pollination by animals such as insects, birds, and bats. (credit: </a:t>
            </a:r>
            <a:r>
              <a:rPr lang="en-US" sz="1600" dirty="0" err="1"/>
              <a:t>Myriam</a:t>
            </a:r>
            <a:r>
              <a:rPr lang="en-US" sz="1600" dirty="0"/>
              <a:t> Feldman)</a:t>
            </a:r>
          </a:p>
        </p:txBody>
      </p:sp>
      <p:pic>
        <p:nvPicPr>
          <p:cNvPr id="2" name="Figure" descr="Photo shows a winding pathway bordered by flowers in a variety of colors and shap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26.13</a:t>
            </a:r>
          </a:p>
        </p:txBody>
      </p:sp>
      <p:pic>
        <p:nvPicPr>
          <p:cNvPr id="8" name="OpenStaxLogo">
            <a:extLst>
              <a:ext uri="{FF2B5EF4-FFF2-40B4-BE49-F238E27FC236}">
                <a16:creationId xmlns:a16="http://schemas.microsoft.com/office/drawing/2014/main" id="{FB3B59CB-DAD5-3C43-9743-22D99D6843F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576965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F8FBA3D-2893-4E3C-AD64-D48801E2CBA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parts of a flower, which is called the perianth. The corolla is composed of petals, and the calyx is composed of sepals. At the center of the perianth is a vase-like structure called the carpel. A flower may have one or more carpels, but the example shown has only one. The narrow neck of the carpel, called the style, widens into a flat stima at the top. The ovary is the wide part of the carpel. Ovules, or megasporangia, are clusters of pods in the middle of the ovary. The androecium is composed of stamens which cluster around the  carpel. The stamen consists a long, stalk-like filament with an anther at the end. The anther shown is tri-lobed. Each lobe, called a microsporangium, is filled with poll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295" b="-11295"/>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Flower structure. This image depicts the structure of a perfect flower. Perfect flowers produce both male and female floral organs. The flower shown has only one carpel, but some flowers have a cluster of carpels. Together, all the carpels make up the gynoecium. (credit: modification of work by Mariana Ruiz </a:t>
            </a:r>
            <a:r>
              <a:rPr lang="en-US" sz="1600" dirty="0" err="1">
                <a:solidFill>
                  <a:schemeClr val="tx1"/>
                </a:solidFill>
              </a:rPr>
              <a:t>Villareal</a:t>
            </a:r>
            <a:r>
              <a:rPr lang="en-US" sz="1600" dirty="0">
                <a:solidFill>
                  <a:schemeClr val="tx1"/>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26.14</a:t>
            </a:r>
          </a:p>
        </p:txBody>
      </p:sp>
      <p:pic>
        <p:nvPicPr>
          <p:cNvPr id="8" name="OpenStaxLogo">
            <a:extLst>
              <a:ext uri="{FF2B5EF4-FFF2-40B4-BE49-F238E27FC236}">
                <a16:creationId xmlns:a16="http://schemas.microsoft.com/office/drawing/2014/main" id="{DD16A793-32CE-9B4B-A701-C99A8F0785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AECD83E-CEFC-4E74-B9C5-22B5B0B4B1A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Angiosperm life cycle. The life cycle of an angiosperm is shown. Anthers and carpels are structures that shelter the actual gametophytes: the pollen grain and embryo sac. Double fertilization is a process unique to angiosperms. (credit: modification of work by Mariana Ruiz </a:t>
            </a:r>
            <a:r>
              <a:rPr lang="en-US" sz="1600" dirty="0" err="1">
                <a:solidFill>
                  <a:srgbClr val="000000"/>
                </a:solidFill>
              </a:rPr>
              <a:t>Villareal</a:t>
            </a:r>
            <a:r>
              <a:rPr lang="en-US" sz="1600" dirty="0">
                <a:solidFill>
                  <a:srgbClr val="000000"/>
                </a:solidFill>
              </a:rPr>
              <a:t>)</a:t>
            </a:r>
          </a:p>
        </p:txBody>
      </p:sp>
      <p:pic>
        <p:nvPicPr>
          <p:cNvPr id="2" name="Figure" descr="The parts of the flower are shown. The base of the perianth, which includes petals and sepals, is called the flora axis. A narrowing called the articulation separates the floral axis from the lower pedicel, which attached the flower to a stem. Microsporangia are in the anthers. Microspores, or mother cells form inside the microsporangia. The microspore undergoes meiosis, producing four cells, each of which becomes a grain of pollen with a hard coating. The pollen grain undergoes mitosis, producing a generative cell and a tube cell. Macrospores form inside vase-like carpel, in the ovules, which are in the ovaries. The macrospores undergo meiosis, producing four cells. The cells then undergo mitosis, producing three antipodals, two polar nuclei, and egg and two synergids, each with a nucleus. Together, these cells are called the megagametophyte, or embryo sac. Pollination occurs when a pollen grain lands on the stigma, the flat structure at the top of the carpel.  The tube nucleus grows into the long style, to the ovary. There, the generative cell of the sperm fertilizes the eg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228" b="-6228"/>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26.15</a:t>
            </a:r>
          </a:p>
        </p:txBody>
      </p:sp>
      <p:pic>
        <p:nvPicPr>
          <p:cNvPr id="8" name="OpenStaxLogo">
            <a:extLst>
              <a:ext uri="{FF2B5EF4-FFF2-40B4-BE49-F238E27FC236}">
                <a16:creationId xmlns:a16="http://schemas.microsoft.com/office/drawing/2014/main" id="{9E46A002-AAA7-1343-BA39-B77B637BD7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46268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F37308E-042A-44DA-9237-2B2E1F0C4C8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mage is of a river birch, Baskauf Betula. Seed pods hang from a branch, and appear to have the same composition and appearance of a cluster of grap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750040" y="1108075"/>
            <a:ext cx="350948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Beech inflorescences. The female inflorescence is at the upper left. The male inflorescence is at the lower right. (credit: Stephen J. </a:t>
            </a:r>
            <a:r>
              <a:rPr lang="en-US" sz="1600" dirty="0" err="1">
                <a:solidFill>
                  <a:schemeClr val="tx1"/>
                </a:solidFill>
              </a:rPr>
              <a:t>Baskauf</a:t>
            </a:r>
            <a:r>
              <a:rPr lang="en-US" sz="1600" dirty="0">
                <a:solidFill>
                  <a:schemeClr val="tx1"/>
                </a:solidFill>
              </a:rPr>
              <a:t>, 2002. </a:t>
            </a:r>
            <a:r>
              <a:rPr lang="en-US" sz="1600" u="sng" dirty="0">
                <a:solidFill>
                  <a:schemeClr val="tx1"/>
                </a:solidFill>
                <a:hlinkClick r:id="rId3"/>
              </a:rPr>
              <a:t>http://bioimages.vanderbilt.edu/baskauf/10593</a:t>
            </a:r>
            <a:r>
              <a:rPr lang="en-US" sz="1600" dirty="0">
                <a:solidFill>
                  <a:schemeClr val="tx1"/>
                </a:solidFill>
              </a:rPr>
              <a:t>. </a:t>
            </a:r>
            <a:r>
              <a:rPr lang="en-US" sz="1600" dirty="0" err="1">
                <a:solidFill>
                  <a:schemeClr val="tx1"/>
                </a:solidFill>
              </a:rPr>
              <a:t>Morphbank</a:t>
            </a:r>
            <a:r>
              <a:rPr lang="en-US" sz="1600" dirty="0">
                <a:solidFill>
                  <a:schemeClr val="tx1"/>
                </a:solidFill>
              </a:rPr>
              <a:t> :: Biological Imaging (</a:t>
            </a:r>
            <a:r>
              <a:rPr lang="en-US" sz="1600" u="sng" dirty="0">
                <a:solidFill>
                  <a:schemeClr val="tx1"/>
                </a:solidFill>
                <a:hlinkClick r:id="rId4"/>
              </a:rPr>
              <a:t>http://www.morphbank.net/</a:t>
            </a:r>
            <a:r>
              <a:rPr lang="en-US" sz="1600" dirty="0">
                <a:solidFill>
                  <a:schemeClr val="tx1"/>
                </a:solidFill>
              </a:rPr>
              <a:t>, 29 June 2017). Florida State University, Department of Scientific Computing, Tallahassee, FL 32306-4026 USA)</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26.16</a:t>
            </a:r>
          </a:p>
        </p:txBody>
      </p:sp>
      <p:pic>
        <p:nvPicPr>
          <p:cNvPr id="8" name="OpenStaxLogo">
            <a:extLst>
              <a:ext uri="{FF2B5EF4-FFF2-40B4-BE49-F238E27FC236}">
                <a16:creationId xmlns:a16="http://schemas.microsoft.com/office/drawing/2014/main" id="{F7D25507-A944-7D45-A666-CBBA18F856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882376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F37308E-042A-44DA-9237-2B2E1F0C4C8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Magnolia grandiflor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2171432" y="1307783"/>
            <a:ext cx="4896880" cy="3271532"/>
          </a:xfrm>
        </p:spPr>
      </p:pic>
      <p:sp>
        <p:nvSpPr>
          <p:cNvPr id="14" name="Figure Legend"/>
          <p:cNvSpPr>
            <a:spLocks noGrp="1"/>
          </p:cNvSpPr>
          <p:nvPr>
            <p:ph type="body" sz="quarter" idx="14"/>
          </p:nvPr>
        </p:nvSpPr>
        <p:spPr>
          <a:xfrm>
            <a:off x="457199" y="4908498"/>
            <a:ext cx="7802323" cy="1456092"/>
          </a:xfrm>
        </p:spPr>
        <p:txBody>
          <a:bodyPr>
            <a:noAutofit/>
          </a:bodyPr>
          <a:lstStyle/>
          <a:p>
            <a:r>
              <a:rPr lang="en-US" sz="1600" i="1" dirty="0">
                <a:solidFill>
                  <a:schemeClr val="tx1"/>
                </a:solidFill>
              </a:rPr>
              <a:t>Magnolia grandiflora</a:t>
            </a:r>
            <a:r>
              <a:rPr lang="en-US" sz="1600" dirty="0">
                <a:solidFill>
                  <a:schemeClr val="tx1"/>
                </a:solidFill>
              </a:rPr>
              <a:t>. A cluster of carpels can be seen above the stamens, which have shed their pollen and begun to drop from the inflorescence. In the flower, the sepals and petals are undifferentiated and are collectively called </a:t>
            </a:r>
            <a:r>
              <a:rPr lang="en-US" sz="1600" dirty="0" err="1">
                <a:solidFill>
                  <a:schemeClr val="tx1"/>
                </a:solidFill>
              </a:rPr>
              <a:t>tepals</a:t>
            </a:r>
            <a:r>
              <a:rPr lang="en-US" sz="1600" dirty="0">
                <a:solidFill>
                  <a:schemeClr val="tx1"/>
                </a:solidFill>
              </a:rPr>
              <a:t>. (credit: </a:t>
            </a:r>
            <a:r>
              <a:rPr lang="en-US" sz="1600" dirty="0" err="1">
                <a:solidFill>
                  <a:schemeClr val="tx1"/>
                </a:solidFill>
              </a:rPr>
              <a:t>Ianaré</a:t>
            </a:r>
            <a:r>
              <a:rPr lang="en-US" sz="1600" dirty="0">
                <a:solidFill>
                  <a:schemeClr val="tx1"/>
                </a:solidFill>
              </a:rPr>
              <a:t> </a:t>
            </a:r>
            <a:r>
              <a:rPr lang="en-US" sz="1600" dirty="0" err="1">
                <a:solidFill>
                  <a:schemeClr val="tx1"/>
                </a:solidFill>
              </a:rPr>
              <a:t>Sévi</a:t>
            </a:r>
            <a:r>
              <a:rPr lang="en-US" sz="1600" dirty="0">
                <a:solidFill>
                  <a:schemeClr val="tx1"/>
                </a:solidFill>
              </a:rPr>
              <a:t>. </a:t>
            </a:r>
            <a:r>
              <a:rPr lang="en-US" sz="1600" u="sng" dirty="0">
                <a:solidFill>
                  <a:schemeClr val="tx1"/>
                </a:solidFill>
                <a:hlinkClick r:id="rId3"/>
              </a:rPr>
              <a:t>http://bioimages.vanderbilt.edu/baskauf/10949</a:t>
            </a:r>
            <a:r>
              <a:rPr lang="en-US" sz="1600" dirty="0">
                <a:solidFill>
                  <a:schemeClr val="tx1"/>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26.17</a:t>
            </a:r>
          </a:p>
        </p:txBody>
      </p:sp>
      <p:pic>
        <p:nvPicPr>
          <p:cNvPr id="8" name="OpenStaxLogo">
            <a:extLst>
              <a:ext uri="{FF2B5EF4-FFF2-40B4-BE49-F238E27FC236}">
                <a16:creationId xmlns:a16="http://schemas.microsoft.com/office/drawing/2014/main" id="{7A8A3E4F-4FA6-9847-BF55-D4D0C3905A5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7199" y="241326"/>
            <a:ext cx="1507111" cy="364801"/>
          </a:xfrm>
          <a:prstGeom prst="rect">
            <a:avLst/>
          </a:prstGeom>
        </p:spPr>
      </p:pic>
    </p:spTree>
    <p:extLst>
      <p:ext uri="{BB962C8B-B14F-4D97-AF65-F5344CB8AC3E}">
        <p14:creationId xmlns:p14="http://schemas.microsoft.com/office/powerpoint/2010/main" val="229033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F37308E-042A-44DA-9237-2B2E1F0C4C8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489450" y="1218691"/>
            <a:ext cx="4030663" cy="5034981"/>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550" dirty="0">
                <a:solidFill>
                  <a:schemeClr val="tx1"/>
                </a:solidFill>
              </a:rPr>
              <a:t>Basal angiosperms. The </a:t>
            </a:r>
            <a:r>
              <a:rPr lang="en-US" sz="1550" dirty="0">
                <a:solidFill>
                  <a:srgbClr val="6CB255"/>
                </a:solidFill>
              </a:rPr>
              <a:t>(a) </a:t>
            </a:r>
            <a:r>
              <a:rPr lang="en-US" sz="1550" dirty="0">
                <a:solidFill>
                  <a:schemeClr val="tx1"/>
                </a:solidFill>
              </a:rPr>
              <a:t>common spicebush belongs to the </a:t>
            </a:r>
            <a:r>
              <a:rPr lang="en-US" sz="1550" i="1" dirty="0" err="1">
                <a:solidFill>
                  <a:schemeClr val="tx1"/>
                </a:solidFill>
              </a:rPr>
              <a:t>Laurales</a:t>
            </a:r>
            <a:r>
              <a:rPr lang="en-US" sz="1550" dirty="0">
                <a:solidFill>
                  <a:schemeClr val="tx1"/>
                </a:solidFill>
              </a:rPr>
              <a:t>, the same family as cinnamon and bay laurel. The fruit of </a:t>
            </a:r>
            <a:r>
              <a:rPr lang="en-US" sz="1550" dirty="0">
                <a:solidFill>
                  <a:srgbClr val="6CB255"/>
                </a:solidFill>
              </a:rPr>
              <a:t>(b) </a:t>
            </a:r>
            <a:r>
              <a:rPr lang="en-US" sz="1550" dirty="0">
                <a:solidFill>
                  <a:schemeClr val="tx1"/>
                </a:solidFill>
              </a:rPr>
              <a:t>the </a:t>
            </a:r>
            <a:r>
              <a:rPr lang="en-US" sz="1550" i="1" dirty="0">
                <a:solidFill>
                  <a:schemeClr val="tx1"/>
                </a:solidFill>
              </a:rPr>
              <a:t>Piper </a:t>
            </a:r>
            <a:r>
              <a:rPr lang="en-US" sz="1550" i="1" dirty="0" err="1">
                <a:solidFill>
                  <a:schemeClr val="tx1"/>
                </a:solidFill>
              </a:rPr>
              <a:t>nigrum</a:t>
            </a:r>
            <a:r>
              <a:rPr lang="en-US" sz="1550" dirty="0">
                <a:solidFill>
                  <a:schemeClr val="tx1"/>
                </a:solidFill>
              </a:rPr>
              <a:t> plant is black pepper, the main product that was traded along spice routes. Notice the small, unobtrusive, clustered flowers. The leaf venation resembles that of both the monocots (parallel) and the dicots (branched). </a:t>
            </a:r>
            <a:r>
              <a:rPr lang="en-US" sz="1550" dirty="0">
                <a:solidFill>
                  <a:srgbClr val="6CB255"/>
                </a:solidFill>
              </a:rPr>
              <a:t>(c) </a:t>
            </a:r>
            <a:r>
              <a:rPr lang="en-US" sz="1550" dirty="0">
                <a:solidFill>
                  <a:schemeClr val="tx1"/>
                </a:solidFill>
              </a:rPr>
              <a:t>Water lilies, </a:t>
            </a:r>
            <a:r>
              <a:rPr lang="en-US" sz="1550" i="1" dirty="0">
                <a:solidFill>
                  <a:schemeClr val="tx1"/>
                </a:solidFill>
              </a:rPr>
              <a:t>Nymphaea lotus</a:t>
            </a:r>
            <a:r>
              <a:rPr lang="en-US" sz="1550" dirty="0">
                <a:solidFill>
                  <a:schemeClr val="tx1"/>
                </a:solidFill>
              </a:rPr>
              <a:t>. Although the leaves of the plant float on the surface of the water, their roots are in the underlying soil at the bottom of the lake. The aggregate fruit of a magnolia </a:t>
            </a:r>
            <a:r>
              <a:rPr lang="en-US" sz="1550" dirty="0">
                <a:solidFill>
                  <a:srgbClr val="6CB255"/>
                </a:solidFill>
              </a:rPr>
              <a:t>(d)</a:t>
            </a:r>
            <a:r>
              <a:rPr lang="en-US" sz="1550" dirty="0">
                <a:solidFill>
                  <a:schemeClr val="tx1"/>
                </a:solidFill>
              </a:rPr>
              <a:t>. The fruit is in its final stage, with its red seeds just starting to appear. (credit a: modification of work by Cory </a:t>
            </a:r>
            <a:r>
              <a:rPr lang="en-US" sz="1550" dirty="0" err="1">
                <a:solidFill>
                  <a:schemeClr val="tx1"/>
                </a:solidFill>
              </a:rPr>
              <a:t>Zanker</a:t>
            </a:r>
            <a:r>
              <a:rPr lang="en-US" sz="1550" dirty="0">
                <a:solidFill>
                  <a:schemeClr val="tx1"/>
                </a:solidFill>
              </a:rPr>
              <a:t>; credit b: modification of work by Franz Eugen </a:t>
            </a:r>
            <a:r>
              <a:rPr lang="en-US" sz="1550" dirty="0" err="1">
                <a:solidFill>
                  <a:schemeClr val="tx1"/>
                </a:solidFill>
              </a:rPr>
              <a:t>Köhler</a:t>
            </a:r>
            <a:r>
              <a:rPr lang="en-US" sz="1550" dirty="0">
                <a:solidFill>
                  <a:schemeClr val="tx1"/>
                </a:solidFill>
              </a:rPr>
              <a:t>; credit c: modification of work by </a:t>
            </a:r>
            <a:r>
              <a:rPr lang="en-US" sz="1550" dirty="0" err="1">
                <a:solidFill>
                  <a:schemeClr val="tx1"/>
                </a:solidFill>
              </a:rPr>
              <a:t>Rl</a:t>
            </a:r>
            <a:r>
              <a:rPr lang="en-US" sz="1550" dirty="0">
                <a:solidFill>
                  <a:schemeClr val="tx1"/>
                </a:solidFill>
              </a:rPr>
              <a:t>/Wikimedia Commons. d: modification of work by "Coastside2"/Wikimedia Commons).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26.18</a:t>
            </a:r>
          </a:p>
        </p:txBody>
      </p:sp>
      <p:pic>
        <p:nvPicPr>
          <p:cNvPr id="8" name="OpenStaxLogo">
            <a:extLst>
              <a:ext uri="{FF2B5EF4-FFF2-40B4-BE49-F238E27FC236}">
                <a16:creationId xmlns:a16="http://schemas.microsoft.com/office/drawing/2014/main" id="{8BBC73BE-C3A2-984F-8543-AE3E831CDC3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32238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450157D-112C-41C2-B1D7-14109FCC99D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Seed plants dominate the landscape and play an integral role in human societies. </a:t>
            </a:r>
            <a:r>
              <a:rPr lang="en-US" sz="1600" dirty="0">
                <a:solidFill>
                  <a:srgbClr val="6CB255"/>
                </a:solidFill>
              </a:rPr>
              <a:t>(a) </a:t>
            </a:r>
            <a:r>
              <a:rPr lang="en-US" sz="1600" dirty="0"/>
              <a:t>Palm trees grow along the shoreline; </a:t>
            </a:r>
            <a:r>
              <a:rPr lang="en-US" sz="1600" dirty="0">
                <a:solidFill>
                  <a:srgbClr val="6CB255"/>
                </a:solidFill>
              </a:rPr>
              <a:t>(b)</a:t>
            </a:r>
            <a:r>
              <a:rPr lang="en-US" sz="1600" dirty="0"/>
              <a:t> wheat is a crop grown in most of the world; </a:t>
            </a:r>
            <a:r>
              <a:rPr lang="en-US" sz="1600" dirty="0">
                <a:solidFill>
                  <a:srgbClr val="6CB255"/>
                </a:solidFill>
              </a:rPr>
              <a:t>(c)</a:t>
            </a:r>
            <a:r>
              <a:rPr lang="en-US" sz="1600" dirty="0"/>
              <a:t> the flower of the cotton plant produces fibers that are woven into fabric; </a:t>
            </a:r>
            <a:r>
              <a:rPr lang="en-US" sz="1600" dirty="0">
                <a:solidFill>
                  <a:srgbClr val="6CB255"/>
                </a:solidFill>
              </a:rPr>
              <a:t>(d)</a:t>
            </a:r>
            <a:r>
              <a:rPr lang="en-US" sz="1600" dirty="0"/>
              <a:t> the potent alkaloids of the beautiful opium poppy have influenced human life both as a medicinal remedy and as a dangerously addictive drug. (credit a: modification of work by Ryan </a:t>
            </a:r>
            <a:r>
              <a:rPr lang="en-US" sz="1600" dirty="0" err="1"/>
              <a:t>Kozie</a:t>
            </a:r>
            <a:r>
              <a:rPr lang="en-US" sz="1600" dirty="0"/>
              <a:t>; credit b: modification of work by Stephen </a:t>
            </a:r>
            <a:r>
              <a:rPr lang="en-US" sz="1600" dirty="0" err="1"/>
              <a:t>Ausmus</a:t>
            </a:r>
            <a:r>
              <a:rPr lang="en-US" sz="1600" dirty="0"/>
              <a:t>; credit c: modification of work by David Nance; credit d: modification of work by Jolly </a:t>
            </a:r>
            <a:r>
              <a:rPr lang="en-US" sz="1600" dirty="0" err="1"/>
              <a:t>Janner</a:t>
            </a:r>
            <a:r>
              <a:rPr lang="en-US" sz="1600" dirty="0"/>
              <a:t>)</a:t>
            </a:r>
          </a:p>
        </p:txBody>
      </p:sp>
      <p:pic>
        <p:nvPicPr>
          <p:cNvPr id="2" name="Figure" descr="Photo A shows a palm tree on a beach. Photo B shows a field of wheat. Photo C shows white cotton balls on a cotton plant. Photo D shows a red poppy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561" b="-8561"/>
          <a:stretch>
            <a:fillRect/>
          </a:stretch>
        </p:blipFill>
        <p:spPr/>
      </p:pic>
      <p:sp>
        <p:nvSpPr>
          <p:cNvPr id="5" name="Figure Number"/>
          <p:cNvSpPr>
            <a:spLocks noGrp="1"/>
          </p:cNvSpPr>
          <p:nvPr>
            <p:ph type="title"/>
          </p:nvPr>
        </p:nvSpPr>
        <p:spPr/>
        <p:txBody>
          <a:bodyPr/>
          <a:lstStyle/>
          <a:p>
            <a:r>
              <a:rPr lang="en-US" dirty="0"/>
              <a:t>Figure 26.1</a:t>
            </a:r>
          </a:p>
        </p:txBody>
      </p:sp>
      <p:pic>
        <p:nvPicPr>
          <p:cNvPr id="8" name="OpenStaxLogo">
            <a:extLst>
              <a:ext uri="{FF2B5EF4-FFF2-40B4-BE49-F238E27FC236}">
                <a16:creationId xmlns:a16="http://schemas.microsoft.com/office/drawing/2014/main" id="{AB2A6ECD-2C1E-C843-B334-531F440F6A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F9B3E6A-33F1-4F04-9CEA-69FC1E72200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a:t>Monocot and dicot crop plants. The world’s major crops are flowering plants. </a:t>
            </a:r>
            <a:r>
              <a:rPr lang="en-US" sz="1600" dirty="0">
                <a:solidFill>
                  <a:srgbClr val="6CB255"/>
                </a:solidFill>
              </a:rPr>
              <a:t>(a)</a:t>
            </a:r>
            <a:r>
              <a:rPr lang="en-US" sz="1600" dirty="0"/>
              <a:t> Rice, </a:t>
            </a:r>
            <a:r>
              <a:rPr lang="en-US" sz="1600" dirty="0">
                <a:solidFill>
                  <a:srgbClr val="6CB255"/>
                </a:solidFill>
              </a:rPr>
              <a:t>(b)</a:t>
            </a:r>
            <a:r>
              <a:rPr lang="en-US" sz="1600" dirty="0"/>
              <a:t> wheat, and </a:t>
            </a:r>
            <a:r>
              <a:rPr lang="en-US" sz="1600" dirty="0">
                <a:solidFill>
                  <a:srgbClr val="6CB255"/>
                </a:solidFill>
              </a:rPr>
              <a:t>(c)</a:t>
            </a:r>
            <a:r>
              <a:rPr lang="en-US" sz="1600" dirty="0"/>
              <a:t> bananas are monocots, while </a:t>
            </a:r>
            <a:r>
              <a:rPr lang="en-US" sz="1600" dirty="0">
                <a:solidFill>
                  <a:srgbClr val="6CB255"/>
                </a:solidFill>
              </a:rPr>
              <a:t>(d)</a:t>
            </a:r>
            <a:r>
              <a:rPr lang="en-US" sz="1600" dirty="0"/>
              <a:t> cabbage, </a:t>
            </a:r>
            <a:r>
              <a:rPr lang="en-US" sz="1600" dirty="0">
                <a:solidFill>
                  <a:srgbClr val="6CB255"/>
                </a:solidFill>
              </a:rPr>
              <a:t>(e)</a:t>
            </a:r>
            <a:r>
              <a:rPr lang="en-US" sz="1600" dirty="0"/>
              <a:t> beans, and </a:t>
            </a:r>
            <a:r>
              <a:rPr lang="en-US" sz="1600" dirty="0">
                <a:solidFill>
                  <a:srgbClr val="6CB255"/>
                </a:solidFill>
              </a:rPr>
              <a:t>(f)</a:t>
            </a:r>
            <a:r>
              <a:rPr lang="en-US" sz="1600" dirty="0"/>
              <a:t> peaches are dicots. (credit a: modification of work by David Nance, USDA ARS; credit b, c: modification of work by </a:t>
            </a:r>
            <a:r>
              <a:rPr lang="en-US" sz="1600" dirty="0" err="1"/>
              <a:t>Rosendahl</a:t>
            </a:r>
            <a:r>
              <a:rPr lang="en-US" sz="1600" dirty="0"/>
              <a:t>; credit d: modification of work by Bill </a:t>
            </a:r>
            <a:r>
              <a:rPr lang="en-US" sz="1600" dirty="0" err="1"/>
              <a:t>Tarpenning</a:t>
            </a:r>
            <a:r>
              <a:rPr lang="en-US" sz="1600" dirty="0"/>
              <a:t>, USDA; credit e: modification of work by Scott Bauer, USDA ARS; credit f: modification of work by Keith Weller, USDA)</a:t>
            </a:r>
          </a:p>
        </p:txBody>
      </p:sp>
      <p:pic>
        <p:nvPicPr>
          <p:cNvPr id="2" name="Figure" descr="Under monocots, the first photo shows rice, which has long, think blade-like leaves and clusters of seeds on long stems. The second photo shows wheat, which is similar in appearance to rice. The third photo shows a banana tree, with bunches of green bananas growing upward. Under dicots, the first shows light brown, oval-shaped beans with dark brown flecks. The second photo shows leafy cabbages growing in a garden. The third photo shows peaches growing on a tr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988" r="-28988"/>
          <a:stretch>
            <a:fillRect/>
          </a:stretch>
        </p:blipFill>
        <p:spPr/>
      </p:pic>
      <p:sp>
        <p:nvSpPr>
          <p:cNvPr id="5" name="Figure Number"/>
          <p:cNvSpPr>
            <a:spLocks noGrp="1"/>
          </p:cNvSpPr>
          <p:nvPr>
            <p:ph type="title"/>
          </p:nvPr>
        </p:nvSpPr>
        <p:spPr/>
        <p:txBody>
          <a:bodyPr/>
          <a:lstStyle/>
          <a:p>
            <a:r>
              <a:rPr lang="en-US" dirty="0"/>
              <a:t>Figure 26.19</a:t>
            </a:r>
          </a:p>
        </p:txBody>
      </p:sp>
      <p:pic>
        <p:nvPicPr>
          <p:cNvPr id="8" name="OpenStaxLogo">
            <a:extLst>
              <a:ext uri="{FF2B5EF4-FFF2-40B4-BE49-F238E27FC236}">
                <a16:creationId xmlns:a16="http://schemas.microsoft.com/office/drawing/2014/main" id="{72D8397A-48B4-3946-9FEE-278B5B4728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232810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A3CC40B-6D6F-4679-B651-697CD7B257B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chemeClr val="tx1"/>
                </a:solidFill>
              </a:rPr>
              <a:t>Plant defenses. </a:t>
            </a:r>
            <a:r>
              <a:rPr lang="en-US" sz="1600" dirty="0">
                <a:solidFill>
                  <a:srgbClr val="6CB255"/>
                </a:solidFill>
              </a:rPr>
              <a:t>(a)</a:t>
            </a:r>
            <a:r>
              <a:rPr lang="en-US" sz="1600" dirty="0"/>
              <a:t> Spines and </a:t>
            </a:r>
            <a:r>
              <a:rPr lang="en-US" sz="1600" dirty="0">
                <a:solidFill>
                  <a:srgbClr val="6CB255"/>
                </a:solidFill>
              </a:rPr>
              <a:t>(b)</a:t>
            </a:r>
            <a:r>
              <a:rPr lang="en-US" sz="1600" dirty="0"/>
              <a:t> thorns are examples of plant defenses. (credit a: modification of work by Jon Sullivan; credit b: modification of work by I. </a:t>
            </a:r>
            <a:r>
              <a:rPr lang="en-US" sz="1600" dirty="0" err="1"/>
              <a:t>Sáček</a:t>
            </a:r>
            <a:r>
              <a:rPr lang="en-US" sz="1600" dirty="0"/>
              <a:t>, Sr.)</a:t>
            </a:r>
          </a:p>
        </p:txBody>
      </p:sp>
      <p:pic>
        <p:nvPicPr>
          <p:cNvPr id="2" name="Figure" descr="Photo A shows a green cactus. It is covered in clusters of long, slender spines that are pale white and have visible sharp points. Photo B shows a green fuzzy stem with several short green thorns protruding from i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56" r="-1256"/>
          <a:stretch>
            <a:fillRect/>
          </a:stretch>
        </p:blipFill>
        <p:spPr/>
      </p:pic>
      <p:sp>
        <p:nvSpPr>
          <p:cNvPr id="5" name="Figure Number"/>
          <p:cNvSpPr>
            <a:spLocks noGrp="1"/>
          </p:cNvSpPr>
          <p:nvPr>
            <p:ph type="title"/>
          </p:nvPr>
        </p:nvSpPr>
        <p:spPr/>
        <p:txBody>
          <a:bodyPr/>
          <a:lstStyle/>
          <a:p>
            <a:r>
              <a:rPr lang="en-US" dirty="0"/>
              <a:t>Figure 26.20</a:t>
            </a:r>
          </a:p>
        </p:txBody>
      </p:sp>
      <p:pic>
        <p:nvPicPr>
          <p:cNvPr id="8" name="OpenStaxLogo">
            <a:extLst>
              <a:ext uri="{FF2B5EF4-FFF2-40B4-BE49-F238E27FC236}">
                <a16:creationId xmlns:a16="http://schemas.microsoft.com/office/drawing/2014/main" id="{549C95E9-D9F6-A54A-B4A4-F396E2E994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004238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17F3E15-9A52-48B3-AD8B-9AAABD1BB7D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Pollination. As a bee collects nectar from a flower, it is dusted by pollen, which it then disperses to other flowers. (credit: John </a:t>
            </a:r>
            <a:r>
              <a:rPr lang="en-US" sz="1600" dirty="0" err="1"/>
              <a:t>Severns</a:t>
            </a:r>
            <a:r>
              <a:rPr lang="en-US" sz="1600" dirty="0"/>
              <a:t>)</a:t>
            </a:r>
          </a:p>
        </p:txBody>
      </p:sp>
      <p:pic>
        <p:nvPicPr>
          <p:cNvPr id="2" name="Figure" descr="Photo shows a fat, yellow and black bumblebee drinking nectar from a purple and yellow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045" r="-41045"/>
          <a:stretch>
            <a:fillRect/>
          </a:stretch>
        </p:blipFill>
        <p:spPr/>
      </p:pic>
      <p:sp>
        <p:nvSpPr>
          <p:cNvPr id="5" name="Figure Number"/>
          <p:cNvSpPr>
            <a:spLocks noGrp="1"/>
          </p:cNvSpPr>
          <p:nvPr>
            <p:ph type="title"/>
          </p:nvPr>
        </p:nvSpPr>
        <p:spPr/>
        <p:txBody>
          <a:bodyPr/>
          <a:lstStyle/>
          <a:p>
            <a:r>
              <a:rPr lang="en-US" dirty="0"/>
              <a:t>Figure 26.21</a:t>
            </a:r>
          </a:p>
        </p:txBody>
      </p:sp>
      <p:pic>
        <p:nvPicPr>
          <p:cNvPr id="8" name="OpenStaxLogo">
            <a:extLst>
              <a:ext uri="{FF2B5EF4-FFF2-40B4-BE49-F238E27FC236}">
                <a16:creationId xmlns:a16="http://schemas.microsoft.com/office/drawing/2014/main" id="{6BD8F295-86D3-5D4A-94C6-6EEDFBAF29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797675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21F193C-9BAD-4FF7-9887-89DC692D44E7}"/>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Human uses of plants. Humans rely on plants for a variety of reasons. </a:t>
            </a:r>
            <a:r>
              <a:rPr lang="en-US" sz="1600" dirty="0">
                <a:solidFill>
                  <a:srgbClr val="6CB255"/>
                </a:solidFill>
              </a:rPr>
              <a:t>(a) </a:t>
            </a:r>
            <a:r>
              <a:rPr lang="en-US" sz="1600" dirty="0">
                <a:solidFill>
                  <a:schemeClr val="tx1"/>
                </a:solidFill>
              </a:rPr>
              <a:t>Cacao beans were introduced in Europe from the New World, where they were used by Mesoamerican civilizations. Combined with sugar, another plant product, chocolate is a popular food. </a:t>
            </a:r>
            <a:r>
              <a:rPr lang="en-US" sz="1600" dirty="0">
                <a:solidFill>
                  <a:srgbClr val="6CB255"/>
                </a:solidFill>
              </a:rPr>
              <a:t>(b)</a:t>
            </a:r>
            <a:r>
              <a:rPr lang="en-US" sz="1600" dirty="0">
                <a:solidFill>
                  <a:schemeClr val="tx1"/>
                </a:solidFill>
              </a:rPr>
              <a:t> Flowers like the tulip are cultivated for their beauty. </a:t>
            </a:r>
            <a:r>
              <a:rPr lang="en-US" sz="1600" dirty="0">
                <a:solidFill>
                  <a:srgbClr val="6CB255"/>
                </a:solidFill>
              </a:rPr>
              <a:t>(c)</a:t>
            </a:r>
            <a:r>
              <a:rPr lang="en-US" sz="1600" dirty="0">
                <a:solidFill>
                  <a:schemeClr val="tx1"/>
                </a:solidFill>
              </a:rPr>
              <a:t> Quinine, extracted from cinchona trees, is used to treat malaria, to reduce fever, and to alleviate pain. </a:t>
            </a:r>
            <a:r>
              <a:rPr lang="en-US" sz="1600" dirty="0">
                <a:solidFill>
                  <a:srgbClr val="6CB255"/>
                </a:solidFill>
              </a:rPr>
              <a:t>(d)</a:t>
            </a:r>
            <a:r>
              <a:rPr lang="en-US" sz="1600" dirty="0">
                <a:solidFill>
                  <a:schemeClr val="tx1"/>
                </a:solidFill>
              </a:rPr>
              <a:t> This violin is made of wood. (credit a: modification of work by “</a:t>
            </a:r>
            <a:r>
              <a:rPr lang="en-US" sz="1600" dirty="0" err="1">
                <a:solidFill>
                  <a:schemeClr val="tx1"/>
                </a:solidFill>
              </a:rPr>
              <a:t>Everjean</a:t>
            </a:r>
            <a:r>
              <a:rPr lang="en-US" sz="1600" dirty="0">
                <a:solidFill>
                  <a:srgbClr val="000000"/>
                </a:solidFill>
              </a:rPr>
              <a:t>”</a:t>
            </a:r>
            <a:r>
              <a:rPr lang="en-US" sz="1600" dirty="0">
                <a:solidFill>
                  <a:schemeClr val="tx1"/>
                </a:solidFill>
              </a:rPr>
              <a:t>/Flickr; credit b: modification of work by </a:t>
            </a:r>
            <a:r>
              <a:rPr lang="en-US" sz="1600" dirty="0" err="1">
                <a:solidFill>
                  <a:schemeClr val="tx1"/>
                </a:solidFill>
              </a:rPr>
              <a:t>Rosendahl</a:t>
            </a:r>
            <a:r>
              <a:rPr lang="en-US" sz="1600" dirty="0">
                <a:solidFill>
                  <a:schemeClr val="tx1"/>
                </a:solidFill>
              </a:rPr>
              <a:t>; credit c: modification of work by Franz </a:t>
            </a:r>
            <a:r>
              <a:rPr lang="en-US" sz="1600" dirty="0" err="1">
                <a:solidFill>
                  <a:schemeClr val="tx1"/>
                </a:solidFill>
              </a:rPr>
              <a:t>Eugen</a:t>
            </a:r>
            <a:r>
              <a:rPr lang="en-US" sz="1600" dirty="0">
                <a:solidFill>
                  <a:schemeClr val="tx1"/>
                </a:solidFill>
              </a:rPr>
              <a:t> </a:t>
            </a:r>
            <a:r>
              <a:rPr lang="en-US" sz="1600" dirty="0" err="1">
                <a:solidFill>
                  <a:schemeClr val="tx1"/>
                </a:solidFill>
              </a:rPr>
              <a:t>Köhler</a:t>
            </a:r>
            <a:r>
              <a:rPr lang="en-US" sz="1600" dirty="0">
                <a:solidFill>
                  <a:schemeClr val="tx1"/>
                </a:solidFill>
              </a:rPr>
              <a:t>)</a:t>
            </a:r>
          </a:p>
        </p:txBody>
      </p:sp>
      <p:pic>
        <p:nvPicPr>
          <p:cNvPr id="2" name="Figure" descr="Photo A shows small, almond-shaped cacao seeds and the oval cacao fruit. Illustration B shows the teardrop-shaped leaves and small pink flowers of a cinchona tree. Photo C shows a violin. Photo D shows a bouquet of purple and yellow tulip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597" r="-2597"/>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a:solidFill>
                  <a:srgbClr val="6CB255"/>
                </a:solidFill>
              </a:rPr>
              <a:t>Figure 26.22</a:t>
            </a:r>
            <a:endParaRPr lang="en-US" sz="2400" dirty="0">
              <a:solidFill>
                <a:srgbClr val="6CB255"/>
              </a:solidFill>
            </a:endParaRPr>
          </a:p>
        </p:txBody>
      </p:sp>
      <p:pic>
        <p:nvPicPr>
          <p:cNvPr id="8" name="OpenStaxLogo">
            <a:extLst>
              <a:ext uri="{FF2B5EF4-FFF2-40B4-BE49-F238E27FC236}">
                <a16:creationId xmlns:a16="http://schemas.microsoft.com/office/drawing/2014/main" id="{1D884EDD-4A19-8C48-AD6D-9ED6A46A67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4626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DCFB32A-393E-48CF-A9BC-92DB6078F19F}"/>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Plant timeline. Various plant species evolved in different eras. (credit: United States Geological Survey) Figure modified from source.</a:t>
            </a:r>
          </a:p>
        </p:txBody>
      </p:sp>
      <p:pic>
        <p:nvPicPr>
          <p:cNvPr id="2" name="Figure" descr="Part A is a table showing a timeline of geological eras. Part B is a geological time scale shaped like a spiral; it includes images indicating when certain species evolv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233" b="-14233"/>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26.2</a:t>
            </a:r>
          </a:p>
        </p:txBody>
      </p:sp>
      <p:pic>
        <p:nvPicPr>
          <p:cNvPr id="8" name="OpenStaxLogo">
            <a:extLst>
              <a:ext uri="{FF2B5EF4-FFF2-40B4-BE49-F238E27FC236}">
                <a16:creationId xmlns:a16="http://schemas.microsoft.com/office/drawing/2014/main" id="{0BC97D32-EC85-0643-A2E4-4E1AD8B82D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294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7D09D6D-31A7-4AAB-BA1B-B2E514C99B5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Seed fern leaf. This fossilized leaf is from </a:t>
            </a:r>
            <a:r>
              <a:rPr lang="en-US" sz="1600" i="1" dirty="0"/>
              <a:t>Glossopteris</a:t>
            </a:r>
            <a:r>
              <a:rPr lang="en-US" sz="1600" dirty="0"/>
              <a:t>, a seed fern that thrived during the Permian age (290–240 million years ago). (credit: D.L. Schmidt, USGS)</a:t>
            </a:r>
          </a:p>
        </p:txBody>
      </p:sp>
      <p:pic>
        <p:nvPicPr>
          <p:cNvPr id="2" name="Figure" descr="Photo shows a fossilized leaf that is more than ten inches long, brown and feather-shap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070" r="-27070"/>
          <a:stretch>
            <a:fillRect/>
          </a:stretch>
        </p:blipFill>
        <p:spPr/>
      </p:pic>
      <p:sp>
        <p:nvSpPr>
          <p:cNvPr id="5" name="Figure Number"/>
          <p:cNvSpPr>
            <a:spLocks noGrp="1"/>
          </p:cNvSpPr>
          <p:nvPr>
            <p:ph type="title"/>
          </p:nvPr>
        </p:nvSpPr>
        <p:spPr/>
        <p:txBody>
          <a:bodyPr/>
          <a:lstStyle/>
          <a:p>
            <a:r>
              <a:rPr lang="en-US" dirty="0"/>
              <a:t>Figure 26.3</a:t>
            </a:r>
          </a:p>
        </p:txBody>
      </p:sp>
      <p:pic>
        <p:nvPicPr>
          <p:cNvPr id="8" name="OpenStaxLogo">
            <a:extLst>
              <a:ext uri="{FF2B5EF4-FFF2-40B4-BE49-F238E27FC236}">
                <a16:creationId xmlns:a16="http://schemas.microsoft.com/office/drawing/2014/main" id="{AA30467F-A0FF-B842-A811-B19B633F95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81998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48A9761-DE17-44A9-AF76-8FA314C5159F}"/>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boreal forest (taiga) has low-lying plants and conifer trees. (credit: L.B. Brubaker, NOAA)</a:t>
            </a:r>
          </a:p>
        </p:txBody>
      </p:sp>
      <p:pic>
        <p:nvPicPr>
          <p:cNvPr id="2" name="Figure" descr="Photo shows a boreal forest with a uniform low layer of plants and tall conifers scattered throughout the landscape. The snowcapped mountains of the Alaska Range are in the backgrou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800" r="-25800"/>
          <a:stretch>
            <a:fillRect/>
          </a:stretch>
        </p:blipFill>
        <p:spPr/>
      </p:pic>
      <p:sp>
        <p:nvSpPr>
          <p:cNvPr id="5" name="Figure Number"/>
          <p:cNvSpPr>
            <a:spLocks noGrp="1"/>
          </p:cNvSpPr>
          <p:nvPr>
            <p:ph type="title"/>
          </p:nvPr>
        </p:nvSpPr>
        <p:spPr/>
        <p:txBody>
          <a:bodyPr/>
          <a:lstStyle/>
          <a:p>
            <a:r>
              <a:rPr lang="en-US" dirty="0"/>
              <a:t>Figure 26.4</a:t>
            </a:r>
          </a:p>
        </p:txBody>
      </p:sp>
      <p:pic>
        <p:nvPicPr>
          <p:cNvPr id="8" name="OpenStaxLogo">
            <a:extLst>
              <a:ext uri="{FF2B5EF4-FFF2-40B4-BE49-F238E27FC236}">
                <a16:creationId xmlns:a16="http://schemas.microsoft.com/office/drawing/2014/main" id="{6552DA8D-ED4A-D944-B4C3-7E77251453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02496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E1049F1-1438-4835-B29F-60DDB6F9EF4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micrograph shows four different kinds of fossilized pollen. The pollen is oval or round in shape, with a bumpy textu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07" r="-3707"/>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Pollen fossils. This fossilized pollen is from a Buckbean fen core found in Yellowstone National Park, Wyoming. The pollen is magnified 1,054 times. (credit: R.G. Baker, USGS; scale-bar data from Matt </a:t>
            </a:r>
            <a:r>
              <a:rPr lang="de-DE" sz="1600" dirty="0">
                <a:solidFill>
                  <a:srgbClr val="000000"/>
                </a:solidFill>
              </a:rPr>
              <a:t>Russell)</a:t>
            </a:r>
            <a:endParaRPr lang="en-US" sz="16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26.5</a:t>
            </a:r>
          </a:p>
        </p:txBody>
      </p:sp>
      <p:pic>
        <p:nvPicPr>
          <p:cNvPr id="8" name="OpenStaxLogo">
            <a:extLst>
              <a:ext uri="{FF2B5EF4-FFF2-40B4-BE49-F238E27FC236}">
                <a16:creationId xmlns:a16="http://schemas.microsoft.com/office/drawing/2014/main" id="{6248E437-3594-BF49-93CB-6FC3C5AE96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72351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B1464E7-D7A1-473A-93E7-02F8440AA94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i="1" dirty="0" err="1">
                <a:solidFill>
                  <a:srgbClr val="000000"/>
                </a:solidFill>
              </a:rPr>
              <a:t>Ficus</a:t>
            </a:r>
            <a:r>
              <a:rPr lang="en-US" sz="1600" dirty="0">
                <a:solidFill>
                  <a:srgbClr val="000000"/>
                </a:solidFill>
              </a:rPr>
              <a:t> imprint. This leaf imprint shows a </a:t>
            </a:r>
            <a:r>
              <a:rPr lang="en-US" sz="1600" i="1" dirty="0" err="1">
                <a:solidFill>
                  <a:srgbClr val="000000"/>
                </a:solidFill>
              </a:rPr>
              <a:t>Ficus</a:t>
            </a:r>
            <a:r>
              <a:rPr lang="en-US" sz="1600" i="1" dirty="0">
                <a:solidFill>
                  <a:srgbClr val="000000"/>
                </a:solidFill>
              </a:rPr>
              <a:t> </a:t>
            </a:r>
            <a:r>
              <a:rPr lang="en-US" sz="1600" i="1" dirty="0" err="1">
                <a:solidFill>
                  <a:srgbClr val="000000"/>
                </a:solidFill>
              </a:rPr>
              <a:t>speciosissima</a:t>
            </a:r>
            <a:r>
              <a:rPr lang="en-US" sz="1600" dirty="0">
                <a:solidFill>
                  <a:srgbClr val="000000"/>
                </a:solidFill>
              </a:rPr>
              <a:t>, an angiosperm that flourished during the Cretaceous period. (credit: W. T. Lee, USGS)</a:t>
            </a:r>
          </a:p>
        </p:txBody>
      </p:sp>
      <p:pic>
        <p:nvPicPr>
          <p:cNvPr id="2" name="Figure" descr="Photo shows a fossilized leaf, which looks much like a modern teardrop-shaped leaf with multiple, branching ve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64" b="-364"/>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26.6</a:t>
            </a:r>
          </a:p>
        </p:txBody>
      </p:sp>
      <p:pic>
        <p:nvPicPr>
          <p:cNvPr id="8" name="OpenStaxLogo">
            <a:extLst>
              <a:ext uri="{FF2B5EF4-FFF2-40B4-BE49-F238E27FC236}">
                <a16:creationId xmlns:a16="http://schemas.microsoft.com/office/drawing/2014/main" id="{F30EC17F-1DDB-E44D-921C-A566EB5B07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30841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B1464E7-D7A1-473A-93E7-02F8440AA94C}"/>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7090611" y="2037347"/>
            <a:ext cx="1429502" cy="4327243"/>
          </a:xfrm>
        </p:spPr>
        <p:txBody>
          <a:bodyPr>
            <a:noAutofit/>
          </a:bodyPr>
          <a:lstStyle/>
          <a:p>
            <a:r>
              <a:rPr lang="en-US" sz="1600" dirty="0">
                <a:solidFill>
                  <a:schemeClr val="tx1"/>
                </a:solidFill>
              </a:rPr>
              <a:t>Plant phylogeny. This phylogenetic tree shows the evolutionary relationships of plants.</a:t>
            </a:r>
          </a:p>
        </p:txBody>
      </p:sp>
      <p:sp>
        <p:nvSpPr>
          <p:cNvPr id="5" name="Figure Number"/>
          <p:cNvSpPr>
            <a:spLocks noGrp="1"/>
          </p:cNvSpPr>
          <p:nvPr>
            <p:ph type="title"/>
          </p:nvPr>
        </p:nvSpPr>
        <p:spPr/>
        <p:txBody>
          <a:bodyPr>
            <a:normAutofit/>
          </a:bodyPr>
          <a:lstStyle/>
          <a:p>
            <a:r>
              <a:rPr lang="en-US" sz="2400" dirty="0">
                <a:solidFill>
                  <a:srgbClr val="6CB255"/>
                </a:solidFill>
              </a:rPr>
              <a:t>Figure 26.7</a:t>
            </a:r>
          </a:p>
        </p:txBody>
      </p:sp>
      <p:sp>
        <p:nvSpPr>
          <p:cNvPr id="3" name="Picture Placeholder 2"/>
          <p:cNvSpPr>
            <a:spLocks noGrp="1"/>
          </p:cNvSpPr>
          <p:nvPr>
            <p:ph type="pic" sz="quarter" idx="13"/>
          </p:nvPr>
        </p:nvSpPr>
        <p:spPr/>
      </p:sp>
      <p:pic>
        <p:nvPicPr>
          <p:cNvPr id="1026" name="Picture 2" descr="The image depicts a branching diagram (a tree-like structure) where the branches spread horizontally from a main ancestor on the left. On the right, organism names are labeled. The cascading branching starts with a single stem at the upper left corner labeled ‘Ancestral green algae’. This has a branching point giving rise to three horizontal branches. The top two branches extend all the way to the right and are labeled ‘Coelochaetes (green algae)’ and ‘Charophytes (green algae) from top to bottom. The third branch is a short branch labeled ‘Embryophytes’ on the left. It branches into two new branches. The top branch extends all the way to the right and is labeled ‘Marchatiophyta (liverworts)’. The bottom branch divides into two additional branches, the top labeled ‘Anthrocerophyta (hornworts)’. The bottom branch splits into two branches, the top labeled at the right ‘Bryophyta (mosses)’. The liverworts, hornworts, and mosses are collectively labeled Bryophytes. The bottom branch splits into additional two branches, the top labeled at the right ‘Aglaophyton (extinct)’. The bottom splits into two branches, labeled ‘Rhynopsida (extinct)’, and one branch which splits again. The top branch splits into several branches which all end in several organisms collectively labeled ‘Lycophytes’. The order of organisms in this group from top to bottom is ‘Drepanophycales (exctinct); Lycopodiophyta (club moses)’; Protolepidodendrales (exctinct); Selaginellales (spike mosses); Isoetales (quillworts); Zosterophyllopsida (extinct). The bottom branch splits in two additional branches, the first labeled ‘Psilophyton (extinct)’, and the bottom splits again. The top branch gives rise to two branches that are labeled ‘Equisetopsida (horsetails)’; and ‘Polypodiopsida (ferns)'. The Psilophyton, horsetails, and ferns are collectively labeled 'Monilophytes'. Finally the bottom branch splits into two branches, the top labeled ‘Gymnosperms’ and the bottom 'Angiosperms’. These are collectively labeled ‘Spermatophyt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199" y="1084631"/>
            <a:ext cx="6470629" cy="5150554"/>
          </a:xfrm>
          <a:prstGeom prst="rect">
            <a:avLst/>
          </a:prstGeom>
          <a:noFill/>
          <a:extLst>
            <a:ext uri="{909E8E84-426E-40DD-AFC4-6F175D3DCCD1}">
              <a14:hiddenFill xmlns:a14="http://schemas.microsoft.com/office/drawing/2010/main">
                <a:solidFill>
                  <a:srgbClr val="FFFFFF"/>
                </a:solidFill>
              </a14:hiddenFill>
            </a:ext>
          </a:extLst>
        </p:spPr>
      </p:pic>
      <p:pic>
        <p:nvPicPr>
          <p:cNvPr id="8" name="OpenStaxLogo">
            <a:extLst>
              <a:ext uri="{FF2B5EF4-FFF2-40B4-BE49-F238E27FC236}">
                <a16:creationId xmlns:a16="http://schemas.microsoft.com/office/drawing/2014/main" id="{B4A0ECE1-399E-3446-B32A-742C97D437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79077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0C959F7-8774-41E8-B269-92BA72D7A00D}"/>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conifer life cycle begins with a mature tree, which is called a sporophyte and is diploid (2n). The tree produces male cones in the lower branches, and female cones in the upper branches. The male cones produce pollen grains that contain two generative (sperm) nuclei and a tube nucleus. When the pollen lands on a female scale, a pollen tube grows toward the female gametophyte, which consists of an ovule containing the megaspore. Upon fertilization, a diploid zygote forms. The resulting seeds are dispersed, and grow into a mature tree, end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452" b="-13452"/>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Conifer life cycle. This image shows the life cycle of a conifer. Pollen from male cones blows up into upper branches, where it fertilizes female cones. The megaspore shown in the image develops into the female gametophyte as the pollen tube slowly grows toward it, eventually fusing with the egg and delivering a male nucleus, which combines with the female nucleus of the mature egg.</a:t>
            </a:r>
          </a:p>
          <a:p>
            <a:endParaRPr lang="en-US" sz="16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26.8</a:t>
            </a:r>
          </a:p>
        </p:txBody>
      </p:sp>
      <p:pic>
        <p:nvPicPr>
          <p:cNvPr id="8" name="OpenStaxLogo">
            <a:extLst>
              <a:ext uri="{FF2B5EF4-FFF2-40B4-BE49-F238E27FC236}">
                <a16:creationId xmlns:a16="http://schemas.microsoft.com/office/drawing/2014/main" id="{F23025D5-CC45-C049-88DC-F98269FC77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33114836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428</TotalTime>
  <Words>2722</Words>
  <Application>Microsoft Macintosh PowerPoint</Application>
  <PresentationFormat>On-screen Show (4:3)</PresentationFormat>
  <Paragraphs>70</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Calibri</vt:lpstr>
      <vt:lpstr>Essential</vt:lpstr>
      <vt:lpstr>Biology 2e</vt:lpstr>
      <vt:lpstr>Figure 26.1</vt:lpstr>
      <vt:lpstr>Figure 26.2</vt:lpstr>
      <vt:lpstr>Figure 26.3</vt:lpstr>
      <vt:lpstr>Figure 26.4</vt:lpstr>
      <vt:lpstr>Figure 26.5</vt:lpstr>
      <vt:lpstr>Figure 26.6</vt:lpstr>
      <vt:lpstr>Figure 26.7</vt:lpstr>
      <vt:lpstr>Figure 26.8</vt:lpstr>
      <vt:lpstr>Figure 26.9</vt:lpstr>
      <vt:lpstr>Figure 26.10</vt:lpstr>
      <vt:lpstr>Figure 26.11</vt:lpstr>
      <vt:lpstr>Figure 26.12</vt:lpstr>
      <vt:lpstr>Figure 26.13</vt:lpstr>
      <vt:lpstr>Figure 26.14</vt:lpstr>
      <vt:lpstr>Figure 26.15</vt:lpstr>
      <vt:lpstr>Figure 26.16</vt:lpstr>
      <vt:lpstr>Figure 26.17</vt:lpstr>
      <vt:lpstr>Figure 26.18</vt:lpstr>
      <vt:lpstr>Figure 26.19</vt:lpstr>
      <vt:lpstr>Figure 26.20</vt:lpstr>
      <vt:lpstr>Figure 26.21</vt:lpstr>
      <vt:lpstr>Figure 26.22</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26 - SEED PLANTS</dc:title>
  <dc:creator>Spuddy McSpare</dc:creator>
  <cp:lastModifiedBy>Microsoft Office User</cp:lastModifiedBy>
  <cp:revision>95</cp:revision>
  <dcterms:created xsi:type="dcterms:W3CDTF">2012-06-04T02:13:36Z</dcterms:created>
  <dcterms:modified xsi:type="dcterms:W3CDTF">2020-01-23T18:54:04Z</dcterms:modified>
</cp:coreProperties>
</file>