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77" r:id="rId3"/>
    <p:sldId id="282" r:id="rId4"/>
    <p:sldId id="284" r:id="rId5"/>
    <p:sldId id="280" r:id="rId6"/>
    <p:sldId id="285" r:id="rId7"/>
    <p:sldId id="286" r:id="rId8"/>
    <p:sldId id="283" r:id="rId9"/>
    <p:sldId id="289" r:id="rId10"/>
    <p:sldId id="287" r:id="rId11"/>
    <p:sldId id="290" r:id="rId12"/>
    <p:sldId id="292" r:id="rId13"/>
    <p:sldId id="291" r:id="rId14"/>
    <p:sldId id="293" r:id="rId15"/>
    <p:sldId id="294" r:id="rId16"/>
    <p:sldId id="295" r:id="rId17"/>
    <p:sldId id="296" r:id="rId18"/>
    <p:sldId id="298" r:id="rId19"/>
    <p:sldId id="29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0" autoAdjust="0"/>
    <p:restoredTop sz="94541" autoAdjust="0"/>
  </p:normalViewPr>
  <p:slideViewPr>
    <p:cSldViewPr snapToGrid="0" snapToObjects="1">
      <p:cViewPr varScale="1">
        <p:scale>
          <a:sx n="124" d="100"/>
          <a:sy n="124" d="100"/>
        </p:scale>
        <p:origin x="164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5848C-6D99-44E6-AAAB-CBA4317CFE77}"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C462A-F94E-4BE6-9FBF-1D07EDAEA47E}" type="slidenum">
              <a:rPr lang="en-US" smtClean="0"/>
              <a:t>‹#›</a:t>
            </a:fld>
            <a:endParaRPr lang="en-US"/>
          </a:p>
        </p:txBody>
      </p:sp>
    </p:spTree>
    <p:extLst>
      <p:ext uri="{BB962C8B-B14F-4D97-AF65-F5344CB8AC3E}">
        <p14:creationId xmlns:p14="http://schemas.microsoft.com/office/powerpoint/2010/main" val="352373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27 INRODUCTION TO ANIMAL DIVERSITY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F18327C9-8116-4D00-9216-C14AF71669F6}"/>
              </a:ext>
            </a:extLst>
          </p:cNvPr>
          <p:cNvSpPr>
            <a:spLocks noGrp="1"/>
          </p:cNvSpPr>
          <p:nvPr>
            <p:ph type="title" idx="4294967295"/>
          </p:nvPr>
        </p:nvSpPr>
        <p:spPr>
          <a:xfrm>
            <a:off x="0" y="693423"/>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1051F3E1-D26D-D445-8381-40C48C6692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10" name="Figure">
            <a:extLst>
              <a:ext uri="{FF2B5EF4-FFF2-40B4-BE49-F238E27FC236}">
                <a16:creationId xmlns:a16="http://schemas.microsoft.com/office/drawing/2014/main" id="{C373F343-2607-4F47-9C34-D0D1CAE06F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3E0935-04DF-4C5C-9AAB-A5E7739AE1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Diploblastic and triploblastic embryos. During embryogenesis, diploblasts develop two embryonic germ layers: an ectoderm and an endoderm. </a:t>
            </a:r>
            <a:r>
              <a:rPr lang="en-US" sz="1600" dirty="0" err="1"/>
              <a:t>Triploblasts</a:t>
            </a:r>
            <a:r>
              <a:rPr lang="en-US" sz="1600" dirty="0"/>
              <a:t> develop a third layer—the mesoderm—between the endoderm and ectoderm.</a:t>
            </a:r>
          </a:p>
        </p:txBody>
      </p:sp>
      <p:pic>
        <p:nvPicPr>
          <p:cNvPr id="2" name="Figure" descr="The left illustration shows the two embryonic germ layers of a diploblast. The inner layer is the endoderm, and the outer layer is the ectoderm. Sandwiched between the endoderm and the ectoderm is a non-living layer. Right illustration shows the three embryonic germ layers of a triploblast. Like the diploblast, the triploblast has an inner endoderm and an outer ectoderm. Sandwiched between these two layers is a living mesod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64" r="-16064"/>
          <a:stretch>
            <a:fillRect/>
          </a:stretch>
        </p:blipFill>
        <p:spPr/>
      </p:pic>
      <p:sp>
        <p:nvSpPr>
          <p:cNvPr id="5" name="Figure Number"/>
          <p:cNvSpPr>
            <a:spLocks noGrp="1"/>
          </p:cNvSpPr>
          <p:nvPr>
            <p:ph type="title"/>
          </p:nvPr>
        </p:nvSpPr>
        <p:spPr/>
        <p:txBody>
          <a:bodyPr/>
          <a:lstStyle/>
          <a:p>
            <a:r>
              <a:rPr lang="en-US" dirty="0"/>
              <a:t>Figure 27.9</a:t>
            </a:r>
          </a:p>
        </p:txBody>
      </p:sp>
      <p:pic>
        <p:nvPicPr>
          <p:cNvPr id="8" name="OpenStaxLogo">
            <a:extLst>
              <a:ext uri="{FF2B5EF4-FFF2-40B4-BE49-F238E27FC236}">
                <a16:creationId xmlns:a16="http://schemas.microsoft.com/office/drawing/2014/main" id="{2DB7A68B-C3DA-6240-A6D0-D9BC96CFF8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916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44981A-B6D8-415F-9231-414AECE3768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Body cavities. </a:t>
            </a:r>
            <a:r>
              <a:rPr lang="en-US" sz="1400" dirty="0" err="1"/>
              <a:t>Triploblasts</a:t>
            </a:r>
            <a:r>
              <a:rPr lang="en-US" sz="1400" dirty="0"/>
              <a:t> may be </a:t>
            </a:r>
            <a:r>
              <a:rPr lang="en-US" sz="1400" dirty="0">
                <a:solidFill>
                  <a:srgbClr val="6CB255"/>
                </a:solidFill>
              </a:rPr>
              <a:t>(a) </a:t>
            </a:r>
            <a:r>
              <a:rPr lang="en-US" sz="1400" dirty="0"/>
              <a:t>acoelomates, </a:t>
            </a:r>
            <a:r>
              <a:rPr lang="en-US" sz="1400" dirty="0">
                <a:solidFill>
                  <a:srgbClr val="6CB255"/>
                </a:solidFill>
              </a:rPr>
              <a:t>(b) </a:t>
            </a:r>
            <a:r>
              <a:rPr lang="en-US" sz="1400" dirty="0" err="1"/>
              <a:t>eucoelomates</a:t>
            </a:r>
            <a:r>
              <a:rPr lang="en-US" sz="1400" dirty="0"/>
              <a:t>, or</a:t>
            </a:r>
            <a:r>
              <a:rPr lang="en-US" sz="1400" dirty="0">
                <a:solidFill>
                  <a:srgbClr val="6CB255"/>
                </a:solidFill>
              </a:rPr>
              <a:t> (c) </a:t>
            </a:r>
            <a:r>
              <a:rPr lang="en-US" sz="1400" dirty="0" err="1"/>
              <a:t>pseudocoelomates</a:t>
            </a:r>
            <a:r>
              <a:rPr lang="en-US" sz="1400" dirty="0"/>
              <a:t>. Acoelomates have no body cavity. </a:t>
            </a:r>
            <a:r>
              <a:rPr lang="en-US" sz="1400" dirty="0" err="1"/>
              <a:t>Eucoelomates</a:t>
            </a:r>
            <a:r>
              <a:rPr lang="en-US" sz="1400" dirty="0"/>
              <a:t> have a body cavity within the mesoderm, called a coelom, in which both the gut and the body wall are lined with mesoderm. </a:t>
            </a:r>
            <a:r>
              <a:rPr lang="en-US" sz="1400" dirty="0" err="1"/>
              <a:t>Pseudocoelomates</a:t>
            </a:r>
            <a:r>
              <a:rPr lang="en-US" sz="1400" dirty="0"/>
              <a:t> also have a body cavity, but only the body wall is lined with mesoderm. (credit a: modification of work by Jan </a:t>
            </a:r>
            <a:r>
              <a:rPr lang="en-US" sz="1400" dirty="0" err="1"/>
              <a:t>Derk</a:t>
            </a:r>
            <a:r>
              <a:rPr lang="en-US" sz="1400" dirty="0"/>
              <a:t>; credit b: modification of work by NOAA; credit c: modification of work by USDA, ARS)</a:t>
            </a:r>
            <a:endParaRPr lang="en-US" sz="1600" dirty="0"/>
          </a:p>
        </p:txBody>
      </p:sp>
      <p:pic>
        <p:nvPicPr>
          <p:cNvPr id="2" name="Figure"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tapers at each end. Numerous appendages radiate from either side. Part c shows the body plan of pseudocoelomates, which include roundworms. Like the acoelomates and eucoelomates, the pseudocoelomates have an endoderm, a mesoderm, and an ectoderm. However, in pseudocoelomates, a pseudocoelum separates the endoderm from the mesoderm. The photo shows a roundworm, or nematode, which has a tubular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13" r="-26513"/>
          <a:stretch>
            <a:fillRect/>
          </a:stretch>
        </p:blipFill>
        <p:spPr/>
      </p:pic>
      <p:sp>
        <p:nvSpPr>
          <p:cNvPr id="5" name="Figure Number"/>
          <p:cNvSpPr>
            <a:spLocks noGrp="1"/>
          </p:cNvSpPr>
          <p:nvPr>
            <p:ph type="title"/>
          </p:nvPr>
        </p:nvSpPr>
        <p:spPr/>
        <p:txBody>
          <a:bodyPr/>
          <a:lstStyle/>
          <a:p>
            <a:r>
              <a:rPr lang="en-US" dirty="0"/>
              <a:t>Figure 27.10</a:t>
            </a:r>
          </a:p>
        </p:txBody>
      </p:sp>
      <p:pic>
        <p:nvPicPr>
          <p:cNvPr id="8" name="OpenStaxLogo">
            <a:extLst>
              <a:ext uri="{FF2B5EF4-FFF2-40B4-BE49-F238E27FC236}">
                <a16:creationId xmlns:a16="http://schemas.microsoft.com/office/drawing/2014/main" id="{C03AEE2D-614C-8A42-B8BE-BD6FF0412C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9994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2612DC-D818-4F86-82B8-E7C3B3824F5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compares the development of protostomes and deuterostomes. In both protostomes and deuterostomes, the gastrula, which resembles a hollow ball of cells, contains an indentation called a blastopore. In protostomes, two circular layers of mesoderm form inside the gastrula, containing the coelom cavity. As the protostome develops, the mesoderm grows and fuses with the gastrula cell layer. The blastopore becomes the mouth, and a second opening forms opposite the mouth, which becomes the anus. In deuterostomes, two groups of gastrula cells in the blastopore grow inward to form the mesoderm. As the deuterostome develops, the mesoderm pinches off and fuses, forming a second body cavity. The body plan of the deuterostome at this stage looks very similar to that of the protostome, but the blastopore becomes the anus, and the second opening becomes the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119" b="-1011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Protostomes and deuterostomes. </a:t>
            </a:r>
            <a:r>
              <a:rPr lang="en-US" sz="1600" dirty="0" err="1">
                <a:solidFill>
                  <a:schemeClr val="tx1"/>
                </a:solidFill>
              </a:rPr>
              <a:t>Eucoelomates</a:t>
            </a:r>
            <a:r>
              <a:rPr lang="en-US" sz="1600" dirty="0">
                <a:solidFill>
                  <a:schemeClr val="tx1"/>
                </a:solidFill>
              </a:rPr>
              <a:t> can be divided into two groups based on their early embryonic development. In protostomes, the mouth forms at or near the site of the blastopore and the body cavity forms by splitting the mesodermal mass during the process of </a:t>
            </a:r>
            <a:r>
              <a:rPr lang="en-US" sz="1600" dirty="0" err="1">
                <a:solidFill>
                  <a:schemeClr val="tx1"/>
                </a:solidFill>
              </a:rPr>
              <a:t>schizocoely</a:t>
            </a:r>
            <a:r>
              <a:rPr lang="en-US" sz="1600" dirty="0">
                <a:solidFill>
                  <a:schemeClr val="tx1"/>
                </a:solidFill>
              </a:rPr>
              <a:t>. In deuterostomes, the mouth forms at a site opposite the blastopore end of the embryo and the mesoderm pinches off to form the coelom during the process of </a:t>
            </a:r>
            <a:r>
              <a:rPr lang="en-US" sz="1600" dirty="0" err="1">
                <a:solidFill>
                  <a:schemeClr val="tx1"/>
                </a:solidFill>
              </a:rPr>
              <a:t>enterocoely</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27.11</a:t>
            </a:r>
          </a:p>
        </p:txBody>
      </p:sp>
      <p:pic>
        <p:nvPicPr>
          <p:cNvPr id="8" name="OpenStaxLogo">
            <a:extLst>
              <a:ext uri="{FF2B5EF4-FFF2-40B4-BE49-F238E27FC236}">
                <a16:creationId xmlns:a16="http://schemas.microsoft.com/office/drawing/2014/main" id="{80F5DA55-1EE6-4A45-AA23-87575324FE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419643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25C11-D0B3-41DF-8E5F-8981ED1B7BF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Choanoflagellates</a:t>
            </a:r>
            <a:r>
              <a:rPr lang="en-US" sz="1600" dirty="0"/>
              <a:t> and </a:t>
            </a:r>
            <a:r>
              <a:rPr lang="en-US" sz="1600" dirty="0" err="1"/>
              <a:t>choanocytes</a:t>
            </a:r>
            <a:r>
              <a:rPr lang="en-US" sz="1600" dirty="0"/>
              <a:t>. Cells of the </a:t>
            </a:r>
            <a:r>
              <a:rPr lang="en-US" sz="1600" dirty="0" err="1"/>
              <a:t>protist</a:t>
            </a:r>
            <a:r>
              <a:rPr lang="en-US" sz="1600" dirty="0"/>
              <a:t> </a:t>
            </a:r>
            <a:r>
              <a:rPr lang="en-US" sz="1600" dirty="0" err="1"/>
              <a:t>choanoflagellate</a:t>
            </a:r>
            <a:r>
              <a:rPr lang="en-US" sz="1600" dirty="0"/>
              <a:t> resemble sponge </a:t>
            </a:r>
            <a:r>
              <a:rPr lang="en-US" sz="1600" dirty="0" err="1"/>
              <a:t>choanocyte</a:t>
            </a:r>
            <a:r>
              <a:rPr lang="en-US" sz="1600" dirty="0"/>
              <a:t> cells. Beating of </a:t>
            </a:r>
            <a:r>
              <a:rPr lang="en-US" sz="1600" dirty="0" err="1"/>
              <a:t>choanocyte</a:t>
            </a:r>
            <a:r>
              <a:rPr lang="en-US" sz="1600" dirty="0"/>
              <a:t> flagella draws water through the sponge so that nutrients can be extracted and waste </a:t>
            </a:r>
            <a:r>
              <a:rPr lang="da-DK" sz="1600" dirty="0"/>
              <a:t>removed.</a:t>
            </a:r>
            <a:endParaRPr lang="en-US" sz="1600" dirty="0"/>
          </a:p>
        </p:txBody>
      </p:sp>
      <p:pic>
        <p:nvPicPr>
          <p:cNvPr id="2" name="Figure" descr="The image on the left shows a choanoflagellate, which is a single-celled protest. The image on the right shows a sponge choanocyte cell that lines in inside of a sponge. The two cells appear identical. Both are egg-shaped with a cone at the back end. A flagellum juts out from the wide part of the c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35" b="-6235"/>
          <a:stretch>
            <a:fillRect/>
          </a:stretch>
        </p:blipFill>
        <p:spPr/>
      </p:pic>
      <p:sp>
        <p:nvSpPr>
          <p:cNvPr id="5" name="Figure Number"/>
          <p:cNvSpPr>
            <a:spLocks noGrp="1"/>
          </p:cNvSpPr>
          <p:nvPr>
            <p:ph type="title"/>
          </p:nvPr>
        </p:nvSpPr>
        <p:spPr/>
        <p:txBody>
          <a:bodyPr/>
          <a:lstStyle/>
          <a:p>
            <a:r>
              <a:rPr lang="en-US" dirty="0"/>
              <a:t>Figure 27.12</a:t>
            </a:r>
          </a:p>
        </p:txBody>
      </p:sp>
      <p:pic>
        <p:nvPicPr>
          <p:cNvPr id="8" name="OpenStaxLogo">
            <a:extLst>
              <a:ext uri="{FF2B5EF4-FFF2-40B4-BE49-F238E27FC236}">
                <a16:creationId xmlns:a16="http://schemas.microsoft.com/office/drawing/2014/main" id="{973A394D-9C34-6846-BEAF-A95DEC490F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720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D71D18-128D-4373-A2E2-C69006E5719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err="1"/>
              <a:t>Ecdysozoa</a:t>
            </a:r>
            <a:r>
              <a:rPr lang="en-US" sz="1600" dirty="0"/>
              <a:t>. Animals that molt their exoskeletons, such as these </a:t>
            </a:r>
            <a:r>
              <a:rPr lang="en-US" sz="1600" dirty="0">
                <a:solidFill>
                  <a:srgbClr val="6CB255"/>
                </a:solidFill>
              </a:rPr>
              <a:t>(a) </a:t>
            </a:r>
            <a:r>
              <a:rPr lang="en-US" sz="1600" dirty="0"/>
              <a:t>Madagascar hissing cockroaches, are in the clade </a:t>
            </a:r>
            <a:r>
              <a:rPr lang="en-US" sz="1600" dirty="0" err="1"/>
              <a:t>Ecdysozoa</a:t>
            </a:r>
            <a:r>
              <a:rPr lang="en-US" sz="1600" dirty="0"/>
              <a:t>.</a:t>
            </a:r>
            <a:r>
              <a:rPr lang="en-US" sz="1600" dirty="0">
                <a:solidFill>
                  <a:srgbClr val="6CB255"/>
                </a:solidFill>
              </a:rPr>
              <a:t> (b) </a:t>
            </a:r>
            <a:r>
              <a:rPr lang="en-US" sz="1600" dirty="0" err="1"/>
              <a:t>Phoronids</a:t>
            </a:r>
            <a:r>
              <a:rPr lang="en-US" sz="1600" dirty="0"/>
              <a:t> are in the clade </a:t>
            </a:r>
            <a:r>
              <a:rPr lang="en-US" sz="1600" dirty="0" err="1"/>
              <a:t>Lophotrochozoa</a:t>
            </a:r>
            <a:r>
              <a:rPr lang="en-US" sz="1600" dirty="0"/>
              <a:t>. The tentacles are part of a feeding structure called a </a:t>
            </a:r>
            <a:r>
              <a:rPr lang="en-US" sz="1600" dirty="0" err="1"/>
              <a:t>lophophore</a:t>
            </a:r>
            <a:r>
              <a:rPr lang="en-US" sz="1600" dirty="0"/>
              <a:t>. (credit a: modification of work by Whitney </a:t>
            </a:r>
            <a:r>
              <a:rPr lang="en-US" sz="1600" dirty="0" err="1"/>
              <a:t>Cranshaw</a:t>
            </a:r>
            <a:r>
              <a:rPr lang="en-US" sz="1600" dirty="0"/>
              <a:t>, Colorado State University, </a:t>
            </a:r>
            <a:r>
              <a:rPr lang="en-US" sz="1600" dirty="0" err="1"/>
              <a:t>Bugwood.org</a:t>
            </a:r>
            <a:r>
              <a:rPr lang="en-US" sz="1600" dirty="0"/>
              <a:t>; credit b: modification of work by NOAA)</a:t>
            </a:r>
          </a:p>
        </p:txBody>
      </p:sp>
      <p:pic>
        <p:nvPicPr>
          <p:cNvPr id="2" name="Figure" descr="Part a shows cockroaches. Part b shows phoronids, whose body is a slender stalk anchored to the ocean floor. Fine tentacles radiate from the top of the stalk. The tentacles and stalk resemble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68" b="-9768"/>
          <a:stretch>
            <a:fillRect/>
          </a:stretch>
        </p:blipFill>
        <p:spPr/>
      </p:pic>
      <p:sp>
        <p:nvSpPr>
          <p:cNvPr id="5" name="Figure Number"/>
          <p:cNvSpPr>
            <a:spLocks noGrp="1"/>
          </p:cNvSpPr>
          <p:nvPr>
            <p:ph type="title"/>
          </p:nvPr>
        </p:nvSpPr>
        <p:spPr/>
        <p:txBody>
          <a:bodyPr/>
          <a:lstStyle/>
          <a:p>
            <a:r>
              <a:rPr lang="en-US" dirty="0"/>
              <a:t>Figure 27.13</a:t>
            </a:r>
          </a:p>
        </p:txBody>
      </p:sp>
      <p:pic>
        <p:nvPicPr>
          <p:cNvPr id="8" name="OpenStaxLogo">
            <a:extLst>
              <a:ext uri="{FF2B5EF4-FFF2-40B4-BE49-F238E27FC236}">
                <a16:creationId xmlns:a16="http://schemas.microsoft.com/office/drawing/2014/main" id="{319A576B-F06B-7345-9F65-CFF22DE672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776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2D4A0E-A890-4F3B-AE16-A37A521D454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7500" lnSpcReduction="20000"/>
          </a:bodyPr>
          <a:lstStyle/>
          <a:p>
            <a:r>
              <a:rPr lang="en-US" sz="1600" dirty="0"/>
              <a:t>An evolutionary timeline.</a:t>
            </a:r>
          </a:p>
          <a:p>
            <a:pPr marL="342900" indent="-342900">
              <a:buAutoNum type="alphaLcParenBoth"/>
            </a:pPr>
            <a:r>
              <a:rPr lang="en-US" sz="1600" dirty="0"/>
              <a:t>Earth’s history is divided into eons, eras, and periods. Note that the </a:t>
            </a:r>
            <a:r>
              <a:rPr lang="en-US" sz="1600" dirty="0" err="1"/>
              <a:t>Ediacaran</a:t>
            </a:r>
            <a:r>
              <a:rPr lang="en-US" sz="1600" dirty="0"/>
              <a:t> period starts in the Proterozoic eon and ends in the Cambrian period of the Phanerozoic eon.</a:t>
            </a:r>
          </a:p>
          <a:p>
            <a:pPr marL="342900" indent="-342900">
              <a:buAutoNum type="alphaLcParenBoth"/>
            </a:pPr>
            <a:r>
              <a:rPr lang="en-US" sz="1600" dirty="0"/>
              <a:t>Stages on the geological time scale are represented as a spiral. (credit: modification of work by USGS)</a:t>
            </a:r>
          </a:p>
        </p:txBody>
      </p:sp>
      <p:pic>
        <p:nvPicPr>
          <p:cNvPr id="2" name="Figure" descr="Table A describes eras in earth’s history. The earth’s history is divided into four eons, the Pre-Archean, Archaea, Proteozoic, Phanerozoic. The oldest eon, the Pre-Archean, spans the beginning of earth’s history to about 3.8 billion years ago. The Archean eon spans 2.5 to 3.8 billion years ago, and the Proterozoic spans 570 million to 2.5 billion years ago. The Pharenozoic eon, from 570 million years ago to present time, is sub-divided into the Paleozoic, Mesozoic and Cenozoic eras. The Paleozoic era, from 240 to 570 million years ago, is further divided into seven periods: the Cambrian from 500 to 570 million years ago, the Ordovician from 435 to 500 million years ago, the Silurian from 410 to 435 million years ago, the Devonian from 360 to 410 million years ago, the Missisippian from 330 to 360 million years ago, the Pennsylvanian from 290 to 330 million years ago, and the Permian from 240 to 290 million years ago. The Mesozoic era, from 66 to 240 million years ago, is divided into three periods, the Triassic from 205 to 240 million years ago, the Jurassic from 138 to 205 million years ago, and the Cretaceous, from 66 to 138 million years ago. The Cenozoic era, from 66 million years ago to modern times, is divided into two eras, the Tertiary and the Quaternary. The tertiary period spans 66 to 1.6 million years ago. The quaternary period spans 1.6 million years ago to modern times. Illustration B shows geological periods in a spiral starting with the beginning of earth’s history  at the bottom and ending with modern times at the top. The diversity and complexity of life increases toward the top of the spi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90" r="-2590"/>
          <a:stretch>
            <a:fillRect/>
          </a:stretch>
        </p:blipFill>
        <p:spPr/>
      </p:pic>
      <p:sp>
        <p:nvSpPr>
          <p:cNvPr id="5" name="Figure Number"/>
          <p:cNvSpPr>
            <a:spLocks noGrp="1"/>
          </p:cNvSpPr>
          <p:nvPr>
            <p:ph type="title"/>
          </p:nvPr>
        </p:nvSpPr>
        <p:spPr/>
        <p:txBody>
          <a:bodyPr/>
          <a:lstStyle/>
          <a:p>
            <a:r>
              <a:rPr lang="en-US" dirty="0"/>
              <a:t>Figure 27.14</a:t>
            </a:r>
          </a:p>
        </p:txBody>
      </p:sp>
      <p:pic>
        <p:nvPicPr>
          <p:cNvPr id="8" name="OpenStaxLogo">
            <a:extLst>
              <a:ext uri="{FF2B5EF4-FFF2-40B4-BE49-F238E27FC236}">
                <a16:creationId xmlns:a16="http://schemas.microsoft.com/office/drawing/2014/main" id="{E33BB9FE-52F3-3847-8423-2C2E330AB9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7521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00A104-0EA0-49CE-BF11-A32B1CB85CA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Ediacaran fauna. Fossils of </a:t>
            </a:r>
            <a:r>
              <a:rPr lang="en-US" sz="1600" dirty="0">
                <a:solidFill>
                  <a:srgbClr val="6CB255"/>
                </a:solidFill>
              </a:rPr>
              <a:t>(a)</a:t>
            </a:r>
            <a:r>
              <a:rPr lang="en-US" sz="1600" dirty="0"/>
              <a:t> </a:t>
            </a:r>
            <a:r>
              <a:rPr lang="en-US" sz="1600" i="1" dirty="0" err="1"/>
              <a:t>Cyclomedusa</a:t>
            </a:r>
            <a:r>
              <a:rPr lang="en-US" sz="1600" i="1" dirty="0"/>
              <a:t> (up to 20 cm),</a:t>
            </a:r>
            <a:r>
              <a:rPr lang="en-US" sz="1600" dirty="0"/>
              <a:t> </a:t>
            </a:r>
            <a:r>
              <a:rPr lang="en-US" sz="1600" dirty="0">
                <a:solidFill>
                  <a:srgbClr val="6CB255"/>
                </a:solidFill>
              </a:rPr>
              <a:t>(b)</a:t>
            </a:r>
            <a:r>
              <a:rPr lang="en-US" sz="1600" dirty="0"/>
              <a:t> </a:t>
            </a:r>
            <a:r>
              <a:rPr lang="en-US" sz="1600" i="1" dirty="0" err="1"/>
              <a:t>Dickinsonia</a:t>
            </a:r>
            <a:r>
              <a:rPr lang="en-US" sz="1600" i="1" dirty="0"/>
              <a:t> (up to 1.4 m),</a:t>
            </a:r>
            <a:r>
              <a:rPr lang="en-US" sz="1600" dirty="0"/>
              <a:t> and </a:t>
            </a:r>
            <a:r>
              <a:rPr lang="en-US" sz="1600" dirty="0">
                <a:solidFill>
                  <a:srgbClr val="6CB255"/>
                </a:solidFill>
              </a:rPr>
              <a:t>(c) </a:t>
            </a:r>
            <a:r>
              <a:rPr lang="en-US" sz="1600" i="1" dirty="0" err="1"/>
              <a:t>Spriggina</a:t>
            </a:r>
            <a:r>
              <a:rPr lang="en-US" sz="1600" dirty="0"/>
              <a:t> (up to 5 cm) date to the Ediacaran period (543-635 MYA). (credit: modification of work by “Smith609”/Wikimedia Commons)</a:t>
            </a:r>
          </a:p>
        </p:txBody>
      </p:sp>
      <p:pic>
        <p:nvPicPr>
          <p:cNvPr id="2" name="Figure" descr="Part a shows a fossil that resembles a wheel, with spokes radiating out from the center, imprinted on a rock. Part b shows a fossil that resembles a teardrop shaped leaf, with grooves radiating out from a central rib. Part c shows a fossil that is much longer than it is wide, with many small ribs and a tail."/>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199" y="1391353"/>
            <a:ext cx="8062913" cy="2962137"/>
          </a:xfrm>
        </p:spPr>
      </p:pic>
      <p:sp>
        <p:nvSpPr>
          <p:cNvPr id="5" name="Figure Number"/>
          <p:cNvSpPr>
            <a:spLocks noGrp="1"/>
          </p:cNvSpPr>
          <p:nvPr>
            <p:ph type="title"/>
          </p:nvPr>
        </p:nvSpPr>
        <p:spPr/>
        <p:txBody>
          <a:bodyPr/>
          <a:lstStyle/>
          <a:p>
            <a:r>
              <a:rPr lang="en-US" dirty="0"/>
              <a:t>Figure 27.15</a:t>
            </a:r>
          </a:p>
        </p:txBody>
      </p:sp>
      <p:pic>
        <p:nvPicPr>
          <p:cNvPr id="8" name="OpenStaxLogo">
            <a:extLst>
              <a:ext uri="{FF2B5EF4-FFF2-40B4-BE49-F238E27FC236}">
                <a16:creationId xmlns:a16="http://schemas.microsoft.com/office/drawing/2014/main" id="{ADB5E3D8-569F-F048-B66B-9C2F65B949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2527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87EF61-88AA-44F3-8DF0-C9ABDD5A9D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Fauna of the Burgess Shale. An artist’s rendition depicts some organisms from the Cambrian period. </a:t>
            </a:r>
            <a:r>
              <a:rPr lang="en-US" sz="1600" i="1" dirty="0" err="1"/>
              <a:t>Anomalocaris</a:t>
            </a:r>
            <a:r>
              <a:rPr lang="en-US" sz="1600" dirty="0"/>
              <a:t> is seen in the upper left quadrant of the picture.</a:t>
            </a:r>
          </a:p>
        </p:txBody>
      </p:sp>
      <p:pic>
        <p:nvPicPr>
          <p:cNvPr id="2" name="Figure" descr="The illustration shows a sea bed abundant with odd organisms, including tube-shaped worms anchored to the sea floor and animals that resemble cockroaches crawling along it. Swimming creatures somewhat resemble modern insec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5" name="Figure Number"/>
          <p:cNvSpPr>
            <a:spLocks noGrp="1"/>
          </p:cNvSpPr>
          <p:nvPr>
            <p:ph type="title"/>
          </p:nvPr>
        </p:nvSpPr>
        <p:spPr/>
        <p:txBody>
          <a:bodyPr/>
          <a:lstStyle/>
          <a:p>
            <a:r>
              <a:rPr lang="en-US" dirty="0"/>
              <a:t>Figure 27.16</a:t>
            </a:r>
          </a:p>
        </p:txBody>
      </p:sp>
      <p:pic>
        <p:nvPicPr>
          <p:cNvPr id="8" name="OpenStaxLogo">
            <a:extLst>
              <a:ext uri="{FF2B5EF4-FFF2-40B4-BE49-F238E27FC236}">
                <a16:creationId xmlns:a16="http://schemas.microsoft.com/office/drawing/2014/main" id="{14428CE8-2F75-D94A-A70A-9A8A9D66A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1765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6CA748-20FB-4A1B-8D7B-54D44B5F210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Trilobites. These fossils </a:t>
            </a:r>
            <a:r>
              <a:rPr lang="en-US" sz="1600" dirty="0">
                <a:solidFill>
                  <a:srgbClr val="6CB255"/>
                </a:solidFill>
              </a:rPr>
              <a:t>(a–d) </a:t>
            </a:r>
            <a:r>
              <a:rPr lang="en-US" sz="1600" dirty="0">
                <a:solidFill>
                  <a:srgbClr val="000000"/>
                </a:solidFill>
              </a:rPr>
              <a:t>belong to trilobites, extinct arthropods that appeared in the early Cambrian period, 525 million years ago, and disappeared from the fossil record during a mass extinction at the end of the Permian period, about 250 million years ago.</a:t>
            </a:r>
          </a:p>
        </p:txBody>
      </p:sp>
      <p:pic>
        <p:nvPicPr>
          <p:cNvPr id="2" name="Figure" descr="Parts a–d show four trilobite fossils. All are teardrop shaped, with a smooth wide end. About one-third of the way down, the body is segmented into horizontal ri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899" b="-1689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27.17</a:t>
            </a:r>
          </a:p>
        </p:txBody>
      </p:sp>
      <p:pic>
        <p:nvPicPr>
          <p:cNvPr id="8" name="OpenStaxLogo">
            <a:extLst>
              <a:ext uri="{FF2B5EF4-FFF2-40B4-BE49-F238E27FC236}">
                <a16:creationId xmlns:a16="http://schemas.microsoft.com/office/drawing/2014/main" id="{2A7374A9-9C35-184E-B4FF-8618FF4AB2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4902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473F45-71C9-492F-B48F-2F127F3D54D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Atmospheric oxygen over time. The oxygen concentration in Earth’s atmosphere rose sharply around 300 million years </a:t>
            </a:r>
            <a:r>
              <a:rPr lang="pl-PL" sz="1600" dirty="0"/>
              <a:t>ago.</a:t>
            </a:r>
            <a:endParaRPr lang="en-US" sz="1600" dirty="0"/>
          </a:p>
        </p:txBody>
      </p:sp>
      <p:pic>
        <p:nvPicPr>
          <p:cNvPr id="2" name="Figure" descr="The chart shows the percent oxygen by volume in the Earth’s atmosphere. Until 625 million years ago, there was virtually no oxygen. Oxygen levels began to rapidly climb around this time, and peaked around 275 million years ago, at about 35 percent. Between 275 and 225 million years ago, oxygen levels dropped precipitously to about 15 percent, and then climbed again and dropped to the modern-day concentration of 22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452" r="-26452"/>
          <a:stretch>
            <a:fillRect/>
          </a:stretch>
        </p:blipFill>
        <p:spPr/>
      </p:pic>
      <p:sp>
        <p:nvSpPr>
          <p:cNvPr id="5" name="Figure Number"/>
          <p:cNvSpPr>
            <a:spLocks noGrp="1"/>
          </p:cNvSpPr>
          <p:nvPr>
            <p:ph type="title"/>
          </p:nvPr>
        </p:nvSpPr>
        <p:spPr/>
        <p:txBody>
          <a:bodyPr/>
          <a:lstStyle/>
          <a:p>
            <a:r>
              <a:rPr lang="en-US" dirty="0"/>
              <a:t>Figure 27.18</a:t>
            </a:r>
          </a:p>
        </p:txBody>
      </p:sp>
      <p:pic>
        <p:nvPicPr>
          <p:cNvPr id="8" name="OpenStaxLogo">
            <a:extLst>
              <a:ext uri="{FF2B5EF4-FFF2-40B4-BE49-F238E27FC236}">
                <a16:creationId xmlns:a16="http://schemas.microsoft.com/office/drawing/2014/main" id="{8A6EEF31-B4EE-4349-BABC-A1185A764C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636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389CDAB-10CA-4BFF-A285-EBA8C6DBC6C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leaf chameleon (</a:t>
            </a:r>
            <a:r>
              <a:rPr lang="en-US" sz="1600" i="1" dirty="0" err="1"/>
              <a:t>Brookesia</a:t>
            </a:r>
            <a:r>
              <a:rPr lang="en-US" sz="1600" i="1" dirty="0"/>
              <a:t> </a:t>
            </a:r>
            <a:r>
              <a:rPr lang="en-US" sz="1600" i="1" dirty="0" err="1"/>
              <a:t>micra</a:t>
            </a:r>
            <a:r>
              <a:rPr lang="en-US" sz="1600" dirty="0"/>
              <a:t>) was discovered in northern Madagascar in 2012. At just over one inch long, it is the smallest known chameleon. (credit: modification of work by Frank </a:t>
            </a:r>
            <a:r>
              <a:rPr lang="da-DK" sz="1600" dirty="0" err="1"/>
              <a:t>Glaw</a:t>
            </a:r>
            <a:r>
              <a:rPr lang="da-DK" sz="1600" dirty="0"/>
              <a:t>, et al., PLOS)</a:t>
            </a:r>
            <a:endParaRPr lang="en-US" sz="1600" dirty="0"/>
          </a:p>
        </p:txBody>
      </p:sp>
      <p:pic>
        <p:nvPicPr>
          <p:cNvPr id="2" name="Figure" descr="Photo shows a mottled brown chameleon that blends into the leaf it sits 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55" r="-6355"/>
          <a:stretch>
            <a:fillRect/>
          </a:stretch>
        </p:blipFill>
        <p:spPr/>
      </p:pic>
      <p:sp>
        <p:nvSpPr>
          <p:cNvPr id="5" name="Figure Number"/>
          <p:cNvSpPr>
            <a:spLocks noGrp="1"/>
          </p:cNvSpPr>
          <p:nvPr>
            <p:ph type="title"/>
          </p:nvPr>
        </p:nvSpPr>
        <p:spPr/>
        <p:txBody>
          <a:bodyPr/>
          <a:lstStyle/>
          <a:p>
            <a:r>
              <a:rPr lang="en-US" dirty="0"/>
              <a:t>Figure 27.1</a:t>
            </a:r>
          </a:p>
        </p:txBody>
      </p:sp>
      <p:pic>
        <p:nvPicPr>
          <p:cNvPr id="8" name="OpenStaxLogo">
            <a:extLst>
              <a:ext uri="{FF2B5EF4-FFF2-40B4-BE49-F238E27FC236}">
                <a16:creationId xmlns:a16="http://schemas.microsoft.com/office/drawing/2014/main" id="{F61509EA-E09C-CA47-8DB5-C472E177C6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AD198F-6165-4485-9C2F-D6405C3B39F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Extinctions. Mass extinctions have occurred repeatedly over geological time.</a:t>
            </a:r>
          </a:p>
        </p:txBody>
      </p:sp>
      <p:pic>
        <p:nvPicPr>
          <p:cNvPr id="2" name="Figure" descr="The chart shows percent extinction intensity versus time in millions of years before present. Extinction intensity spikes at boundaries between periods, including the end of the Ordovician, late Devonian, end of the Permian, end of the Triassic, and end of the Cretaceous perio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sp>
        <p:nvSpPr>
          <p:cNvPr id="5" name="Figure Number"/>
          <p:cNvSpPr>
            <a:spLocks noGrp="1"/>
          </p:cNvSpPr>
          <p:nvPr>
            <p:ph type="title"/>
          </p:nvPr>
        </p:nvSpPr>
        <p:spPr/>
        <p:txBody>
          <a:bodyPr/>
          <a:lstStyle/>
          <a:p>
            <a:r>
              <a:rPr lang="en-US" dirty="0"/>
              <a:t>Figure 27.19</a:t>
            </a:r>
          </a:p>
        </p:txBody>
      </p:sp>
      <p:pic>
        <p:nvPicPr>
          <p:cNvPr id="8" name="OpenStaxLogo">
            <a:extLst>
              <a:ext uri="{FF2B5EF4-FFF2-40B4-BE49-F238E27FC236}">
                <a16:creationId xmlns:a16="http://schemas.microsoft.com/office/drawing/2014/main" id="{E5877B97-1105-1745-8550-C0AEB09E6B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9251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5FB2A6-E074-43F4-9C00-036176A68CD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Heterotrophy. All animals are heterotrophs that derive energy from food. The </a:t>
            </a:r>
            <a:r>
              <a:rPr lang="en-US" sz="1600" dirty="0">
                <a:solidFill>
                  <a:srgbClr val="6CB255"/>
                </a:solidFill>
              </a:rPr>
              <a:t>(a)</a:t>
            </a:r>
            <a:r>
              <a:rPr lang="en-US" sz="1600" dirty="0"/>
              <a:t> black bear is an omnivore, eating both plants and animals. The </a:t>
            </a:r>
            <a:r>
              <a:rPr lang="en-US" sz="1600" dirty="0">
                <a:solidFill>
                  <a:srgbClr val="6CB255"/>
                </a:solidFill>
              </a:rPr>
              <a:t>(b)</a:t>
            </a:r>
            <a:r>
              <a:rPr lang="en-US" sz="1600" dirty="0"/>
              <a:t> heartworm </a:t>
            </a:r>
            <a:r>
              <a:rPr lang="en-US" sz="1600" i="1" dirty="0" err="1"/>
              <a:t>Dirofilaria</a:t>
            </a:r>
            <a:r>
              <a:rPr lang="en-US" sz="1600" i="1" dirty="0"/>
              <a:t> </a:t>
            </a:r>
            <a:r>
              <a:rPr lang="en-US" sz="1600" i="1" dirty="0" err="1"/>
              <a:t>immitis</a:t>
            </a:r>
            <a:r>
              <a:rPr lang="en-US" sz="1600" i="1" dirty="0"/>
              <a:t> </a:t>
            </a:r>
            <a:r>
              <a:rPr lang="en-US" sz="1600" dirty="0"/>
              <a:t>is a parasite that derives energy from its hosts. It spends its larval stage in mosquitoes and its adult stage infesting the heart of dogs and other mammals, as shown here. (credit a: modification of work by USDA Forest Service; credit b: modification of work by Clyde Robinson)</a:t>
            </a:r>
          </a:p>
        </p:txBody>
      </p:sp>
      <p:pic>
        <p:nvPicPr>
          <p:cNvPr id="2" name="Figure" descr="Part a shows a bear with a large fish in its mouth. Part b shows a heart in a jar. Long, threadlike worms extend from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sp>
        <p:nvSpPr>
          <p:cNvPr id="5" name="Figure Number"/>
          <p:cNvSpPr>
            <a:spLocks noGrp="1"/>
          </p:cNvSpPr>
          <p:nvPr>
            <p:ph type="title"/>
          </p:nvPr>
        </p:nvSpPr>
        <p:spPr/>
        <p:txBody>
          <a:bodyPr/>
          <a:lstStyle/>
          <a:p>
            <a:r>
              <a:rPr lang="en-US" dirty="0"/>
              <a:t>Figure 27.2</a:t>
            </a:r>
          </a:p>
        </p:txBody>
      </p:sp>
      <p:pic>
        <p:nvPicPr>
          <p:cNvPr id="8" name="OpenStaxLogo">
            <a:extLst>
              <a:ext uri="{FF2B5EF4-FFF2-40B4-BE49-F238E27FC236}">
                <a16:creationId xmlns:a16="http://schemas.microsoft.com/office/drawing/2014/main" id="{5880178E-DE5F-8C46-A2F9-22EF5EB4E0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3356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1FC57C-3CF2-40CA-AF57-C31FDA41BB0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157663"/>
            <a:ext cx="8062912" cy="2085975"/>
          </a:xfrm>
        </p:spPr>
        <p:txBody>
          <a:bodyPr>
            <a:normAutofit lnSpcReduction="10000"/>
          </a:bodyPr>
          <a:lstStyle/>
          <a:p>
            <a:r>
              <a:rPr lang="en-US" sz="1600" dirty="0"/>
              <a:t>Development of a simple embryo. During embryonic development, the zygote undergoes a series of mitotic cell divisions, or cleavages, that subdivide the egg into smaller and smaller </a:t>
            </a:r>
            <a:r>
              <a:rPr lang="en-US" sz="1600" dirty="0" err="1"/>
              <a:t>blastomeres</a:t>
            </a:r>
            <a:r>
              <a:rPr lang="en-US" sz="1600" dirty="0"/>
              <a:t>. Note that the 8-cell stage and the blastula are about the same size as the original zygote. In many invertebrates, the blastula consists of a single layer of cells around a hollow space. During a process called gastrulation, the cells from the blastula move inward on one side to form an inner cavity. This inner cavity becomes the primitive gut (archenteron) of the gastrula ("little gut") stage. The opening into this cavity is called the </a:t>
            </a:r>
            <a:r>
              <a:rPr lang="en-US" sz="1600" i="1" dirty="0"/>
              <a:t>blastopore</a:t>
            </a:r>
            <a:r>
              <a:rPr lang="en-US" sz="1600" dirty="0"/>
              <a:t>, and in some invertebrates it is destined to form the mouth.</a:t>
            </a:r>
          </a:p>
        </p:txBody>
      </p:sp>
      <p:pic>
        <p:nvPicPr>
          <p:cNvPr id="2" name="Figure" descr="The left part of the illustration shows a single-celled zygote. The initial cleavage, or cell division, results in a ball of cells, called the eight-cell stage. The cells do not grow during cleavage, so the eight-cell stage ball is about the same diameter as the zygote. Further cleavage results in a hollow ball of cells called a blastula. Upon gastrulation, part of the ball of cells invaginates, forming a cavity called a blastopo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90" b="-14790"/>
          <a:stretch>
            <a:fillRect/>
          </a:stretch>
        </p:blipFill>
        <p:spPr>
          <a:xfrm>
            <a:off x="457198" y="830063"/>
            <a:ext cx="8062913" cy="3500071"/>
          </a:xfrm>
        </p:spPr>
      </p:pic>
      <p:sp>
        <p:nvSpPr>
          <p:cNvPr id="5" name="Figure Number"/>
          <p:cNvSpPr>
            <a:spLocks noGrp="1"/>
          </p:cNvSpPr>
          <p:nvPr>
            <p:ph type="title"/>
          </p:nvPr>
        </p:nvSpPr>
        <p:spPr/>
        <p:txBody>
          <a:bodyPr/>
          <a:lstStyle/>
          <a:p>
            <a:r>
              <a:rPr lang="en-US" dirty="0"/>
              <a:t>Figure 27.3</a:t>
            </a:r>
          </a:p>
        </p:txBody>
      </p:sp>
      <p:pic>
        <p:nvPicPr>
          <p:cNvPr id="8" name="OpenStaxLogo">
            <a:extLst>
              <a:ext uri="{FF2B5EF4-FFF2-40B4-BE49-F238E27FC236}">
                <a16:creationId xmlns:a16="http://schemas.microsoft.com/office/drawing/2014/main" id="{41ADFC81-5D32-5D48-9856-8CDC846CA7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631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50D891-0A61-48BB-B2D6-48E045F254F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Insect metamorphosis.</a:t>
            </a:r>
          </a:p>
          <a:p>
            <a:pPr marL="342900" indent="-342900">
              <a:buAutoNum type="alphaLcParenBoth"/>
            </a:pPr>
            <a:r>
              <a:rPr lang="en-US" sz="1600" dirty="0"/>
              <a:t>The grasshopper undergoes incomplete metamorphosis.</a:t>
            </a:r>
          </a:p>
          <a:p>
            <a:pPr marL="342900" indent="-342900">
              <a:buAutoNum type="alphaLcParenBoth"/>
            </a:pPr>
            <a:r>
              <a:rPr lang="en-US" sz="1600" dirty="0"/>
              <a:t>The butterfly undergoes complete metamorphosis. (credit: S.E. Snodgrass, USDA)</a:t>
            </a:r>
          </a:p>
        </p:txBody>
      </p:sp>
      <p:pic>
        <p:nvPicPr>
          <p:cNvPr id="2" name="Figure" descr="Illustration A shows the egg, nymph and adult stages of a grasshopper. The nymph stages are similar in appearance to the adult stage, but smaller. Illustration B shows the egg, larvae, pupa and adult stages of a butterfly. The pupa is a cocoon the butterfly makes when transforming from the larval to adult stages. The winged adult butterfly looks nothing like the caterpillar larv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30" r="-46930"/>
          <a:stretch>
            <a:fillRect/>
          </a:stretch>
        </p:blipFill>
        <p:spPr/>
      </p:pic>
      <p:sp>
        <p:nvSpPr>
          <p:cNvPr id="5" name="Figure Number"/>
          <p:cNvSpPr>
            <a:spLocks noGrp="1"/>
          </p:cNvSpPr>
          <p:nvPr>
            <p:ph type="title"/>
          </p:nvPr>
        </p:nvSpPr>
        <p:spPr/>
        <p:txBody>
          <a:bodyPr/>
          <a:lstStyle/>
          <a:p>
            <a:r>
              <a:rPr lang="en-US" dirty="0"/>
              <a:t>Figure 27.4</a:t>
            </a:r>
          </a:p>
        </p:txBody>
      </p:sp>
      <p:pic>
        <p:nvPicPr>
          <p:cNvPr id="8" name="OpenStaxLogo">
            <a:extLst>
              <a:ext uri="{FF2B5EF4-FFF2-40B4-BE49-F238E27FC236}">
                <a16:creationId xmlns:a16="http://schemas.microsoft.com/office/drawing/2014/main" id="{07DDB9A6-CDF0-4A40-A142-AF1448289A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0656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A7FD1E7-41A6-4945-A496-E7DB6453BF1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743966"/>
            <a:ext cx="8062912" cy="1771131"/>
          </a:xfrm>
        </p:spPr>
        <p:txBody>
          <a:bodyPr>
            <a:normAutofit fontScale="92500" lnSpcReduction="10000"/>
          </a:bodyPr>
          <a:lstStyle/>
          <a:p>
            <a:r>
              <a:rPr lang="en-US" sz="1600" i="1" dirty="0" err="1"/>
              <a:t>Hox</a:t>
            </a:r>
            <a:r>
              <a:rPr lang="en-US" sz="1600" i="1" dirty="0"/>
              <a:t> </a:t>
            </a:r>
            <a:r>
              <a:rPr lang="en-US" sz="1600" dirty="0"/>
              <a:t>genes. </a:t>
            </a:r>
            <a:r>
              <a:rPr lang="en-US" sz="1600" i="1" dirty="0" err="1"/>
              <a:t>Hox</a:t>
            </a:r>
            <a:r>
              <a:rPr lang="en-US" sz="1600" i="1" dirty="0"/>
              <a:t> </a:t>
            </a:r>
            <a:r>
              <a:rPr lang="en-US" sz="1600" dirty="0"/>
              <a:t>genes are </a:t>
            </a:r>
            <a:r>
              <a:rPr lang="en-US" sz="1600" i="1" dirty="0"/>
              <a:t>highly conserved genes </a:t>
            </a:r>
            <a:r>
              <a:rPr lang="en-US" sz="1600" dirty="0"/>
              <a:t>encoding transcription factors that determine the course of embryonic development in animals. In vertebrates, the genes have been duplicated into four clusters: </a:t>
            </a:r>
            <a:r>
              <a:rPr lang="en-US" sz="1600" i="1" dirty="0" err="1"/>
              <a:t>Hox</a:t>
            </a:r>
            <a:r>
              <a:rPr lang="en-US" sz="1600" i="1" dirty="0"/>
              <a:t>-A</a:t>
            </a:r>
            <a:r>
              <a:rPr lang="en-US" sz="1600" dirty="0"/>
              <a:t>, </a:t>
            </a:r>
            <a:r>
              <a:rPr lang="en-US" sz="1600" i="1" dirty="0" err="1"/>
              <a:t>Hox</a:t>
            </a:r>
            <a:r>
              <a:rPr lang="en-US" sz="1600" i="1" dirty="0"/>
              <a:t>-B</a:t>
            </a:r>
            <a:r>
              <a:rPr lang="en-US" sz="1600" dirty="0"/>
              <a:t>, </a:t>
            </a:r>
            <a:r>
              <a:rPr lang="en-US" sz="1600" i="1" dirty="0" err="1"/>
              <a:t>Hox</a:t>
            </a:r>
            <a:r>
              <a:rPr lang="en-US" sz="1600" i="1" dirty="0"/>
              <a:t>-C</a:t>
            </a:r>
            <a:r>
              <a:rPr lang="en-US" sz="1600" dirty="0"/>
              <a:t>, and </a:t>
            </a:r>
            <a:r>
              <a:rPr lang="en-US" sz="1600" i="1" dirty="0" err="1"/>
              <a:t>Hox</a:t>
            </a:r>
            <a:r>
              <a:rPr lang="en-US" sz="1600" i="1" dirty="0"/>
              <a:t>-D</a:t>
            </a:r>
            <a:r>
              <a:rPr lang="en-US" sz="1600" dirty="0"/>
              <a:t>. Genes within these clusters are expressed in certain body segments at certain stages of development. Shown here is the homology between </a:t>
            </a:r>
            <a:r>
              <a:rPr lang="en-US" sz="1600" i="1" dirty="0" err="1"/>
              <a:t>Hox</a:t>
            </a:r>
            <a:r>
              <a:rPr lang="en-US" sz="1600" i="1" dirty="0"/>
              <a:t> </a:t>
            </a:r>
            <a:r>
              <a:rPr lang="en-US" sz="1600" dirty="0"/>
              <a:t>genes in mice and humans. Note how </a:t>
            </a:r>
            <a:r>
              <a:rPr lang="en-US" sz="1600" dirty="0" err="1"/>
              <a:t>Hox</a:t>
            </a:r>
            <a:r>
              <a:rPr lang="en-US" sz="1600" dirty="0"/>
              <a:t> gene expression, as indicated with orange, pink, blue and green shading, occurs in the same body segments in both the mouse and the human. </a:t>
            </a:r>
            <a:r>
              <a:rPr lang="en-US" sz="1400" dirty="0"/>
              <a:t>While at least one copy of each </a:t>
            </a:r>
            <a:r>
              <a:rPr lang="en-US" sz="1400" dirty="0" err="1"/>
              <a:t>Hox</a:t>
            </a:r>
            <a:r>
              <a:rPr lang="en-US" sz="1400" dirty="0"/>
              <a:t> gene is present in humans and other vertebrates, some </a:t>
            </a:r>
            <a:r>
              <a:rPr lang="en-US" sz="1400" i="1" dirty="0" err="1"/>
              <a:t>Hox</a:t>
            </a:r>
            <a:r>
              <a:rPr lang="en-US" sz="1400" dirty="0"/>
              <a:t> genes are missing in some chromosomal sets.</a:t>
            </a:r>
            <a:endParaRPr lang="en-US" sz="1600" dirty="0"/>
          </a:p>
        </p:txBody>
      </p:sp>
      <p:pic>
        <p:nvPicPr>
          <p:cNvPr id="2" name="Figure" descr="This illustration shows the four clusters of Hox genes found in vertebrates: Hox-A, Hox-B, Hox-C, and Hox-D. There are 13 Hox genes, but not all of them are found in each cluster. In  both mice and humans, genes 1–4 regulate the development of the head. Genes 5 and 6 regulate the development of the neck. Genes 7 and 8 regulate the development of the torso, and genes 9–13 regulate the development of the arms and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658" r="-38658"/>
          <a:stretch>
            <a:fillRect/>
          </a:stretch>
        </p:blipFill>
        <p:spPr/>
      </p:pic>
      <p:sp>
        <p:nvSpPr>
          <p:cNvPr id="5" name="Figure Number"/>
          <p:cNvSpPr>
            <a:spLocks noGrp="1"/>
          </p:cNvSpPr>
          <p:nvPr>
            <p:ph type="title"/>
          </p:nvPr>
        </p:nvSpPr>
        <p:spPr/>
        <p:txBody>
          <a:bodyPr/>
          <a:lstStyle/>
          <a:p>
            <a:r>
              <a:rPr lang="en-US" dirty="0"/>
              <a:t>Figure 27.5</a:t>
            </a:r>
          </a:p>
        </p:txBody>
      </p:sp>
      <p:pic>
        <p:nvPicPr>
          <p:cNvPr id="8" name="OpenStaxLogo">
            <a:extLst>
              <a:ext uri="{FF2B5EF4-FFF2-40B4-BE49-F238E27FC236}">
                <a16:creationId xmlns:a16="http://schemas.microsoft.com/office/drawing/2014/main" id="{5BA533E6-E96D-7440-B549-DB88ACAC5A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91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C90D46-DC24-4815-BA49-28B9993B162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1619794"/>
            <a:ext cx="1867989" cy="3972558"/>
          </a:xfrm>
        </p:spPr>
        <p:txBody>
          <a:bodyPr>
            <a:normAutofit fontScale="92500" lnSpcReduction="20000"/>
          </a:bodyPr>
          <a:lstStyle/>
          <a:p>
            <a:r>
              <a:rPr lang="en-US" sz="1600" dirty="0"/>
              <a:t>Animal phylogeny. The phylogenetic tree of animals is based on morphological, fossil, and genetic evidence. The </a:t>
            </a:r>
            <a:r>
              <a:rPr lang="en-US" sz="1600" dirty="0" err="1"/>
              <a:t>Ctenophora</a:t>
            </a:r>
            <a:r>
              <a:rPr lang="en-US" sz="1600" dirty="0"/>
              <a:t> and </a:t>
            </a:r>
            <a:r>
              <a:rPr lang="en-US" sz="1600" dirty="0" err="1"/>
              <a:t>Porifera</a:t>
            </a:r>
            <a:r>
              <a:rPr lang="en-US" sz="1600" dirty="0"/>
              <a:t> are both considered to be basal because of the absence of </a:t>
            </a:r>
            <a:r>
              <a:rPr lang="en-US" sz="1600" dirty="0" err="1"/>
              <a:t>Hox</a:t>
            </a:r>
            <a:r>
              <a:rPr lang="en-US" sz="1600" dirty="0"/>
              <a:t> genes in this group, but how they are related to the “</a:t>
            </a:r>
            <a:r>
              <a:rPr lang="en-US" sz="1600" dirty="0" err="1"/>
              <a:t>Parahoxozoa</a:t>
            </a:r>
            <a:r>
              <a:rPr lang="en-US" sz="1600" dirty="0"/>
              <a:t>” (</a:t>
            </a:r>
            <a:r>
              <a:rPr lang="en-US" sz="1600" dirty="0" err="1"/>
              <a:t>Placozoa</a:t>
            </a:r>
            <a:r>
              <a:rPr lang="en-US" sz="1600" dirty="0"/>
              <a:t> + </a:t>
            </a:r>
            <a:r>
              <a:rPr lang="en-US" sz="1600" dirty="0" err="1"/>
              <a:t>Eumetazoa</a:t>
            </a:r>
            <a:r>
              <a:rPr lang="en-US" sz="1600" dirty="0"/>
              <a:t>) or to each other, continues to be a matter of debate.</a:t>
            </a:r>
          </a:p>
        </p:txBody>
      </p:sp>
      <p:pic>
        <p:nvPicPr>
          <p:cNvPr id="2" name="Figure" descr="The phylogenetic tree of metazoans, or animals, branches into parazoans with no tissues and eumetazoans with specialized tissues. Parazoans include Porifera, or sponges. Eumetazoans branch into Radiata, diploblastic animals with radial symmetry, and Bilateria, triploblastic animals with bilateral symmetry. Radiata includes cnidarians and ctenophores (comb jellies). Bilateria branches into Acoela, which have no body cavity, and Protostomia and Deuterostomia, which possess a body cavity. Deuterostomes include chordates and echinoderms. Protostomia branches into Lophotrochozoa and Ecdysozoa. Ecdysozoa includes arthropods and nematodes, or roundworms. Lophotrochozoa includes Mollusca, Annelida, Brachopoda, Ectoprocta, Rotifera, and Platyhelminthe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738620" y="1122386"/>
            <a:ext cx="5281974" cy="5281974"/>
          </a:xfrm>
        </p:spPr>
      </p:pic>
      <p:sp>
        <p:nvSpPr>
          <p:cNvPr id="5" name="Figure Number"/>
          <p:cNvSpPr>
            <a:spLocks noGrp="1"/>
          </p:cNvSpPr>
          <p:nvPr>
            <p:ph type="title"/>
          </p:nvPr>
        </p:nvSpPr>
        <p:spPr/>
        <p:txBody>
          <a:bodyPr/>
          <a:lstStyle/>
          <a:p>
            <a:r>
              <a:rPr lang="en-US" dirty="0"/>
              <a:t>Figure 27.6</a:t>
            </a:r>
          </a:p>
        </p:txBody>
      </p:sp>
      <p:pic>
        <p:nvPicPr>
          <p:cNvPr id="8" name="OpenStaxLogo">
            <a:extLst>
              <a:ext uri="{FF2B5EF4-FFF2-40B4-BE49-F238E27FC236}">
                <a16:creationId xmlns:a16="http://schemas.microsoft.com/office/drawing/2014/main" id="{34D52C24-EC7E-324B-8339-8117A84F2F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453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491063-ED1E-404B-80C4-65B7F9E10DE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1"/>
            <a:ext cx="8062912" cy="1648893"/>
          </a:xfrm>
        </p:spPr>
        <p:txBody>
          <a:bodyPr>
            <a:normAutofit/>
          </a:bodyPr>
          <a:lstStyle/>
          <a:p>
            <a:r>
              <a:rPr lang="en-US" sz="1600" dirty="0"/>
              <a:t>Symmetry in animals. The </a:t>
            </a:r>
            <a:r>
              <a:rPr lang="en-US" sz="1600" dirty="0">
                <a:solidFill>
                  <a:srgbClr val="6CB255"/>
                </a:solidFill>
              </a:rPr>
              <a:t>(a) </a:t>
            </a:r>
            <a:r>
              <a:rPr lang="en-US" sz="1600" dirty="0"/>
              <a:t>sponge is asymmetrical. The</a:t>
            </a:r>
            <a:r>
              <a:rPr lang="en-US" sz="1600" dirty="0">
                <a:solidFill>
                  <a:srgbClr val="6CB255"/>
                </a:solidFill>
              </a:rPr>
              <a:t> (b) </a:t>
            </a:r>
            <a:r>
              <a:rPr lang="en-US" sz="1600" dirty="0"/>
              <a:t>jellyfish and </a:t>
            </a:r>
            <a:r>
              <a:rPr lang="en-US" sz="1600" dirty="0">
                <a:solidFill>
                  <a:srgbClr val="6CB255"/>
                </a:solidFill>
              </a:rPr>
              <a:t>(c) </a:t>
            </a:r>
            <a:r>
              <a:rPr lang="en-US" sz="1600" dirty="0"/>
              <a:t>anemone are radially symmetrical, the </a:t>
            </a:r>
            <a:r>
              <a:rPr lang="en-US" sz="1600" dirty="0">
                <a:solidFill>
                  <a:srgbClr val="6CB255"/>
                </a:solidFill>
              </a:rPr>
              <a:t>(d) </a:t>
            </a:r>
            <a:r>
              <a:rPr lang="en-US" sz="1600" dirty="0"/>
              <a:t>butterfly is bilaterally symmetrical. Rotational symmetry (e) is seen in the ctenophore </a:t>
            </a:r>
            <a:r>
              <a:rPr lang="en-US" sz="1600" i="1" dirty="0" err="1"/>
              <a:t>Beroe</a:t>
            </a:r>
            <a:r>
              <a:rPr lang="en-US" sz="1600" i="1" dirty="0"/>
              <a:t>,</a:t>
            </a:r>
            <a:r>
              <a:rPr lang="en-US" sz="1600" dirty="0"/>
              <a:t> shown swimming open-mouthed. (credit a: modification of work by Andrew Turner; credit b: modification of work by Robert </a:t>
            </a:r>
            <a:r>
              <a:rPr lang="en-US" sz="1600" dirty="0" err="1"/>
              <a:t>Freiburger</a:t>
            </a:r>
            <a:r>
              <a:rPr lang="en-US" sz="1600" dirty="0"/>
              <a:t>; credit c: modification of work by Samuel Chow; credit d: modification of work by Cory </a:t>
            </a:r>
            <a:r>
              <a:rPr lang="en-US" sz="1600" dirty="0" err="1"/>
              <a:t>Zanker</a:t>
            </a:r>
            <a:r>
              <a:rPr lang="en-US" sz="1600" dirty="0"/>
              <a:t>; credit e: modification of work by NOAA)</a:t>
            </a:r>
          </a:p>
        </p:txBody>
      </p:sp>
      <p:pic>
        <p:nvPicPr>
          <p:cNvPr id="2" name="Figure" descr="Part a shows several sponges, which form irregular, bumpy blobs on the sea floor. Part b shows a jellyfish with long, slender tentacles, radiating from a flexible, disc-shaped body. Part c shows an anemone sitting on the sea floor with thick tentacles, radiating up from a cup-shaped body. Part d shows a black butterfly with two symmetrical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105" r="-46105"/>
          <a:stretch>
            <a:fillRect/>
          </a:stretch>
        </p:blipFill>
        <p:spPr/>
      </p:pic>
      <p:sp>
        <p:nvSpPr>
          <p:cNvPr id="5" name="Figure Number"/>
          <p:cNvSpPr>
            <a:spLocks noGrp="1"/>
          </p:cNvSpPr>
          <p:nvPr>
            <p:ph type="title"/>
          </p:nvPr>
        </p:nvSpPr>
        <p:spPr/>
        <p:txBody>
          <a:bodyPr/>
          <a:lstStyle/>
          <a:p>
            <a:r>
              <a:rPr lang="en-US" dirty="0"/>
              <a:t>Figure 27.7</a:t>
            </a:r>
          </a:p>
        </p:txBody>
      </p:sp>
      <p:pic>
        <p:nvPicPr>
          <p:cNvPr id="8" name="OpenStaxLogo">
            <a:extLst>
              <a:ext uri="{FF2B5EF4-FFF2-40B4-BE49-F238E27FC236}">
                <a16:creationId xmlns:a16="http://schemas.microsoft.com/office/drawing/2014/main" id="{CD894B3C-93AF-DB42-B8C1-5239F1C704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4204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3B5549-F123-46EA-9A54-398E84AA878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Bilateral symmetry. The bilaterally symmetrical human body can be divided into planes.</a:t>
            </a:r>
          </a:p>
        </p:txBody>
      </p:sp>
      <p:pic>
        <p:nvPicPr>
          <p:cNvPr id="2" name="Figure" descr="The illustration shows a woman’s body dissected into planes. The coronal plane separates the front from the back. The front of the body is the ventral side, and the back of the body is the dorsal side. The upper body is defined as cranial, and the lower body is defined as caudal.  The sagittal plane dissects the body from side to side. The medial line goes through the center of the body. The areas to the left and right of the medial line are defined as lateral. Parts of the body close to the medial line are proximal, and those further away are dis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36" b="-436"/>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27.8</a:t>
            </a:r>
          </a:p>
        </p:txBody>
      </p:sp>
      <p:pic>
        <p:nvPicPr>
          <p:cNvPr id="8" name="OpenStaxLogo">
            <a:extLst>
              <a:ext uri="{FF2B5EF4-FFF2-40B4-BE49-F238E27FC236}">
                <a16:creationId xmlns:a16="http://schemas.microsoft.com/office/drawing/2014/main" id="{65A8DBD5-3B21-A244-A284-7FAED82A4F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89429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2291</Words>
  <Application>Microsoft Macintosh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Biology 2e</vt:lpstr>
      <vt:lpstr>Figure 27.1</vt:lpstr>
      <vt:lpstr>Figure 27.2</vt:lpstr>
      <vt:lpstr>Figure 27.3</vt:lpstr>
      <vt:lpstr>Figure 27.4</vt:lpstr>
      <vt:lpstr>Figure 27.5</vt:lpstr>
      <vt:lpstr>Figure 27.6</vt:lpstr>
      <vt:lpstr>Figure 27.7</vt:lpstr>
      <vt:lpstr>Figure 27.8</vt:lpstr>
      <vt:lpstr>Figure 27.9</vt:lpstr>
      <vt:lpstr>Figure 27.10</vt:lpstr>
      <vt:lpstr>Figure 27.11</vt:lpstr>
      <vt:lpstr>Figure 27.12</vt:lpstr>
      <vt:lpstr>Figure 27.13</vt:lpstr>
      <vt:lpstr>Figure 27.14</vt:lpstr>
      <vt:lpstr>Figure 27.15</vt:lpstr>
      <vt:lpstr>Figure 27.16</vt:lpstr>
      <vt:lpstr>Figure 27.17</vt:lpstr>
      <vt:lpstr>Figure 27.18</vt:lpstr>
      <vt:lpstr>Figure 27.19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27 - INRODUCTION TO ANIMAL DIVERSITY</dc:title>
  <dc:creator>Spuddy McSpare</dc:creator>
  <cp:lastModifiedBy>Microsoft Office User</cp:lastModifiedBy>
  <cp:revision>95</cp:revision>
  <dcterms:created xsi:type="dcterms:W3CDTF">2012-06-04T02:13:36Z</dcterms:created>
  <dcterms:modified xsi:type="dcterms:W3CDTF">2020-01-23T18:53:58Z</dcterms:modified>
</cp:coreProperties>
</file>