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theme/theme17.xml" ContentType="application/vnd.openxmlformats-officedocument.theme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25.xml" ContentType="application/vnd.openxmlformats-officedocument.presentationml.slideLayout+xml"/>
  <Override PartName="/ppt/theme/theme19.xml" ContentType="application/vnd.openxmlformats-officedocument.theme+xml"/>
  <Override PartName="/ppt/slideLayouts/slideLayout26.xml" ContentType="application/vnd.openxmlformats-officedocument.presentationml.slideLayout+xml"/>
  <Override PartName="/ppt/theme/theme20.xml" ContentType="application/vnd.openxmlformats-officedocument.theme+xml"/>
  <Override PartName="/ppt/slideLayouts/slideLayout27.xml" ContentType="application/vnd.openxmlformats-officedocument.presentationml.slideLayout+xml"/>
  <Override PartName="/ppt/theme/theme21.xml" ContentType="application/vnd.openxmlformats-officedocument.theme+xml"/>
  <Override PartName="/ppt/slideLayouts/slideLayout28.xml" ContentType="application/vnd.openxmlformats-officedocument.presentationml.slideLayout+xml"/>
  <Override PartName="/ppt/theme/theme22.xml" ContentType="application/vnd.openxmlformats-officedocument.theme+xml"/>
  <Override PartName="/ppt/slideLayouts/slideLayout29.xml" ContentType="application/vnd.openxmlformats-officedocument.presentationml.slideLayout+xml"/>
  <Override PartName="/ppt/theme/theme23.xml" ContentType="application/vnd.openxmlformats-officedocument.theme+xml"/>
  <Override PartName="/ppt/slideLayouts/slideLayout30.xml" ContentType="application/vnd.openxmlformats-officedocument.presentationml.slideLayout+xml"/>
  <Override PartName="/ppt/theme/theme24.xml" ContentType="application/vnd.openxmlformats-officedocument.theme+xml"/>
  <Override PartName="/ppt/slideLayouts/slideLayout31.xml" ContentType="application/vnd.openxmlformats-officedocument.presentationml.slideLayout+xml"/>
  <Override PartName="/ppt/theme/theme25.xml" ContentType="application/vnd.openxmlformats-officedocument.theme+xml"/>
  <Override PartName="/ppt/slideLayouts/slideLayout32.xml" ContentType="application/vnd.openxmlformats-officedocument.presentationml.slideLayout+xml"/>
  <Override PartName="/ppt/theme/theme26.xml" ContentType="application/vnd.openxmlformats-officedocument.theme+xml"/>
  <Override PartName="/ppt/slideLayouts/slideLayout33.xml" ContentType="application/vnd.openxmlformats-officedocument.presentationml.slideLayout+xml"/>
  <Override PartName="/ppt/theme/theme27.xml" ContentType="application/vnd.openxmlformats-officedocument.theme+xml"/>
  <Override PartName="/ppt/slideLayouts/slideLayout34.xml" ContentType="application/vnd.openxmlformats-officedocument.presentationml.slideLayout+xml"/>
  <Override PartName="/ppt/theme/theme28.xml" ContentType="application/vnd.openxmlformats-officedocument.theme+xml"/>
  <Override PartName="/ppt/slideLayouts/slideLayout35.xml" ContentType="application/vnd.openxmlformats-officedocument.presentationml.slideLayout+xml"/>
  <Override PartName="/ppt/theme/theme29.xml" ContentType="application/vnd.openxmlformats-officedocument.theme+xml"/>
  <Override PartName="/ppt/slideLayouts/slideLayout36.xml" ContentType="application/vnd.openxmlformats-officedocument.presentationml.slideLayout+xml"/>
  <Override PartName="/ppt/theme/theme30.xml" ContentType="application/vnd.openxmlformats-officedocument.theme+xml"/>
  <Override PartName="/ppt/slideLayouts/slideLayout37.xml" ContentType="application/vnd.openxmlformats-officedocument.presentationml.slideLayout+xml"/>
  <Override PartName="/ppt/theme/theme31.xml" ContentType="application/vnd.openxmlformats-officedocument.theme+xml"/>
  <Override PartName="/ppt/slideLayouts/slideLayout38.xml" ContentType="application/vnd.openxmlformats-officedocument.presentationml.slideLayout+xml"/>
  <Override PartName="/ppt/theme/theme32.xml" ContentType="application/vnd.openxmlformats-officedocument.theme+xml"/>
  <Override PartName="/ppt/slideLayouts/slideLayout39.xml" ContentType="application/vnd.openxmlformats-officedocument.presentationml.slideLayout+xml"/>
  <Override PartName="/ppt/theme/theme33.xml" ContentType="application/vnd.openxmlformats-officedocument.theme+xml"/>
  <Override PartName="/ppt/slideLayouts/slideLayout40.xml" ContentType="application/vnd.openxmlformats-officedocument.presentationml.slideLayout+xml"/>
  <Override PartName="/ppt/theme/theme34.xml" ContentType="application/vnd.openxmlformats-officedocument.theme+xml"/>
  <Override PartName="/ppt/slideLayouts/slideLayout41.xml" ContentType="application/vnd.openxmlformats-officedocument.presentationml.slideLayout+xml"/>
  <Override PartName="/ppt/theme/theme35.xml" ContentType="application/vnd.openxmlformats-officedocument.theme+xml"/>
  <Override PartName="/ppt/slideLayouts/slideLayout42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0" r:id="rId1"/>
    <p:sldMasterId id="2147483905" r:id="rId2"/>
    <p:sldMasterId id="2147483910" r:id="rId3"/>
    <p:sldMasterId id="2147483912" r:id="rId4"/>
    <p:sldMasterId id="2147483914" r:id="rId5"/>
    <p:sldMasterId id="2147483916" r:id="rId6"/>
    <p:sldMasterId id="2147483918" r:id="rId7"/>
    <p:sldMasterId id="2147483920" r:id="rId8"/>
    <p:sldMasterId id="2147483922" r:id="rId9"/>
    <p:sldMasterId id="2147483924" r:id="rId10"/>
    <p:sldMasterId id="2147483926" r:id="rId11"/>
    <p:sldMasterId id="2147483928" r:id="rId12"/>
    <p:sldMasterId id="2147483930" r:id="rId13"/>
    <p:sldMasterId id="2147483932" r:id="rId14"/>
    <p:sldMasterId id="2147483934" r:id="rId15"/>
    <p:sldMasterId id="2147483936" r:id="rId16"/>
    <p:sldMasterId id="2147483938" r:id="rId17"/>
    <p:sldMasterId id="2147483940" r:id="rId18"/>
    <p:sldMasterId id="2147483942" r:id="rId19"/>
    <p:sldMasterId id="2147483944" r:id="rId20"/>
    <p:sldMasterId id="2147483946" r:id="rId21"/>
    <p:sldMasterId id="2147483948" r:id="rId22"/>
    <p:sldMasterId id="2147483950" r:id="rId23"/>
    <p:sldMasterId id="2147483952" r:id="rId24"/>
    <p:sldMasterId id="2147483954" r:id="rId25"/>
    <p:sldMasterId id="2147483956" r:id="rId26"/>
    <p:sldMasterId id="2147483958" r:id="rId27"/>
    <p:sldMasterId id="2147483960" r:id="rId28"/>
    <p:sldMasterId id="2147483962" r:id="rId29"/>
    <p:sldMasterId id="2147483964" r:id="rId30"/>
    <p:sldMasterId id="2147483966" r:id="rId31"/>
    <p:sldMasterId id="2147483968" r:id="rId32"/>
    <p:sldMasterId id="2147483970" r:id="rId33"/>
    <p:sldMasterId id="2147483972" r:id="rId34"/>
    <p:sldMasterId id="2147483974" r:id="rId35"/>
    <p:sldMasterId id="2147483976" r:id="rId36"/>
  </p:sldMasterIdLst>
  <p:notesMasterIdLst>
    <p:notesMasterId r:id="rId117"/>
  </p:notesMasterIdLst>
  <p:handoutMasterIdLst>
    <p:handoutMasterId r:id="rId118"/>
  </p:handoutMasterIdLst>
  <p:sldIdLst>
    <p:sldId id="504" r:id="rId37"/>
    <p:sldId id="505" r:id="rId38"/>
    <p:sldId id="583" r:id="rId39"/>
    <p:sldId id="584" r:id="rId40"/>
    <p:sldId id="508" r:id="rId41"/>
    <p:sldId id="509" r:id="rId42"/>
    <p:sldId id="510" r:id="rId43"/>
    <p:sldId id="511" r:id="rId44"/>
    <p:sldId id="585" r:id="rId45"/>
    <p:sldId id="586" r:id="rId46"/>
    <p:sldId id="587" r:id="rId47"/>
    <p:sldId id="515" r:id="rId48"/>
    <p:sldId id="516" r:id="rId49"/>
    <p:sldId id="517" r:id="rId50"/>
    <p:sldId id="518" r:id="rId51"/>
    <p:sldId id="519" r:id="rId52"/>
    <p:sldId id="588" r:id="rId53"/>
    <p:sldId id="521" r:id="rId54"/>
    <p:sldId id="589" r:id="rId55"/>
    <p:sldId id="523" r:id="rId56"/>
    <p:sldId id="590" r:id="rId57"/>
    <p:sldId id="591" r:id="rId58"/>
    <p:sldId id="592" r:id="rId59"/>
    <p:sldId id="527" r:id="rId60"/>
    <p:sldId id="593" r:id="rId61"/>
    <p:sldId id="529" r:id="rId62"/>
    <p:sldId id="594" r:id="rId63"/>
    <p:sldId id="595" r:id="rId64"/>
    <p:sldId id="596" r:id="rId65"/>
    <p:sldId id="533" r:id="rId66"/>
    <p:sldId id="534" r:id="rId67"/>
    <p:sldId id="535" r:id="rId68"/>
    <p:sldId id="536" r:id="rId69"/>
    <p:sldId id="537" r:id="rId70"/>
    <p:sldId id="538" r:id="rId71"/>
    <p:sldId id="597" r:id="rId72"/>
    <p:sldId id="618" r:id="rId73"/>
    <p:sldId id="617" r:id="rId74"/>
    <p:sldId id="541" r:id="rId75"/>
    <p:sldId id="543" r:id="rId76"/>
    <p:sldId id="544" r:id="rId77"/>
    <p:sldId id="545" r:id="rId78"/>
    <p:sldId id="546" r:id="rId79"/>
    <p:sldId id="547" r:id="rId80"/>
    <p:sldId id="598" r:id="rId81"/>
    <p:sldId id="599" r:id="rId82"/>
    <p:sldId id="550" r:id="rId83"/>
    <p:sldId id="600" r:id="rId84"/>
    <p:sldId id="552" r:id="rId85"/>
    <p:sldId id="601" r:id="rId86"/>
    <p:sldId id="554" r:id="rId87"/>
    <p:sldId id="555" r:id="rId88"/>
    <p:sldId id="556" r:id="rId89"/>
    <p:sldId id="557" r:id="rId90"/>
    <p:sldId id="558" r:id="rId91"/>
    <p:sldId id="602" r:id="rId92"/>
    <p:sldId id="603" r:id="rId93"/>
    <p:sldId id="561" r:id="rId94"/>
    <p:sldId id="604" r:id="rId95"/>
    <p:sldId id="563" r:id="rId96"/>
    <p:sldId id="605" r:id="rId97"/>
    <p:sldId id="565" r:id="rId98"/>
    <p:sldId id="566" r:id="rId99"/>
    <p:sldId id="567" r:id="rId100"/>
    <p:sldId id="568" r:id="rId101"/>
    <p:sldId id="606" r:id="rId102"/>
    <p:sldId id="607" r:id="rId103"/>
    <p:sldId id="608" r:id="rId104"/>
    <p:sldId id="572" r:id="rId105"/>
    <p:sldId id="573" r:id="rId106"/>
    <p:sldId id="574" r:id="rId107"/>
    <p:sldId id="609" r:id="rId108"/>
    <p:sldId id="610" r:id="rId109"/>
    <p:sldId id="577" r:id="rId110"/>
    <p:sldId id="611" r:id="rId111"/>
    <p:sldId id="616" r:id="rId112"/>
    <p:sldId id="612" r:id="rId113"/>
    <p:sldId id="613" r:id="rId114"/>
    <p:sldId id="614" r:id="rId115"/>
    <p:sldId id="615" r:id="rId1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Fitzpatric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0519" autoAdjust="0"/>
  </p:normalViewPr>
  <p:slideViewPr>
    <p:cSldViewPr>
      <p:cViewPr varScale="1">
        <p:scale>
          <a:sx n="84" d="100"/>
          <a:sy n="84" d="100"/>
        </p:scale>
        <p:origin x="84" y="324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notesMaster" Target="notesMasters/notesMaster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84" Type="http://schemas.openxmlformats.org/officeDocument/2006/relationships/slide" Target="slides/slide48.xml"/><Relationship Id="rId89" Type="http://schemas.openxmlformats.org/officeDocument/2006/relationships/slide" Target="slides/slide53.xml"/><Relationship Id="rId112" Type="http://schemas.openxmlformats.org/officeDocument/2006/relationships/slide" Target="slides/slide7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102" Type="http://schemas.openxmlformats.org/officeDocument/2006/relationships/slide" Target="slides/slide66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5.xml"/><Relationship Id="rId82" Type="http://schemas.openxmlformats.org/officeDocument/2006/relationships/slide" Target="slides/slide46.xml"/><Relationship Id="rId90" Type="http://schemas.openxmlformats.org/officeDocument/2006/relationships/slide" Target="slides/slide54.xml"/><Relationship Id="rId95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slide" Target="slides/slide41.xml"/><Relationship Id="rId100" Type="http://schemas.openxmlformats.org/officeDocument/2006/relationships/slide" Target="slides/slide64.xml"/><Relationship Id="rId105" Type="http://schemas.openxmlformats.org/officeDocument/2006/relationships/slide" Target="slides/slide69.xml"/><Relationship Id="rId113" Type="http://schemas.openxmlformats.org/officeDocument/2006/relationships/slide" Target="slides/slide77.xml"/><Relationship Id="rId11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80" Type="http://schemas.openxmlformats.org/officeDocument/2006/relationships/slide" Target="slides/slide44.xml"/><Relationship Id="rId85" Type="http://schemas.openxmlformats.org/officeDocument/2006/relationships/slide" Target="slides/slide49.xml"/><Relationship Id="rId93" Type="http://schemas.openxmlformats.org/officeDocument/2006/relationships/slide" Target="slides/slide57.xml"/><Relationship Id="rId98" Type="http://schemas.openxmlformats.org/officeDocument/2006/relationships/slide" Target="slides/slide62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103" Type="http://schemas.openxmlformats.org/officeDocument/2006/relationships/slide" Target="slides/slide67.xml"/><Relationship Id="rId108" Type="http://schemas.openxmlformats.org/officeDocument/2006/relationships/slide" Target="slides/slide72.xml"/><Relationship Id="rId116" Type="http://schemas.openxmlformats.org/officeDocument/2006/relationships/slide" Target="slides/slide8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83" Type="http://schemas.openxmlformats.org/officeDocument/2006/relationships/slide" Target="slides/slide47.xml"/><Relationship Id="rId88" Type="http://schemas.openxmlformats.org/officeDocument/2006/relationships/slide" Target="slides/slide52.xml"/><Relationship Id="rId91" Type="http://schemas.openxmlformats.org/officeDocument/2006/relationships/slide" Target="slides/slide55.xml"/><Relationship Id="rId96" Type="http://schemas.openxmlformats.org/officeDocument/2006/relationships/slide" Target="slides/slide60.xml"/><Relationship Id="rId111" Type="http://schemas.openxmlformats.org/officeDocument/2006/relationships/slide" Target="slides/slide7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6" Type="http://schemas.openxmlformats.org/officeDocument/2006/relationships/slide" Target="slides/slide70.xml"/><Relationship Id="rId114" Type="http://schemas.openxmlformats.org/officeDocument/2006/relationships/slide" Target="slides/slide78.xml"/><Relationship Id="rId11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slide" Target="slides/slide45.xml"/><Relationship Id="rId86" Type="http://schemas.openxmlformats.org/officeDocument/2006/relationships/slide" Target="slides/slide50.xml"/><Relationship Id="rId94" Type="http://schemas.openxmlformats.org/officeDocument/2006/relationships/slide" Target="slides/slide58.xml"/><Relationship Id="rId99" Type="http://schemas.openxmlformats.org/officeDocument/2006/relationships/slide" Target="slides/slide63.xml"/><Relationship Id="rId101" Type="http://schemas.openxmlformats.org/officeDocument/2006/relationships/slide" Target="slides/slide65.xml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Relationship Id="rId109" Type="http://schemas.openxmlformats.org/officeDocument/2006/relationships/slide" Target="slides/slide73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76" Type="http://schemas.openxmlformats.org/officeDocument/2006/relationships/slide" Target="slides/slide40.xml"/><Relationship Id="rId97" Type="http://schemas.openxmlformats.org/officeDocument/2006/relationships/slide" Target="slides/slide61.xml"/><Relationship Id="rId104" Type="http://schemas.openxmlformats.org/officeDocument/2006/relationships/slide" Target="slides/slide68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92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66" Type="http://schemas.openxmlformats.org/officeDocument/2006/relationships/slide" Target="slides/slide30.xml"/><Relationship Id="rId87" Type="http://schemas.openxmlformats.org/officeDocument/2006/relationships/slide" Target="slides/slide51.xml"/><Relationship Id="rId110" Type="http://schemas.openxmlformats.org/officeDocument/2006/relationships/slide" Target="slides/slide74.xml"/><Relationship Id="rId115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FDBCFE6-7A80-4E41-8712-1C12F7B6050B}" type="datetimeFigureOut">
              <a:rPr lang="en-US" altLang="en-US"/>
              <a:pPr>
                <a:defRPr/>
              </a:pPr>
              <a:t>12/14/2016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23EEE-2F46-4732-8626-99218F3EF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2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57CC8-6916-4659-8D61-C81A523E1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</a:pPr>
            <a:fld id="{0B24C727-5A10-43AF-A0C5-2F9849EF097E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784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32.2_2 Early embryonic development in animals (step 2)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32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32.2_3 Early embryonic development in animals (step 3)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7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ED9E629C-6D37-4C6C-A182-3C1A36C0CE76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12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AB4C3CF-82CF-422E-8C15-3245B63E2AFD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19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81B334D1-D605-4C40-995B-2D765E2D4D03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17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7BF3595-6B7D-4340-BC7E-B7D4AFA7D138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07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32.3 Three lines of evidence that choanoflagellates are closely related to animals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269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2B2F0CA-1487-4FF2-B5A8-5B7B4993DA5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193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32.4 Cadherin proteins in choanoflagellates and animals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907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4751C6D-31ED-4A97-801B-BBA276FA4ABC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5099FD2-8CE9-4F8C-996C-62DC84C1E16F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402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32.5 Ediacaran fossil animals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940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latin typeface="Arial"/>
              </a:rPr>
              <a:t>Figure 32.5a Ediacaran fossil animals (part 1: </a:t>
            </a:r>
            <a:r>
              <a:rPr lang="it-IT" i="1" dirty="0" smtClean="0">
                <a:latin typeface="Arial"/>
              </a:rPr>
              <a:t>Dickinsonia costata</a:t>
            </a:r>
            <a:r>
              <a:rPr lang="it-IT" dirty="0" smtClean="0">
                <a:latin typeface="Arial"/>
              </a:rPr>
              <a:t>)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295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32.5b </a:t>
            </a:r>
            <a:r>
              <a:rPr lang="en-US" dirty="0" err="1" smtClean="0">
                <a:latin typeface="Arial"/>
              </a:rPr>
              <a:t>Ediacaran</a:t>
            </a:r>
            <a:r>
              <a:rPr lang="en-US" dirty="0" smtClean="0">
                <a:latin typeface="Arial"/>
              </a:rPr>
              <a:t> fossil animals (part 2: </a:t>
            </a:r>
            <a:r>
              <a:rPr lang="en-US" i="1" dirty="0" err="1" smtClean="0">
                <a:latin typeface="Arial"/>
              </a:rPr>
              <a:t>Kimberella</a:t>
            </a:r>
            <a:r>
              <a:rPr lang="en-US" dirty="0" smtClean="0">
                <a:latin typeface="Arial"/>
              </a:rPr>
              <a:t>)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775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797C2DA-F1B8-4429-9F7E-DE5B0C2EFCF4}" type="slidenum">
              <a:rPr lang="en-US" altLang="en-US" sz="1200" smtClean="0">
                <a:solidFill>
                  <a:srgbClr val="000000"/>
                </a:solidFill>
              </a:rPr>
              <a:pPr/>
              <a:t>24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483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32.6 Early evidence of predation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843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7BAE808-7716-43F0-B09F-1D375A36697A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37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32.7 A Cambrian seascape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083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32.7a A Cambrian seascape (part 1: painting)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53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32.7b A Cambrian seascape (part 2: </a:t>
            </a:r>
            <a:r>
              <a:rPr lang="en-US" i="1" dirty="0" err="1" smtClean="0">
                <a:latin typeface="Arial"/>
              </a:rPr>
              <a:t>Hallucigenia</a:t>
            </a:r>
            <a:r>
              <a:rPr lang="en-US" dirty="0" smtClean="0">
                <a:latin typeface="Arial"/>
              </a:rPr>
              <a:t>)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89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335B016-8E0E-4DE8-A82E-BCC91DB5F8F5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37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 What adaptations make a chameleon a fearsome predator?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05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766DBFA-3BC7-4D85-844A-47208F0365AC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327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C6D5340-26A6-45C3-9C21-2DFFA748D86D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271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0DA6467-D0DE-4EC0-92D3-12A4910E2EE9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050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B8178800-C428-4B7C-9F36-14070E556F46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61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E4645FD1-73E9-4D88-B2EB-A1D074B97709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5738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32.8 Body symmetry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646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32.8a Body symmetry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646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32.8b Body symmetry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6466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5BE9DE8A-E44F-41CA-8E6A-E8604C3CEC12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305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BB4C01F7-9A94-496D-9084-6B1FA43257C0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75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32.1a What adaptations make a chameleon a fearsome predator? (part 1: close-up)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72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B11BE124-C468-4843-AE82-B57DB93B8BCD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285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FAEF8F8-5059-460C-8DA4-D484548FA8C3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287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F731B40-FB19-4423-9FD8-4F0312D7889F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2510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95CB846-7D08-45CB-B4E7-0F0610769354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2786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32.9 Body cavities of triploblastic animals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691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32.9a Body cavities of triploblastic animals (part 1: coelomate)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371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51B0398-F95C-44C9-AF67-F66D65DDB317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5092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32.9b Body cavities of triploblastic animals (part 2: pseudocoelomate)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2517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06DA1DA1-1F35-41EF-8B0F-FC9C05C464C4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2737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32.9c Body cavities of triploblastic animals (part 3: acoelomate)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45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DC44F4B-B159-4607-8BDC-3ABCCB680CDB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5931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012E4A7E-54AB-4480-8A24-91F505DF3516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2729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796018D-E5F7-4EE7-83AA-CF04D19E218B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100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D62D96B0-7D68-4456-9DF4-E8EB8F427BF8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8127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3430AAA6-5F4E-460D-A5F7-1D44C6171B9E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8089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81A66CF-0B13-41A8-94B0-C353954FB28B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5136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32.10 A comparison of protostome and deuterostome development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8183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32.10a A comparison of protostome and deuterostome development (part 1: cleavage)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2946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84F9C04F-DD07-46E3-BBA1-18BADC4F3481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9358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32.10b A comparison of protostome and deuterostome development (part 2: coelom formation)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7935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D00DD2B7-19CC-45EF-8DD7-C38F7B9ADCA9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33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8552966F-E041-420E-BB44-93A9A6D0D61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43221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32.10c A comparison of protostome and deuterostome development (part 3: fate of the blastopore)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5315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451FF92-E450-4EED-935E-5DB923D3AF11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7046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B0E0FD3F-8969-4B6E-8BDF-83A564F42034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3976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9DB993F-53DA-45C0-9CCF-DB90BE254B64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4537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8A6100C0-69CB-45F4-AF37-AE0E43D318E5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7353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32.11 A phylogeny of living animals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6434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32.11a A phylogeny of living animals (part 1)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3779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32.11b A phylogeny of living animals (part 2)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8640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DD7AE99-639B-4BE3-92D3-07CE4869E438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6720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87F7D91-04B1-4601-94D9-CD7763D10D22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49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0E9C8C83-E7F6-4ABE-AFA2-A62353123BC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4424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D90CA15D-5621-4262-B0FF-896ABAB8352B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1511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32.12 Morphological characteristics of lophotrochozoans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2050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32.12a Morphological characteristics of lophotrochozoans (part 1: photo)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2753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AF31B8B-5F29-494F-B7E0-326E8CE711CC}" type="slidenum">
              <a:rPr lang="en-US" altLang="en-US" sz="1200" smtClean="0"/>
              <a:pPr/>
              <a:t>74</a:t>
            </a:fld>
            <a:endParaRPr lang="en-US" altLang="en-US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5263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32.UN01 Skills Exercise: Calculating and Interpreting Correlation Coefficients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35383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32.UN02 Concept Check 32.2: Visual Skills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8197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32.UN03 Summary of key concepts: history of animals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8808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32.UN04 Summary of key concepts: key steps in animal evolution 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5911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32.UN05 Test your understanding, question 6 (blastopore fates)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1606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32.UN06 Test your understanding, question 8 (animal body structure, lifestyle and clades)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73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1AF9F256-8E4C-4E06-BE08-C59D89DC22AC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38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32.2_1 Early embryonic development in animals (step 1)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42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2B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-1" b="-1"/>
          <a:stretch/>
        </p:blipFill>
        <p:spPr>
          <a:xfrm>
            <a:off x="152400" y="152400"/>
            <a:ext cx="4495800" cy="635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Lecture</a:t>
            </a:r>
            <a:r>
              <a:rPr lang="en-US" sz="1400" baseline="0" dirty="0" smtClean="0"/>
              <a:t> Presentations by</a:t>
            </a:r>
            <a:br>
              <a:rPr lang="en-US" sz="1400" baseline="0" dirty="0" smtClean="0"/>
            </a:br>
            <a:r>
              <a:rPr lang="en-US" sz="1400" baseline="0" dirty="0" smtClean="0"/>
              <a:t>Nicole </a:t>
            </a:r>
            <a:r>
              <a:rPr lang="en-US" sz="1400" baseline="0" dirty="0" err="1" smtClean="0"/>
              <a:t>Tunbridge</a:t>
            </a:r>
            <a:r>
              <a:rPr lang="en-US" sz="1400" baseline="0" dirty="0" smtClean="0"/>
              <a:t> and</a:t>
            </a:r>
            <a:endParaRPr lang="en-US" sz="1400" dirty="0" smtClean="0"/>
          </a:p>
          <a:p>
            <a:pPr algn="r"/>
            <a:r>
              <a:rPr lang="en-US" sz="1400" baseline="0" dirty="0" smtClean="0"/>
              <a:t>Kathleen Fitzpatrick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900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76800" y="152400"/>
            <a:ext cx="4114800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DF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32</a:t>
            </a:r>
            <a:r>
              <a:rPr lang="en-US" sz="3200" b="1" dirty="0" smtClean="0">
                <a:solidFill>
                  <a:srgbClr val="DF4A20"/>
                </a:solidFill>
              </a:rPr>
              <a:t/>
            </a:r>
            <a:br>
              <a:rPr lang="en-US" sz="3200" b="1" dirty="0" smtClean="0">
                <a:solidFill>
                  <a:srgbClr val="DF4A2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An Overview </a:t>
            </a:r>
            <a:br>
              <a:rPr lang="en-US" sz="40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</a:br>
            <a:r>
              <a:rPr lang="en-US" sz="40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of Animal Diversity</a:t>
            </a:r>
          </a:p>
        </p:txBody>
      </p:sp>
    </p:spTree>
    <p:extLst>
      <p:ext uri="{BB962C8B-B14F-4D97-AF65-F5344CB8AC3E}">
        <p14:creationId xmlns:p14="http://schemas.microsoft.com/office/powerpoint/2010/main" val="18082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0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737496"/>
          </a:xfrm>
        </p:spPr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3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0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8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6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6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8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9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0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1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2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3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4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6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7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8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9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0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1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22860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8" r:id="rId3"/>
    <p:sldLayoutId id="2147483907" r:id="rId4"/>
    <p:sldLayoutId id="2147483903" r:id="rId5"/>
    <p:sldLayoutId id="2147483904" r:id="rId6"/>
    <p:sldLayoutId id="2147483909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03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file:///D:\Manjubharkavi\Production\October\15-Oct\Campbell%2011E%20Ch%2019%20&amp;%2032%20LE\Ch%2032\JPEG%20FILES\Unlabeled\32_02EmbryonicDev_2-U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D:\Manjubharkavi\Production\October\15-Oct\Campbell%2011E%20Ch%2019%20&amp;%2032%20LE\Ch%2032\JPEG%20FILES\Unlabeled\32_02EmbryonicDev_3-U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file:///D:\Manjubharkavi\Production\October\15-Oct\Campbell%2011E%20Ch%2019%20&amp;%2032%20LE\Ch%2032\JPEG%20FILES\Unlabeled\32_03Choanoflagellates-U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file:///D:\Manjubharkavi\Production\October\15-Oct\Campbell%2011E%20Ch%2019%20&amp;%2032%20LE\Ch%2032\JPEG%20FILES\Unlabeled\32_04CadherinProteins-U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file:///D:\Manjubharkavi\Production\October\15-Oct\Campbell%2011E%20Ch%2019%20&amp;%2032%20LE\Ch%2032\JPEG%20FILES\Unlabeled\32_05_EdiacaranFossils-U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file:///D:\Manjubharkavi\Production\October\15-Oct\Campbell%2011E%20Ch%2019%20&amp;%2032%20LE\Ch%2032\JPEG%20FILES\Unlabeled\32_05aEdiacaranFossils-U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file:///D:\Manjubharkavi\Production\October\15-Oct\Campbell%2011E%20Ch%2019%20&amp;%2032%20LE\Ch%2032\JPEG%20FILES\Unlabeled\32_05bEdiacaranFossils-U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file:///D:\Manjubharkavi\Production\October\15-Oct\Campbell%2011E%20Ch%2019%20&amp;%2032%20LE\Ch%2032\JPEG%20FILES\Unlabeled\32_06PredationEvidence-U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file:///D:\Manjubharkavi\Production\October\15-Oct\Campbell%2011E%20Ch%2019%20&amp;%2032%20LE\Ch%2032\JPEG%20FILES\Unlabeled\32_07_CambrianSeascape-U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file:///D:\Manjubharkavi\Production\October\15-Oct\Campbell%2011E%20Ch%2019%20&amp;%2032%20LE\Ch%2032\JPEG%20FILES\Unlabeled\32_07aCambrianSeascape-U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4" Type="http://schemas.openxmlformats.org/officeDocument/2006/relationships/image" Target="file:///D:\Manjubharkavi\Production\October\15-Oct\Campbell%2011E%20Ch%2019%20&amp;%2032%20LE\Ch%2032\JPEG%20FILES\Unlabeled\32_08BodySymmetry-U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file:///D:\Manjubharkavi\Production\October\15-Oct\Campbell%2011E%20Ch%2019%20&amp;%2032%20LE\Ch%2032\JPEG%20FILES\Unlabeled\32_08BodySymmetry-U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file:///D:\Manjubharkavi\Production\October\15-Oct\Campbell%2011E%20Ch%2019%20&amp;%2032%20LE\Ch%2032\JPEG%20FILES\Unlabeled\32_08BodySymmetry-U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4" Type="http://schemas.openxmlformats.org/officeDocument/2006/relationships/image" Target="file:///D:\Manjubharkavi\Production\October\15-Oct\Campbell%2011E%20Ch%2019%20&amp;%2032%20LE\Ch%2032\JPEG%20FILES\Unlabeled\32_09_BodyCavities-U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Relationship Id="rId4" Type="http://schemas.openxmlformats.org/officeDocument/2006/relationships/image" Target="file:///D:\Manjubharkavi\Production\October\15-Oct\Campbell%2011E%20Ch%2019%20&amp;%2032%20LE\Ch%2032\JPEG%20FILES\Unlabeled\32_09aBodyCavities-U.jp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Relationship Id="rId4" Type="http://schemas.openxmlformats.org/officeDocument/2006/relationships/image" Target="file:///D:\Manjubharkavi\Production\October\15-Oct\Campbell%2011E%20Ch%2019%20&amp;%2032%20LE\Ch%2032\JPEG%20FILES\Unlabeled\32_09bBodyCavities-U.jp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Relationship Id="rId4" Type="http://schemas.openxmlformats.org/officeDocument/2006/relationships/image" Target="file:///D:\Manjubharkavi\Production\October\15-Oct\Campbell%2011E%20Ch%2019%20&amp;%2032%20LE\Ch%2032\JPEG%20FILES\Unlabeled\32_09cBodyCavities-U.jp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8.xml"/><Relationship Id="rId4" Type="http://schemas.openxmlformats.org/officeDocument/2006/relationships/image" Target="file:///D:\Manjubharkavi\Production\October\15-Oct\Campbell%2011E%20Ch%2019%20&amp;%2032%20LE\Ch%2032\JPEG%20FILES\Unlabeled\32_10_ProtosVsDeutero-U.jp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Relationship Id="rId4" Type="http://schemas.openxmlformats.org/officeDocument/2006/relationships/image" Target="file:///D:\Manjubharkavi\Production\October\15-Oct\Campbell%2011E%20Ch%2019%20&amp;%2032%20LE\Ch%2032\JPEG%20FILES\Unlabeled\32_10aProtosVsDeutero-U.jpg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.xml"/><Relationship Id="rId4" Type="http://schemas.openxmlformats.org/officeDocument/2006/relationships/image" Target="file:///D:\Manjubharkavi\Production\October\15-Oct\Campbell%2011E%20Ch%2019%20&amp;%2032%20LE\Ch%2032\JPEG%20FILES\Unlabeled\32_10bProtosVsDeutero-U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1.xml"/><Relationship Id="rId4" Type="http://schemas.openxmlformats.org/officeDocument/2006/relationships/image" Target="file:///D:\Manjubharkavi\Production\October\15-Oct\Campbell%2011E%20Ch%2019%20&amp;%2032%20LE\Ch%2032\JPEG%20FILES\Unlabeled\32_10cProtosVsDeutero-U.jpg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2.xml"/><Relationship Id="rId4" Type="http://schemas.openxmlformats.org/officeDocument/2006/relationships/image" Target="file:///D:\Manjubharkavi\Production\October\15-Oct\Campbell%2011E%20Ch%2019%20&amp;%2032%20LE\Ch%2032\JPEG%20FILES\Unlabeled\32_11_LivingAnimalPhylo-U.jp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3.xml"/><Relationship Id="rId4" Type="http://schemas.openxmlformats.org/officeDocument/2006/relationships/image" Target="file:///D:\Manjubharkavi\Production\October\15-Oct\Campbell%2011E%20Ch%2019%20&amp;%2032%20LE\Ch%2032\JPEG%20FILES\Unlabeled\32_11aLivingAnimalPhylo-U.jp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4.xml"/><Relationship Id="rId4" Type="http://schemas.openxmlformats.org/officeDocument/2006/relationships/image" Target="file:///D:\Manjubharkavi\Production\October\15-Oct\Campbell%2011E%20Ch%2019%20&amp;%2032%20LE\Ch%2032\JPEG%20FILES\Unlabeled\32_11bLivingAnimalPhylo-U.jpg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5.xml"/><Relationship Id="rId4" Type="http://schemas.openxmlformats.org/officeDocument/2006/relationships/image" Target="file:///D:\Manjubharkavi\Production\October\15-Oct\Campbell%2011E%20Ch%2019%20&amp;%2032%20LE\Ch%2032\JPEG%20FILES\Unlabeled\32_12_Lophotrochozoan-U.jpg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6.xml"/><Relationship Id="rId4" Type="http://schemas.openxmlformats.org/officeDocument/2006/relationships/image" Target="file:///D:\Manjubharkavi\Production\October\15-Oct\Campbell%2011E%20Ch%2019%20&amp;%2032%20LE\Ch%2032\JPEG%20FILES\Unlabeled\32_12aLophotrochozoan-U.jpg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7.xml"/><Relationship Id="rId4" Type="http://schemas.openxmlformats.org/officeDocument/2006/relationships/image" Target="file:///D:\Manjubharkavi\Production\October\15-Oct\Campbell%2011E%20Ch%2019%20&amp;%2032%20LE\Ch%2032\JPEG%20FILES\Unlabeled\32_UN01SkillsExercise-U.jpg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2.xml"/><Relationship Id="rId4" Type="http://schemas.openxmlformats.org/officeDocument/2006/relationships/image" Target="file:///D:\Manjubharkavi\Production\October\15-Oct\Campbell%2011E%20Ch%2019%20&amp;%2032%20LE\Ch%2032\JPEG%20FILES\Unlabeled\32_UN02ConceptCheck-U.jpg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8.xml"/><Relationship Id="rId4" Type="http://schemas.openxmlformats.org/officeDocument/2006/relationships/image" Target="file:///D:\Manjubharkavi\Production\October\15-Oct\Campbell%2011E%20Ch%2019%20&amp;%2032%20LE\Ch%2032\JPEG%20FILES\Unlabeled\32_UN03Summary_C2-U.jp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9.xml"/><Relationship Id="rId4" Type="http://schemas.openxmlformats.org/officeDocument/2006/relationships/image" Target="file:///D:\Manjubharkavi\Production\October\15-Oct\Campbell%2011E%20Ch%2019%20&amp;%2032%20LE\Ch%2032\JPEG%20FILES\Unlabeled\32_UN04Summary_C4-U.jpg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0.xml"/><Relationship Id="rId4" Type="http://schemas.openxmlformats.org/officeDocument/2006/relationships/image" Target="file:///D:\Manjubharkavi\Production\October\15-Oct\Campbell%2011E%20Ch%2019%20&amp;%2032%20LE\Ch%2032\JPEG%20FILES\Unlabeled\32_UN05Test_Q6-U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file:///D:\Manjubharkavi\Production\October\15-Oct\Campbell%2011E%20Ch%2019%20&amp;%2032%20LE\Ch%2032\JPEG%20FILES\Unlabeled\32_02EmbryonicDev_1-U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18360" y="213360"/>
            <a:ext cx="490728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32.2_2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0125" y="220663"/>
            <a:ext cx="75661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Zygote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46500" y="1171575"/>
            <a:ext cx="10130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Cleavage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30425" y="1643063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Eight-cell</a:t>
            </a:r>
          </a:p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stage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771900" y="2405063"/>
            <a:ext cx="10130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Cleavage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338388" y="3117850"/>
            <a:ext cx="8976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Blastula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486400" y="2994025"/>
            <a:ext cx="152605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Cross section</a:t>
            </a:r>
          </a:p>
          <a:p>
            <a:pPr algn="ct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of blastula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986357" y="2338389"/>
            <a:ext cx="116698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Blastocoel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103019" y="2609850"/>
            <a:ext cx="78581" cy="216693"/>
          </a:xfrm>
          <a:custGeom>
            <a:avLst/>
            <a:gdLst>
              <a:gd name="connsiteX0" fmla="*/ 0 w 180975"/>
              <a:gd name="connsiteY0" fmla="*/ 482600 h 482600"/>
              <a:gd name="connsiteX1" fmla="*/ 180975 w 180975"/>
              <a:gd name="connsiteY1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75" h="482600">
                <a:moveTo>
                  <a:pt x="0" y="482600"/>
                </a:moveTo>
                <a:lnTo>
                  <a:pt x="18097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18360" y="213360"/>
            <a:ext cx="490728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32.2_3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0125" y="220663"/>
            <a:ext cx="75661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Zygote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46500" y="1171575"/>
            <a:ext cx="10130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Cleavage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30425" y="1643063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Eight-cell</a:t>
            </a:r>
          </a:p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stage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771900" y="2405063"/>
            <a:ext cx="10130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Cleavage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338388" y="3117850"/>
            <a:ext cx="8976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Blastula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486400" y="2994025"/>
            <a:ext cx="152605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Cross section</a:t>
            </a:r>
          </a:p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of blastula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805113" y="4595813"/>
            <a:ext cx="135934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Gastrulation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198688" y="5391150"/>
            <a:ext cx="152605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Cross section</a:t>
            </a:r>
          </a:p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of gastrula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51088" y="6246813"/>
            <a:ext cx="120545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Blastopore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770438" y="5591175"/>
            <a:ext cx="116698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Blastocoel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767263" y="5868988"/>
            <a:ext cx="114133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4767263" y="6137275"/>
            <a:ext cx="106439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4770438" y="6402388"/>
            <a:ext cx="137217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Archenteron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986357" y="2338389"/>
            <a:ext cx="116698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Blastocoel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74322" y="5629275"/>
            <a:ext cx="685797" cy="109537"/>
            <a:chOff x="4074322" y="5629275"/>
            <a:chExt cx="685797" cy="109537"/>
          </a:xfrm>
        </p:grpSpPr>
        <p:sp>
          <p:nvSpPr>
            <p:cNvPr id="20" name="Right Brace 19"/>
            <p:cNvSpPr/>
            <p:nvPr/>
          </p:nvSpPr>
          <p:spPr bwMode="auto">
            <a:xfrm>
              <a:off x="4074322" y="5629275"/>
              <a:ext cx="57150" cy="109537"/>
            </a:xfrm>
            <a:prstGeom prst="rightBrace">
              <a:avLst>
                <a:gd name="adj1" fmla="val 2009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131469" y="5684044"/>
              <a:ext cx="628650" cy="9525"/>
            </a:xfrm>
            <a:custGeom>
              <a:avLst/>
              <a:gdLst>
                <a:gd name="connsiteX0" fmla="*/ 0 w 628650"/>
                <a:gd name="connsiteY0" fmla="*/ 0 h 9525"/>
                <a:gd name="connsiteX1" fmla="*/ 628650 w 6286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50" h="9525">
                  <a:moveTo>
                    <a:pt x="0" y="0"/>
                  </a:moveTo>
                  <a:lnTo>
                    <a:pt x="628650" y="95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4214813" y="5836444"/>
            <a:ext cx="545306" cy="138112"/>
          </a:xfrm>
          <a:custGeom>
            <a:avLst/>
            <a:gdLst>
              <a:gd name="connsiteX0" fmla="*/ 545306 w 545306"/>
              <a:gd name="connsiteY0" fmla="*/ 138112 h 138112"/>
              <a:gd name="connsiteX1" fmla="*/ 0 w 545306"/>
              <a:gd name="connsiteY1" fmla="*/ 0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138112">
                <a:moveTo>
                  <a:pt x="545306" y="138112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414838" y="5976938"/>
            <a:ext cx="350043" cy="264318"/>
          </a:xfrm>
          <a:custGeom>
            <a:avLst/>
            <a:gdLst>
              <a:gd name="connsiteX0" fmla="*/ 350043 w 350043"/>
              <a:gd name="connsiteY0" fmla="*/ 264318 h 264318"/>
              <a:gd name="connsiteX1" fmla="*/ 0 w 350043"/>
              <a:gd name="connsiteY1" fmla="*/ 0 h 26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043" h="264318">
                <a:moveTo>
                  <a:pt x="350043" y="264318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060031" y="6055519"/>
            <a:ext cx="700088" cy="428625"/>
          </a:xfrm>
          <a:custGeom>
            <a:avLst/>
            <a:gdLst>
              <a:gd name="connsiteX0" fmla="*/ 700088 w 700088"/>
              <a:gd name="connsiteY0" fmla="*/ 428625 h 428625"/>
              <a:gd name="connsiteX1" fmla="*/ 0 w 700088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0088" h="428625">
                <a:moveTo>
                  <a:pt x="700088" y="428625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569494" y="6281738"/>
            <a:ext cx="485775" cy="97631"/>
          </a:xfrm>
          <a:custGeom>
            <a:avLst/>
            <a:gdLst>
              <a:gd name="connsiteX0" fmla="*/ 0 w 485775"/>
              <a:gd name="connsiteY0" fmla="*/ 97631 h 97631"/>
              <a:gd name="connsiteX1" fmla="*/ 435769 w 485775"/>
              <a:gd name="connsiteY1" fmla="*/ 97631 h 97631"/>
              <a:gd name="connsiteX2" fmla="*/ 485775 w 485775"/>
              <a:gd name="connsiteY2" fmla="*/ 0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97631">
                <a:moveTo>
                  <a:pt x="0" y="97631"/>
                </a:moveTo>
                <a:lnTo>
                  <a:pt x="435769" y="97631"/>
                </a:lnTo>
                <a:lnTo>
                  <a:pt x="48577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000625" y="2609850"/>
            <a:ext cx="180975" cy="482600"/>
          </a:xfrm>
          <a:custGeom>
            <a:avLst/>
            <a:gdLst>
              <a:gd name="connsiteX0" fmla="*/ 0 w 180975"/>
              <a:gd name="connsiteY0" fmla="*/ 482600 h 482600"/>
              <a:gd name="connsiteX1" fmla="*/ 180975 w 180975"/>
              <a:gd name="connsiteY1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75" h="482600">
                <a:moveTo>
                  <a:pt x="0" y="482600"/>
                </a:moveTo>
                <a:lnTo>
                  <a:pt x="18097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5663"/>
          </a:xfrm>
        </p:spPr>
        <p:txBody>
          <a:bodyPr/>
          <a:lstStyle/>
          <a:p>
            <a:r>
              <a:rPr lang="en-US" altLang="en-US" dirty="0" smtClean="0"/>
              <a:t>Video: Sea Urchin Embryonic Development (Time Lapse)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3" name="32_02SeaUrchinTimeLapse_S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0" y="2286000"/>
            <a:ext cx="3352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animals have at least one larval stage</a:t>
            </a:r>
          </a:p>
          <a:p>
            <a:r>
              <a:rPr lang="en-US" altLang="en-US" smtClean="0"/>
              <a:t>A </a:t>
            </a:r>
            <a:r>
              <a:rPr lang="en-US" altLang="en-US" b="1" smtClean="0"/>
              <a:t>larva </a:t>
            </a:r>
            <a:r>
              <a:rPr lang="en-US" altLang="en-US" smtClean="0"/>
              <a:t>is sexually immature and morphologically distinct from the adult; it eventually undergoes </a:t>
            </a:r>
            <a:r>
              <a:rPr lang="en-US" altLang="en-US" b="1" smtClean="0"/>
              <a:t>metamorphosis </a:t>
            </a:r>
            <a:r>
              <a:rPr lang="en-US" altLang="en-US" smtClean="0"/>
              <a:t>to become a juvenile</a:t>
            </a:r>
            <a:endParaRPr lang="en-US" altLang="en-US" b="1" smtClean="0"/>
          </a:p>
          <a:p>
            <a:r>
              <a:rPr lang="en-US" altLang="en-US" smtClean="0"/>
              <a:t>A juvenile resembles an adult, but is not yet sexually mature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 animals have developmental genes that regulate the expression of other genes</a:t>
            </a:r>
          </a:p>
          <a:p>
            <a:r>
              <a:rPr lang="en-US" altLang="en-US" smtClean="0"/>
              <a:t>Most animals share a unique family of developmental genes called </a:t>
            </a:r>
            <a:r>
              <a:rPr lang="en-US" altLang="en-US" i="1" smtClean="0"/>
              <a:t>Hox</a:t>
            </a:r>
            <a:r>
              <a:rPr lang="en-US" altLang="en-US" smtClean="0"/>
              <a:t> genes </a:t>
            </a:r>
          </a:p>
          <a:p>
            <a:r>
              <a:rPr lang="en-US" altLang="en-US" i="1" smtClean="0"/>
              <a:t>Hox</a:t>
            </a:r>
            <a:r>
              <a:rPr lang="en-US" altLang="en-US" smtClean="0"/>
              <a:t> genes regulate the development of body form</a:t>
            </a:r>
          </a:p>
          <a:p>
            <a:r>
              <a:rPr lang="en-US" altLang="en-US" smtClean="0"/>
              <a:t>Although the </a:t>
            </a:r>
            <a:r>
              <a:rPr lang="en-US" altLang="en-US" i="1" smtClean="0"/>
              <a:t>Hox</a:t>
            </a:r>
            <a:r>
              <a:rPr lang="en-US" altLang="en-US" smtClean="0"/>
              <a:t> family of genes has been highly conserved, it can produce a wide diversity of animal morphology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/>
          <a:lstStyle/>
          <a:p>
            <a:r>
              <a:rPr lang="en-US" altLang="en-US" smtClean="0"/>
              <a:t>Concept 32.2: The history of animals spans more than half a billion years</a:t>
            </a:r>
            <a:endParaRPr lang="en-US" alt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Biologists have identified 1.3 million living animal species to date; far more are estimated to exist</a:t>
            </a:r>
          </a:p>
          <a:p>
            <a:r>
              <a:rPr lang="en-US" altLang="en-US" smtClean="0"/>
              <a:t>The common ancestor of all living animals likely lived about 770 million years ago</a:t>
            </a:r>
          </a:p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Steps in the Origin of Multicellular Animals</a:t>
            </a:r>
            <a:endParaRPr lang="en-US" alt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Morphological and molecular evidence points to a group of protists called choanoflagellates as the closest living relatives to animals</a:t>
            </a:r>
          </a:p>
          <a:p>
            <a:r>
              <a:rPr lang="en-US" altLang="en-US" smtClean="0"/>
              <a:t>The common ancestor may have resembled modern choanoflagellates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"/>
          <a:stretch>
            <a:fillRect/>
          </a:stretch>
        </p:blipFill>
        <p:spPr>
          <a:xfrm>
            <a:off x="298704" y="1252728"/>
            <a:ext cx="8546592" cy="43525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32.3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191125" y="1628775"/>
            <a:ext cx="182101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Individual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choanoﬂagellate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92450" y="2554288"/>
            <a:ext cx="112851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Choano-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ﬂagellates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30200" y="3502025"/>
            <a:ext cx="114961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OTHER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EUKARYOTES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821" y="4287850"/>
            <a:ext cx="194284" cy="64921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Animals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92450" y="3822700"/>
            <a:ext cx="9746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Sponges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92450" y="5106988"/>
            <a:ext cx="85921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Other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animals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308850" y="4732338"/>
            <a:ext cx="143629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Collar cell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(choanocyte)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299131" y="2163200"/>
            <a:ext cx="149103" cy="439597"/>
          </a:xfrm>
          <a:custGeom>
            <a:avLst/>
            <a:gdLst>
              <a:gd name="connsiteX0" fmla="*/ 6350 w 149103"/>
              <a:gd name="connsiteY0" fmla="*/ 6349 h 439597"/>
              <a:gd name="connsiteX1" fmla="*/ 142753 w 149103"/>
              <a:gd name="connsiteY1" fmla="*/ 433247 h 439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103" h="439597">
                <a:moveTo>
                  <a:pt x="6350" y="6349"/>
                </a:moveTo>
                <a:lnTo>
                  <a:pt x="142753" y="43324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992873" y="4410324"/>
            <a:ext cx="303250" cy="338797"/>
          </a:xfrm>
          <a:custGeom>
            <a:avLst/>
            <a:gdLst>
              <a:gd name="connsiteX0" fmla="*/ 296900 w 303250"/>
              <a:gd name="connsiteY0" fmla="*/ 332447 h 338797"/>
              <a:gd name="connsiteX1" fmla="*/ 6350 w 303250"/>
              <a:gd name="connsiteY1" fmla="*/ 6350 h 3387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3250" h="338797">
                <a:moveTo>
                  <a:pt x="296900" y="332447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origin of multicellularity requires the evolution of new ways for cells to adhere (attach) and signal (communicate) to each other</a:t>
            </a:r>
          </a:p>
          <a:p>
            <a:r>
              <a:rPr lang="en-US" altLang="en-US" smtClean="0"/>
              <a:t>Choanoflagellates and animals have sequence similarities in the genes involved in adherence and attachment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>
            <a:fillRect/>
          </a:stretch>
        </p:blipFill>
        <p:spPr>
          <a:xfrm>
            <a:off x="298704" y="1929384"/>
            <a:ext cx="8546592" cy="29992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32.4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52525" y="2090738"/>
            <a:ext cx="100027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Choano-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flagellate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52525" y="2886075"/>
            <a:ext cx="6540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Hydra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86100" y="3154363"/>
            <a:ext cx="223138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“CCD” domain (only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found in animals)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52525" y="3681413"/>
            <a:ext cx="84638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Fruit fly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2525" y="4540250"/>
            <a:ext cx="73096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Mouse</a:t>
            </a:r>
          </a:p>
        </p:txBody>
      </p:sp>
      <p:sp>
        <p:nvSpPr>
          <p:cNvPr id="11" name="Freeform 10"/>
          <p:cNvSpPr/>
          <p:nvPr/>
        </p:nvSpPr>
        <p:spPr>
          <a:xfrm>
            <a:off x="2749761" y="3081447"/>
            <a:ext cx="233787" cy="186936"/>
          </a:xfrm>
          <a:custGeom>
            <a:avLst/>
            <a:gdLst>
              <a:gd name="connsiteX0" fmla="*/ 6350 w 233787"/>
              <a:gd name="connsiteY0" fmla="*/ 6350 h 186936"/>
              <a:gd name="connsiteX1" fmla="*/ 227437 w 233787"/>
              <a:gd name="connsiteY1" fmla="*/ 180586 h 186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3787" h="186936">
                <a:moveTo>
                  <a:pt x="6350" y="6350"/>
                </a:moveTo>
                <a:lnTo>
                  <a:pt x="227437" y="180586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Kingdom of Consumers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general, animals are efficient consumers of other organisms</a:t>
            </a:r>
          </a:p>
          <a:p>
            <a:r>
              <a:rPr lang="en-US" altLang="en-US" dirty="0" smtClean="0"/>
              <a:t>Most have adaptations that help them to detect, capture, eat, and digest other organisms</a:t>
            </a:r>
          </a:p>
          <a:p>
            <a:pPr lvl="1"/>
            <a:r>
              <a:rPr lang="en-US" altLang="en-US" dirty="0" smtClean="0"/>
              <a:t>For example, the chameleon captures insect prey with its long, sticky, quick-moving tongue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/>
          <a:lstStyle/>
          <a:p>
            <a:r>
              <a:rPr lang="en-US" altLang="en-US" dirty="0" smtClean="0"/>
              <a:t>Neoproterozoic Era (1 Billion–541 </a:t>
            </a:r>
            <a:r>
              <a:rPr lang="en-US" altLang="en-US" dirty="0" smtClean="0"/>
              <a:t>Million Years </a:t>
            </a:r>
            <a:r>
              <a:rPr lang="en-US" altLang="en-US" dirty="0" smtClean="0"/>
              <a:t>Ago)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Early members of the animal fossil record include the </a:t>
            </a:r>
            <a:r>
              <a:rPr lang="en-US" altLang="en-US" b="1" smtClean="0"/>
              <a:t>Ediacaran biota</a:t>
            </a:r>
            <a:r>
              <a:rPr lang="en-US" altLang="en-US" smtClean="0"/>
              <a:t>,</a:t>
            </a:r>
            <a:r>
              <a:rPr lang="en-US" altLang="en-US" b="1" smtClean="0"/>
              <a:t> </a:t>
            </a:r>
            <a:r>
              <a:rPr lang="en-US" altLang="en-US" smtClean="0"/>
              <a:t>which dates back to about 560 million years ago</a:t>
            </a:r>
          </a:p>
          <a:p>
            <a:r>
              <a:rPr lang="en-US" altLang="en-US" smtClean="0"/>
              <a:t>Microscopic fossils of animal embryos have been found in Neoproterozoic rocks 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984504" y="213360"/>
            <a:ext cx="7174992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3764" y="500614"/>
            <a:ext cx="532197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2" b="1" dirty="0">
                <a:solidFill>
                  <a:srgbClr val="FFFFFF"/>
                </a:solidFill>
                <a:latin typeface="Arial"/>
              </a:rPr>
              <a:t>1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5838" y="3702603"/>
            <a:ext cx="2542363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2" b="1" dirty="0">
                <a:solidFill>
                  <a:srgbClr val="000000"/>
                </a:solidFill>
                <a:latin typeface="Arial"/>
              </a:rPr>
              <a:t>(a) </a:t>
            </a:r>
            <a:r>
              <a:rPr lang="en-US" sz="1822" b="1" i="1" dirty="0" err="1">
                <a:solidFill>
                  <a:srgbClr val="000000"/>
                </a:solidFill>
                <a:latin typeface="Arial"/>
              </a:rPr>
              <a:t>Dickinsonia</a:t>
            </a:r>
            <a:r>
              <a:rPr lang="en-US" sz="1822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22" b="1" i="1" dirty="0" err="1">
                <a:solidFill>
                  <a:srgbClr val="000000"/>
                </a:solidFill>
                <a:latin typeface="Arial"/>
              </a:rPr>
              <a:t>costata</a:t>
            </a:r>
            <a:endParaRPr lang="en-US" sz="1822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0514" y="3794677"/>
            <a:ext cx="726161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2" b="1" dirty="0">
                <a:solidFill>
                  <a:srgbClr val="000000"/>
                </a:solidFill>
                <a:latin typeface="Arial"/>
              </a:rPr>
              <a:t>2.5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7158" y="6354521"/>
            <a:ext cx="1556516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2" b="1" dirty="0">
                <a:solidFill>
                  <a:srgbClr val="000000"/>
                </a:solidFill>
                <a:latin typeface="Arial"/>
              </a:rPr>
              <a:t>(b) </a:t>
            </a:r>
            <a:r>
              <a:rPr lang="en-US" sz="1822" b="1" i="1" dirty="0" err="1">
                <a:solidFill>
                  <a:srgbClr val="000000"/>
                </a:solidFill>
                <a:latin typeface="Arial"/>
              </a:rPr>
              <a:t>Kimberella</a:t>
            </a:r>
            <a:endParaRPr lang="en-US" sz="1822" b="1" i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3437" y="382587"/>
            <a:ext cx="779463" cy="142870"/>
            <a:chOff x="7872413" y="4683919"/>
            <a:chExt cx="502443" cy="202406"/>
          </a:xfrm>
        </p:grpSpPr>
        <p:sp>
          <p:nvSpPr>
            <p:cNvPr id="11" name="Freeform 10"/>
            <p:cNvSpPr/>
            <p:nvPr/>
          </p:nvSpPr>
          <p:spPr>
            <a:xfrm>
              <a:off x="7874794" y="4683919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70094" y="4683919"/>
              <a:ext cx="0" cy="202406"/>
            </a:xfrm>
            <a:custGeom>
              <a:avLst/>
              <a:gdLst>
                <a:gd name="connsiteX0" fmla="*/ 0 w 0"/>
                <a:gd name="connsiteY0" fmla="*/ 0 h 202406"/>
                <a:gd name="connsiteX1" fmla="*/ 0 w 0"/>
                <a:gd name="connsiteY1" fmla="*/ 2024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2406">
                  <a:moveTo>
                    <a:pt x="0" y="0"/>
                  </a:moveTo>
                  <a:lnTo>
                    <a:pt x="0" y="202406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872413" y="4788694"/>
              <a:ext cx="502443" cy="0"/>
            </a:xfrm>
            <a:custGeom>
              <a:avLst/>
              <a:gdLst>
                <a:gd name="connsiteX0" fmla="*/ 0 w 502443"/>
                <a:gd name="connsiteY0" fmla="*/ 0 h 0"/>
                <a:gd name="connsiteX1" fmla="*/ 502443 w 5024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443">
                  <a:moveTo>
                    <a:pt x="0" y="0"/>
                  </a:moveTo>
                  <a:lnTo>
                    <a:pt x="502443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83845" y="3680619"/>
            <a:ext cx="823912" cy="142870"/>
            <a:chOff x="7872413" y="4683919"/>
            <a:chExt cx="502443" cy="202406"/>
          </a:xfrm>
        </p:grpSpPr>
        <p:sp>
          <p:nvSpPr>
            <p:cNvPr id="15" name="Freeform 14"/>
            <p:cNvSpPr/>
            <p:nvPr/>
          </p:nvSpPr>
          <p:spPr>
            <a:xfrm>
              <a:off x="7874794" y="4683919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370094" y="4683919"/>
              <a:ext cx="0" cy="202406"/>
            </a:xfrm>
            <a:custGeom>
              <a:avLst/>
              <a:gdLst>
                <a:gd name="connsiteX0" fmla="*/ 0 w 0"/>
                <a:gd name="connsiteY0" fmla="*/ 0 h 202406"/>
                <a:gd name="connsiteX1" fmla="*/ 0 w 0"/>
                <a:gd name="connsiteY1" fmla="*/ 2024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2406">
                  <a:moveTo>
                    <a:pt x="0" y="0"/>
                  </a:moveTo>
                  <a:lnTo>
                    <a:pt x="0" y="20240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872413" y="4788694"/>
              <a:ext cx="502443" cy="0"/>
            </a:xfrm>
            <a:custGeom>
              <a:avLst/>
              <a:gdLst>
                <a:gd name="connsiteX0" fmla="*/ 0 w 502443"/>
                <a:gd name="connsiteY0" fmla="*/ 0 h 0"/>
                <a:gd name="connsiteX1" fmla="*/ 502443 w 5024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443">
                  <a:moveTo>
                    <a:pt x="0" y="0"/>
                  </a:moveTo>
                  <a:lnTo>
                    <a:pt x="50244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240536" y="213360"/>
            <a:ext cx="6662928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32.5a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1118" y="6132513"/>
            <a:ext cx="4308872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8" b="1" dirty="0">
                <a:solidFill>
                  <a:srgbClr val="000000"/>
                </a:solidFill>
                <a:latin typeface="Arial"/>
              </a:rPr>
              <a:t>(a) </a:t>
            </a:r>
            <a:r>
              <a:rPr lang="en-US" sz="3088" b="1" i="1" dirty="0" err="1">
                <a:solidFill>
                  <a:srgbClr val="000000"/>
                </a:solidFill>
                <a:latin typeface="Arial"/>
              </a:rPr>
              <a:t>Dickinsonia</a:t>
            </a:r>
            <a:r>
              <a:rPr lang="en-US" sz="3088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088" b="1" i="1" dirty="0" err="1">
                <a:solidFill>
                  <a:srgbClr val="000000"/>
                </a:solidFill>
                <a:latin typeface="Arial"/>
              </a:rPr>
              <a:t>costata</a:t>
            </a:r>
            <a:endParaRPr lang="en-US" sz="3088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6543" y="6280150"/>
            <a:ext cx="1232710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8" b="1">
                <a:solidFill>
                  <a:srgbClr val="000000"/>
                </a:solidFill>
                <a:latin typeface="Arial"/>
              </a:rPr>
              <a:t>2.5 cm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76196" y="6067425"/>
            <a:ext cx="1391454" cy="245257"/>
            <a:chOff x="7872413" y="4683919"/>
            <a:chExt cx="502443" cy="202406"/>
          </a:xfrm>
        </p:grpSpPr>
        <p:sp>
          <p:nvSpPr>
            <p:cNvPr id="11" name="Freeform 10"/>
            <p:cNvSpPr/>
            <p:nvPr/>
          </p:nvSpPr>
          <p:spPr>
            <a:xfrm>
              <a:off x="7874794" y="4683919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70094" y="4683919"/>
              <a:ext cx="0" cy="202406"/>
            </a:xfrm>
            <a:custGeom>
              <a:avLst/>
              <a:gdLst>
                <a:gd name="connsiteX0" fmla="*/ 0 w 0"/>
                <a:gd name="connsiteY0" fmla="*/ 0 h 202406"/>
                <a:gd name="connsiteX1" fmla="*/ 0 w 0"/>
                <a:gd name="connsiteY1" fmla="*/ 2024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2406">
                  <a:moveTo>
                    <a:pt x="0" y="0"/>
                  </a:moveTo>
                  <a:lnTo>
                    <a:pt x="0" y="20240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872413" y="4788694"/>
              <a:ext cx="502443" cy="0"/>
            </a:xfrm>
            <a:custGeom>
              <a:avLst/>
              <a:gdLst>
                <a:gd name="connsiteX0" fmla="*/ 0 w 502443"/>
                <a:gd name="connsiteY0" fmla="*/ 0 h 0"/>
                <a:gd name="connsiteX1" fmla="*/ 502443 w 5024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443">
                  <a:moveTo>
                    <a:pt x="0" y="0"/>
                  </a:moveTo>
                  <a:lnTo>
                    <a:pt x="50244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075432" y="213360"/>
            <a:ext cx="2993136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32.5b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01277" y="498551"/>
            <a:ext cx="532197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2" b="1" dirty="0">
                <a:solidFill>
                  <a:srgbClr val="FFFFFF"/>
                </a:solidFill>
                <a:latin typeface="Arial"/>
              </a:rPr>
              <a:t>1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3718" y="6359601"/>
            <a:ext cx="1556516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2" b="1" dirty="0">
                <a:solidFill>
                  <a:srgbClr val="000000"/>
                </a:solidFill>
                <a:latin typeface="Arial"/>
              </a:rPr>
              <a:t>(b) </a:t>
            </a:r>
            <a:r>
              <a:rPr lang="en-US" sz="1822" b="1" i="1" dirty="0" err="1">
                <a:solidFill>
                  <a:srgbClr val="000000"/>
                </a:solidFill>
                <a:latin typeface="Arial"/>
              </a:rPr>
              <a:t>Kimberella</a:t>
            </a:r>
            <a:endParaRPr lang="en-US" sz="1822" b="1" i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83954" y="388144"/>
            <a:ext cx="779463" cy="142870"/>
            <a:chOff x="7872413" y="4683919"/>
            <a:chExt cx="502443" cy="202406"/>
          </a:xfrm>
        </p:grpSpPr>
        <p:sp>
          <p:nvSpPr>
            <p:cNvPr id="9" name="Freeform 8"/>
            <p:cNvSpPr/>
            <p:nvPr/>
          </p:nvSpPr>
          <p:spPr>
            <a:xfrm>
              <a:off x="7874794" y="4683919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370094" y="4683919"/>
              <a:ext cx="0" cy="202406"/>
            </a:xfrm>
            <a:custGeom>
              <a:avLst/>
              <a:gdLst>
                <a:gd name="connsiteX0" fmla="*/ 0 w 0"/>
                <a:gd name="connsiteY0" fmla="*/ 0 h 202406"/>
                <a:gd name="connsiteX1" fmla="*/ 0 w 0"/>
                <a:gd name="connsiteY1" fmla="*/ 2024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2406">
                  <a:moveTo>
                    <a:pt x="0" y="0"/>
                  </a:moveTo>
                  <a:lnTo>
                    <a:pt x="0" y="202406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872413" y="4788694"/>
              <a:ext cx="502443" cy="0"/>
            </a:xfrm>
            <a:custGeom>
              <a:avLst/>
              <a:gdLst>
                <a:gd name="connsiteX0" fmla="*/ 0 w 502443"/>
                <a:gd name="connsiteY0" fmla="*/ 0 h 0"/>
                <a:gd name="connsiteX1" fmla="*/ 502443 w 5024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443">
                  <a:moveTo>
                    <a:pt x="0" y="0"/>
                  </a:moveTo>
                  <a:lnTo>
                    <a:pt x="502443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Evidence of predation has also been found in fossils of the Ediacaran period (635–541 million years ago)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"/>
          <a:stretch>
            <a:fillRect/>
          </a:stretch>
        </p:blipFill>
        <p:spPr>
          <a:xfrm>
            <a:off x="298704" y="1136904"/>
            <a:ext cx="8546592" cy="45841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32.6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173516" y="1671638"/>
            <a:ext cx="141865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Bore hole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07528" y="4903788"/>
            <a:ext cx="106118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0.1 mm</a:t>
            </a:r>
          </a:p>
        </p:txBody>
      </p:sp>
      <p:sp>
        <p:nvSpPr>
          <p:cNvPr id="8" name="Freeform 3"/>
          <p:cNvSpPr/>
          <p:nvPr/>
        </p:nvSpPr>
        <p:spPr>
          <a:xfrm>
            <a:off x="3500991" y="1997070"/>
            <a:ext cx="961532" cy="1141572"/>
          </a:xfrm>
          <a:custGeom>
            <a:avLst/>
            <a:gdLst>
              <a:gd name="connsiteX0" fmla="*/ 955182 w 961532"/>
              <a:gd name="connsiteY0" fmla="*/ 1135222 h 1141572"/>
              <a:gd name="connsiteX1" fmla="*/ 6350 w 961532"/>
              <a:gd name="connsiteY1" fmla="*/ 6350 h 114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1532" h="1141572">
                <a:moveTo>
                  <a:pt x="955182" y="1135222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3497816" y="1993895"/>
            <a:ext cx="961532" cy="1141572"/>
          </a:xfrm>
          <a:custGeom>
            <a:avLst/>
            <a:gdLst>
              <a:gd name="connsiteX0" fmla="*/ 955182 w 961532"/>
              <a:gd name="connsiteY0" fmla="*/ 1135222 h 1141572"/>
              <a:gd name="connsiteX1" fmla="*/ 6350 w 961532"/>
              <a:gd name="connsiteY1" fmla="*/ 6350 h 114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1532" h="1141572">
                <a:moveTo>
                  <a:pt x="955182" y="1135222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72413" y="4683919"/>
            <a:ext cx="502443" cy="202406"/>
            <a:chOff x="7872413" y="4683919"/>
            <a:chExt cx="502443" cy="202406"/>
          </a:xfrm>
        </p:grpSpPr>
        <p:sp>
          <p:nvSpPr>
            <p:cNvPr id="10" name="Freeform 9"/>
            <p:cNvSpPr/>
            <p:nvPr/>
          </p:nvSpPr>
          <p:spPr>
            <a:xfrm>
              <a:off x="7874794" y="4683919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370094" y="4683919"/>
              <a:ext cx="0" cy="202406"/>
            </a:xfrm>
            <a:custGeom>
              <a:avLst/>
              <a:gdLst>
                <a:gd name="connsiteX0" fmla="*/ 0 w 0"/>
                <a:gd name="connsiteY0" fmla="*/ 0 h 202406"/>
                <a:gd name="connsiteX1" fmla="*/ 0 w 0"/>
                <a:gd name="connsiteY1" fmla="*/ 2024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2406">
                  <a:moveTo>
                    <a:pt x="0" y="0"/>
                  </a:moveTo>
                  <a:lnTo>
                    <a:pt x="0" y="20240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72413" y="4788694"/>
              <a:ext cx="502443" cy="0"/>
            </a:xfrm>
            <a:custGeom>
              <a:avLst/>
              <a:gdLst>
                <a:gd name="connsiteX0" fmla="*/ 0 w 502443"/>
                <a:gd name="connsiteY0" fmla="*/ 0 h 0"/>
                <a:gd name="connsiteX1" fmla="*/ 502443 w 5024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443">
                  <a:moveTo>
                    <a:pt x="0" y="0"/>
                  </a:moveTo>
                  <a:lnTo>
                    <a:pt x="50244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Paleozoic Era (541–252 Million Years Ago)</a:t>
            </a:r>
            <a:endParaRPr lang="en-US" alt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/>
              <a:t>Cambrian explosion </a:t>
            </a:r>
            <a:r>
              <a:rPr lang="en-US" altLang="en-US" smtClean="0"/>
              <a:t>(535–525 million years ago) marks the earliest fossil appearance of many major groups of living animals</a:t>
            </a:r>
          </a:p>
          <a:p>
            <a:r>
              <a:rPr lang="en-US" altLang="en-US" smtClean="0"/>
              <a:t>Most of the fossils from the Cambrian explosion are of </a:t>
            </a:r>
            <a:r>
              <a:rPr lang="en-US" altLang="en-US" b="1" smtClean="0"/>
              <a:t>bilaterians</a:t>
            </a:r>
            <a:r>
              <a:rPr lang="en-US" altLang="en-US" smtClean="0"/>
              <a:t>, organisms that have the following traits:</a:t>
            </a:r>
          </a:p>
          <a:p>
            <a:pPr lvl="1"/>
            <a:r>
              <a:rPr lang="en-US" altLang="en-US" smtClean="0"/>
              <a:t>Bilaterally symmetric form</a:t>
            </a:r>
          </a:p>
          <a:p>
            <a:pPr lvl="1"/>
            <a:r>
              <a:rPr lang="en-US" altLang="en-US" smtClean="0"/>
              <a:t>Complete digestive tract</a:t>
            </a:r>
          </a:p>
          <a:p>
            <a:pPr lvl="1"/>
            <a:r>
              <a:rPr lang="en-US" altLang="en-US" smtClean="0"/>
              <a:t>One-way digestive system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>
            <a:fillRect/>
          </a:stretch>
        </p:blipFill>
        <p:spPr>
          <a:xfrm>
            <a:off x="298704" y="816864"/>
            <a:ext cx="8546592" cy="52242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32.7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59775" y="4812620"/>
            <a:ext cx="4680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1 cm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4538" y="5131708"/>
            <a:ext cx="13593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Fossil of</a:t>
            </a:r>
          </a:p>
          <a:p>
            <a:pPr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</a:rPr>
              <a:t>Hallucigenia</a:t>
            </a:r>
            <a:endParaRPr lang="en-US" sz="1800" b="1" i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(530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</a:rPr>
              <a:t>mya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02707" y="4719639"/>
            <a:ext cx="783443" cy="117412"/>
            <a:chOff x="7872413" y="4683919"/>
            <a:chExt cx="502443" cy="202406"/>
          </a:xfrm>
        </p:grpSpPr>
        <p:sp>
          <p:nvSpPr>
            <p:cNvPr id="9" name="Freeform 8"/>
            <p:cNvSpPr/>
            <p:nvPr/>
          </p:nvSpPr>
          <p:spPr>
            <a:xfrm>
              <a:off x="7874794" y="4683919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370094" y="4683919"/>
              <a:ext cx="0" cy="202406"/>
            </a:xfrm>
            <a:custGeom>
              <a:avLst/>
              <a:gdLst>
                <a:gd name="connsiteX0" fmla="*/ 0 w 0"/>
                <a:gd name="connsiteY0" fmla="*/ 0 h 202406"/>
                <a:gd name="connsiteX1" fmla="*/ 0 w 0"/>
                <a:gd name="connsiteY1" fmla="*/ 2024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2406">
                  <a:moveTo>
                    <a:pt x="0" y="0"/>
                  </a:moveTo>
                  <a:lnTo>
                    <a:pt x="0" y="202406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872413" y="4788694"/>
              <a:ext cx="502443" cy="0"/>
            </a:xfrm>
            <a:custGeom>
              <a:avLst/>
              <a:gdLst>
                <a:gd name="connsiteX0" fmla="*/ 0 w 502443"/>
                <a:gd name="connsiteY0" fmla="*/ 0 h 0"/>
                <a:gd name="connsiteX1" fmla="*/ 502443 w 5024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443">
                  <a:moveTo>
                    <a:pt x="0" y="0"/>
                  </a:moveTo>
                  <a:lnTo>
                    <a:pt x="502443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"/>
          <a:stretch>
            <a:fillRect/>
          </a:stretch>
        </p:blipFill>
        <p:spPr>
          <a:xfrm>
            <a:off x="2602992" y="1737360"/>
            <a:ext cx="3938016" cy="3383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32.7a</a:t>
            </a: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696404" y="3944484"/>
            <a:ext cx="52578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FFFFFF"/>
                </a:solidFill>
                <a:latin typeface="Arial"/>
              </a:rPr>
              <a:t>1 cm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26179" y="4430259"/>
            <a:ext cx="3159519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Fossil of </a:t>
            </a:r>
            <a:r>
              <a:rPr lang="en-US" b="1" i="1" dirty="0" err="1" smtClean="0">
                <a:solidFill>
                  <a:srgbClr val="000000"/>
                </a:solidFill>
                <a:latin typeface="Arial"/>
              </a:rPr>
              <a:t>Hallucigenia</a:t>
            </a:r>
            <a:endParaRPr lang="en-US" b="1" i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(530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mya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8781" y="3869531"/>
            <a:ext cx="940594" cy="142870"/>
            <a:chOff x="7872413" y="4683919"/>
            <a:chExt cx="502443" cy="202406"/>
          </a:xfrm>
        </p:grpSpPr>
        <p:sp>
          <p:nvSpPr>
            <p:cNvPr id="11" name="Freeform 10"/>
            <p:cNvSpPr/>
            <p:nvPr/>
          </p:nvSpPr>
          <p:spPr>
            <a:xfrm>
              <a:off x="7874794" y="4683919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70094" y="4683919"/>
              <a:ext cx="0" cy="202406"/>
            </a:xfrm>
            <a:custGeom>
              <a:avLst/>
              <a:gdLst>
                <a:gd name="connsiteX0" fmla="*/ 0 w 0"/>
                <a:gd name="connsiteY0" fmla="*/ 0 h 202406"/>
                <a:gd name="connsiteX1" fmla="*/ 0 w 0"/>
                <a:gd name="connsiteY1" fmla="*/ 2024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2406">
                  <a:moveTo>
                    <a:pt x="0" y="0"/>
                  </a:moveTo>
                  <a:lnTo>
                    <a:pt x="0" y="202406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872413" y="4788694"/>
              <a:ext cx="502443" cy="0"/>
            </a:xfrm>
            <a:custGeom>
              <a:avLst/>
              <a:gdLst>
                <a:gd name="connsiteX0" fmla="*/ 0 w 502443"/>
                <a:gd name="connsiteY0" fmla="*/ 0 h 0"/>
                <a:gd name="connsiteX1" fmla="*/ 502443 w 5024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443">
                  <a:moveTo>
                    <a:pt x="0" y="0"/>
                  </a:moveTo>
                  <a:lnTo>
                    <a:pt x="502443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32.7b</a:t>
            </a:r>
            <a:endParaRPr lang="en-US"/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83" y="235257"/>
            <a:ext cx="6860634" cy="638748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47928"/>
            <a:ext cx="8546592" cy="49621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There are several hypotheses regarding the cause of the Cambrian explosion and decline of Ediacaran biota</a:t>
            </a:r>
          </a:p>
          <a:p>
            <a:pPr lvl="1"/>
            <a:r>
              <a:rPr lang="en-US" altLang="en-US" smtClean="0"/>
              <a:t>New predator-prey relationships</a:t>
            </a:r>
          </a:p>
          <a:p>
            <a:pPr lvl="1"/>
            <a:r>
              <a:rPr lang="en-US" altLang="en-US" smtClean="0"/>
              <a:t>A rise in atmospheric oxygen</a:t>
            </a:r>
          </a:p>
          <a:p>
            <a:pPr lvl="1"/>
            <a:r>
              <a:rPr lang="en-US" altLang="en-US" smtClean="0"/>
              <a:t>The evolution of the </a:t>
            </a:r>
            <a:r>
              <a:rPr lang="en-US" altLang="en-US" i="1" smtClean="0"/>
              <a:t>Hox</a:t>
            </a:r>
            <a:r>
              <a:rPr lang="en-US" altLang="en-US" smtClean="0"/>
              <a:t> gene complex and addition of new microRNAs (small RNAs involved in gene regulation)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Animal diversity continued to increase through the Paleozoic era, but was punctuated by mass extinctions</a:t>
            </a:r>
          </a:p>
          <a:p>
            <a:r>
              <a:rPr lang="en-US" altLang="en-US" smtClean="0"/>
              <a:t>Animals began to make an impact on land by 450 million years ago</a:t>
            </a:r>
          </a:p>
          <a:p>
            <a:r>
              <a:rPr lang="en-US" altLang="en-US" smtClean="0"/>
              <a:t>Vertebrates made the transition to land around 365 million years ago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Mesozoic Era (252–66 Million Years Ago)</a:t>
            </a:r>
            <a:endParaRPr lang="en-US" alt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Coral reefs emerged, becoming important marine ecological niches for other organisms</a:t>
            </a:r>
          </a:p>
          <a:p>
            <a:r>
              <a:rPr lang="en-US" altLang="en-US" smtClean="0"/>
              <a:t>The ancestors of plesiosaurs were reptiles that returned to the water</a:t>
            </a:r>
          </a:p>
          <a:p>
            <a:r>
              <a:rPr lang="en-US" altLang="en-US" smtClean="0"/>
              <a:t>During the Mesozoic era, dinosaurs were the dominant terrestrial vertebrates</a:t>
            </a:r>
          </a:p>
          <a:p>
            <a:r>
              <a:rPr lang="en-US" altLang="en-US" smtClean="0"/>
              <a:t>The first mammals emerged</a:t>
            </a:r>
          </a:p>
          <a:p>
            <a:r>
              <a:rPr lang="en-US" altLang="en-US" smtClean="0"/>
              <a:t>Flowering plants and insects diversified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/>
          <a:lstStyle/>
          <a:p>
            <a:r>
              <a:rPr lang="en-US" altLang="en-US" smtClean="0"/>
              <a:t>Cenozoic Era (66 Million Years Ago to the Present)</a:t>
            </a:r>
            <a:endParaRPr lang="en-US" alt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beginning of the Cenozoic era followed mass extinctions of both terrestrial and marine animals</a:t>
            </a:r>
          </a:p>
          <a:p>
            <a:r>
              <a:rPr lang="en-US" altLang="en-US" smtClean="0"/>
              <a:t>These extinctions included the large, nonflying dinosaurs and the marine reptiles</a:t>
            </a:r>
          </a:p>
          <a:p>
            <a:r>
              <a:rPr lang="en-US" altLang="en-US" smtClean="0"/>
              <a:t>Mammals increased in size and exploited vacated ecological niches</a:t>
            </a:r>
          </a:p>
          <a:p>
            <a:r>
              <a:rPr lang="en-US" altLang="en-US" smtClean="0"/>
              <a:t>The global climate cooled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/>
          <a:lstStyle/>
          <a:p>
            <a:r>
              <a:rPr lang="en-US" altLang="en-US" smtClean="0"/>
              <a:t>Concept 32.3: Animals can be characterized by </a:t>
            </a:r>
            <a:r>
              <a:rPr lang="ja-JP" altLang="en-US" smtClean="0"/>
              <a:t>“</a:t>
            </a:r>
            <a:r>
              <a:rPr lang="en-US" altLang="ja-JP" smtClean="0"/>
              <a:t>body plans</a:t>
            </a:r>
            <a:r>
              <a:rPr lang="ja-JP" altLang="en-US" smtClean="0"/>
              <a:t>”</a:t>
            </a:r>
            <a:endParaRPr lang="en-US" alt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Zoologists sometimes categorize animals according to a </a:t>
            </a:r>
            <a:r>
              <a:rPr lang="en-US" altLang="en-US" b="1" smtClean="0"/>
              <a:t>body plan</a:t>
            </a:r>
            <a:r>
              <a:rPr lang="en-US" altLang="en-US" smtClean="0"/>
              <a:t>, a set of morphological and developmental traits</a:t>
            </a:r>
          </a:p>
          <a:p>
            <a:r>
              <a:rPr lang="en-US" altLang="en-US" smtClean="0"/>
              <a:t>Some body plans have been conserved, while others have changed multiple times over the course of evolution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Symmetry</a:t>
            </a:r>
            <a:endParaRPr lang="en-US" alt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Animals can be categorized according to the symmetry of their bodies, or lack of it</a:t>
            </a:r>
          </a:p>
          <a:p>
            <a:r>
              <a:rPr lang="en-US" altLang="en-US" smtClean="0"/>
              <a:t>Some animals have </a:t>
            </a:r>
            <a:r>
              <a:rPr lang="en-US" altLang="en-US" b="1" smtClean="0"/>
              <a:t>radial symmetry</a:t>
            </a:r>
            <a:r>
              <a:rPr lang="en-US" altLang="en-US" smtClean="0"/>
              <a:t>, the type of symmetry found in a flowerpot</a:t>
            </a:r>
          </a:p>
          <a:p>
            <a:r>
              <a:rPr lang="en-US" altLang="en-US" smtClean="0"/>
              <a:t>Radially symmetrical animals have a top and a bottom, but no front and back, or left and right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981456" y="213360"/>
            <a:ext cx="7181088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32.8</a:t>
            </a:r>
            <a:endParaRPr lang="en-US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18321" y="2515333"/>
            <a:ext cx="2683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200" b="1" smtClean="0">
                <a:solidFill>
                  <a:srgbClr val="000000"/>
                </a:solidFill>
                <a:latin typeface="Arial"/>
              </a:rPr>
              <a:t>(a) Radial symmetry</a:t>
            </a:r>
            <a:endParaRPr lang="en-US" sz="2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16733" y="6304696"/>
            <a:ext cx="29655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</a:rPr>
              <a:t>(b) Bilateral symmetry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32.8a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81456" y="2077583"/>
            <a:ext cx="7181088" cy="2702835"/>
            <a:chOff x="981456" y="213360"/>
            <a:chExt cx="7181088" cy="27028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947"/>
            <a:stretch/>
          </p:blipFill>
          <p:spPr>
            <a:xfrm>
              <a:off x="981456" y="213360"/>
              <a:ext cx="7181088" cy="2702835"/>
            </a:xfrm>
            <a:prstGeom prst="rect">
              <a:avLst/>
            </a:prstGeom>
          </p:spPr>
        </p:pic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1018321" y="2515333"/>
              <a:ext cx="2683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en-US" sz="2200" b="1" smtClean="0">
                  <a:solidFill>
                    <a:srgbClr val="000000"/>
                  </a:solidFill>
                  <a:latin typeface="Arial"/>
                </a:rPr>
                <a:t>(a) Radial symmetry</a:t>
              </a:r>
              <a:endParaRPr lang="en-US" sz="22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32.8b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81456" y="1821180"/>
            <a:ext cx="7181088" cy="3215640"/>
            <a:chOff x="981456" y="3429000"/>
            <a:chExt cx="7181088" cy="3215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42" b="2315"/>
            <a:stretch/>
          </p:blipFill>
          <p:spPr>
            <a:xfrm>
              <a:off x="981456" y="3429000"/>
              <a:ext cx="7181088" cy="3215640"/>
            </a:xfrm>
            <a:prstGeom prst="rect">
              <a:avLst/>
            </a:prstGeom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1016733" y="6304696"/>
              <a:ext cx="29655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"/>
                </a:rPr>
                <a:t>(b) Bilateral symmetry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two-sided symmetry of a shovel is an example of </a:t>
            </a:r>
            <a:r>
              <a:rPr lang="en-US" altLang="en-US" b="1" smtClean="0"/>
              <a:t>bilateral symmetry</a:t>
            </a:r>
          </a:p>
          <a:p>
            <a:r>
              <a:rPr lang="en-US" altLang="en-US" smtClean="0"/>
              <a:t>Bilaterally symmetrical animals have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b="1" smtClean="0"/>
              <a:t>dorsal</a:t>
            </a:r>
            <a:r>
              <a:rPr lang="en-US" altLang="en-US" smtClean="0"/>
              <a:t> (top) side and a </a:t>
            </a:r>
            <a:r>
              <a:rPr lang="en-US" altLang="en-US" b="1" smtClean="0"/>
              <a:t>ventral</a:t>
            </a:r>
            <a:r>
              <a:rPr lang="en-US" altLang="en-US" smtClean="0"/>
              <a:t> (bottom) side</a:t>
            </a:r>
          </a:p>
          <a:p>
            <a:pPr lvl="1"/>
            <a:r>
              <a:rPr lang="en-US" altLang="en-US" smtClean="0"/>
              <a:t>A right and left side</a:t>
            </a:r>
          </a:p>
          <a:p>
            <a:pPr lvl="1"/>
            <a:r>
              <a:rPr lang="en-US" altLang="en-US" b="1" smtClean="0"/>
              <a:t>Anterior</a:t>
            </a:r>
            <a:r>
              <a:rPr lang="en-US" altLang="en-US" smtClean="0"/>
              <a:t> (front) and </a:t>
            </a:r>
            <a:r>
              <a:rPr lang="en-US" altLang="en-US" b="1" smtClean="0"/>
              <a:t>posterior</a:t>
            </a:r>
            <a:r>
              <a:rPr lang="en-US" altLang="en-US" smtClean="0"/>
              <a:t> (back) ends</a:t>
            </a:r>
          </a:p>
          <a:p>
            <a:r>
              <a:rPr lang="en-US" altLang="en-US" smtClean="0"/>
              <a:t>Many also have sensory equipment, such as a brain, concentrated in their anterior end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32.1a</a:t>
            </a:r>
            <a:endParaRPr lang="en-US"/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8" y="235257"/>
            <a:ext cx="7162265" cy="638748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Radial animals are often sessile or planktonic (drifting or weakly swimming)</a:t>
            </a:r>
          </a:p>
          <a:p>
            <a:r>
              <a:rPr lang="en-US" altLang="en-US" smtClean="0"/>
              <a:t>Bilateral animals typically move actively and have a central nervous system</a:t>
            </a:r>
          </a:p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Tissues</a:t>
            </a:r>
            <a:endParaRPr lang="en-US" alt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Animal body plans also vary according to the organization of the animal</a:t>
            </a:r>
            <a:r>
              <a:rPr lang="ja-JP" altLang="en-US" smtClean="0"/>
              <a:t>’</a:t>
            </a:r>
            <a:r>
              <a:rPr lang="en-US" altLang="ja-JP" smtClean="0"/>
              <a:t>s tissues</a:t>
            </a:r>
          </a:p>
          <a:p>
            <a:r>
              <a:rPr lang="en-US" altLang="en-US" smtClean="0"/>
              <a:t>Tissues are collections of specialized cells isolated from other tissues by membranous layers</a:t>
            </a:r>
          </a:p>
          <a:p>
            <a:r>
              <a:rPr lang="en-US" altLang="en-US" smtClean="0"/>
              <a:t>During development, three germ layers give rise to the tissues and organs of the animal embryo</a:t>
            </a:r>
          </a:p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Ectoderm </a:t>
            </a:r>
            <a:r>
              <a:rPr lang="en-US" altLang="en-US" smtClean="0"/>
              <a:t>is the germ layer covering the embryo</a:t>
            </a:r>
            <a:r>
              <a:rPr lang="ja-JP" altLang="en-US" smtClean="0"/>
              <a:t>’</a:t>
            </a:r>
            <a:r>
              <a:rPr lang="en-US" altLang="ja-JP" smtClean="0"/>
              <a:t>s surface</a:t>
            </a:r>
          </a:p>
          <a:p>
            <a:r>
              <a:rPr lang="en-US" altLang="en-US" b="1" smtClean="0"/>
              <a:t>Endoderm </a:t>
            </a:r>
            <a:r>
              <a:rPr lang="en-US" altLang="en-US" smtClean="0"/>
              <a:t>is the innermost germ layer and lines the developing digestive tube, called the archenteron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Sponges and a few other groups lack true tissues</a:t>
            </a:r>
          </a:p>
          <a:p>
            <a:r>
              <a:rPr lang="en-US" altLang="en-US" b="1" smtClean="0"/>
              <a:t>Diploblastic</a:t>
            </a:r>
            <a:r>
              <a:rPr lang="en-US" altLang="en-US" smtClean="0"/>
              <a:t> animals have only ectoderm and endoderm</a:t>
            </a:r>
          </a:p>
          <a:p>
            <a:pPr lvl="1"/>
            <a:r>
              <a:rPr lang="en-US" altLang="en-US" smtClean="0"/>
              <a:t>These include cnidarians and a few other groups</a:t>
            </a:r>
          </a:p>
          <a:p>
            <a:r>
              <a:rPr lang="en-US" altLang="en-US" b="1" smtClean="0"/>
              <a:t>Triploblastic</a:t>
            </a:r>
            <a:r>
              <a:rPr lang="en-US" altLang="en-US" smtClean="0"/>
              <a:t> animals also have an intermediate tissue layer called </a:t>
            </a:r>
            <a:r>
              <a:rPr lang="en-US" altLang="en-US" b="1" smtClean="0"/>
              <a:t>mesoderm</a:t>
            </a:r>
          </a:p>
          <a:p>
            <a:pPr lvl="1"/>
            <a:r>
              <a:rPr lang="en-US" altLang="en-US" smtClean="0"/>
              <a:t>All bilaterally symmetrical animals are triploblastic 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Cavities</a:t>
            </a:r>
            <a:endParaRPr lang="en-US" alt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triploblastic animals possess a </a:t>
            </a:r>
            <a:r>
              <a:rPr lang="en-US" altLang="en-US" b="1" smtClean="0"/>
              <a:t>body cavity</a:t>
            </a:r>
          </a:p>
          <a:p>
            <a:r>
              <a:rPr lang="en-US" altLang="en-US" smtClean="0"/>
              <a:t>A true body cavity is called a </a:t>
            </a:r>
            <a:r>
              <a:rPr lang="en-US" altLang="en-US" b="1" smtClean="0"/>
              <a:t>coelom </a:t>
            </a:r>
            <a:r>
              <a:rPr lang="en-US" altLang="en-US" smtClean="0"/>
              <a:t>and is derived from mesoderm</a:t>
            </a:r>
          </a:p>
          <a:p>
            <a:r>
              <a:rPr lang="en-US" altLang="en-US" b="1" smtClean="0"/>
              <a:t>Coelomates </a:t>
            </a:r>
            <a:r>
              <a:rPr lang="en-US" altLang="en-US" smtClean="0"/>
              <a:t>are animals that possess a true coelom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"/>
          <a:stretch>
            <a:fillRect/>
          </a:stretch>
        </p:blipFill>
        <p:spPr>
          <a:xfrm>
            <a:off x="298704" y="1359408"/>
            <a:ext cx="8546592" cy="41391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32.9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39737" y="1425578"/>
            <a:ext cx="110607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(a) Coelomate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81200" y="1751016"/>
            <a:ext cx="6123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Coelom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090862" y="1881191"/>
            <a:ext cx="1280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Body covering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(from ectoderm)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208337" y="2492378"/>
            <a:ext cx="1372171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Tissue layer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lining coelom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and suspending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internal organs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(from mesoderm)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821237" y="1425578"/>
            <a:ext cx="119289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(c) Acoelomate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443662" y="1700216"/>
            <a:ext cx="1280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Body covering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(from ectoderm)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810500" y="1863728"/>
            <a:ext cx="9489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Tissue-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filled region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(from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mesoderm)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267450" y="2919416"/>
            <a:ext cx="183569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Wall of digestive cavity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(from endoderm)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547812" y="2970216"/>
            <a:ext cx="13369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Digestive tract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(from endoderm)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439737" y="3727453"/>
            <a:ext cx="169277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(b) Pseudocoelomate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338512" y="4000503"/>
            <a:ext cx="1280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Body covering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(from ectoderm)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1573212" y="4595816"/>
            <a:ext cx="66043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Pseudo-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coelom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1573212" y="5043491"/>
            <a:ext cx="174567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Digestive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tract (from endoderm)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3546475" y="4538666"/>
            <a:ext cx="100348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Muscle layer</a:t>
            </a:r>
          </a:p>
          <a:p>
            <a:pPr>
              <a:lnSpc>
                <a:spcPts val="15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(from</a:t>
            </a:r>
          </a:p>
          <a:p>
            <a:pPr>
              <a:lnSpc>
                <a:spcPts val="15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mesoderm)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986337" y="5303841"/>
            <a:ext cx="76944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6178550" y="5303841"/>
            <a:ext cx="83516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7408862" y="5303841"/>
            <a:ext cx="8255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23" name="Freeform 3"/>
          <p:cNvSpPr/>
          <p:nvPr/>
        </p:nvSpPr>
        <p:spPr>
          <a:xfrm>
            <a:off x="2848928" y="2178348"/>
            <a:ext cx="208292" cy="153022"/>
          </a:xfrm>
          <a:custGeom>
            <a:avLst/>
            <a:gdLst>
              <a:gd name="connsiteX0" fmla="*/ 201942 w 208292"/>
              <a:gd name="connsiteY0" fmla="*/ 6350 h 153022"/>
              <a:gd name="connsiteX1" fmla="*/ 6350 w 208292"/>
              <a:gd name="connsiteY1" fmla="*/ 146672 h 1530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8292" h="153022">
                <a:moveTo>
                  <a:pt x="201942" y="6350"/>
                </a:moveTo>
                <a:lnTo>
                  <a:pt x="6350" y="14667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731338" y="2524550"/>
            <a:ext cx="455358" cy="265099"/>
          </a:xfrm>
          <a:custGeom>
            <a:avLst/>
            <a:gdLst>
              <a:gd name="connsiteX0" fmla="*/ 118884 w 455358"/>
              <a:gd name="connsiteY0" fmla="*/ 177850 h 265099"/>
              <a:gd name="connsiteX1" fmla="*/ 449008 w 455358"/>
              <a:gd name="connsiteY1" fmla="*/ 258749 h 265099"/>
              <a:gd name="connsiteX2" fmla="*/ 6350 w 455358"/>
              <a:gd name="connsiteY2" fmla="*/ 6350 h 265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5358" h="265099">
                <a:moveTo>
                  <a:pt x="118884" y="177850"/>
                </a:moveTo>
                <a:lnTo>
                  <a:pt x="449008" y="258749"/>
                </a:ln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295271" y="1941658"/>
            <a:ext cx="139242" cy="410794"/>
          </a:xfrm>
          <a:custGeom>
            <a:avLst/>
            <a:gdLst>
              <a:gd name="connsiteX0" fmla="*/ 6350 w 139242"/>
              <a:gd name="connsiteY0" fmla="*/ 6350 h 410794"/>
              <a:gd name="connsiteX1" fmla="*/ 132892 w 139242"/>
              <a:gd name="connsiteY1" fmla="*/ 404444 h 410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242" h="410794">
                <a:moveTo>
                  <a:pt x="6350" y="6350"/>
                </a:moveTo>
                <a:lnTo>
                  <a:pt x="132892" y="40444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155558" y="2613933"/>
            <a:ext cx="389686" cy="365950"/>
          </a:xfrm>
          <a:custGeom>
            <a:avLst/>
            <a:gdLst>
              <a:gd name="connsiteX0" fmla="*/ 383336 w 389686"/>
              <a:gd name="connsiteY0" fmla="*/ 6350 h 365950"/>
              <a:gd name="connsiteX1" fmla="*/ 6350 w 389686"/>
              <a:gd name="connsiteY1" fmla="*/ 359600 h 365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9686" h="365950">
                <a:moveTo>
                  <a:pt x="383336" y="6350"/>
                </a:moveTo>
                <a:lnTo>
                  <a:pt x="6350" y="3596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6797370" y="2079491"/>
            <a:ext cx="25400" cy="427824"/>
          </a:xfrm>
          <a:custGeom>
            <a:avLst/>
            <a:gdLst>
              <a:gd name="connsiteX0" fmla="*/ 6350 w 25400"/>
              <a:gd name="connsiteY0" fmla="*/ 6350 h 427824"/>
              <a:gd name="connsiteX1" fmla="*/ 6350 w 25400"/>
              <a:gd name="connsiteY1" fmla="*/ 421474 h 4278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27824">
                <a:moveTo>
                  <a:pt x="6350" y="6350"/>
                </a:moveTo>
                <a:lnTo>
                  <a:pt x="6350" y="42147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7308292" y="2369699"/>
            <a:ext cx="456590" cy="239598"/>
          </a:xfrm>
          <a:custGeom>
            <a:avLst/>
            <a:gdLst>
              <a:gd name="connsiteX0" fmla="*/ 6350 w 456590"/>
              <a:gd name="connsiteY0" fmla="*/ 233248 h 239598"/>
              <a:gd name="connsiteX1" fmla="*/ 450239 w 456590"/>
              <a:gd name="connsiteY1" fmla="*/ 6350 h 239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6590" h="239598">
                <a:moveTo>
                  <a:pt x="6350" y="233248"/>
                </a:moveTo>
                <a:lnTo>
                  <a:pt x="450239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6802006" y="2676214"/>
            <a:ext cx="286499" cy="228955"/>
          </a:xfrm>
          <a:custGeom>
            <a:avLst/>
            <a:gdLst>
              <a:gd name="connsiteX0" fmla="*/ 280149 w 286499"/>
              <a:gd name="connsiteY0" fmla="*/ 6350 h 228955"/>
              <a:gd name="connsiteX1" fmla="*/ 6350 w 286499"/>
              <a:gd name="connsiteY1" fmla="*/ 222605 h 2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6499" h="228955">
                <a:moveTo>
                  <a:pt x="280149" y="6350"/>
                </a:moveTo>
                <a:lnTo>
                  <a:pt x="6350" y="22260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056827" y="4301280"/>
            <a:ext cx="252895" cy="172212"/>
          </a:xfrm>
          <a:custGeom>
            <a:avLst/>
            <a:gdLst>
              <a:gd name="connsiteX0" fmla="*/ 246545 w 252895"/>
              <a:gd name="connsiteY0" fmla="*/ 6350 h 172212"/>
              <a:gd name="connsiteX1" fmla="*/ 6350 w 252895"/>
              <a:gd name="connsiteY1" fmla="*/ 165861 h 172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895" h="172212">
                <a:moveTo>
                  <a:pt x="246545" y="6350"/>
                </a:moveTo>
                <a:lnTo>
                  <a:pt x="6350" y="16586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102940" y="4631963"/>
            <a:ext cx="380479" cy="25400"/>
          </a:xfrm>
          <a:custGeom>
            <a:avLst/>
            <a:gdLst>
              <a:gd name="connsiteX0" fmla="*/ 374129 w 380479"/>
              <a:gd name="connsiteY0" fmla="*/ 6350 h 25400"/>
              <a:gd name="connsiteX1" fmla="*/ 6350 w 38047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479" h="25400">
                <a:moveTo>
                  <a:pt x="37412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2357489" y="4830159"/>
            <a:ext cx="450900" cy="331304"/>
          </a:xfrm>
          <a:custGeom>
            <a:avLst/>
            <a:gdLst>
              <a:gd name="connsiteX0" fmla="*/ 444550 w 450900"/>
              <a:gd name="connsiteY0" fmla="*/ 6350 h 331304"/>
              <a:gd name="connsiteX1" fmla="*/ 6350 w 450900"/>
              <a:gd name="connsiteY1" fmla="*/ 324954 h 331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0900" h="331304">
                <a:moveTo>
                  <a:pt x="444550" y="6350"/>
                </a:moveTo>
                <a:lnTo>
                  <a:pt x="6350" y="32495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2266849" y="4607274"/>
            <a:ext cx="503326" cy="103454"/>
          </a:xfrm>
          <a:custGeom>
            <a:avLst/>
            <a:gdLst>
              <a:gd name="connsiteX0" fmla="*/ 496976 w 503326"/>
              <a:gd name="connsiteY0" fmla="*/ 6350 h 103454"/>
              <a:gd name="connsiteX1" fmla="*/ 6350 w 503326"/>
              <a:gd name="connsiteY1" fmla="*/ 97104 h 103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3326" h="103454">
                <a:moveTo>
                  <a:pt x="496976" y="6350"/>
                </a:moveTo>
                <a:lnTo>
                  <a:pt x="6350" y="9710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"/>
          <a:stretch>
            <a:fillRect/>
          </a:stretch>
        </p:blipFill>
        <p:spPr>
          <a:xfrm>
            <a:off x="298704" y="1024128"/>
            <a:ext cx="8546592" cy="48097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32.9a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607" y="1201741"/>
            <a:ext cx="186108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dirty="0">
                <a:solidFill>
                  <a:srgbClr val="000000"/>
                </a:solidFill>
                <a:latin typeface="Arial"/>
              </a:rPr>
              <a:t>(a) Coelomate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0520" y="1795466"/>
            <a:ext cx="103233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>
                <a:solidFill>
                  <a:srgbClr val="000000"/>
                </a:solidFill>
                <a:latin typeface="Arial"/>
              </a:rPr>
              <a:t>Coelom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7295" y="2019304"/>
            <a:ext cx="215443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Body covering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(from ectoderm)</a:t>
            </a:r>
            <a:endParaRPr lang="en-US" sz="219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482" y="4275141"/>
            <a:ext cx="224741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Digestive tract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(from endoderm)</a:t>
            </a:r>
            <a:endParaRPr lang="en-US" sz="219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457" y="5532441"/>
            <a:ext cx="129683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dirty="0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7645" y="3511554"/>
            <a:ext cx="2311530" cy="15388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Tissue layer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lining coelom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and suspending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internal organs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smtClean="0">
                <a:solidFill>
                  <a:srgbClr val="000000"/>
                </a:solidFill>
                <a:latin typeface="Arial"/>
              </a:rPr>
              <a:t>(from mesoderm)</a:t>
            </a:r>
            <a:endParaRPr lang="en-US" sz="219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8795" y="5532441"/>
            <a:ext cx="138980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dirty="0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4857" y="5532441"/>
            <a:ext cx="140743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25" name="Freeform 3"/>
          <p:cNvSpPr/>
          <p:nvPr/>
        </p:nvSpPr>
        <p:spPr>
          <a:xfrm>
            <a:off x="5666229" y="2515408"/>
            <a:ext cx="340842" cy="349173"/>
          </a:xfrm>
          <a:custGeom>
            <a:avLst/>
            <a:gdLst>
              <a:gd name="connsiteX0" fmla="*/ 334492 w 340842"/>
              <a:gd name="connsiteY0" fmla="*/ 6350 h 349173"/>
              <a:gd name="connsiteX1" fmla="*/ 6350 w 340842"/>
              <a:gd name="connsiteY1" fmla="*/ 342823 h 349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0842" h="349173">
                <a:moveTo>
                  <a:pt x="334492" y="6350"/>
                </a:moveTo>
                <a:lnTo>
                  <a:pt x="6350" y="34282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333972" y="3252008"/>
            <a:ext cx="903985" cy="612622"/>
          </a:xfrm>
          <a:custGeom>
            <a:avLst/>
            <a:gdLst>
              <a:gd name="connsiteX0" fmla="*/ 146050 w 903985"/>
              <a:gd name="connsiteY0" fmla="*/ 349250 h 612622"/>
              <a:gd name="connsiteX1" fmla="*/ 897635 w 903985"/>
              <a:gd name="connsiteY1" fmla="*/ 606272 h 612622"/>
              <a:gd name="connsiteX2" fmla="*/ 6350 w 903985"/>
              <a:gd name="connsiteY2" fmla="*/ 6350 h 6126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3985" h="612622">
                <a:moveTo>
                  <a:pt x="146050" y="349250"/>
                </a:moveTo>
                <a:lnTo>
                  <a:pt x="897635" y="606272"/>
                </a:ln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405183" y="2121835"/>
            <a:ext cx="242989" cy="660273"/>
          </a:xfrm>
          <a:custGeom>
            <a:avLst/>
            <a:gdLst>
              <a:gd name="connsiteX0" fmla="*/ 6350 w 242989"/>
              <a:gd name="connsiteY0" fmla="*/ 6350 h 660273"/>
              <a:gd name="connsiteX1" fmla="*/ 236639 w 242989"/>
              <a:gd name="connsiteY1" fmla="*/ 653923 h 6602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2989" h="660273">
                <a:moveTo>
                  <a:pt x="6350" y="6350"/>
                </a:moveTo>
                <a:lnTo>
                  <a:pt x="236639" y="65392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115814" y="3283758"/>
            <a:ext cx="792708" cy="974852"/>
          </a:xfrm>
          <a:custGeom>
            <a:avLst/>
            <a:gdLst>
              <a:gd name="connsiteX0" fmla="*/ 786358 w 792708"/>
              <a:gd name="connsiteY0" fmla="*/ 6350 h 974852"/>
              <a:gd name="connsiteX1" fmla="*/ 6350 w 792708"/>
              <a:gd name="connsiteY1" fmla="*/ 968501 h 974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2708" h="974852">
                <a:moveTo>
                  <a:pt x="786358" y="6350"/>
                </a:moveTo>
                <a:lnTo>
                  <a:pt x="6350" y="96850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pseudocoelom is a body cavity derived from the mesoderm and endoderm</a:t>
            </a:r>
          </a:p>
          <a:p>
            <a:r>
              <a:rPr lang="en-US" altLang="en-US" smtClean="0"/>
              <a:t>Triploblastic animals that possess a pseudocoelom are called </a:t>
            </a:r>
            <a:r>
              <a:rPr lang="en-US" altLang="en-US" b="1" smtClean="0"/>
              <a:t>pseudocoelomates</a:t>
            </a:r>
            <a:endParaRPr lang="en-US" alt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>
            <a:fillRect/>
          </a:stretch>
        </p:blipFill>
        <p:spPr>
          <a:xfrm>
            <a:off x="298704" y="1115568"/>
            <a:ext cx="8546592" cy="46268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32.9b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3915" y="1329104"/>
            <a:ext cx="284533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>
                <a:solidFill>
                  <a:srgbClr val="000000"/>
                </a:solidFill>
                <a:latin typeface="Arial"/>
              </a:rPr>
              <a:t>(b) Pseudocoelomate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9403" y="1983154"/>
            <a:ext cx="215443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Body covering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(from ectoderm)</a:t>
            </a:r>
            <a:endParaRPr lang="en-US" sz="2193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3190" y="3084879"/>
            <a:ext cx="200215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>
                <a:solidFill>
                  <a:srgbClr val="000000"/>
                </a:solidFill>
                <a:latin typeface="Arial"/>
              </a:rPr>
              <a:t>Pseudocoelom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3090" y="3257917"/>
            <a:ext cx="1692771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Muscle layer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(from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mesoderm)</a:t>
            </a:r>
            <a:endParaRPr lang="en-US" sz="2193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0878" y="4275504"/>
            <a:ext cx="224741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Digestive tract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(from endoderm)</a:t>
            </a:r>
            <a:endParaRPr lang="en-US" sz="2193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903447" y="2475082"/>
            <a:ext cx="406400" cy="368300"/>
          </a:xfrm>
          <a:custGeom>
            <a:avLst/>
            <a:gdLst>
              <a:gd name="connsiteX0" fmla="*/ 400050 w 406400"/>
              <a:gd name="connsiteY0" fmla="*/ 6350 h 368300"/>
              <a:gd name="connsiteX1" fmla="*/ 6350 w 406400"/>
              <a:gd name="connsiteY1" fmla="*/ 361950 h 368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6400" h="368300">
                <a:moveTo>
                  <a:pt x="400050" y="6350"/>
                </a:moveTo>
                <a:lnTo>
                  <a:pt x="6350" y="3619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966947" y="3414882"/>
            <a:ext cx="635000" cy="25400"/>
          </a:xfrm>
          <a:custGeom>
            <a:avLst/>
            <a:gdLst>
              <a:gd name="connsiteX0" fmla="*/ 628650 w 635000"/>
              <a:gd name="connsiteY0" fmla="*/ 6350 h 25400"/>
              <a:gd name="connsiteX1" fmla="*/ 6350 w 6350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5000" h="25400">
                <a:moveTo>
                  <a:pt x="62865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468347" y="3567282"/>
            <a:ext cx="749300" cy="685800"/>
          </a:xfrm>
          <a:custGeom>
            <a:avLst/>
            <a:gdLst>
              <a:gd name="connsiteX0" fmla="*/ 742950 w 749300"/>
              <a:gd name="connsiteY0" fmla="*/ 6350 h 685800"/>
              <a:gd name="connsiteX1" fmla="*/ 6350 w 749300"/>
              <a:gd name="connsiteY1" fmla="*/ 67945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9300" h="685800">
                <a:moveTo>
                  <a:pt x="742950" y="6350"/>
                </a:moveTo>
                <a:lnTo>
                  <a:pt x="6350" y="6794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373122" y="3055942"/>
            <a:ext cx="763371" cy="200850"/>
          </a:xfrm>
          <a:custGeom>
            <a:avLst/>
            <a:gdLst>
              <a:gd name="connsiteX0" fmla="*/ 757021 w 763371"/>
              <a:gd name="connsiteY0" fmla="*/ 6350 h 200850"/>
              <a:gd name="connsiteX1" fmla="*/ 6350 w 763371"/>
              <a:gd name="connsiteY1" fmla="*/ 194500 h 200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3371" h="200850">
                <a:moveTo>
                  <a:pt x="757021" y="6350"/>
                </a:moveTo>
                <a:lnTo>
                  <a:pt x="6350" y="1945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0457" y="5467356"/>
            <a:ext cx="129683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dirty="0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58795" y="5467356"/>
            <a:ext cx="138980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dirty="0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4857" y="5467356"/>
            <a:ext cx="140743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Triploblastic animals that lack a body cavity are called </a:t>
            </a:r>
            <a:r>
              <a:rPr lang="en-US" altLang="en-US" b="1" smtClean="0"/>
              <a:t>acoelomates</a:t>
            </a:r>
            <a:endParaRPr lang="en-US" alt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32.1: Animals are multicellular, heterotrophic eukaryotes with tissues that develop from embryonic layers</a:t>
            </a:r>
            <a:endParaRPr lang="en-US" alt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There are exceptions to nearly every criterion for distinguishing animals from other life-forms</a:t>
            </a:r>
          </a:p>
          <a:p>
            <a:r>
              <a:rPr lang="en-US" altLang="en-US" smtClean="0"/>
              <a:t>Several characteristics, taken together, sufficiently define the animal kingdom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"/>
          <a:stretch>
            <a:fillRect/>
          </a:stretch>
        </p:blipFill>
        <p:spPr>
          <a:xfrm>
            <a:off x="298704" y="1124712"/>
            <a:ext cx="8546592" cy="46085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32.9c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800" y="1305902"/>
            <a:ext cx="2007729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>
                <a:solidFill>
                  <a:srgbClr val="000000"/>
                </a:solidFill>
                <a:latin typeface="Arial"/>
              </a:rPr>
              <a:t>(c) Acoelomate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1613" y="1847240"/>
            <a:ext cx="215443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Body covering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(from ectoderm)</a:t>
            </a:r>
            <a:endParaRPr lang="en-US" sz="2193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0513" y="2171090"/>
            <a:ext cx="1594988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Tissue-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filled region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(from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mesoderm)</a:t>
            </a:r>
            <a:endParaRPr lang="en-US" sz="2193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1750" y="4276115"/>
            <a:ext cx="3091359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Wall of digestive cavity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3" b="1" smtClean="0">
                <a:solidFill>
                  <a:srgbClr val="000000"/>
                </a:solidFill>
                <a:latin typeface="Arial"/>
              </a:rPr>
              <a:t>(from endoderm)</a:t>
            </a:r>
            <a:endParaRPr lang="en-US" sz="2193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49664" y="2513384"/>
            <a:ext cx="25400" cy="872642"/>
          </a:xfrm>
          <a:custGeom>
            <a:avLst/>
            <a:gdLst>
              <a:gd name="connsiteX0" fmla="*/ 6350 w 25400"/>
              <a:gd name="connsiteY0" fmla="*/ 6350 h 872642"/>
              <a:gd name="connsiteX1" fmla="*/ 6350 w 25400"/>
              <a:gd name="connsiteY1" fmla="*/ 866292 h 8726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872642">
                <a:moveTo>
                  <a:pt x="6350" y="6350"/>
                </a:moveTo>
                <a:lnTo>
                  <a:pt x="6350" y="86629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708056" y="3062417"/>
            <a:ext cx="854621" cy="534835"/>
          </a:xfrm>
          <a:custGeom>
            <a:avLst/>
            <a:gdLst>
              <a:gd name="connsiteX0" fmla="*/ 6350 w 854621"/>
              <a:gd name="connsiteY0" fmla="*/ 528485 h 534835"/>
              <a:gd name="connsiteX1" fmla="*/ 848271 w 854621"/>
              <a:gd name="connsiteY1" fmla="*/ 6350 h 534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4621" h="534835">
                <a:moveTo>
                  <a:pt x="6350" y="528485"/>
                </a:moveTo>
                <a:lnTo>
                  <a:pt x="848271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659288" y="3749487"/>
            <a:ext cx="579884" cy="460667"/>
          </a:xfrm>
          <a:custGeom>
            <a:avLst/>
            <a:gdLst>
              <a:gd name="connsiteX0" fmla="*/ 573534 w 579884"/>
              <a:gd name="connsiteY0" fmla="*/ 6350 h 460667"/>
              <a:gd name="connsiteX1" fmla="*/ 6350 w 579884"/>
              <a:gd name="connsiteY1" fmla="*/ 454317 h 460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884" h="460667">
                <a:moveTo>
                  <a:pt x="573534" y="6350"/>
                </a:moveTo>
                <a:lnTo>
                  <a:pt x="6350" y="45431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457" y="5463080"/>
            <a:ext cx="129683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dirty="0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795" y="5463080"/>
            <a:ext cx="138980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 dirty="0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4857" y="5463080"/>
            <a:ext cx="140743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92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body cavity has many functions</a:t>
            </a:r>
          </a:p>
          <a:p>
            <a:pPr lvl="1"/>
            <a:r>
              <a:rPr lang="en-US" altLang="en-US" smtClean="0"/>
              <a:t>Fluid cushions the suspended organs</a:t>
            </a:r>
          </a:p>
          <a:p>
            <a:pPr lvl="1"/>
            <a:r>
              <a:rPr lang="en-US" altLang="en-US" smtClean="0"/>
              <a:t>Fluid acts like a skeleton against which muscles can work</a:t>
            </a:r>
          </a:p>
          <a:p>
            <a:pPr lvl="1"/>
            <a:r>
              <a:rPr lang="en-US" smtClean="0"/>
              <a:t>The cavity e</a:t>
            </a:r>
            <a:r>
              <a:rPr lang="en-US" altLang="en-US" smtClean="0"/>
              <a:t>nables internal organs to grow and move independently of the outer body wall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Terms such as coelomates and </a:t>
            </a:r>
            <a:r>
              <a:rPr lang="en-US" altLang="en-US" dirty="0" err="1" smtClean="0"/>
              <a:t>pseudocoelomates</a:t>
            </a:r>
            <a:r>
              <a:rPr lang="en-US" altLang="en-US" dirty="0" smtClean="0"/>
              <a:t> refer to organisms that have a similar body plan and belong to the same grade</a:t>
            </a:r>
          </a:p>
          <a:p>
            <a:r>
              <a:rPr lang="en-US" altLang="en-US" dirty="0" smtClean="0"/>
              <a:t>A grade is a group whose members share key biological features</a:t>
            </a:r>
          </a:p>
          <a:p>
            <a:r>
              <a:rPr lang="en-US" altLang="en-US" dirty="0" smtClean="0"/>
              <a:t>A grade is not necessarily a clade, an ancestor and all of its descendants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Protostome and Deuterostome Development</a:t>
            </a:r>
            <a:endParaRPr lang="en-US" altLang="en-US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Based on early development, many animals can be categorized as having </a:t>
            </a:r>
            <a:r>
              <a:rPr lang="en-US" altLang="en-US" b="1" smtClean="0"/>
              <a:t>protostome development </a:t>
            </a:r>
            <a:r>
              <a:rPr lang="en-US" altLang="en-US" smtClean="0"/>
              <a:t>or </a:t>
            </a:r>
            <a:r>
              <a:rPr lang="en-US" altLang="en-US" b="1" smtClean="0"/>
              <a:t>deuterostome development</a:t>
            </a:r>
          </a:p>
          <a:p>
            <a:r>
              <a:rPr lang="en-US" altLang="en-US" smtClean="0"/>
              <a:t>These developmental modes differ in cleavage, coelom formation, and fate of the blastopore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Cleavage</a:t>
            </a:r>
            <a:endParaRPr lang="en-US" alt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protostome development, cleavage is </a:t>
            </a:r>
            <a:r>
              <a:rPr lang="en-US" altLang="en-US" b="1" smtClean="0"/>
              <a:t>spiral </a:t>
            </a:r>
            <a:r>
              <a:rPr lang="en-US" altLang="en-US" smtClean="0"/>
              <a:t>and </a:t>
            </a:r>
            <a:r>
              <a:rPr lang="en-US" altLang="en-US" b="1" smtClean="0"/>
              <a:t>determinate</a:t>
            </a:r>
          </a:p>
          <a:p>
            <a:r>
              <a:rPr lang="en-US" altLang="en-US" smtClean="0"/>
              <a:t>In animals with determinate cleavage, the developmental fate of embryonic cells is determined early in development 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deuterostome development, cleavage is </a:t>
            </a:r>
            <a:r>
              <a:rPr lang="en-US" altLang="en-US" b="1" smtClean="0"/>
              <a:t>radial </a:t>
            </a:r>
            <a:r>
              <a:rPr lang="en-US" altLang="en-US" smtClean="0"/>
              <a:t>and </a:t>
            </a:r>
            <a:r>
              <a:rPr lang="en-US" altLang="en-US" b="1" smtClean="0"/>
              <a:t>indeterminate</a:t>
            </a:r>
          </a:p>
          <a:p>
            <a:r>
              <a:rPr lang="en-US" smtClean="0"/>
              <a:t>In animals w</a:t>
            </a:r>
            <a:r>
              <a:rPr lang="en-US" altLang="en-US" smtClean="0"/>
              <a:t>ith indeterminate cleavage, each cell in the early stages of cleavage retains the capacity to develop into a complete embryo</a:t>
            </a:r>
          </a:p>
          <a:p>
            <a:r>
              <a:rPr lang="en-US" altLang="en-US" smtClean="0"/>
              <a:t>Indeterminate cleavage makes possible identical twins and embryonic stem cells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"/>
          <a:stretch>
            <a:fillRect/>
          </a:stretch>
        </p:blipFill>
        <p:spPr>
          <a:xfrm>
            <a:off x="298704" y="298704"/>
            <a:ext cx="8546592" cy="62605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32.10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92374" y="375261"/>
            <a:ext cx="200696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Protostome development</a:t>
            </a:r>
          </a:p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(examples: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molluscs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,</a:t>
            </a:r>
          </a:p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annelids)</a:t>
            </a:r>
            <a:endParaRPr lang="en-US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0850" y="1075348"/>
            <a:ext cx="101117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27432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</a:rPr>
              <a:t>(a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)	Cleavage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884488" y="1027723"/>
            <a:ext cx="123751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Eight-cell stage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75236" y="375261"/>
            <a:ext cx="220252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US" sz="1300" b="1" smtClean="0">
                <a:solidFill>
                  <a:srgbClr val="FFFFFF"/>
                </a:solidFill>
                <a:latin typeface="Arial"/>
              </a:rPr>
              <a:t>Deuterostome development</a:t>
            </a:r>
          </a:p>
          <a:p>
            <a:pPr algn="ctr">
              <a:lnSpc>
                <a:spcPts val="1500"/>
              </a:lnSpc>
            </a:pPr>
            <a:r>
              <a:rPr lang="en-US" sz="1300" b="1" smtClean="0">
                <a:solidFill>
                  <a:srgbClr val="FFFFFF"/>
                </a:solidFill>
                <a:latin typeface="Arial"/>
              </a:rPr>
              <a:t>(examples: echinoderms,</a:t>
            </a:r>
          </a:p>
          <a:p>
            <a:pPr algn="ctr">
              <a:lnSpc>
                <a:spcPts val="1500"/>
              </a:lnSpc>
            </a:pPr>
            <a:r>
              <a:rPr lang="en-US" sz="1300" b="1" smtClean="0">
                <a:solidFill>
                  <a:srgbClr val="FFFFFF"/>
                </a:solidFill>
                <a:latin typeface="Arial"/>
              </a:rPr>
              <a:t>chordates)</a:t>
            </a:r>
            <a:endParaRPr lang="en-US" sz="13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594350" y="1027723"/>
            <a:ext cx="123751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Eight-cell stage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641600" y="2194536"/>
            <a:ext cx="180177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Spiral and determinate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50850" y="2556486"/>
            <a:ext cx="170687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27432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</a:rPr>
              <a:t>(b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)	Coelom </a:t>
            </a:r>
            <a:r>
              <a:rPr lang="en-US" sz="1300" b="1" dirty="0">
                <a:solidFill>
                  <a:srgbClr val="000000"/>
                </a:solidFill>
                <a:latin typeface="Arial"/>
              </a:rPr>
              <a:t>formation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191125" y="2194536"/>
            <a:ext cx="198932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Radial and indeterminate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008563" y="2502511"/>
            <a:ext cx="6123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Coelom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375150" y="3020036"/>
            <a:ext cx="99386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Archenteron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033838" y="3475648"/>
            <a:ext cx="6123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Coelom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408238" y="3724886"/>
            <a:ext cx="83516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665538" y="3762986"/>
            <a:ext cx="87363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Blastopore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2462213" y="4001111"/>
            <a:ext cx="216245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Solid masses of mesoderm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split and form coelom.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714750" y="4461486"/>
            <a:ext cx="41838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Anus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5316538" y="3753461"/>
            <a:ext cx="87363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Blastopore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6502400" y="3753461"/>
            <a:ext cx="83516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356225" y="4001111"/>
            <a:ext cx="166552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Folds of archenteron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form coelom.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6392863" y="4461486"/>
            <a:ext cx="50334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Mouth</a:t>
            </a: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450850" y="4496411"/>
            <a:ext cx="113300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274320">
              <a:lnSpc>
                <a:spcPts val="15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(c)	Fate of the</a:t>
            </a:r>
            <a:br>
              <a:rPr lang="en-US" sz="13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blastopore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4289425" y="5101248"/>
            <a:ext cx="114454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</a:rPr>
              <a:t>Digestive tube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3714750" y="5814036"/>
            <a:ext cx="50334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</a:rPr>
              <a:t>Mouth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2698750" y="6072798"/>
            <a:ext cx="169277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Mouth develops from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blastopore.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6397625" y="5814036"/>
            <a:ext cx="41838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Anus</a:t>
            </a: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83213" y="6072798"/>
            <a:ext cx="160781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Anus develops from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blastopore.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7993063" y="5898173"/>
            <a:ext cx="76944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32" name="TextBox 38"/>
          <p:cNvSpPr txBox="1">
            <a:spLocks noChangeArrowheads="1"/>
          </p:cNvSpPr>
          <p:nvPr/>
        </p:nvSpPr>
        <p:spPr bwMode="auto">
          <a:xfrm>
            <a:off x="7993063" y="6131536"/>
            <a:ext cx="83516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993063" y="6364898"/>
            <a:ext cx="8255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34" name="Freeform 33"/>
          <p:cNvSpPr/>
          <p:nvPr/>
        </p:nvSpPr>
        <p:spPr>
          <a:xfrm>
            <a:off x="5688144" y="2634295"/>
            <a:ext cx="347637" cy="228053"/>
          </a:xfrm>
          <a:custGeom>
            <a:avLst/>
            <a:gdLst>
              <a:gd name="connsiteX0" fmla="*/ 6350 w 347637"/>
              <a:gd name="connsiteY0" fmla="*/ 6350 h 228053"/>
              <a:gd name="connsiteX1" fmla="*/ 341287 w 347637"/>
              <a:gd name="connsiteY1" fmla="*/ 221703 h 2280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7637" h="228053">
                <a:moveTo>
                  <a:pt x="6350" y="6350"/>
                </a:moveTo>
                <a:lnTo>
                  <a:pt x="341287" y="22170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406801" y="3124807"/>
            <a:ext cx="760564" cy="25400"/>
          </a:xfrm>
          <a:custGeom>
            <a:avLst/>
            <a:gdLst>
              <a:gd name="connsiteX0" fmla="*/ 6350 w 760564"/>
              <a:gd name="connsiteY0" fmla="*/ 6350 h 25400"/>
              <a:gd name="connsiteX1" fmla="*/ 754215 w 7605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0564" h="25400">
                <a:moveTo>
                  <a:pt x="6350" y="6350"/>
                </a:moveTo>
                <a:lnTo>
                  <a:pt x="754215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3486434" y="3124807"/>
            <a:ext cx="835723" cy="25400"/>
          </a:xfrm>
          <a:custGeom>
            <a:avLst/>
            <a:gdLst>
              <a:gd name="connsiteX0" fmla="*/ 829373 w 835723"/>
              <a:gd name="connsiteY0" fmla="*/ 6350 h 25400"/>
              <a:gd name="connsiteX1" fmla="*/ 6350 w 83572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723" h="25400">
                <a:moveTo>
                  <a:pt x="82937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463887" y="5206362"/>
            <a:ext cx="703478" cy="25400"/>
          </a:xfrm>
          <a:custGeom>
            <a:avLst/>
            <a:gdLst>
              <a:gd name="connsiteX0" fmla="*/ 6350 w 703478"/>
              <a:gd name="connsiteY0" fmla="*/ 6350 h 25400"/>
              <a:gd name="connsiteX1" fmla="*/ 697128 w 70347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3478" h="25400">
                <a:moveTo>
                  <a:pt x="6350" y="6350"/>
                </a:moveTo>
                <a:lnTo>
                  <a:pt x="697128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486434" y="5206362"/>
            <a:ext cx="750036" cy="25400"/>
          </a:xfrm>
          <a:custGeom>
            <a:avLst/>
            <a:gdLst>
              <a:gd name="connsiteX0" fmla="*/ 743686 w 750036"/>
              <a:gd name="connsiteY0" fmla="*/ 6350 h 25400"/>
              <a:gd name="connsiteX1" fmla="*/ 6350 w 75003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0036" h="25400">
                <a:moveTo>
                  <a:pt x="74368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717358" y="3377397"/>
            <a:ext cx="276847" cy="169037"/>
          </a:xfrm>
          <a:custGeom>
            <a:avLst/>
            <a:gdLst>
              <a:gd name="connsiteX0" fmla="*/ 6350 w 276847"/>
              <a:gd name="connsiteY0" fmla="*/ 6350 h 169037"/>
              <a:gd name="connsiteX1" fmla="*/ 270497 w 276847"/>
              <a:gd name="connsiteY1" fmla="*/ 162686 h 169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6847" h="169037">
                <a:moveTo>
                  <a:pt x="6350" y="6350"/>
                </a:moveTo>
                <a:lnTo>
                  <a:pt x="270497" y="162686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553618" y="4537529"/>
            <a:ext cx="106347" cy="146390"/>
          </a:xfrm>
          <a:custGeom>
            <a:avLst/>
            <a:gdLst>
              <a:gd name="connsiteX0" fmla="*/ 6350 w 184734"/>
              <a:gd name="connsiteY0" fmla="*/ 141706 h 148056"/>
              <a:gd name="connsiteX1" fmla="*/ 178384 w 184734"/>
              <a:gd name="connsiteY1" fmla="*/ 6350 h 148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734" h="148056">
                <a:moveTo>
                  <a:pt x="6350" y="141706"/>
                </a:moveTo>
                <a:lnTo>
                  <a:pt x="178384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6154666" y="4556579"/>
            <a:ext cx="184696" cy="148056"/>
          </a:xfrm>
          <a:custGeom>
            <a:avLst/>
            <a:gdLst>
              <a:gd name="connsiteX0" fmla="*/ 6350 w 184696"/>
              <a:gd name="connsiteY0" fmla="*/ 141706 h 148056"/>
              <a:gd name="connsiteX1" fmla="*/ 178346 w 184696"/>
              <a:gd name="connsiteY1" fmla="*/ 6350 h 148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696" h="148056">
                <a:moveTo>
                  <a:pt x="6350" y="141706"/>
                </a:moveTo>
                <a:lnTo>
                  <a:pt x="178346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3551238" y="5759450"/>
            <a:ext cx="108728" cy="148969"/>
          </a:xfrm>
          <a:custGeom>
            <a:avLst/>
            <a:gdLst>
              <a:gd name="connsiteX0" fmla="*/ 6350 w 184734"/>
              <a:gd name="connsiteY0" fmla="*/ 6350 h 99441"/>
              <a:gd name="connsiteX1" fmla="*/ 178384 w 184734"/>
              <a:gd name="connsiteY1" fmla="*/ 93091 h 99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734" h="99441">
                <a:moveTo>
                  <a:pt x="6350" y="6350"/>
                </a:moveTo>
                <a:lnTo>
                  <a:pt x="178384" y="9309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6154666" y="5783577"/>
            <a:ext cx="184696" cy="99441"/>
          </a:xfrm>
          <a:custGeom>
            <a:avLst/>
            <a:gdLst>
              <a:gd name="connsiteX0" fmla="*/ 6350 w 184696"/>
              <a:gd name="connsiteY0" fmla="*/ 6350 h 99441"/>
              <a:gd name="connsiteX1" fmla="*/ 178346 w 184696"/>
              <a:gd name="connsiteY1" fmla="*/ 93091 h 99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696" h="99441">
                <a:moveTo>
                  <a:pt x="6350" y="6350"/>
                </a:moveTo>
                <a:lnTo>
                  <a:pt x="178346" y="9309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3474496" y="3615293"/>
            <a:ext cx="160820" cy="218287"/>
          </a:xfrm>
          <a:custGeom>
            <a:avLst/>
            <a:gdLst>
              <a:gd name="connsiteX0" fmla="*/ 6350 w 160820"/>
              <a:gd name="connsiteY0" fmla="*/ 6350 h 218287"/>
              <a:gd name="connsiteX1" fmla="*/ 154470 w 160820"/>
              <a:gd name="connsiteY1" fmla="*/ 211937 h 218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0820" h="218287">
                <a:moveTo>
                  <a:pt x="6350" y="6350"/>
                </a:moveTo>
                <a:lnTo>
                  <a:pt x="154470" y="21193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2756717" y="3407039"/>
            <a:ext cx="461239" cy="340588"/>
          </a:xfrm>
          <a:custGeom>
            <a:avLst/>
            <a:gdLst>
              <a:gd name="connsiteX0" fmla="*/ 6350 w 461239"/>
              <a:gd name="connsiteY0" fmla="*/ 334238 h 340588"/>
              <a:gd name="connsiteX1" fmla="*/ 454889 w 461239"/>
              <a:gd name="connsiteY1" fmla="*/ 6350 h 340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1239" h="340588">
                <a:moveTo>
                  <a:pt x="6350" y="334238"/>
                </a:moveTo>
                <a:lnTo>
                  <a:pt x="454889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6263657" y="2880954"/>
            <a:ext cx="624382" cy="875652"/>
          </a:xfrm>
          <a:custGeom>
            <a:avLst/>
            <a:gdLst>
              <a:gd name="connsiteX0" fmla="*/ 618032 w 624382"/>
              <a:gd name="connsiteY0" fmla="*/ 869302 h 875652"/>
              <a:gd name="connsiteX1" fmla="*/ 6350 w 624382"/>
              <a:gd name="connsiteY1" fmla="*/ 6350 h 875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4382" h="875652">
                <a:moveTo>
                  <a:pt x="618032" y="869302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6072687" y="3564417"/>
            <a:ext cx="140322" cy="207098"/>
          </a:xfrm>
          <a:custGeom>
            <a:avLst/>
            <a:gdLst>
              <a:gd name="connsiteX0" fmla="*/ 133972 w 140322"/>
              <a:gd name="connsiteY0" fmla="*/ 6350 h 207098"/>
              <a:gd name="connsiteX1" fmla="*/ 6350 w 140322"/>
              <a:gd name="connsiteY1" fmla="*/ 200748 h 207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322" h="207098">
                <a:moveTo>
                  <a:pt x="133972" y="6350"/>
                </a:moveTo>
                <a:lnTo>
                  <a:pt x="6350" y="20074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"/>
          <a:stretch>
            <a:fillRect/>
          </a:stretch>
        </p:blipFill>
        <p:spPr>
          <a:xfrm>
            <a:off x="298704" y="2136648"/>
            <a:ext cx="8546592" cy="25847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32.10a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90837" y="2208213"/>
            <a:ext cx="246221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Protostome development</a:t>
            </a:r>
          </a:p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(examples: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</a:rPr>
              <a:t>molluscs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,</a:t>
            </a:r>
          </a:p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annelids)</a:t>
            </a:r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8313" y="3044825"/>
            <a:ext cx="1208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(a) Cleavage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368675" y="2987675"/>
            <a:ext cx="15180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Eight-cell stage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905499" y="2206625"/>
            <a:ext cx="270106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Deuterostome development</a:t>
            </a:r>
          </a:p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(examples: echinoderms,</a:t>
            </a:r>
          </a:p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chordates)</a:t>
            </a: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500813" y="2987675"/>
            <a:ext cx="15180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Eight-cell stage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904875" y="3816350"/>
            <a:ext cx="9457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904875" y="4090988"/>
            <a:ext cx="10259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904875" y="4368800"/>
            <a:ext cx="10130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024188" y="4370388"/>
            <a:ext cx="22137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Spiral and determinate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043613" y="4370388"/>
            <a:ext cx="2441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Radial and indeterminate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Coelom Formation</a:t>
            </a:r>
            <a:endParaRPr lang="en-US" altLang="en-US" i="1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protostome development, the splitting of solid masses of mesoderm forms the coelom</a:t>
            </a:r>
          </a:p>
          <a:p>
            <a:r>
              <a:rPr lang="en-US" altLang="en-US" smtClean="0"/>
              <a:t>In deuterostome development, the mesoderm buds from the wall of the </a:t>
            </a:r>
            <a:r>
              <a:rPr lang="en-US" altLang="en-US" b="1" smtClean="0"/>
              <a:t>archenteron</a:t>
            </a:r>
            <a:r>
              <a:rPr lang="en-US" altLang="en-US" smtClean="0"/>
              <a:t> to form the coelom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"/>
          <a:stretch>
            <a:fillRect/>
          </a:stretch>
        </p:blipFill>
        <p:spPr>
          <a:xfrm>
            <a:off x="298704" y="1840992"/>
            <a:ext cx="8546592" cy="31760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32.10b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41013" y="1924662"/>
            <a:ext cx="246221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Protostome development</a:t>
            </a:r>
          </a:p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(examples: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</a:rPr>
              <a:t>molluscs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,</a:t>
            </a:r>
          </a:p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annelids)</a:t>
            </a:r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903300" y="1907199"/>
            <a:ext cx="270106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Deuterostome development</a:t>
            </a:r>
          </a:p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(examples: echinoderms,</a:t>
            </a:r>
          </a:p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chordates)</a:t>
            </a: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83626" y="4151923"/>
            <a:ext cx="9457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883626" y="4426561"/>
            <a:ext cx="10259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883626" y="4704373"/>
            <a:ext cx="10130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68310" y="2747964"/>
            <a:ext cx="20774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(b) Coelom formation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868985" y="2660652"/>
            <a:ext cx="7518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Coelom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091110" y="3273427"/>
            <a:ext cx="1218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Archenteron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713285" y="3814764"/>
            <a:ext cx="7518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Coelom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787648" y="4110039"/>
            <a:ext cx="10259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276723" y="4154489"/>
            <a:ext cx="10708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Blastopore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2851148" y="4435477"/>
            <a:ext cx="2657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</a:rPr>
              <a:t>Solid masses of mesoderm</a:t>
            </a:r>
          </a:p>
          <a:p>
            <a:pPr>
              <a:lnSpc>
                <a:spcPts val="182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</a:rPr>
              <a:t>split and form coelom.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6232523" y="4143377"/>
            <a:ext cx="10708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Blastopore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7639048" y="4143377"/>
            <a:ext cx="10259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6280148" y="4435477"/>
            <a:ext cx="2040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</a:rPr>
              <a:t>Folds of archenteron</a:t>
            </a:r>
          </a:p>
          <a:p>
            <a:pPr>
              <a:lnSpc>
                <a:spcPts val="182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</a:rPr>
              <a:t>form coelom.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678050" y="2814370"/>
            <a:ext cx="409625" cy="267881"/>
          </a:xfrm>
          <a:custGeom>
            <a:avLst/>
            <a:gdLst>
              <a:gd name="connsiteX0" fmla="*/ 6350 w 409625"/>
              <a:gd name="connsiteY0" fmla="*/ 6350 h 267881"/>
              <a:gd name="connsiteX1" fmla="*/ 403275 w 409625"/>
              <a:gd name="connsiteY1" fmla="*/ 261531 h 2678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9625" h="267881">
                <a:moveTo>
                  <a:pt x="6350" y="6350"/>
                </a:moveTo>
                <a:lnTo>
                  <a:pt x="403275" y="26153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344650" y="3395648"/>
            <a:ext cx="898969" cy="25400"/>
          </a:xfrm>
          <a:custGeom>
            <a:avLst/>
            <a:gdLst>
              <a:gd name="connsiteX0" fmla="*/ 6350 w 898969"/>
              <a:gd name="connsiteY0" fmla="*/ 6350 h 25400"/>
              <a:gd name="connsiteX1" fmla="*/ 892619 w 89896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8969" h="25400">
                <a:moveTo>
                  <a:pt x="6350" y="6350"/>
                </a:moveTo>
                <a:lnTo>
                  <a:pt x="892619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068823" y="3395648"/>
            <a:ext cx="988047" cy="25400"/>
          </a:xfrm>
          <a:custGeom>
            <a:avLst/>
            <a:gdLst>
              <a:gd name="connsiteX0" fmla="*/ 981697 w 988047"/>
              <a:gd name="connsiteY0" fmla="*/ 6350 h 25400"/>
              <a:gd name="connsiteX1" fmla="*/ 6350 w 98804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88047" h="25400">
                <a:moveTo>
                  <a:pt x="98169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342495" y="3694987"/>
            <a:ext cx="325729" cy="197993"/>
          </a:xfrm>
          <a:custGeom>
            <a:avLst/>
            <a:gdLst>
              <a:gd name="connsiteX0" fmla="*/ 6350 w 325729"/>
              <a:gd name="connsiteY0" fmla="*/ 6350 h 197993"/>
              <a:gd name="connsiteX1" fmla="*/ 319379 w 325729"/>
              <a:gd name="connsiteY1" fmla="*/ 191642 h 197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5729" h="197993">
                <a:moveTo>
                  <a:pt x="6350" y="6350"/>
                </a:moveTo>
                <a:lnTo>
                  <a:pt x="319379" y="19164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054650" y="3976927"/>
            <a:ext cx="188252" cy="256336"/>
          </a:xfrm>
          <a:custGeom>
            <a:avLst/>
            <a:gdLst>
              <a:gd name="connsiteX0" fmla="*/ 6350 w 188252"/>
              <a:gd name="connsiteY0" fmla="*/ 6350 h 256336"/>
              <a:gd name="connsiteX1" fmla="*/ 181902 w 188252"/>
              <a:gd name="connsiteY1" fmla="*/ 249986 h 256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8252" h="256336">
                <a:moveTo>
                  <a:pt x="6350" y="6350"/>
                </a:moveTo>
                <a:lnTo>
                  <a:pt x="181902" y="249986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204029" y="3730115"/>
            <a:ext cx="544259" cy="401281"/>
          </a:xfrm>
          <a:custGeom>
            <a:avLst/>
            <a:gdLst>
              <a:gd name="connsiteX0" fmla="*/ 6350 w 544259"/>
              <a:gd name="connsiteY0" fmla="*/ 394931 h 401281"/>
              <a:gd name="connsiteX1" fmla="*/ 537909 w 544259"/>
              <a:gd name="connsiteY1" fmla="*/ 6350 h 4012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4259" h="401281">
                <a:moveTo>
                  <a:pt x="6350" y="394931"/>
                </a:moveTo>
                <a:lnTo>
                  <a:pt x="537909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7360079" y="3106685"/>
            <a:ext cx="737616" cy="1035354"/>
          </a:xfrm>
          <a:custGeom>
            <a:avLst/>
            <a:gdLst>
              <a:gd name="connsiteX0" fmla="*/ 731265 w 737616"/>
              <a:gd name="connsiteY0" fmla="*/ 1029004 h 1035354"/>
              <a:gd name="connsiteX1" fmla="*/ 6350 w 737616"/>
              <a:gd name="connsiteY1" fmla="*/ 6350 h 1035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7616" h="1035354">
                <a:moveTo>
                  <a:pt x="731265" y="1029004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7133764" y="3916640"/>
            <a:ext cx="163956" cy="243077"/>
          </a:xfrm>
          <a:custGeom>
            <a:avLst/>
            <a:gdLst>
              <a:gd name="connsiteX0" fmla="*/ 157607 w 163956"/>
              <a:gd name="connsiteY0" fmla="*/ 6350 h 243077"/>
              <a:gd name="connsiteX1" fmla="*/ 6350 w 163956"/>
              <a:gd name="connsiteY1" fmla="*/ 236727 h 243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3956" h="243077">
                <a:moveTo>
                  <a:pt x="157607" y="6350"/>
                </a:moveTo>
                <a:lnTo>
                  <a:pt x="6350" y="23672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Nutritional Mode</a:t>
            </a:r>
            <a:endParaRPr lang="en-US" alt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Animals are heterotrophs that ingest their food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Fate of the Blastopore</a:t>
            </a:r>
            <a:endParaRPr lang="en-US" altLang="en-US" i="1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/>
              <a:t>blastopore </a:t>
            </a:r>
            <a:r>
              <a:rPr lang="en-US" altLang="en-US" smtClean="0"/>
              <a:t>forms during gastrulation and connects the archenteron to the exterior of the gastrula</a:t>
            </a:r>
          </a:p>
          <a:p>
            <a:r>
              <a:rPr lang="en-US" altLang="en-US" smtClean="0"/>
              <a:t>In protostome development, the blastopore becomes the mouth</a:t>
            </a:r>
          </a:p>
          <a:p>
            <a:r>
              <a:rPr lang="en-US" altLang="en-US" smtClean="0"/>
              <a:t>In deuterostome development, the blastopore becomes the anus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>
          <a:xfrm>
            <a:off x="298704" y="1728216"/>
            <a:ext cx="8546592" cy="3401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32.10c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83880" y="1805587"/>
            <a:ext cx="246221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Protostome development</a:t>
            </a:r>
          </a:p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(examples: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</a:rPr>
              <a:t>molluscs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,</a:t>
            </a:r>
          </a:p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annelids)</a:t>
            </a:r>
            <a:endParaRPr lang="en-US" sz="1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898537" y="1792887"/>
            <a:ext cx="270106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Deuterostome development</a:t>
            </a:r>
          </a:p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(examples: echinoderms,</a:t>
            </a:r>
          </a:p>
          <a:p>
            <a:pPr algn="ctr">
              <a:lnSpc>
                <a:spcPts val="1820"/>
              </a:lnSpc>
            </a:pPr>
            <a:r>
              <a:rPr lang="en-US" sz="1600" b="1" smtClean="0">
                <a:solidFill>
                  <a:srgbClr val="FFFFFF"/>
                </a:solidFill>
                <a:latin typeface="Arial"/>
              </a:rPr>
              <a:t>chordates)</a:t>
            </a: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86006" y="4216206"/>
            <a:ext cx="9457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Ectoderm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886006" y="4490844"/>
            <a:ext cx="10259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Mesoderm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886006" y="4768656"/>
            <a:ext cx="10130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Endoderm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66727" y="2635252"/>
            <a:ext cx="1371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10896" indent="-310896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(c)	Fate of the</a:t>
            </a:r>
            <a:br>
              <a:rPr lang="en-US" sz="16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blastopore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332289" y="2597152"/>
            <a:ext cx="51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Anus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477127" y="2597152"/>
            <a:ext cx="6155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Mouth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987927" y="3368677"/>
            <a:ext cx="14026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Digestive tube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4287839" y="4164015"/>
            <a:ext cx="6155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Mouth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128964" y="4506915"/>
            <a:ext cx="2075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</a:rPr>
              <a:t>Mouth develops from</a:t>
            </a:r>
          </a:p>
          <a:p>
            <a:pPr>
              <a:lnSpc>
                <a:spcPts val="182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</a:rPr>
              <a:t>blastopore.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7477127" y="4164015"/>
            <a:ext cx="51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Anus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6308727" y="4506915"/>
            <a:ext cx="1971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</a:rPr>
              <a:t>Anus develops from</a:t>
            </a:r>
          </a:p>
          <a:p>
            <a:pPr>
              <a:lnSpc>
                <a:spcPts val="182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</a:rPr>
              <a:t>blastopore.</a:t>
            </a: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16702" y="3474461"/>
            <a:ext cx="830922" cy="25400"/>
          </a:xfrm>
          <a:custGeom>
            <a:avLst/>
            <a:gdLst>
              <a:gd name="connsiteX0" fmla="*/ 6350 w 830922"/>
              <a:gd name="connsiteY0" fmla="*/ 6350 h 25400"/>
              <a:gd name="connsiteX1" fmla="*/ 824572 w 83092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0922" h="25400">
                <a:moveTo>
                  <a:pt x="6350" y="6350"/>
                </a:moveTo>
                <a:lnTo>
                  <a:pt x="824572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074448" y="3474461"/>
            <a:ext cx="886072" cy="25400"/>
          </a:xfrm>
          <a:custGeom>
            <a:avLst/>
            <a:gdLst>
              <a:gd name="connsiteX0" fmla="*/ 879722 w 886072"/>
              <a:gd name="connsiteY0" fmla="*/ 6350 h 25400"/>
              <a:gd name="connsiteX1" fmla="*/ 6350 w 88607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6072" h="25400">
                <a:moveTo>
                  <a:pt x="87972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121943" y="2704816"/>
            <a:ext cx="184375" cy="169353"/>
          </a:xfrm>
          <a:custGeom>
            <a:avLst/>
            <a:gdLst>
              <a:gd name="connsiteX0" fmla="*/ 6350 w 260172"/>
              <a:gd name="connsiteY0" fmla="*/ 166674 h 173024"/>
              <a:gd name="connsiteX1" fmla="*/ 253822 w 260172"/>
              <a:gd name="connsiteY1" fmla="*/ 6350 h 173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172" h="173024">
                <a:moveTo>
                  <a:pt x="6350" y="166674"/>
                </a:moveTo>
                <a:lnTo>
                  <a:pt x="253822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234925" y="2704816"/>
            <a:ext cx="216420" cy="173024"/>
          </a:xfrm>
          <a:custGeom>
            <a:avLst/>
            <a:gdLst>
              <a:gd name="connsiteX0" fmla="*/ 6350 w 216420"/>
              <a:gd name="connsiteY0" fmla="*/ 166674 h 173024"/>
              <a:gd name="connsiteX1" fmla="*/ 210070 w 216420"/>
              <a:gd name="connsiteY1" fmla="*/ 6350 h 173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420" h="173024">
                <a:moveTo>
                  <a:pt x="6350" y="166674"/>
                </a:moveTo>
                <a:lnTo>
                  <a:pt x="21007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131469" y="4117181"/>
            <a:ext cx="131149" cy="156427"/>
          </a:xfrm>
          <a:custGeom>
            <a:avLst/>
            <a:gdLst>
              <a:gd name="connsiteX0" fmla="*/ 6350 w 216471"/>
              <a:gd name="connsiteY0" fmla="*/ 6350 h 115455"/>
              <a:gd name="connsiteX1" fmla="*/ 210121 w 216471"/>
              <a:gd name="connsiteY1" fmla="*/ 109105 h 115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471" h="115455">
                <a:moveTo>
                  <a:pt x="6350" y="6350"/>
                </a:moveTo>
                <a:lnTo>
                  <a:pt x="210121" y="10910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7234925" y="4158153"/>
            <a:ext cx="216420" cy="115455"/>
          </a:xfrm>
          <a:custGeom>
            <a:avLst/>
            <a:gdLst>
              <a:gd name="connsiteX0" fmla="*/ 6350 w 216420"/>
              <a:gd name="connsiteY0" fmla="*/ 6350 h 115455"/>
              <a:gd name="connsiteX1" fmla="*/ 210070 w 216420"/>
              <a:gd name="connsiteY1" fmla="*/ 109105 h 115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420" h="115455">
                <a:moveTo>
                  <a:pt x="6350" y="6350"/>
                </a:moveTo>
                <a:lnTo>
                  <a:pt x="210070" y="10910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32.4: Views of animal phylogeny continue to be shaped by new molecular and morphological data</a:t>
            </a:r>
            <a:endParaRPr lang="en-US" altLang="en-US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By 500 million years ago, most animal phyla with members alive today were established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Diversification of Animals</a:t>
            </a:r>
            <a:endParaRPr lang="en-US" altLang="en-US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Zoologists recognize about three dozen animal phyla</a:t>
            </a:r>
          </a:p>
          <a:p>
            <a:r>
              <a:rPr lang="en-US" altLang="en-US" smtClean="0"/>
              <a:t>Phylogenies are now based on a combination of whole-genome analysis, morphological traits, ribosomal RNA (rRNA) genes, </a:t>
            </a:r>
            <a:r>
              <a:rPr lang="en-US" altLang="en-US" i="1" smtClean="0"/>
              <a:t>Hox</a:t>
            </a:r>
            <a:r>
              <a:rPr lang="en-US" altLang="en-US" smtClean="0"/>
              <a:t> genes, protein-coding nuclear genes, and mitochondrial genes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Five important points about the relationships among living animals are reflected in their phylogeny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All animals share a common ancestor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Sponges are the sister group to all other animals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 smtClean="0"/>
              <a:t>Eumetazoa</a:t>
            </a:r>
            <a:r>
              <a:rPr lang="en-US" altLang="en-US" dirty="0" smtClean="0"/>
              <a:t> (</a:t>
            </a:r>
            <a:r>
              <a:rPr lang="ja-JP" altLang="en-US" dirty="0" smtClean="0"/>
              <a:t>“</a:t>
            </a:r>
            <a:r>
              <a:rPr lang="en-US" altLang="ja-JP" dirty="0" smtClean="0"/>
              <a:t>true animals</a:t>
            </a:r>
            <a:r>
              <a:rPr lang="ja-JP" altLang="en-US" dirty="0" smtClean="0"/>
              <a:t>”</a:t>
            </a:r>
            <a:r>
              <a:rPr lang="en-US" altLang="ja-JP" dirty="0" smtClean="0"/>
              <a:t>) is a clade of animals with tissues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4"/>
            </a:pPr>
            <a:r>
              <a:rPr lang="en-US" altLang="en-US" dirty="0" smtClean="0"/>
              <a:t>Most animal phyla belong to the clade </a:t>
            </a:r>
            <a:r>
              <a:rPr lang="en-US" altLang="en-US" dirty="0" err="1" smtClean="0"/>
              <a:t>Bilateria</a:t>
            </a:r>
            <a:endParaRPr lang="en-US" altLang="en-US" dirty="0" smtClean="0"/>
          </a:p>
          <a:p>
            <a:pPr marL="971550" lvl="1" indent="-514350">
              <a:buFont typeface="+mj-lt"/>
              <a:buAutoNum type="arabicPeriod" startAt="4"/>
            </a:pPr>
            <a:r>
              <a:rPr lang="en-US" altLang="en-US" dirty="0" smtClean="0"/>
              <a:t>There are three major clades of </a:t>
            </a:r>
            <a:r>
              <a:rPr lang="en-US" altLang="en-US" dirty="0" err="1" smtClean="0"/>
              <a:t>bilaterian</a:t>
            </a:r>
            <a:r>
              <a:rPr lang="en-US" altLang="en-US" dirty="0" smtClean="0"/>
              <a:t> animals, all of which are </a:t>
            </a:r>
            <a:r>
              <a:rPr lang="en-US" altLang="en-US" b="1" dirty="0" smtClean="0"/>
              <a:t>invertebrates</a:t>
            </a:r>
            <a:r>
              <a:rPr lang="en-US" altLang="en-US" dirty="0" smtClean="0"/>
              <a:t>, animals that lack a backbone, except </a:t>
            </a:r>
            <a:r>
              <a:rPr lang="en-US" altLang="en-US" dirty="0" err="1" smtClean="0"/>
              <a:t>Chordata</a:t>
            </a:r>
            <a:r>
              <a:rPr lang="en-US" altLang="en-US" dirty="0" smtClean="0"/>
              <a:t>, which includes </a:t>
            </a:r>
            <a:r>
              <a:rPr lang="en-US" altLang="en-US" b="1" dirty="0" smtClean="0"/>
              <a:t>vertebrates</a:t>
            </a:r>
            <a:r>
              <a:rPr lang="en-US" altLang="en-US" dirty="0" smtClean="0"/>
              <a:t>, animals with a backbone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463040" y="213360"/>
            <a:ext cx="621792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32.11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817149" y="520763"/>
            <a:ext cx="62998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Porifera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2563" y="780588"/>
            <a:ext cx="192360" cy="66043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Metazoa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00736" y="987488"/>
            <a:ext cx="102752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ANCESTRAL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PROTIST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817149" y="943038"/>
            <a:ext cx="93936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Ctenophora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6674" y="1169312"/>
            <a:ext cx="192360" cy="881652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Eumetazoa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9199" y="2196173"/>
            <a:ext cx="192360" cy="1170192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Deuterostomia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318424" y="3517963"/>
            <a:ext cx="86401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670 million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years ago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0853" y="2596064"/>
            <a:ext cx="192360" cy="658835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Bilateria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7860" y="3242583"/>
            <a:ext cx="192360" cy="1312860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Lophotrochozoa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9010" y="5708601"/>
            <a:ext cx="192360" cy="87363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Ecdysozoa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817149" y="1351026"/>
            <a:ext cx="66845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Cnidaria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817149" y="1755838"/>
            <a:ext cx="54822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Acoela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810799" y="2152713"/>
            <a:ext cx="111408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Hemichordata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810799" y="2565463"/>
            <a:ext cx="120706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Echinodermata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5817149" y="2962338"/>
            <a:ext cx="73417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Chordata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817149" y="3367151"/>
            <a:ext cx="128240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Platyhelminthes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817149" y="3748151"/>
            <a:ext cx="95539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Syndermata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5817149" y="4167251"/>
            <a:ext cx="87363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Ectoprocta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5817149" y="4575238"/>
            <a:ext cx="102271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Brachiopoda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5817149" y="4981638"/>
            <a:ext cx="71654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Mollusca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5817149" y="5388038"/>
            <a:ext cx="70692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Annelida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5817149" y="5792851"/>
            <a:ext cx="80791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Nematoda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5817149" y="6199251"/>
            <a:ext cx="91050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Arthropoda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83374" y="1839976"/>
            <a:ext cx="86401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770 million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years ago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2927899" y="2335276"/>
            <a:ext cx="86401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680 million</a:t>
            </a:r>
          </a:p>
          <a:p>
            <a:pPr>
              <a:lnSpc>
                <a:spcPts val="1500"/>
              </a:lnSpc>
            </a:pPr>
            <a:r>
              <a:rPr lang="en-US" sz="1300" b="1" smtClean="0">
                <a:solidFill>
                  <a:srgbClr val="000000"/>
                </a:solidFill>
                <a:latin typeface="Arial"/>
              </a:rPr>
              <a:t>years ago</a:t>
            </a:r>
            <a:endParaRPr lang="en-US" sz="13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827631" y="1122035"/>
            <a:ext cx="57577" cy="707212"/>
          </a:xfrm>
          <a:custGeom>
            <a:avLst/>
            <a:gdLst>
              <a:gd name="connsiteX0" fmla="*/ 51227 w 57577"/>
              <a:gd name="connsiteY0" fmla="*/ 6349 h 707212"/>
              <a:gd name="connsiteX1" fmla="*/ 6350 w 57577"/>
              <a:gd name="connsiteY1" fmla="*/ 700862 h 707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577" h="707212">
                <a:moveTo>
                  <a:pt x="51227" y="6349"/>
                </a:moveTo>
                <a:lnTo>
                  <a:pt x="6350" y="70086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3463582" y="1613943"/>
            <a:ext cx="60731" cy="707199"/>
          </a:xfrm>
          <a:custGeom>
            <a:avLst/>
            <a:gdLst>
              <a:gd name="connsiteX0" fmla="*/ 54381 w 60731"/>
              <a:gd name="connsiteY0" fmla="*/ 6350 h 707199"/>
              <a:gd name="connsiteX1" fmla="*/ 6350 w 60731"/>
              <a:gd name="connsiteY1" fmla="*/ 700849 h 707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731" h="707199">
                <a:moveTo>
                  <a:pt x="54381" y="6350"/>
                </a:moveTo>
                <a:lnTo>
                  <a:pt x="6350" y="70084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118979" y="2925243"/>
            <a:ext cx="113588" cy="619315"/>
          </a:xfrm>
          <a:custGeom>
            <a:avLst/>
            <a:gdLst>
              <a:gd name="connsiteX0" fmla="*/ 107238 w 113588"/>
              <a:gd name="connsiteY0" fmla="*/ 6350 h 619315"/>
              <a:gd name="connsiteX1" fmla="*/ 6350 w 113588"/>
              <a:gd name="connsiteY1" fmla="*/ 612965 h 6193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3588" h="619315">
                <a:moveTo>
                  <a:pt x="107238" y="6350"/>
                </a:moveTo>
                <a:lnTo>
                  <a:pt x="6350" y="61296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"/>
          <a:stretch>
            <a:fillRect/>
          </a:stretch>
        </p:blipFill>
        <p:spPr>
          <a:xfrm>
            <a:off x="1850136" y="1502664"/>
            <a:ext cx="5443728" cy="38526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32.11a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577311" y="1816527"/>
            <a:ext cx="67807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</a:rPr>
              <a:t>Porifera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4263" y="2058443"/>
            <a:ext cx="205184" cy="705321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Metazoa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89549" y="2264202"/>
            <a:ext cx="11076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</a:rPr>
              <a:t>ANCESTRAL</a:t>
            </a:r>
          </a:p>
          <a:p>
            <a:pPr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</a:rPr>
              <a:t>PROTIST</a:t>
            </a:r>
            <a:endParaRPr lang="en-US" sz="1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577311" y="2232452"/>
            <a:ext cx="100348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</a:rPr>
              <a:t>Ctenophora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6012" y="2442391"/>
            <a:ext cx="205184" cy="945772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</a:rPr>
              <a:t>Eumetazoa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800899" y="4905802"/>
            <a:ext cx="92493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</a:rPr>
              <a:t>670 million</a:t>
            </a:r>
          </a:p>
          <a:p>
            <a:pPr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</a:rPr>
              <a:t>years ago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577311" y="2645202"/>
            <a:ext cx="71654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</a:rPr>
              <a:t>Cnidaria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577311" y="3056364"/>
            <a:ext cx="58669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</a:rPr>
              <a:t>Acoela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475336" y="3140502"/>
            <a:ext cx="92493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</a:rPr>
              <a:t>770 million</a:t>
            </a:r>
          </a:p>
          <a:p>
            <a:pPr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</a:rPr>
              <a:t>years ago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3205586" y="3654852"/>
            <a:ext cx="92493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</a:rPr>
              <a:t>680 million</a:t>
            </a:r>
          </a:p>
          <a:p>
            <a:pPr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</a:rPr>
              <a:t>years ago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4020" y="3895538"/>
            <a:ext cx="205184" cy="706925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Bilateria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331355" y="2433275"/>
            <a:ext cx="61428" cy="716686"/>
          </a:xfrm>
          <a:custGeom>
            <a:avLst/>
            <a:gdLst>
              <a:gd name="connsiteX0" fmla="*/ 55078 w 61428"/>
              <a:gd name="connsiteY0" fmla="*/ 6349 h 716686"/>
              <a:gd name="connsiteX1" fmla="*/ 6350 w 61428"/>
              <a:gd name="connsiteY1" fmla="*/ 710336 h 716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428" h="716686">
                <a:moveTo>
                  <a:pt x="55078" y="6349"/>
                </a:moveTo>
                <a:lnTo>
                  <a:pt x="6350" y="710336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972831" y="2931927"/>
            <a:ext cx="68300" cy="734644"/>
          </a:xfrm>
          <a:custGeom>
            <a:avLst/>
            <a:gdLst>
              <a:gd name="connsiteX0" fmla="*/ 61950 w 68300"/>
              <a:gd name="connsiteY0" fmla="*/ 6350 h 734644"/>
              <a:gd name="connsiteX1" fmla="*/ 6350 w 68300"/>
              <a:gd name="connsiteY1" fmla="*/ 728294 h 7346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300" h="734644">
                <a:moveTo>
                  <a:pt x="61950" y="6350"/>
                </a:moveTo>
                <a:lnTo>
                  <a:pt x="6350" y="72829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671928" y="4260957"/>
            <a:ext cx="64007" cy="662914"/>
          </a:xfrm>
          <a:custGeom>
            <a:avLst/>
            <a:gdLst>
              <a:gd name="connsiteX0" fmla="*/ 57658 w 64007"/>
              <a:gd name="connsiteY0" fmla="*/ 6350 h 662914"/>
              <a:gd name="connsiteX1" fmla="*/ 6350 w 64007"/>
              <a:gd name="connsiteY1" fmla="*/ 656564 h 662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007" h="662914">
                <a:moveTo>
                  <a:pt x="57658" y="6350"/>
                </a:moveTo>
                <a:lnTo>
                  <a:pt x="6350" y="65656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243328" y="213360"/>
            <a:ext cx="4657344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32.11b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458433" y="328124"/>
            <a:ext cx="13673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Hemichordata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458433" y="872636"/>
            <a:ext cx="14811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Echinodermata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458433" y="1423499"/>
            <a:ext cx="8992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Chordata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1946" y="1938764"/>
            <a:ext cx="234680" cy="1604606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Lophotrochozoa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458433" y="1994999"/>
            <a:ext cx="15741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Platyhelminthes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458433" y="2577611"/>
            <a:ext cx="11733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Syndermata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58433" y="3160224"/>
            <a:ext cx="10708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Ectoprocta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458433" y="3744424"/>
            <a:ext cx="12519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Brachiopoda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458433" y="4327036"/>
            <a:ext cx="8784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Mollusca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458433" y="4909649"/>
            <a:ext cx="8656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Annelida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6987" y="5421548"/>
            <a:ext cx="230832" cy="1069203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Ecdysozoa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458433" y="5508136"/>
            <a:ext cx="9906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Nematoda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458433" y="6090749"/>
            <a:ext cx="11156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Arthropoda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2932" y="416900"/>
            <a:ext cx="230832" cy="1436291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Deuterostomia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bilaterians are divided into three clades: Deuterostomia, Ecdysozoa, and Lophotrochozoa</a:t>
            </a:r>
          </a:p>
          <a:p>
            <a:r>
              <a:rPr lang="en-US" altLang="en-US" b="1" smtClean="0"/>
              <a:t>Deuterostomia</a:t>
            </a:r>
            <a:r>
              <a:rPr lang="en-US" altLang="en-US" smtClean="0"/>
              <a:t> includes hemichordates (acorn worms), echinoderms (sea stars and relatives), and chordates</a:t>
            </a:r>
          </a:p>
          <a:p>
            <a:r>
              <a:rPr lang="en-US" altLang="en-US" smtClean="0"/>
              <a:t>This clade includes both vertebrates and invertebrates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Cell Structure and Specialization</a:t>
            </a:r>
            <a:endParaRPr lang="en-US" alt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Animals are multicellular eukaryotes</a:t>
            </a:r>
          </a:p>
          <a:p>
            <a:r>
              <a:rPr lang="en-US" altLang="en-US" smtClean="0"/>
              <a:t>Cells are supported by structural proteins such as collagen, rather than cell walls</a:t>
            </a:r>
          </a:p>
          <a:p>
            <a:r>
              <a:rPr lang="en-US" altLang="en-US" smtClean="0"/>
              <a:t>Nervous tissue and muscle tissue are unique, defining characteristics of animals</a:t>
            </a:r>
          </a:p>
          <a:p>
            <a:r>
              <a:rPr lang="en-US" altLang="en-US" b="1" smtClean="0"/>
              <a:t>Tissues</a:t>
            </a:r>
            <a:r>
              <a:rPr lang="en-US" altLang="en-US" smtClean="0"/>
              <a:t> are groups of similar cells that act as a functional unit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ecdysozoans and the lophotochozoans are composed entirely of invertebrates</a:t>
            </a:r>
          </a:p>
          <a:p>
            <a:r>
              <a:rPr lang="en-US" altLang="en-US" smtClean="0"/>
              <a:t>Members of </a:t>
            </a:r>
            <a:r>
              <a:rPr lang="en-US" altLang="en-US" b="1" smtClean="0"/>
              <a:t>Ecdysozoa </a:t>
            </a:r>
            <a:r>
              <a:rPr lang="en-US" altLang="en-US" smtClean="0"/>
              <a:t>secrete external skeletons</a:t>
            </a:r>
          </a:p>
          <a:p>
            <a:r>
              <a:rPr lang="en-US" altLang="en-US" smtClean="0"/>
              <a:t>As they grow, they shed their exoskeletons through a process called ecdysis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Lophotrochozoa</a:t>
            </a:r>
            <a:r>
              <a:rPr lang="en-US" altLang="en-US" smtClean="0"/>
              <a:t> is another clade of bilaterian invertebrates</a:t>
            </a:r>
          </a:p>
          <a:p>
            <a:r>
              <a:rPr lang="en-US" altLang="en-US" smtClean="0"/>
              <a:t>Some lophotrochozoans</a:t>
            </a:r>
            <a:r>
              <a:rPr lang="en-US" altLang="en-US" b="1" smtClean="0"/>
              <a:t> </a:t>
            </a:r>
            <a:r>
              <a:rPr lang="en-US" altLang="en-US" smtClean="0"/>
              <a:t>have a feeding structure called a </a:t>
            </a:r>
            <a:r>
              <a:rPr lang="en-US" altLang="en-US" b="1" smtClean="0"/>
              <a:t>lophophore</a:t>
            </a:r>
          </a:p>
          <a:p>
            <a:r>
              <a:rPr lang="en-US" altLang="en-US" smtClean="0"/>
              <a:t>Others go through a distinct developmental stage called the </a:t>
            </a:r>
            <a:r>
              <a:rPr lang="en-US" altLang="en-US" b="1" smtClean="0"/>
              <a:t>trochophore larva</a:t>
            </a:r>
            <a:endParaRPr lang="en-US" alt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"/>
          <a:stretch>
            <a:fillRect/>
          </a:stretch>
        </p:blipFill>
        <p:spPr>
          <a:xfrm>
            <a:off x="512064" y="978408"/>
            <a:ext cx="8119872" cy="49011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32.12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46846" y="1182260"/>
            <a:ext cx="149880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en-US" sz="2000" b="1" dirty="0" err="1">
                <a:solidFill>
                  <a:srgbClr val="FFFFFF"/>
                </a:solidFill>
                <a:latin typeface="Arial"/>
              </a:rPr>
              <a:t>Lophophore</a:t>
            </a:r>
            <a:endParaRPr lang="en-US" sz="2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057653" y="1492617"/>
            <a:ext cx="125194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</a:rPr>
              <a:t>Apical tuft</a:t>
            </a:r>
          </a:p>
          <a:p>
            <a:pPr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</a:rPr>
              <a:t>of cilia</a:t>
            </a:r>
            <a:endParaRPr lang="en-US" sz="20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044953" y="3964354"/>
            <a:ext cx="76944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Mouth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961190" y="4913679"/>
            <a:ext cx="64280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Anus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41215" y="5320079"/>
            <a:ext cx="358207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84048" indent="-384048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(a)	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</a:rPr>
              <a:t>Lophophore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 feeding</a:t>
            </a:r>
            <a:br>
              <a:rPr lang="en-US" sz="20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structures of an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</a:rPr>
              <a:t>ectoproct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05253" y="5321667"/>
            <a:ext cx="365420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02336" indent="-402336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(b)	Structure of a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</a:rPr>
              <a:t>trochophore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larva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951448" y="3343490"/>
            <a:ext cx="97759" cy="184544"/>
          </a:xfrm>
          <a:custGeom>
            <a:avLst/>
            <a:gdLst>
              <a:gd name="connsiteX0" fmla="*/ 6350 w 97759"/>
              <a:gd name="connsiteY0" fmla="*/ 6668 h 184544"/>
              <a:gd name="connsiteX1" fmla="*/ 82219 w 97759"/>
              <a:gd name="connsiteY1" fmla="*/ 74308 h 184544"/>
              <a:gd name="connsiteX2" fmla="*/ 69176 w 97759"/>
              <a:gd name="connsiteY2" fmla="*/ 178194 h 184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7759" h="184544">
                <a:moveTo>
                  <a:pt x="6350" y="6668"/>
                </a:moveTo>
                <a:cubicBezTo>
                  <a:pt x="30898" y="-3352"/>
                  <a:pt x="64884" y="26950"/>
                  <a:pt x="82219" y="74308"/>
                </a:cubicBezTo>
                <a:cubicBezTo>
                  <a:pt x="99580" y="121654"/>
                  <a:pt x="93713" y="168250"/>
                  <a:pt x="69176" y="17819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7253833" y="4806949"/>
            <a:ext cx="664718" cy="230098"/>
          </a:xfrm>
          <a:custGeom>
            <a:avLst/>
            <a:gdLst>
              <a:gd name="connsiteX0" fmla="*/ 6350 w 664718"/>
              <a:gd name="connsiteY0" fmla="*/ 6350 h 230098"/>
              <a:gd name="connsiteX1" fmla="*/ 658367 w 664718"/>
              <a:gd name="connsiteY1" fmla="*/ 223748 h 230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4718" h="230098">
                <a:moveTo>
                  <a:pt x="6350" y="6350"/>
                </a:moveTo>
                <a:lnTo>
                  <a:pt x="658367" y="22374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351447" y="1641627"/>
            <a:ext cx="714870" cy="25400"/>
          </a:xfrm>
          <a:custGeom>
            <a:avLst/>
            <a:gdLst>
              <a:gd name="connsiteX0" fmla="*/ 6350 w 714870"/>
              <a:gd name="connsiteY0" fmla="*/ 6959 h 25400"/>
              <a:gd name="connsiteX1" fmla="*/ 708520 w 71487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4870" h="25400">
                <a:moveTo>
                  <a:pt x="6350" y="6959"/>
                </a:moveTo>
                <a:lnTo>
                  <a:pt x="70852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494388" y="3437318"/>
            <a:ext cx="502323" cy="551116"/>
          </a:xfrm>
          <a:custGeom>
            <a:avLst/>
            <a:gdLst>
              <a:gd name="connsiteX0" fmla="*/ 6350 w 502323"/>
              <a:gd name="connsiteY0" fmla="*/ 544766 h 551116"/>
              <a:gd name="connsiteX1" fmla="*/ 495973 w 502323"/>
              <a:gd name="connsiteY1" fmla="*/ 6350 h 551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2323" h="551116">
                <a:moveTo>
                  <a:pt x="6350" y="544766"/>
                </a:moveTo>
                <a:lnTo>
                  <a:pt x="495973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75995" y="1171666"/>
            <a:ext cx="2236708" cy="1527552"/>
            <a:chOff x="383" y="726"/>
            <a:chExt cx="2236708" cy="1527552"/>
          </a:xfrm>
        </p:grpSpPr>
        <p:sp>
          <p:nvSpPr>
            <p:cNvPr id="17" name="Freeform 3"/>
            <p:cNvSpPr/>
            <p:nvPr/>
          </p:nvSpPr>
          <p:spPr>
            <a:xfrm>
              <a:off x="677176" y="256730"/>
              <a:ext cx="273773" cy="356768"/>
            </a:xfrm>
            <a:custGeom>
              <a:avLst/>
              <a:gdLst>
                <a:gd name="connsiteX0" fmla="*/ 6350 w 273773"/>
                <a:gd name="connsiteY0" fmla="*/ 6350 h 356768"/>
                <a:gd name="connsiteX1" fmla="*/ 267423 w 273773"/>
                <a:gd name="connsiteY1" fmla="*/ 350418 h 3567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73773" h="356768">
                  <a:moveTo>
                    <a:pt x="6350" y="6350"/>
                  </a:moveTo>
                  <a:lnTo>
                    <a:pt x="267423" y="350418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3"/>
            <p:cNvSpPr/>
            <p:nvPr/>
          </p:nvSpPr>
          <p:spPr>
            <a:xfrm>
              <a:off x="383" y="726"/>
              <a:ext cx="2236708" cy="1527552"/>
            </a:xfrm>
            <a:custGeom>
              <a:avLst/>
              <a:gdLst>
                <a:gd name="connsiteX0" fmla="*/ 2230358 w 2236708"/>
                <a:gd name="connsiteY0" fmla="*/ 66887 h 1527552"/>
                <a:gd name="connsiteX1" fmla="*/ 2081184 w 2236708"/>
                <a:gd name="connsiteY1" fmla="*/ 18780 h 1527552"/>
                <a:gd name="connsiteX2" fmla="*/ 1081186 w 2236708"/>
                <a:gd name="connsiteY2" fmla="*/ 607730 h 1527552"/>
                <a:gd name="connsiteX3" fmla="*/ 945601 w 2236708"/>
                <a:gd name="connsiteY3" fmla="*/ 603640 h 1527552"/>
                <a:gd name="connsiteX4" fmla="*/ 919388 w 2236708"/>
                <a:gd name="connsiteY4" fmla="*/ 736165 h 1527552"/>
                <a:gd name="connsiteX5" fmla="*/ 29468 w 2236708"/>
                <a:gd name="connsiteY5" fmla="*/ 1364929 h 1527552"/>
                <a:gd name="connsiteX6" fmla="*/ 42441 w 2236708"/>
                <a:gd name="connsiteY6" fmla="*/ 1521202 h 15275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236708" h="1527552">
                  <a:moveTo>
                    <a:pt x="2230358" y="66887"/>
                  </a:moveTo>
                  <a:cubicBezTo>
                    <a:pt x="2230358" y="66887"/>
                    <a:pt x="2140798" y="-28501"/>
                    <a:pt x="2081184" y="18780"/>
                  </a:cubicBezTo>
                  <a:cubicBezTo>
                    <a:pt x="2021634" y="66125"/>
                    <a:pt x="1128023" y="570595"/>
                    <a:pt x="1081186" y="607730"/>
                  </a:cubicBezTo>
                  <a:cubicBezTo>
                    <a:pt x="1034386" y="644928"/>
                    <a:pt x="945601" y="603640"/>
                    <a:pt x="945601" y="603640"/>
                  </a:cubicBezTo>
                  <a:cubicBezTo>
                    <a:pt x="945601" y="603640"/>
                    <a:pt x="966213" y="699017"/>
                    <a:pt x="919388" y="736165"/>
                  </a:cubicBezTo>
                  <a:cubicBezTo>
                    <a:pt x="872576" y="773338"/>
                    <a:pt x="89074" y="1317685"/>
                    <a:pt x="29468" y="1364929"/>
                  </a:cubicBezTo>
                  <a:cubicBezTo>
                    <a:pt x="-30136" y="1412313"/>
                    <a:pt x="42441" y="1521202"/>
                    <a:pt x="42441" y="1521202"/>
                  </a:cubicBez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75979" y="1171650"/>
            <a:ext cx="2236708" cy="1527552"/>
            <a:chOff x="383" y="726"/>
            <a:chExt cx="2236708" cy="1527552"/>
          </a:xfrm>
        </p:grpSpPr>
        <p:sp>
          <p:nvSpPr>
            <p:cNvPr id="21" name="Freeform 3"/>
            <p:cNvSpPr/>
            <p:nvPr/>
          </p:nvSpPr>
          <p:spPr>
            <a:xfrm>
              <a:off x="677176" y="256730"/>
              <a:ext cx="273773" cy="356768"/>
            </a:xfrm>
            <a:custGeom>
              <a:avLst/>
              <a:gdLst>
                <a:gd name="connsiteX0" fmla="*/ 6350 w 273773"/>
                <a:gd name="connsiteY0" fmla="*/ 6350 h 356768"/>
                <a:gd name="connsiteX1" fmla="*/ 267423 w 273773"/>
                <a:gd name="connsiteY1" fmla="*/ 350418 h 3567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73773" h="356768">
                  <a:moveTo>
                    <a:pt x="6350" y="6350"/>
                  </a:moveTo>
                  <a:lnTo>
                    <a:pt x="267423" y="35041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3"/>
            <p:cNvSpPr/>
            <p:nvPr/>
          </p:nvSpPr>
          <p:spPr>
            <a:xfrm>
              <a:off x="383" y="726"/>
              <a:ext cx="2236708" cy="1527552"/>
            </a:xfrm>
            <a:custGeom>
              <a:avLst/>
              <a:gdLst>
                <a:gd name="connsiteX0" fmla="*/ 2230358 w 2236708"/>
                <a:gd name="connsiteY0" fmla="*/ 66887 h 1527552"/>
                <a:gd name="connsiteX1" fmla="*/ 2081184 w 2236708"/>
                <a:gd name="connsiteY1" fmla="*/ 18780 h 1527552"/>
                <a:gd name="connsiteX2" fmla="*/ 1081186 w 2236708"/>
                <a:gd name="connsiteY2" fmla="*/ 607730 h 1527552"/>
                <a:gd name="connsiteX3" fmla="*/ 945601 w 2236708"/>
                <a:gd name="connsiteY3" fmla="*/ 603640 h 1527552"/>
                <a:gd name="connsiteX4" fmla="*/ 919388 w 2236708"/>
                <a:gd name="connsiteY4" fmla="*/ 736165 h 1527552"/>
                <a:gd name="connsiteX5" fmla="*/ 29468 w 2236708"/>
                <a:gd name="connsiteY5" fmla="*/ 1364929 h 1527552"/>
                <a:gd name="connsiteX6" fmla="*/ 42441 w 2236708"/>
                <a:gd name="connsiteY6" fmla="*/ 1521202 h 15275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236708" h="1527552">
                  <a:moveTo>
                    <a:pt x="2230358" y="66887"/>
                  </a:moveTo>
                  <a:cubicBezTo>
                    <a:pt x="2230358" y="66887"/>
                    <a:pt x="2140798" y="-28501"/>
                    <a:pt x="2081184" y="18780"/>
                  </a:cubicBezTo>
                  <a:cubicBezTo>
                    <a:pt x="2021634" y="66125"/>
                    <a:pt x="1128023" y="570595"/>
                    <a:pt x="1081186" y="607730"/>
                  </a:cubicBezTo>
                  <a:cubicBezTo>
                    <a:pt x="1034386" y="644928"/>
                    <a:pt x="945601" y="603640"/>
                    <a:pt x="945601" y="603640"/>
                  </a:cubicBezTo>
                  <a:cubicBezTo>
                    <a:pt x="945601" y="603640"/>
                    <a:pt x="966213" y="699017"/>
                    <a:pt x="919388" y="736165"/>
                  </a:cubicBezTo>
                  <a:cubicBezTo>
                    <a:pt x="872576" y="773338"/>
                    <a:pt x="89074" y="1317685"/>
                    <a:pt x="29468" y="1364929"/>
                  </a:cubicBezTo>
                  <a:cubicBezTo>
                    <a:pt x="-30136" y="1412313"/>
                    <a:pt x="42441" y="1521202"/>
                    <a:pt x="42441" y="1521202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645920" y="213360"/>
            <a:ext cx="585216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32.12a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93995" y="696120"/>
            <a:ext cx="179215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err="1">
                <a:solidFill>
                  <a:srgbClr val="FFFFFF"/>
                </a:solidFill>
                <a:latin typeface="Arial"/>
              </a:rPr>
              <a:t>Lophophore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37555" y="496426"/>
            <a:ext cx="3478774" cy="2373544"/>
            <a:chOff x="593" y="1126"/>
            <a:chExt cx="3478774" cy="2373544"/>
          </a:xfrm>
        </p:grpSpPr>
        <p:sp>
          <p:nvSpPr>
            <p:cNvPr id="8" name="Freeform 7"/>
            <p:cNvSpPr/>
            <p:nvPr/>
          </p:nvSpPr>
          <p:spPr>
            <a:xfrm>
              <a:off x="593" y="1126"/>
              <a:ext cx="3478774" cy="2373544"/>
            </a:xfrm>
            <a:custGeom>
              <a:avLst/>
              <a:gdLst>
                <a:gd name="connsiteX0" fmla="*/ 3472424 w 3478774"/>
                <a:gd name="connsiteY0" fmla="*/ 100663 h 2373544"/>
                <a:gd name="connsiteX1" fmla="*/ 3239938 w 3478774"/>
                <a:gd name="connsiteY1" fmla="*/ 25720 h 2373544"/>
                <a:gd name="connsiteX2" fmla="*/ 1681470 w 3478774"/>
                <a:gd name="connsiteY2" fmla="*/ 943562 h 2373544"/>
                <a:gd name="connsiteX3" fmla="*/ 1470155 w 3478774"/>
                <a:gd name="connsiteY3" fmla="*/ 937225 h 2373544"/>
                <a:gd name="connsiteX4" fmla="*/ 1429325 w 3478774"/>
                <a:gd name="connsiteY4" fmla="*/ 1143740 h 2373544"/>
                <a:gd name="connsiteX5" fmla="*/ 42380 w 3478774"/>
                <a:gd name="connsiteY5" fmla="*/ 2123659 h 2373544"/>
                <a:gd name="connsiteX6" fmla="*/ 62596 w 3478774"/>
                <a:gd name="connsiteY6" fmla="*/ 2367194 h 23735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3478774" h="2373544">
                  <a:moveTo>
                    <a:pt x="3472424" y="100663"/>
                  </a:moveTo>
                  <a:cubicBezTo>
                    <a:pt x="3472424" y="100663"/>
                    <a:pt x="3332852" y="-47951"/>
                    <a:pt x="3239938" y="25720"/>
                  </a:cubicBezTo>
                  <a:cubicBezTo>
                    <a:pt x="3147089" y="99520"/>
                    <a:pt x="1754445" y="885688"/>
                    <a:pt x="1681470" y="943562"/>
                  </a:cubicBezTo>
                  <a:cubicBezTo>
                    <a:pt x="1608483" y="1001538"/>
                    <a:pt x="1470155" y="937225"/>
                    <a:pt x="1470155" y="937225"/>
                  </a:cubicBezTo>
                  <a:cubicBezTo>
                    <a:pt x="1470155" y="937225"/>
                    <a:pt x="1502286" y="1085815"/>
                    <a:pt x="1429325" y="1143740"/>
                  </a:cubicBezTo>
                  <a:cubicBezTo>
                    <a:pt x="1356325" y="1201664"/>
                    <a:pt x="135284" y="2050024"/>
                    <a:pt x="42380" y="2123659"/>
                  </a:cubicBezTo>
                  <a:cubicBezTo>
                    <a:pt x="-50513" y="2197484"/>
                    <a:pt x="62596" y="2367194"/>
                    <a:pt x="62596" y="2367194"/>
                  </a:cubicBez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9" name="Freeform 3"/>
            <p:cNvSpPr/>
            <p:nvPr/>
          </p:nvSpPr>
          <p:spPr>
            <a:xfrm>
              <a:off x="1055369" y="400113"/>
              <a:ext cx="419569" cy="548894"/>
            </a:xfrm>
            <a:custGeom>
              <a:avLst/>
              <a:gdLst>
                <a:gd name="connsiteX0" fmla="*/ 6350 w 419569"/>
                <a:gd name="connsiteY0" fmla="*/ 6350 h 548894"/>
                <a:gd name="connsiteX1" fmla="*/ 413219 w 419569"/>
                <a:gd name="connsiteY1" fmla="*/ 542543 h 5488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19569" h="548894">
                  <a:moveTo>
                    <a:pt x="6350" y="6350"/>
                  </a:moveTo>
                  <a:lnTo>
                    <a:pt x="413219" y="542543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7571" y="494061"/>
            <a:ext cx="3478774" cy="2373544"/>
            <a:chOff x="593" y="1126"/>
            <a:chExt cx="3478774" cy="2373544"/>
          </a:xfrm>
        </p:grpSpPr>
        <p:sp>
          <p:nvSpPr>
            <p:cNvPr id="11" name="Freeform 10"/>
            <p:cNvSpPr/>
            <p:nvPr/>
          </p:nvSpPr>
          <p:spPr>
            <a:xfrm>
              <a:off x="593" y="1126"/>
              <a:ext cx="3478774" cy="2373544"/>
            </a:xfrm>
            <a:custGeom>
              <a:avLst/>
              <a:gdLst>
                <a:gd name="connsiteX0" fmla="*/ 3472424 w 3478774"/>
                <a:gd name="connsiteY0" fmla="*/ 100663 h 2373544"/>
                <a:gd name="connsiteX1" fmla="*/ 3239938 w 3478774"/>
                <a:gd name="connsiteY1" fmla="*/ 25720 h 2373544"/>
                <a:gd name="connsiteX2" fmla="*/ 1681470 w 3478774"/>
                <a:gd name="connsiteY2" fmla="*/ 943562 h 2373544"/>
                <a:gd name="connsiteX3" fmla="*/ 1470155 w 3478774"/>
                <a:gd name="connsiteY3" fmla="*/ 937225 h 2373544"/>
                <a:gd name="connsiteX4" fmla="*/ 1429325 w 3478774"/>
                <a:gd name="connsiteY4" fmla="*/ 1143740 h 2373544"/>
                <a:gd name="connsiteX5" fmla="*/ 42380 w 3478774"/>
                <a:gd name="connsiteY5" fmla="*/ 2123659 h 2373544"/>
                <a:gd name="connsiteX6" fmla="*/ 62596 w 3478774"/>
                <a:gd name="connsiteY6" fmla="*/ 2367194 h 23735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3478774" h="2373544">
                  <a:moveTo>
                    <a:pt x="3472424" y="100663"/>
                  </a:moveTo>
                  <a:cubicBezTo>
                    <a:pt x="3472424" y="100663"/>
                    <a:pt x="3332852" y="-47951"/>
                    <a:pt x="3239938" y="25720"/>
                  </a:cubicBezTo>
                  <a:cubicBezTo>
                    <a:pt x="3147089" y="99520"/>
                    <a:pt x="1754445" y="885688"/>
                    <a:pt x="1681470" y="943562"/>
                  </a:cubicBezTo>
                  <a:cubicBezTo>
                    <a:pt x="1608483" y="1001538"/>
                    <a:pt x="1470155" y="937225"/>
                    <a:pt x="1470155" y="937225"/>
                  </a:cubicBezTo>
                  <a:cubicBezTo>
                    <a:pt x="1470155" y="937225"/>
                    <a:pt x="1502286" y="1085815"/>
                    <a:pt x="1429325" y="1143740"/>
                  </a:cubicBezTo>
                  <a:cubicBezTo>
                    <a:pt x="1356325" y="1201664"/>
                    <a:pt x="135284" y="2050024"/>
                    <a:pt x="42380" y="2123659"/>
                  </a:cubicBezTo>
                  <a:cubicBezTo>
                    <a:pt x="-50513" y="2197484"/>
                    <a:pt x="62596" y="2367194"/>
                    <a:pt x="62596" y="2367194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2" name="Freeform 3"/>
            <p:cNvSpPr/>
            <p:nvPr/>
          </p:nvSpPr>
          <p:spPr>
            <a:xfrm>
              <a:off x="1055369" y="400113"/>
              <a:ext cx="419569" cy="548894"/>
            </a:xfrm>
            <a:custGeom>
              <a:avLst/>
              <a:gdLst>
                <a:gd name="connsiteX0" fmla="*/ 6350 w 419569"/>
                <a:gd name="connsiteY0" fmla="*/ 6350 h 548894"/>
                <a:gd name="connsiteX1" fmla="*/ 413219 w 419569"/>
                <a:gd name="connsiteY1" fmla="*/ 542543 h 5488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19569" h="548894">
                  <a:moveTo>
                    <a:pt x="6350" y="6350"/>
                  </a:moveTo>
                  <a:lnTo>
                    <a:pt x="413219" y="54254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Future Directions in Animal Systematics</a:t>
            </a:r>
            <a:endParaRPr lang="en-US" altLang="en-US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Systematics, like all fields of scientific research, is an ongoing, dynamic process of inquiry</a:t>
            </a:r>
          </a:p>
          <a:p>
            <a:r>
              <a:rPr lang="en-US" altLang="en-US" dirty="0" smtClean="0"/>
              <a:t>Three outstanding questions are the focus of current research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Are sponges monophyletic?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Are ctenophores basal metazoans?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Are acoelomate flatworms basal </a:t>
            </a:r>
            <a:r>
              <a:rPr lang="en-US" altLang="en-US" dirty="0" err="1" smtClean="0"/>
              <a:t>bilaterians</a:t>
            </a:r>
            <a:r>
              <a:rPr lang="en-US" altLang="en-US" dirty="0" smtClean="0"/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>
            <a:fillRect/>
          </a:stretch>
        </p:blipFill>
        <p:spPr>
          <a:xfrm>
            <a:off x="298704" y="1112520"/>
            <a:ext cx="8546592" cy="46329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32.UN01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"/>
          <a:stretch>
            <a:fillRect/>
          </a:stretch>
        </p:blipFill>
        <p:spPr>
          <a:xfrm>
            <a:off x="1078992" y="667512"/>
            <a:ext cx="6986016" cy="55229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32.UN02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755060" y="672010"/>
            <a:ext cx="83516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Fungi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755060" y="2501421"/>
            <a:ext cx="129843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Sponges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21022" y="3111987"/>
            <a:ext cx="1659109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</a:rPr>
              <a:t>Common</a:t>
            </a:r>
          </a:p>
          <a:p>
            <a:pPr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</a:rPr>
              <a:t>ancestor of</a:t>
            </a:r>
          </a:p>
          <a:p>
            <a:pPr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</a:rPr>
              <a:t>fungi and</a:t>
            </a:r>
          </a:p>
          <a:p>
            <a:pPr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</a:rPr>
              <a:t>animals</a:t>
            </a:r>
          </a:p>
          <a:p>
            <a:pPr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</a:rPr>
              <a:t>(1 bya)</a:t>
            </a: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178422" y="5175737"/>
            <a:ext cx="302647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</a:rPr>
              <a:t>Most recent</a:t>
            </a:r>
          </a:p>
          <a:p>
            <a:pPr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</a:rPr>
              <a:t>common ancestor of</a:t>
            </a:r>
          </a:p>
          <a:p>
            <a:pPr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</a:rPr>
              <a:t>animals (770 mya)</a:t>
            </a:r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755060" y="4305003"/>
            <a:ext cx="1247136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All other</a:t>
            </a:r>
          </a:p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animals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64882" y="2315338"/>
            <a:ext cx="1185901" cy="970051"/>
          </a:xfrm>
          <a:custGeom>
            <a:avLst/>
            <a:gdLst>
              <a:gd name="connsiteX0" fmla="*/ 6350 w 1185901"/>
              <a:gd name="connsiteY0" fmla="*/ 963701 h 970051"/>
              <a:gd name="connsiteX1" fmla="*/ 1179551 w 1185901"/>
              <a:gd name="connsiteY1" fmla="*/ 6350 h 970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5901" h="970051">
                <a:moveTo>
                  <a:pt x="6350" y="963701"/>
                </a:moveTo>
                <a:lnTo>
                  <a:pt x="1179551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033332" y="3730079"/>
            <a:ext cx="987412" cy="1447609"/>
          </a:xfrm>
          <a:custGeom>
            <a:avLst/>
            <a:gdLst>
              <a:gd name="connsiteX0" fmla="*/ 6350 w 987412"/>
              <a:gd name="connsiteY0" fmla="*/ 1441259 h 1447609"/>
              <a:gd name="connsiteX1" fmla="*/ 981062 w 987412"/>
              <a:gd name="connsiteY1" fmla="*/ 6350 h 14476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87412" h="1447609">
                <a:moveTo>
                  <a:pt x="6350" y="1441259"/>
                </a:moveTo>
                <a:lnTo>
                  <a:pt x="981062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>
            <a:fillRect/>
          </a:stretch>
        </p:blipFill>
        <p:spPr>
          <a:xfrm>
            <a:off x="298704" y="1901952"/>
            <a:ext cx="8546592" cy="305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32.UN03</a:t>
            </a:r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51940" y="1908149"/>
            <a:ext cx="220573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535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–525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mya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Cambrian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explosion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34973" y="2732088"/>
            <a:ext cx="202619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560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</a:rPr>
              <a:t>mya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algn="r">
              <a:lnSpc>
                <a:spcPts val="2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</a:rPr>
              <a:t>Ediacaran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 animals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20675" y="3355975"/>
            <a:ext cx="37189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Era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8526" y="3794920"/>
            <a:ext cx="159979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00" b="1" dirty="0" err="1">
                <a:solidFill>
                  <a:srgbClr val="000000"/>
                </a:solidFill>
                <a:latin typeface="Arial"/>
              </a:rPr>
              <a:t>Neoproterozoic</a:t>
            </a:r>
            <a:endParaRPr lang="en-US" sz="1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7188" y="4370388"/>
            <a:ext cx="5770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1,000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82935" y="2473326"/>
            <a:ext cx="12439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365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</a:rPr>
              <a:t>mya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Early land</a:t>
            </a:r>
          </a:p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vertebrates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457763" y="1908202"/>
            <a:ext cx="15645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Origin and</a:t>
            </a:r>
          </a:p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diversification</a:t>
            </a:r>
          </a:p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of dinosaurs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214405" y="2468563"/>
            <a:ext cx="12311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Increased </a:t>
            </a:r>
          </a:p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diversity of</a:t>
            </a:r>
          </a:p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mammals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8081963" y="3709988"/>
            <a:ext cx="65402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Ceno-</a:t>
            </a:r>
          </a:p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zoic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7908925" y="4370388"/>
            <a:ext cx="25648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66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440113" y="3806825"/>
            <a:ext cx="106439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Paleozoic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5727700" y="4370388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252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3351213" y="4668838"/>
            <a:ext cx="296234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Millions of years ago (mya)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6459538" y="3806825"/>
            <a:ext cx="103874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Mesozoic</a:t>
            </a: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2452688" y="4370388"/>
            <a:ext cx="3847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541</a:t>
            </a: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8689975" y="4370388"/>
            <a:ext cx="12824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22" name="Freeform 21"/>
          <p:cNvSpPr/>
          <p:nvPr/>
        </p:nvSpPr>
        <p:spPr>
          <a:xfrm>
            <a:off x="8746590" y="3696309"/>
            <a:ext cx="25400" cy="628573"/>
          </a:xfrm>
          <a:custGeom>
            <a:avLst/>
            <a:gdLst>
              <a:gd name="connsiteX0" fmla="*/ 6350 w 25400"/>
              <a:gd name="connsiteY0" fmla="*/ 622223 h 628573"/>
              <a:gd name="connsiteX1" fmla="*/ 6350 w 25400"/>
              <a:gd name="connsiteY1" fmla="*/ 6350 h 628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28573">
                <a:moveTo>
                  <a:pt x="6350" y="622223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8030932" y="3698353"/>
            <a:ext cx="25400" cy="506348"/>
          </a:xfrm>
          <a:custGeom>
            <a:avLst/>
            <a:gdLst>
              <a:gd name="connsiteX0" fmla="*/ 6350 w 25400"/>
              <a:gd name="connsiteY0" fmla="*/ 6350 h 506348"/>
              <a:gd name="connsiteX1" fmla="*/ 6350 w 25400"/>
              <a:gd name="connsiteY1" fmla="*/ 499998 h 50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06348">
                <a:moveTo>
                  <a:pt x="6350" y="6350"/>
                </a:moveTo>
                <a:lnTo>
                  <a:pt x="6350" y="49999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8030932" y="4192002"/>
            <a:ext cx="25400" cy="132829"/>
          </a:xfrm>
          <a:custGeom>
            <a:avLst/>
            <a:gdLst>
              <a:gd name="connsiteX0" fmla="*/ 6350 w 25400"/>
              <a:gd name="connsiteY0" fmla="*/ 6350 h 132829"/>
              <a:gd name="connsiteX1" fmla="*/ 6350 w 25400"/>
              <a:gd name="connsiteY1" fmla="*/ 126479 h 132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32829">
                <a:moveTo>
                  <a:pt x="6350" y="6350"/>
                </a:moveTo>
                <a:lnTo>
                  <a:pt x="6350" y="12647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912483" y="3698353"/>
            <a:ext cx="25400" cy="506348"/>
          </a:xfrm>
          <a:custGeom>
            <a:avLst/>
            <a:gdLst>
              <a:gd name="connsiteX0" fmla="*/ 6350 w 25400"/>
              <a:gd name="connsiteY0" fmla="*/ 6350 h 506348"/>
              <a:gd name="connsiteX1" fmla="*/ 6350 w 25400"/>
              <a:gd name="connsiteY1" fmla="*/ 499998 h 50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06348">
                <a:moveTo>
                  <a:pt x="6350" y="6350"/>
                </a:moveTo>
                <a:lnTo>
                  <a:pt x="6350" y="49999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912483" y="4192002"/>
            <a:ext cx="25400" cy="132829"/>
          </a:xfrm>
          <a:custGeom>
            <a:avLst/>
            <a:gdLst>
              <a:gd name="connsiteX0" fmla="*/ 6350 w 25400"/>
              <a:gd name="connsiteY0" fmla="*/ 6350 h 132829"/>
              <a:gd name="connsiteX1" fmla="*/ 6350 w 25400"/>
              <a:gd name="connsiteY1" fmla="*/ 126479 h 132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32829">
                <a:moveTo>
                  <a:pt x="6350" y="6350"/>
                </a:moveTo>
                <a:lnTo>
                  <a:pt x="6350" y="12647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637077" y="3698353"/>
            <a:ext cx="25400" cy="506348"/>
          </a:xfrm>
          <a:custGeom>
            <a:avLst/>
            <a:gdLst>
              <a:gd name="connsiteX0" fmla="*/ 6350 w 25400"/>
              <a:gd name="connsiteY0" fmla="*/ 6350 h 506348"/>
              <a:gd name="connsiteX1" fmla="*/ 6350 w 25400"/>
              <a:gd name="connsiteY1" fmla="*/ 499998 h 50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06348">
                <a:moveTo>
                  <a:pt x="6350" y="6350"/>
                </a:moveTo>
                <a:lnTo>
                  <a:pt x="6350" y="49999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637077" y="4192002"/>
            <a:ext cx="25400" cy="132829"/>
          </a:xfrm>
          <a:custGeom>
            <a:avLst/>
            <a:gdLst>
              <a:gd name="connsiteX0" fmla="*/ 6350 w 25400"/>
              <a:gd name="connsiteY0" fmla="*/ 6350 h 132829"/>
              <a:gd name="connsiteX1" fmla="*/ 6350 w 25400"/>
              <a:gd name="connsiteY1" fmla="*/ 126479 h 132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32829">
                <a:moveTo>
                  <a:pt x="6350" y="6350"/>
                </a:moveTo>
                <a:lnTo>
                  <a:pt x="6350" y="12647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638174" y="3698353"/>
            <a:ext cx="25400" cy="506348"/>
          </a:xfrm>
          <a:custGeom>
            <a:avLst/>
            <a:gdLst>
              <a:gd name="connsiteX0" fmla="*/ 6350 w 25400"/>
              <a:gd name="connsiteY0" fmla="*/ 6350 h 506348"/>
              <a:gd name="connsiteX1" fmla="*/ 6350 w 25400"/>
              <a:gd name="connsiteY1" fmla="*/ 499998 h 50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06348">
                <a:moveTo>
                  <a:pt x="6350" y="6350"/>
                </a:moveTo>
                <a:lnTo>
                  <a:pt x="6350" y="49999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638174" y="4192002"/>
            <a:ext cx="25400" cy="132829"/>
          </a:xfrm>
          <a:custGeom>
            <a:avLst/>
            <a:gdLst>
              <a:gd name="connsiteX0" fmla="*/ 6350 w 25400"/>
              <a:gd name="connsiteY0" fmla="*/ 6350 h 132829"/>
              <a:gd name="connsiteX1" fmla="*/ 6350 w 25400"/>
              <a:gd name="connsiteY1" fmla="*/ 126479 h 132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32829">
                <a:moveTo>
                  <a:pt x="6350" y="6350"/>
                </a:moveTo>
                <a:lnTo>
                  <a:pt x="6350" y="12647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2396057" y="3252964"/>
            <a:ext cx="25400" cy="463537"/>
          </a:xfrm>
          <a:custGeom>
            <a:avLst/>
            <a:gdLst>
              <a:gd name="connsiteX0" fmla="*/ 6350 w 25400"/>
              <a:gd name="connsiteY0" fmla="*/ 457187 h 463537"/>
              <a:gd name="connsiteX1" fmla="*/ 6350 w 25400"/>
              <a:gd name="connsiteY1" fmla="*/ 6350 h 4635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63537">
                <a:moveTo>
                  <a:pt x="6350" y="457187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28164" y="3252964"/>
            <a:ext cx="740155" cy="392874"/>
            <a:chOff x="8028164" y="3252964"/>
            <a:chExt cx="740155" cy="392874"/>
          </a:xfrm>
        </p:grpSpPr>
        <p:sp>
          <p:nvSpPr>
            <p:cNvPr id="32" name="Freeform 3"/>
            <p:cNvSpPr/>
            <p:nvPr/>
          </p:nvSpPr>
          <p:spPr>
            <a:xfrm>
              <a:off x="8028164" y="3388740"/>
              <a:ext cx="740155" cy="257098"/>
            </a:xfrm>
            <a:custGeom>
              <a:avLst/>
              <a:gdLst>
                <a:gd name="connsiteX0" fmla="*/ 6350 w 740155"/>
                <a:gd name="connsiteY0" fmla="*/ 250748 h 257098"/>
                <a:gd name="connsiteX1" fmla="*/ 104102 w 740155"/>
                <a:gd name="connsiteY1" fmla="*/ 104101 h 257098"/>
                <a:gd name="connsiteX2" fmla="*/ 258966 w 740155"/>
                <a:gd name="connsiteY2" fmla="*/ 104101 h 257098"/>
                <a:gd name="connsiteX3" fmla="*/ 375056 w 740155"/>
                <a:gd name="connsiteY3" fmla="*/ 6350 h 257098"/>
                <a:gd name="connsiteX4" fmla="*/ 491134 w 740155"/>
                <a:gd name="connsiteY4" fmla="*/ 104101 h 257098"/>
                <a:gd name="connsiteX5" fmla="*/ 636028 w 740155"/>
                <a:gd name="connsiteY5" fmla="*/ 104101 h 257098"/>
                <a:gd name="connsiteX6" fmla="*/ 733806 w 740155"/>
                <a:gd name="connsiteY6" fmla="*/ 250748 h 2570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740155" h="257098">
                  <a:moveTo>
                    <a:pt x="6350" y="250748"/>
                  </a:moveTo>
                  <a:cubicBezTo>
                    <a:pt x="6350" y="250748"/>
                    <a:pt x="18580" y="104101"/>
                    <a:pt x="104102" y="104101"/>
                  </a:cubicBezTo>
                  <a:cubicBezTo>
                    <a:pt x="189687" y="104101"/>
                    <a:pt x="191732" y="104101"/>
                    <a:pt x="258966" y="104101"/>
                  </a:cubicBezTo>
                  <a:cubicBezTo>
                    <a:pt x="326149" y="104101"/>
                    <a:pt x="375056" y="6350"/>
                    <a:pt x="375056" y="6350"/>
                  </a:cubicBezTo>
                  <a:cubicBezTo>
                    <a:pt x="375056" y="6350"/>
                    <a:pt x="423951" y="104101"/>
                    <a:pt x="491134" y="104101"/>
                  </a:cubicBezTo>
                  <a:cubicBezTo>
                    <a:pt x="558355" y="104101"/>
                    <a:pt x="550481" y="104101"/>
                    <a:pt x="636028" y="104101"/>
                  </a:cubicBezTo>
                  <a:cubicBezTo>
                    <a:pt x="721588" y="104101"/>
                    <a:pt x="733806" y="250748"/>
                    <a:pt x="733806" y="250748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4" name="Freeform 3"/>
            <p:cNvSpPr/>
            <p:nvPr/>
          </p:nvSpPr>
          <p:spPr>
            <a:xfrm>
              <a:off x="8397569" y="3252964"/>
              <a:ext cx="25400" cy="153911"/>
            </a:xfrm>
            <a:custGeom>
              <a:avLst/>
              <a:gdLst>
                <a:gd name="connsiteX0" fmla="*/ 6350 w 25400"/>
                <a:gd name="connsiteY0" fmla="*/ 147561 h 153911"/>
                <a:gd name="connsiteX1" fmla="*/ 6350 w 25400"/>
                <a:gd name="connsiteY1" fmla="*/ 6350 h 15391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53911">
                  <a:moveTo>
                    <a:pt x="6350" y="147561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5" name="Freeform 3"/>
          <p:cNvSpPr/>
          <p:nvPr/>
        </p:nvSpPr>
        <p:spPr>
          <a:xfrm>
            <a:off x="4573535" y="3252964"/>
            <a:ext cx="25400" cy="463537"/>
          </a:xfrm>
          <a:custGeom>
            <a:avLst/>
            <a:gdLst>
              <a:gd name="connsiteX0" fmla="*/ 6350 w 25400"/>
              <a:gd name="connsiteY0" fmla="*/ 457187 h 463537"/>
              <a:gd name="connsiteX1" fmla="*/ 6350 w 25400"/>
              <a:gd name="connsiteY1" fmla="*/ 6350 h 4635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63537">
                <a:moveTo>
                  <a:pt x="6350" y="457187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2780003" y="2427287"/>
            <a:ext cx="25400" cy="1289215"/>
          </a:xfrm>
          <a:custGeom>
            <a:avLst/>
            <a:gdLst>
              <a:gd name="connsiteX0" fmla="*/ 6350 w 25400"/>
              <a:gd name="connsiteY0" fmla="*/ 1282865 h 1289215"/>
              <a:gd name="connsiteX1" fmla="*/ 6350 w 25400"/>
              <a:gd name="connsiteY1" fmla="*/ 6350 h 1289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289215">
                <a:moveTo>
                  <a:pt x="6350" y="1282865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920142" y="2690723"/>
            <a:ext cx="2115311" cy="955115"/>
            <a:chOff x="5920142" y="2690723"/>
            <a:chExt cx="2115311" cy="955115"/>
          </a:xfrm>
        </p:grpSpPr>
        <p:sp>
          <p:nvSpPr>
            <p:cNvPr id="31" name="Freeform 3"/>
            <p:cNvSpPr/>
            <p:nvPr/>
          </p:nvSpPr>
          <p:spPr>
            <a:xfrm>
              <a:off x="5920142" y="3388740"/>
              <a:ext cx="2115311" cy="257098"/>
            </a:xfrm>
            <a:custGeom>
              <a:avLst/>
              <a:gdLst>
                <a:gd name="connsiteX0" fmla="*/ 2108961 w 2115311"/>
                <a:gd name="connsiteY0" fmla="*/ 250748 h 257098"/>
                <a:gd name="connsiteX1" fmla="*/ 2011209 w 2115311"/>
                <a:gd name="connsiteY1" fmla="*/ 104101 h 257098"/>
                <a:gd name="connsiteX2" fmla="*/ 1168742 w 2115311"/>
                <a:gd name="connsiteY2" fmla="*/ 104101 h 257098"/>
                <a:gd name="connsiteX3" fmla="*/ 1052626 w 2115311"/>
                <a:gd name="connsiteY3" fmla="*/ 6350 h 257098"/>
                <a:gd name="connsiteX4" fmla="*/ 936523 w 2115311"/>
                <a:gd name="connsiteY4" fmla="*/ 104101 h 257098"/>
                <a:gd name="connsiteX5" fmla="*/ 104101 w 2115311"/>
                <a:gd name="connsiteY5" fmla="*/ 104101 h 257098"/>
                <a:gd name="connsiteX6" fmla="*/ 6350 w 2115311"/>
                <a:gd name="connsiteY6" fmla="*/ 250748 h 2570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115311" h="257098">
                  <a:moveTo>
                    <a:pt x="2108961" y="250748"/>
                  </a:moveTo>
                  <a:cubicBezTo>
                    <a:pt x="2108961" y="250748"/>
                    <a:pt x="2096757" y="104101"/>
                    <a:pt x="2011209" y="104101"/>
                  </a:cubicBezTo>
                  <a:cubicBezTo>
                    <a:pt x="1925663" y="104101"/>
                    <a:pt x="1235950" y="104101"/>
                    <a:pt x="1168742" y="104101"/>
                  </a:cubicBezTo>
                  <a:cubicBezTo>
                    <a:pt x="1101508" y="104101"/>
                    <a:pt x="1052626" y="6350"/>
                    <a:pt x="1052626" y="6350"/>
                  </a:cubicBezTo>
                  <a:cubicBezTo>
                    <a:pt x="1052626" y="6350"/>
                    <a:pt x="1003731" y="104101"/>
                    <a:pt x="936523" y="104101"/>
                  </a:cubicBezTo>
                  <a:cubicBezTo>
                    <a:pt x="869289" y="104101"/>
                    <a:pt x="189648" y="104101"/>
                    <a:pt x="104101" y="104101"/>
                  </a:cubicBezTo>
                  <a:cubicBezTo>
                    <a:pt x="18579" y="104101"/>
                    <a:pt x="6350" y="250748"/>
                    <a:pt x="6350" y="250748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"/>
            <p:cNvSpPr/>
            <p:nvPr/>
          </p:nvSpPr>
          <p:spPr>
            <a:xfrm>
              <a:off x="6968984" y="2690723"/>
              <a:ext cx="25400" cy="713409"/>
            </a:xfrm>
            <a:custGeom>
              <a:avLst/>
              <a:gdLst>
                <a:gd name="connsiteX0" fmla="*/ 6350 w 25400"/>
                <a:gd name="connsiteY0" fmla="*/ 707059 h 713409"/>
                <a:gd name="connsiteX1" fmla="*/ 6350 w 25400"/>
                <a:gd name="connsiteY1" fmla="*/ 6350 h 71340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713409">
                  <a:moveTo>
                    <a:pt x="6350" y="707059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"/>
          <a:stretch>
            <a:fillRect/>
          </a:stretch>
        </p:blipFill>
        <p:spPr>
          <a:xfrm>
            <a:off x="298704" y="850392"/>
            <a:ext cx="8546592" cy="51572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32.UN04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81759" y="1080687"/>
            <a:ext cx="256480" cy="916918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dirty="0" err="1">
                <a:solidFill>
                  <a:srgbClr val="000000"/>
                </a:solidFill>
                <a:latin typeface="Arial"/>
              </a:rPr>
              <a:t>Metazoa</a:t>
            </a:r>
            <a:endParaRPr lang="en-US" sz="1811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017" y="1167179"/>
            <a:ext cx="1678345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smtClean="0">
                <a:solidFill>
                  <a:srgbClr val="000000"/>
                </a:solidFill>
                <a:latin typeface="Arial"/>
              </a:rPr>
              <a:t>Porifera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smtClean="0">
                <a:solidFill>
                  <a:srgbClr val="000000"/>
                </a:solidFill>
                <a:latin typeface="Arial"/>
              </a:rPr>
              <a:t>(basal animals)</a:t>
            </a:r>
            <a:endParaRPr lang="en-US" sz="1811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2336" y="1888202"/>
            <a:ext cx="256480" cy="1226298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dirty="0" err="1">
                <a:solidFill>
                  <a:srgbClr val="000000"/>
                </a:solidFill>
                <a:latin typeface="Arial"/>
              </a:rPr>
              <a:t>Eumetazoa</a:t>
            </a:r>
            <a:endParaRPr lang="en-US" sz="1811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017" y="1914892"/>
            <a:ext cx="1300036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>
                <a:solidFill>
                  <a:srgbClr val="000000"/>
                </a:solidFill>
                <a:latin typeface="Arial"/>
              </a:rPr>
              <a:t>Ctenophora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017" y="2670542"/>
            <a:ext cx="928139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>
                <a:solidFill>
                  <a:srgbClr val="000000"/>
                </a:solidFill>
                <a:latin typeface="Arial"/>
              </a:rPr>
              <a:t>Cnidaria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642" y="3251567"/>
            <a:ext cx="861454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dirty="0">
                <a:solidFill>
                  <a:srgbClr val="000000"/>
                </a:solidFill>
                <a:latin typeface="Arial"/>
              </a:rPr>
              <a:t>Tissues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0770" y="3303613"/>
            <a:ext cx="256480" cy="261930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dirty="0" err="1" smtClean="0">
                <a:solidFill>
                  <a:srgbClr val="000000"/>
                </a:solidFill>
                <a:latin typeface="Arial"/>
              </a:rPr>
              <a:t>Bilateria</a:t>
            </a:r>
            <a:r>
              <a:rPr lang="en-US" sz="1811" b="1" dirty="0" smtClean="0">
                <a:solidFill>
                  <a:srgbClr val="000000"/>
                </a:solidFill>
                <a:latin typeface="Arial"/>
              </a:rPr>
              <a:t> (most animals</a:t>
            </a:r>
            <a:r>
              <a:rPr lang="en-US" sz="1811" b="1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017" y="3434129"/>
            <a:ext cx="1498808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smtClean="0">
                <a:solidFill>
                  <a:srgbClr val="000000"/>
                </a:solidFill>
                <a:latin typeface="Arial"/>
              </a:rPr>
              <a:t>Acoela (basal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smtClean="0">
                <a:solidFill>
                  <a:srgbClr val="000000"/>
                </a:solidFill>
                <a:latin typeface="Arial"/>
              </a:rPr>
              <a:t>bilaterians)</a:t>
            </a:r>
            <a:endParaRPr lang="en-US" sz="1811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8017" y="4197717"/>
            <a:ext cx="1625445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>
                <a:solidFill>
                  <a:srgbClr val="000000"/>
                </a:solidFill>
                <a:latin typeface="Arial"/>
              </a:rPr>
              <a:t>Deuterostomia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7880" y="4702542"/>
            <a:ext cx="1099660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dirty="0" smtClean="0">
                <a:solidFill>
                  <a:srgbClr val="000000"/>
                </a:solidFill>
                <a:latin typeface="Arial"/>
              </a:rPr>
              <a:t>Bilateral</a:t>
            </a:r>
          </a:p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dirty="0" smtClean="0">
                <a:solidFill>
                  <a:srgbClr val="000000"/>
                </a:solidFill>
                <a:latin typeface="Arial"/>
              </a:rPr>
              <a:t>symmetry</a:t>
            </a:r>
            <a:endParaRPr lang="en-US" sz="1811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6705" y="5377229"/>
            <a:ext cx="1263166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dirty="0" smtClean="0">
                <a:solidFill>
                  <a:srgbClr val="000000"/>
                </a:solidFill>
                <a:latin typeface="Arial"/>
              </a:rPr>
              <a:t>Three germ</a:t>
            </a:r>
          </a:p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 dirty="0" smtClean="0">
                <a:solidFill>
                  <a:srgbClr val="000000"/>
                </a:solidFill>
                <a:latin typeface="Arial"/>
              </a:rPr>
              <a:t>layers</a:t>
            </a:r>
            <a:endParaRPr lang="en-US" sz="1811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017" y="4945429"/>
            <a:ext cx="1811393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>
                <a:solidFill>
                  <a:srgbClr val="000000"/>
                </a:solidFill>
                <a:latin typeface="Arial"/>
              </a:rPr>
              <a:t>Lophotrochozoa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8017" y="5647104"/>
            <a:ext cx="1213474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1" b="1">
                <a:solidFill>
                  <a:srgbClr val="000000"/>
                </a:solidFill>
                <a:latin typeface="Arial"/>
              </a:rPr>
              <a:t>Ecdysozoa</a:t>
            </a:r>
          </a:p>
        </p:txBody>
      </p:sp>
      <p:sp>
        <p:nvSpPr>
          <p:cNvPr id="19" name="Freeform 18"/>
          <p:cNvSpPr/>
          <p:nvPr/>
        </p:nvSpPr>
        <p:spPr>
          <a:xfrm>
            <a:off x="2870200" y="4422775"/>
            <a:ext cx="171450" cy="974725"/>
          </a:xfrm>
          <a:custGeom>
            <a:avLst/>
            <a:gdLst>
              <a:gd name="connsiteX0" fmla="*/ 171450 w 171450"/>
              <a:gd name="connsiteY0" fmla="*/ 974725 h 974725"/>
              <a:gd name="connsiteX1" fmla="*/ 0 w 171450"/>
              <a:gd name="connsiteY1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974725">
                <a:moveTo>
                  <a:pt x="171450" y="974725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368550" y="4422775"/>
            <a:ext cx="301625" cy="263525"/>
          </a:xfrm>
          <a:custGeom>
            <a:avLst/>
            <a:gdLst>
              <a:gd name="connsiteX0" fmla="*/ 0 w 301625"/>
              <a:gd name="connsiteY0" fmla="*/ 263525 h 263525"/>
              <a:gd name="connsiteX1" fmla="*/ 301625 w 301625"/>
              <a:gd name="connsiteY1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625" h="263525">
                <a:moveTo>
                  <a:pt x="0" y="263525"/>
                </a:moveTo>
                <a:lnTo>
                  <a:pt x="3016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171575" y="2983706"/>
            <a:ext cx="264319" cy="273844"/>
          </a:xfrm>
          <a:custGeom>
            <a:avLst/>
            <a:gdLst>
              <a:gd name="connsiteX0" fmla="*/ 0 w 264319"/>
              <a:gd name="connsiteY0" fmla="*/ 273844 h 273844"/>
              <a:gd name="connsiteX1" fmla="*/ 264319 w 264319"/>
              <a:gd name="connsiteY1" fmla="*/ 0 h 27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319" h="273844">
                <a:moveTo>
                  <a:pt x="0" y="273844"/>
                </a:moveTo>
                <a:lnTo>
                  <a:pt x="26431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"/>
          <a:stretch>
            <a:fillRect/>
          </a:stretch>
        </p:blipFill>
        <p:spPr>
          <a:xfrm>
            <a:off x="298704" y="1505712"/>
            <a:ext cx="8546592" cy="38465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32.UN05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Reproduction and Development</a:t>
            </a:r>
            <a:endParaRPr lang="en-US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animals reproduce sexually, with the diploid stage usually dominating the life cycle</a:t>
            </a:r>
          </a:p>
          <a:p>
            <a:r>
              <a:rPr lang="en-US" altLang="en-US" smtClean="0"/>
              <a:t>After a sperm fertilizes an egg, the zygote undergoes rapid cell division called </a:t>
            </a:r>
            <a:r>
              <a:rPr lang="en-US" altLang="en-US" b="1" smtClean="0"/>
              <a:t>cleavage</a:t>
            </a:r>
          </a:p>
          <a:p>
            <a:r>
              <a:rPr lang="en-US" altLang="en-US" smtClean="0"/>
              <a:t>Cleavage leads to formation of a multicellular, hollow </a:t>
            </a:r>
            <a:r>
              <a:rPr lang="en-US" altLang="en-US" b="1" smtClean="0"/>
              <a:t>blastula</a:t>
            </a:r>
          </a:p>
          <a:p>
            <a:r>
              <a:rPr lang="en-US" altLang="en-US" smtClean="0"/>
              <a:t>The blastula undergoes </a:t>
            </a:r>
            <a:r>
              <a:rPr lang="en-US" altLang="en-US" b="1" smtClean="0"/>
              <a:t>gastrulation</a:t>
            </a:r>
            <a:r>
              <a:rPr lang="en-US" altLang="en-US" smtClean="0"/>
              <a:t>, forming a </a:t>
            </a:r>
            <a:r>
              <a:rPr lang="en-US" altLang="en-US" b="1" smtClean="0"/>
              <a:t>gastrula </a:t>
            </a:r>
            <a:r>
              <a:rPr lang="en-US" altLang="en-US" smtClean="0"/>
              <a:t>with different layers of embryonic tissues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32.UN06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77824"/>
            <a:ext cx="8546592" cy="510235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18360" y="213360"/>
            <a:ext cx="490728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32.2_1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0125" y="220663"/>
            <a:ext cx="75661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Zygote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46500" y="1171575"/>
            <a:ext cx="10130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</a:rPr>
              <a:t>Cleavage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30425" y="1643063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Eight-cell</a:t>
            </a:r>
          </a:p>
          <a:p>
            <a:pPr algn="ctr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</a:rPr>
              <a:t>stage</a:t>
            </a:r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© 2017 Pearson Education, Inc.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11e_LectureDesign" id="{1E29558D-F693-462F-BFE8-09589E69881C}" vid="{70B05F25-2FB3-4FD4-980B-A633ABC17E0B}"/>
    </a:ext>
  </a:extLst>
</a:theme>
</file>

<file path=ppt/theme/theme10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Campbell11e_LectureDesign</Template>
  <TotalTime>7236</TotalTime>
  <Words>3364</Words>
  <Application>Microsoft Office PowerPoint</Application>
  <PresentationFormat>On-screen Show (4:3)</PresentationFormat>
  <Paragraphs>691</Paragraphs>
  <Slides>80</Slides>
  <Notes>79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36</vt:i4>
      </vt:variant>
      <vt:variant>
        <vt:lpstr>Slide Titles</vt:lpstr>
      </vt:variant>
      <vt:variant>
        <vt:i4>80</vt:i4>
      </vt:variant>
    </vt:vector>
  </HeadingPairs>
  <TitlesOfParts>
    <vt:vector size="124" baseType="lpstr">
      <vt:lpstr>MS PGothic</vt:lpstr>
      <vt:lpstr>MS PGothic</vt:lpstr>
      <vt:lpstr>Arial</vt:lpstr>
      <vt:lpstr>Geneva</vt:lpstr>
      <vt:lpstr>Times</vt:lpstr>
      <vt:lpstr>Times New Roman</vt:lpstr>
      <vt:lpstr>Wingdings</vt:lpstr>
      <vt:lpstr>ヒラギノ角ゴ Pro W3</vt:lpstr>
      <vt:lpstr>Campbell11e_LectureDesign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PowerPoint Presentation</vt:lpstr>
      <vt:lpstr>A Kingdom of Consumers</vt:lpstr>
      <vt:lpstr>Figure 32.1</vt:lpstr>
      <vt:lpstr>Figure 32.1a</vt:lpstr>
      <vt:lpstr>Concept 32.1: Animals are multicellular, heterotrophic eukaryotes with tissues that develop from embryonic layers</vt:lpstr>
      <vt:lpstr>Nutritional Mode</vt:lpstr>
      <vt:lpstr>Cell Structure and Specialization</vt:lpstr>
      <vt:lpstr>Reproduction and Development</vt:lpstr>
      <vt:lpstr>Figure 32.2_1</vt:lpstr>
      <vt:lpstr>Figure 32.2_2</vt:lpstr>
      <vt:lpstr>Figure 32.2_3</vt:lpstr>
      <vt:lpstr>Video: Sea Urchin Embryonic Development (Time Lapse)</vt:lpstr>
      <vt:lpstr>PowerPoint Presentation</vt:lpstr>
      <vt:lpstr>PowerPoint Presentation</vt:lpstr>
      <vt:lpstr>Concept 32.2: The history of animals spans more than half a billion years</vt:lpstr>
      <vt:lpstr>Steps in the Origin of Multicellular Animals</vt:lpstr>
      <vt:lpstr>Figure 32.3</vt:lpstr>
      <vt:lpstr>PowerPoint Presentation</vt:lpstr>
      <vt:lpstr>Figure 32.4</vt:lpstr>
      <vt:lpstr>Neoproterozoic Era (1 Billion–541 Million Years Ago)</vt:lpstr>
      <vt:lpstr>Figure 32.5</vt:lpstr>
      <vt:lpstr>Figure 32.5a</vt:lpstr>
      <vt:lpstr>Figure 32.5b</vt:lpstr>
      <vt:lpstr>PowerPoint Presentation</vt:lpstr>
      <vt:lpstr>Figure 32.6</vt:lpstr>
      <vt:lpstr>Paleozoic Era (541–252 Million Years Ago)</vt:lpstr>
      <vt:lpstr>Figure 32.7</vt:lpstr>
      <vt:lpstr>Figure 32.7a</vt:lpstr>
      <vt:lpstr>Figure 32.7b</vt:lpstr>
      <vt:lpstr>PowerPoint Presentation</vt:lpstr>
      <vt:lpstr>PowerPoint Presentation</vt:lpstr>
      <vt:lpstr>Mesozoic Era (252–66 Million Years Ago)</vt:lpstr>
      <vt:lpstr>Cenozoic Era (66 Million Years Ago to the Present)</vt:lpstr>
      <vt:lpstr>Concept 32.3: Animals can be characterized by “body plans”</vt:lpstr>
      <vt:lpstr>Symmetry</vt:lpstr>
      <vt:lpstr>Figure 32.8</vt:lpstr>
      <vt:lpstr>Figure 32.8a</vt:lpstr>
      <vt:lpstr>Figure 32.8b</vt:lpstr>
      <vt:lpstr>PowerPoint Presentation</vt:lpstr>
      <vt:lpstr>PowerPoint Presentation</vt:lpstr>
      <vt:lpstr>Tissues</vt:lpstr>
      <vt:lpstr>PowerPoint Presentation</vt:lpstr>
      <vt:lpstr>PowerPoint Presentation</vt:lpstr>
      <vt:lpstr>Body Cavities</vt:lpstr>
      <vt:lpstr>Figure 32.9</vt:lpstr>
      <vt:lpstr>Figure 32.9a</vt:lpstr>
      <vt:lpstr>PowerPoint Presentation</vt:lpstr>
      <vt:lpstr>Figure 32.9b</vt:lpstr>
      <vt:lpstr>PowerPoint Presentation</vt:lpstr>
      <vt:lpstr>Figure 32.9c</vt:lpstr>
      <vt:lpstr>PowerPoint Presentation</vt:lpstr>
      <vt:lpstr>PowerPoint Presentation</vt:lpstr>
      <vt:lpstr>Protostome and Deuterostome Development</vt:lpstr>
      <vt:lpstr>Cleavage</vt:lpstr>
      <vt:lpstr>PowerPoint Presentation</vt:lpstr>
      <vt:lpstr>Figure 32.10</vt:lpstr>
      <vt:lpstr>Figure 32.10a</vt:lpstr>
      <vt:lpstr>Coelom Formation</vt:lpstr>
      <vt:lpstr>Figure 32.10b</vt:lpstr>
      <vt:lpstr>Fate of the Blastopore</vt:lpstr>
      <vt:lpstr>Figure 32.10c</vt:lpstr>
      <vt:lpstr>Concept 32.4: Views of animal phylogeny continue to be shaped by new molecular and morphological data</vt:lpstr>
      <vt:lpstr>The Diversification of Animals</vt:lpstr>
      <vt:lpstr>PowerPoint Presentation</vt:lpstr>
      <vt:lpstr>PowerPoint Presentation</vt:lpstr>
      <vt:lpstr>Figure 32.11</vt:lpstr>
      <vt:lpstr>Figure 32.11a</vt:lpstr>
      <vt:lpstr>Figure 32.11b</vt:lpstr>
      <vt:lpstr>PowerPoint Presentation</vt:lpstr>
      <vt:lpstr>PowerPoint Presentation</vt:lpstr>
      <vt:lpstr>PowerPoint Presentation</vt:lpstr>
      <vt:lpstr>Figure 32.12</vt:lpstr>
      <vt:lpstr>Figure 32.12a</vt:lpstr>
      <vt:lpstr>Future Directions in Animal Systematics</vt:lpstr>
      <vt:lpstr>Figure 32.UN01</vt:lpstr>
      <vt:lpstr>Figure 32.UN02</vt:lpstr>
      <vt:lpstr>Figure 32.UN03</vt:lpstr>
      <vt:lpstr>Figure 32.UN04</vt:lpstr>
      <vt:lpstr>Figure 32.UN05</vt:lpstr>
      <vt:lpstr>Figure 32.UN06</vt:lpstr>
    </vt:vector>
  </TitlesOfParts>
  <Company>Jerome 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Hastings</cp:lastModifiedBy>
  <cp:revision>664</cp:revision>
  <dcterms:created xsi:type="dcterms:W3CDTF">2010-08-06T18:35:02Z</dcterms:created>
  <dcterms:modified xsi:type="dcterms:W3CDTF">2016-12-14T15:39:37Z</dcterms:modified>
</cp:coreProperties>
</file>