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slideLayouts/slideLayout25.xml" ContentType="application/vnd.openxmlformats-officedocument.presentationml.slideLayout+xml"/>
  <Override PartName="/ppt/theme/theme19.xml" ContentType="application/vnd.openxmlformats-officedocument.theme+xml"/>
  <Override PartName="/ppt/slideLayouts/slideLayout26.xml" ContentType="application/vnd.openxmlformats-officedocument.presentationml.slideLayout+xml"/>
  <Override PartName="/ppt/theme/theme20.xml" ContentType="application/vnd.openxmlformats-officedocument.theme+xml"/>
  <Override PartName="/ppt/slideLayouts/slideLayout27.xml" ContentType="application/vnd.openxmlformats-officedocument.presentationml.slideLayout+xml"/>
  <Override PartName="/ppt/theme/theme21.xml" ContentType="application/vnd.openxmlformats-officedocument.theme+xml"/>
  <Override PartName="/ppt/slideLayouts/slideLayout28.xml" ContentType="application/vnd.openxmlformats-officedocument.presentationml.slideLayout+xml"/>
  <Override PartName="/ppt/theme/theme22.xml" ContentType="application/vnd.openxmlformats-officedocument.theme+xml"/>
  <Override PartName="/ppt/slideLayouts/slideLayout29.xml" ContentType="application/vnd.openxmlformats-officedocument.presentationml.slideLayout+xml"/>
  <Override PartName="/ppt/theme/theme23.xml" ContentType="application/vnd.openxmlformats-officedocument.theme+xml"/>
  <Override PartName="/ppt/slideLayouts/slideLayout30.xml" ContentType="application/vnd.openxmlformats-officedocument.presentationml.slideLayout+xml"/>
  <Override PartName="/ppt/theme/theme24.xml" ContentType="application/vnd.openxmlformats-officedocument.theme+xml"/>
  <Override PartName="/ppt/slideLayouts/slideLayout31.xml" ContentType="application/vnd.openxmlformats-officedocument.presentationml.slideLayout+xml"/>
  <Override PartName="/ppt/theme/theme25.xml" ContentType="application/vnd.openxmlformats-officedocument.theme+xml"/>
  <Override PartName="/ppt/slideLayouts/slideLayout32.xml" ContentType="application/vnd.openxmlformats-officedocument.presentationml.slideLayout+xml"/>
  <Override PartName="/ppt/theme/theme26.xml" ContentType="application/vnd.openxmlformats-officedocument.theme+xml"/>
  <Override PartName="/ppt/slideLayouts/slideLayout33.xml" ContentType="application/vnd.openxmlformats-officedocument.presentationml.slideLayout+xml"/>
  <Override PartName="/ppt/theme/theme27.xml" ContentType="application/vnd.openxmlformats-officedocument.theme+xml"/>
  <Override PartName="/ppt/slideLayouts/slideLayout34.xml" ContentType="application/vnd.openxmlformats-officedocument.presentationml.slideLayout+xml"/>
  <Override PartName="/ppt/theme/theme28.xml" ContentType="application/vnd.openxmlformats-officedocument.theme+xml"/>
  <Override PartName="/ppt/slideLayouts/slideLayout35.xml" ContentType="application/vnd.openxmlformats-officedocument.presentationml.slideLayout+xml"/>
  <Override PartName="/ppt/theme/theme29.xml" ContentType="application/vnd.openxmlformats-officedocument.theme+xml"/>
  <Override PartName="/ppt/slideLayouts/slideLayout36.xml" ContentType="application/vnd.openxmlformats-officedocument.presentationml.slideLayout+xml"/>
  <Override PartName="/ppt/theme/theme30.xml" ContentType="application/vnd.openxmlformats-officedocument.theme+xml"/>
  <Override PartName="/ppt/slideLayouts/slideLayout37.xml" ContentType="application/vnd.openxmlformats-officedocument.presentationml.slideLayout+xml"/>
  <Override PartName="/ppt/theme/theme31.xml" ContentType="application/vnd.openxmlformats-officedocument.theme+xml"/>
  <Override PartName="/ppt/slideLayouts/slideLayout38.xml" ContentType="application/vnd.openxmlformats-officedocument.presentationml.slideLayout+xml"/>
  <Override PartName="/ppt/theme/theme32.xml" ContentType="application/vnd.openxmlformats-officedocument.theme+xml"/>
  <Override PartName="/ppt/slideLayouts/slideLayout39.xml" ContentType="application/vnd.openxmlformats-officedocument.presentationml.slideLayout+xml"/>
  <Override PartName="/ppt/theme/theme33.xml" ContentType="application/vnd.openxmlformats-officedocument.theme+xml"/>
  <Override PartName="/ppt/slideLayouts/slideLayout40.xml" ContentType="application/vnd.openxmlformats-officedocument.presentationml.slideLayout+xml"/>
  <Override PartName="/ppt/theme/theme34.xml" ContentType="application/vnd.openxmlformats-officedocument.theme+xml"/>
  <Override PartName="/ppt/slideLayouts/slideLayout41.xml" ContentType="application/vnd.openxmlformats-officedocument.presentationml.slideLayout+xml"/>
  <Override PartName="/ppt/theme/theme35.xml" ContentType="application/vnd.openxmlformats-officedocument.theme+xml"/>
  <Override PartName="/ppt/slideLayouts/slideLayout42.xml" ContentType="application/vnd.openxmlformats-officedocument.presentationml.slideLayout+xml"/>
  <Override PartName="/ppt/theme/theme36.xml" ContentType="application/vnd.openxmlformats-officedocument.theme+xml"/>
  <Override PartName="/ppt/slideLayouts/slideLayout43.xml" ContentType="application/vnd.openxmlformats-officedocument.presentationml.slideLayout+xml"/>
  <Override PartName="/ppt/theme/theme37.xml" ContentType="application/vnd.openxmlformats-officedocument.theme+xml"/>
  <Override PartName="/ppt/slideLayouts/slideLayout44.xml" ContentType="application/vnd.openxmlformats-officedocument.presentationml.slideLayout+xml"/>
  <Override PartName="/ppt/theme/theme38.xml" ContentType="application/vnd.openxmlformats-officedocument.theme+xml"/>
  <Override PartName="/ppt/slideLayouts/slideLayout45.xml" ContentType="application/vnd.openxmlformats-officedocument.presentationml.slideLayout+xml"/>
  <Override PartName="/ppt/theme/theme39.xml" ContentType="application/vnd.openxmlformats-officedocument.theme+xml"/>
  <Override PartName="/ppt/slideLayouts/slideLayout46.xml" ContentType="application/vnd.openxmlformats-officedocument.presentationml.slideLayout+xml"/>
  <Override PartName="/ppt/theme/theme40.xml" ContentType="application/vnd.openxmlformats-officedocument.theme+xml"/>
  <Override PartName="/ppt/slideLayouts/slideLayout47.xml" ContentType="application/vnd.openxmlformats-officedocument.presentationml.slideLayout+xml"/>
  <Override PartName="/ppt/theme/theme41.xml" ContentType="application/vnd.openxmlformats-officedocument.theme+xml"/>
  <Override PartName="/ppt/slideLayouts/slideLayout48.xml" ContentType="application/vnd.openxmlformats-officedocument.presentationml.slideLayout+xml"/>
  <Override PartName="/ppt/theme/theme42.xml" ContentType="application/vnd.openxmlformats-officedocument.theme+xml"/>
  <Override PartName="/ppt/slideLayouts/slideLayout49.xml" ContentType="application/vnd.openxmlformats-officedocument.presentationml.slideLayout+xml"/>
  <Override PartName="/ppt/theme/theme43.xml" ContentType="application/vnd.openxmlformats-officedocument.theme+xml"/>
  <Override PartName="/ppt/slideLayouts/slideLayout50.xml" ContentType="application/vnd.openxmlformats-officedocument.presentationml.slideLayout+xml"/>
  <Override PartName="/ppt/theme/theme44.xml" ContentType="application/vnd.openxmlformats-officedocument.theme+xml"/>
  <Override PartName="/ppt/slideLayouts/slideLayout51.xml" ContentType="application/vnd.openxmlformats-officedocument.presentationml.slideLayout+xml"/>
  <Override PartName="/ppt/theme/theme45.xml" ContentType="application/vnd.openxmlformats-officedocument.theme+xml"/>
  <Override PartName="/ppt/slideLayouts/slideLayout52.xml" ContentType="application/vnd.openxmlformats-officedocument.presentationml.slideLayout+xml"/>
  <Override PartName="/ppt/theme/theme46.xml" ContentType="application/vnd.openxmlformats-officedocument.theme+xml"/>
  <Override PartName="/ppt/slideLayouts/slideLayout53.xml" ContentType="application/vnd.openxmlformats-officedocument.presentationml.slideLayout+xml"/>
  <Override PartName="/ppt/theme/theme47.xml" ContentType="application/vnd.openxmlformats-officedocument.theme+xml"/>
  <Override PartName="/ppt/slideLayouts/slideLayout54.xml" ContentType="application/vnd.openxmlformats-officedocument.presentationml.slideLayout+xml"/>
  <Override PartName="/ppt/theme/theme48.xml" ContentType="application/vnd.openxmlformats-officedocument.theme+xml"/>
  <Override PartName="/ppt/slideLayouts/slideLayout55.xml" ContentType="application/vnd.openxmlformats-officedocument.presentationml.slideLayout+xml"/>
  <Override PartName="/ppt/theme/theme49.xml" ContentType="application/vnd.openxmlformats-officedocument.theme+xml"/>
  <Override PartName="/ppt/slideLayouts/slideLayout56.xml" ContentType="application/vnd.openxmlformats-officedocument.presentationml.slideLayout+xml"/>
  <Override PartName="/ppt/theme/theme50.xml" ContentType="application/vnd.openxmlformats-officedocument.theme+xml"/>
  <Override PartName="/ppt/slideLayouts/slideLayout57.xml" ContentType="application/vnd.openxmlformats-officedocument.presentationml.slideLayout+xml"/>
  <Override PartName="/ppt/theme/theme51.xml" ContentType="application/vnd.openxmlformats-officedocument.theme+xml"/>
  <Override PartName="/ppt/slideLayouts/slideLayout58.xml" ContentType="application/vnd.openxmlformats-officedocument.presentationml.slideLayout+xml"/>
  <Override PartName="/ppt/theme/theme52.xml" ContentType="application/vnd.openxmlformats-officedocument.theme+xml"/>
  <Override PartName="/ppt/slideLayouts/slideLayout59.xml" ContentType="application/vnd.openxmlformats-officedocument.presentationml.slideLayout+xml"/>
  <Override PartName="/ppt/theme/theme53.xml" ContentType="application/vnd.openxmlformats-officedocument.theme+xml"/>
  <Override PartName="/ppt/slideLayouts/slideLayout60.xml" ContentType="application/vnd.openxmlformats-officedocument.presentationml.slideLayout+xml"/>
  <Override PartName="/ppt/theme/theme54.xml" ContentType="application/vnd.openxmlformats-officedocument.theme+xml"/>
  <Override PartName="/ppt/slideLayouts/slideLayout61.xml" ContentType="application/vnd.openxmlformats-officedocument.presentationml.slideLayout+xml"/>
  <Override PartName="/ppt/theme/theme55.xml" ContentType="application/vnd.openxmlformats-officedocument.theme+xml"/>
  <Override PartName="/ppt/slideLayouts/slideLayout62.xml" ContentType="application/vnd.openxmlformats-officedocument.presentationml.slideLayout+xml"/>
  <Override PartName="/ppt/theme/theme56.xml" ContentType="application/vnd.openxmlformats-officedocument.theme+xml"/>
  <Override PartName="/ppt/slideLayouts/slideLayout63.xml" ContentType="application/vnd.openxmlformats-officedocument.presentationml.slideLayout+xml"/>
  <Override PartName="/ppt/theme/theme57.xml" ContentType="application/vnd.openxmlformats-officedocument.theme+xml"/>
  <Override PartName="/ppt/slideLayouts/slideLayout64.xml" ContentType="application/vnd.openxmlformats-officedocument.presentationml.slideLayout+xml"/>
  <Override PartName="/ppt/theme/theme58.xml" ContentType="application/vnd.openxmlformats-officedocument.theme+xml"/>
  <Override PartName="/ppt/slideLayouts/slideLayout65.xml" ContentType="application/vnd.openxmlformats-officedocument.presentationml.slideLayout+xml"/>
  <Override PartName="/ppt/theme/theme59.xml" ContentType="application/vnd.openxmlformats-officedocument.theme+xml"/>
  <Override PartName="/ppt/slideLayouts/slideLayout66.xml" ContentType="application/vnd.openxmlformats-officedocument.presentationml.slideLayout+xml"/>
  <Override PartName="/ppt/theme/theme60.xml" ContentType="application/vnd.openxmlformats-officedocument.theme+xml"/>
  <Override PartName="/ppt/slideLayouts/slideLayout67.xml" ContentType="application/vnd.openxmlformats-officedocument.presentationml.slideLayout+xml"/>
  <Override PartName="/ppt/theme/theme61.xml" ContentType="application/vnd.openxmlformats-officedocument.theme+xml"/>
  <Override PartName="/ppt/slideLayouts/slideLayout68.xml" ContentType="application/vnd.openxmlformats-officedocument.presentationml.slideLayout+xml"/>
  <Override PartName="/ppt/theme/theme62.xml" ContentType="application/vnd.openxmlformats-officedocument.theme+xml"/>
  <Override PartName="/ppt/slideLayouts/slideLayout69.xml" ContentType="application/vnd.openxmlformats-officedocument.presentationml.slideLayout+xml"/>
  <Override PartName="/ppt/theme/theme63.xml" ContentType="application/vnd.openxmlformats-officedocument.theme+xml"/>
  <Override PartName="/ppt/slideLayouts/slideLayout70.xml" ContentType="application/vnd.openxmlformats-officedocument.presentationml.slideLayout+xml"/>
  <Override PartName="/ppt/theme/theme64.xml" ContentType="application/vnd.openxmlformats-officedocument.theme+xml"/>
  <Override PartName="/ppt/slideLayouts/slideLayout71.xml" ContentType="application/vnd.openxmlformats-officedocument.presentationml.slideLayout+xml"/>
  <Override PartName="/ppt/theme/theme65.xml" ContentType="application/vnd.openxmlformats-officedocument.theme+xml"/>
  <Override PartName="/ppt/slideLayouts/slideLayout72.xml" ContentType="application/vnd.openxmlformats-officedocument.presentationml.slideLayout+xml"/>
  <Override PartName="/ppt/theme/theme66.xml" ContentType="application/vnd.openxmlformats-officedocument.theme+xml"/>
  <Override PartName="/ppt/slideLayouts/slideLayout73.xml" ContentType="application/vnd.openxmlformats-officedocument.presentationml.slideLayout+xml"/>
  <Override PartName="/ppt/theme/theme67.xml" ContentType="application/vnd.openxmlformats-officedocument.theme+xml"/>
  <Override PartName="/ppt/slideLayouts/slideLayout74.xml" ContentType="application/vnd.openxmlformats-officedocument.presentationml.slideLayout+xml"/>
  <Override PartName="/ppt/theme/theme68.xml" ContentType="application/vnd.openxmlformats-officedocument.theme+xml"/>
  <Override PartName="/ppt/slideLayouts/slideLayout75.xml" ContentType="application/vnd.openxmlformats-officedocument.presentationml.slideLayout+xml"/>
  <Override PartName="/ppt/theme/theme69.xml" ContentType="application/vnd.openxmlformats-officedocument.theme+xml"/>
  <Override PartName="/ppt/slideLayouts/slideLayout76.xml" ContentType="application/vnd.openxmlformats-officedocument.presentationml.slideLayout+xml"/>
  <Override PartName="/ppt/theme/theme70.xml" ContentType="application/vnd.openxmlformats-officedocument.theme+xml"/>
  <Override PartName="/ppt/slideLayouts/slideLayout77.xml" ContentType="application/vnd.openxmlformats-officedocument.presentationml.slideLayout+xml"/>
  <Override PartName="/ppt/theme/theme71.xml" ContentType="application/vnd.openxmlformats-officedocument.theme+xml"/>
  <Override PartName="/ppt/slideLayouts/slideLayout78.xml" ContentType="application/vnd.openxmlformats-officedocument.presentationml.slideLayout+xml"/>
  <Override PartName="/ppt/theme/theme72.xml" ContentType="application/vnd.openxmlformats-officedocument.theme+xml"/>
  <Override PartName="/ppt/slideLayouts/slideLayout79.xml" ContentType="application/vnd.openxmlformats-officedocument.presentationml.slideLayout+xml"/>
  <Override PartName="/ppt/theme/theme73.xml" ContentType="application/vnd.openxmlformats-officedocument.theme+xml"/>
  <Override PartName="/ppt/slideLayouts/slideLayout80.xml" ContentType="application/vnd.openxmlformats-officedocument.presentationml.slideLayout+xml"/>
  <Override PartName="/ppt/theme/theme74.xml" ContentType="application/vnd.openxmlformats-officedocument.theme+xml"/>
  <Override PartName="/ppt/slideLayouts/slideLayout81.xml" ContentType="application/vnd.openxmlformats-officedocument.presentationml.slideLayout+xml"/>
  <Override PartName="/ppt/theme/theme75.xml" ContentType="application/vnd.openxmlformats-officedocument.theme+xml"/>
  <Override PartName="/ppt/slideLayouts/slideLayout82.xml" ContentType="application/vnd.openxmlformats-officedocument.presentationml.slideLayout+xml"/>
  <Override PartName="/ppt/theme/theme76.xml" ContentType="application/vnd.openxmlformats-officedocument.theme+xml"/>
  <Override PartName="/ppt/slideLayouts/slideLayout83.xml" ContentType="application/vnd.openxmlformats-officedocument.presentationml.slideLayout+xml"/>
  <Override PartName="/ppt/theme/theme77.xml" ContentType="application/vnd.openxmlformats-officedocument.theme+xml"/>
  <Override PartName="/ppt/slideLayouts/slideLayout84.xml" ContentType="application/vnd.openxmlformats-officedocument.presentationml.slideLayout+xml"/>
  <Override PartName="/ppt/theme/theme78.xml" ContentType="application/vnd.openxmlformats-officedocument.theme+xml"/>
  <Override PartName="/ppt/slideLayouts/slideLayout85.xml" ContentType="application/vnd.openxmlformats-officedocument.presentationml.slideLayout+xml"/>
  <Override PartName="/ppt/theme/theme79.xml" ContentType="application/vnd.openxmlformats-officedocument.theme+xml"/>
  <Override PartName="/ppt/slideLayouts/slideLayout86.xml" ContentType="application/vnd.openxmlformats-officedocument.presentationml.slideLayout+xml"/>
  <Override PartName="/ppt/theme/theme80.xml" ContentType="application/vnd.openxmlformats-officedocument.theme+xml"/>
  <Override PartName="/ppt/slideLayouts/slideLayout87.xml" ContentType="application/vnd.openxmlformats-officedocument.presentationml.slideLayout+xml"/>
  <Override PartName="/ppt/theme/theme81.xml" ContentType="application/vnd.openxmlformats-officedocument.theme+xml"/>
  <Override PartName="/ppt/slideLayouts/slideLayout88.xml" ContentType="application/vnd.openxmlformats-officedocument.presentationml.slideLayout+xml"/>
  <Override PartName="/ppt/theme/theme82.xml" ContentType="application/vnd.openxmlformats-officedocument.theme+xml"/>
  <Override PartName="/ppt/slideLayouts/slideLayout89.xml" ContentType="application/vnd.openxmlformats-officedocument.presentationml.slideLayout+xml"/>
  <Override PartName="/ppt/theme/theme83.xml" ContentType="application/vnd.openxmlformats-officedocument.theme+xml"/>
  <Override PartName="/ppt/slideLayouts/slideLayout90.xml" ContentType="application/vnd.openxmlformats-officedocument.presentationml.slideLayout+xml"/>
  <Override PartName="/ppt/theme/theme84.xml" ContentType="application/vnd.openxmlformats-officedocument.theme+xml"/>
  <Override PartName="/ppt/slideLayouts/slideLayout91.xml" ContentType="application/vnd.openxmlformats-officedocument.presentationml.slideLayout+xml"/>
  <Override PartName="/ppt/theme/theme85.xml" ContentType="application/vnd.openxmlformats-officedocument.theme+xml"/>
  <Override PartName="/ppt/slideLayouts/slideLayout92.xml" ContentType="application/vnd.openxmlformats-officedocument.presentationml.slideLayout+xml"/>
  <Override PartName="/ppt/theme/theme86.xml" ContentType="application/vnd.openxmlformats-officedocument.theme+xml"/>
  <Override PartName="/ppt/slideLayouts/slideLayout93.xml" ContentType="application/vnd.openxmlformats-officedocument.presentationml.slideLayout+xml"/>
  <Override PartName="/ppt/theme/theme87.xml" ContentType="application/vnd.openxmlformats-officedocument.theme+xml"/>
  <Override PartName="/ppt/slideLayouts/slideLayout94.xml" ContentType="application/vnd.openxmlformats-officedocument.presentationml.slideLayout+xml"/>
  <Override PartName="/ppt/theme/theme88.xml" ContentType="application/vnd.openxmlformats-officedocument.theme+xml"/>
  <Override PartName="/ppt/slideLayouts/slideLayout95.xml" ContentType="application/vnd.openxmlformats-officedocument.presentationml.slideLayout+xml"/>
  <Override PartName="/ppt/theme/theme89.xml" ContentType="application/vnd.openxmlformats-officedocument.theme+xml"/>
  <Override PartName="/ppt/slideLayouts/slideLayout96.xml" ContentType="application/vnd.openxmlformats-officedocument.presentationml.slideLayout+xml"/>
  <Override PartName="/ppt/theme/theme90.xml" ContentType="application/vnd.openxmlformats-officedocument.theme+xml"/>
  <Override PartName="/ppt/slideLayouts/slideLayout97.xml" ContentType="application/vnd.openxmlformats-officedocument.presentationml.slideLayout+xml"/>
  <Override PartName="/ppt/theme/theme91.xml" ContentType="application/vnd.openxmlformats-officedocument.theme+xml"/>
  <Override PartName="/ppt/slideLayouts/slideLayout98.xml" ContentType="application/vnd.openxmlformats-officedocument.presentationml.slideLayout+xml"/>
  <Override PartName="/ppt/theme/theme92.xml" ContentType="application/vnd.openxmlformats-officedocument.theme+xml"/>
  <Override PartName="/ppt/slideLayouts/slideLayout99.xml" ContentType="application/vnd.openxmlformats-officedocument.presentationml.slideLayout+xml"/>
  <Override PartName="/ppt/theme/theme93.xml" ContentType="application/vnd.openxmlformats-officedocument.theme+xml"/>
  <Override PartName="/ppt/slideLayouts/slideLayout100.xml" ContentType="application/vnd.openxmlformats-officedocument.presentationml.slideLayout+xml"/>
  <Override PartName="/ppt/theme/theme94.xml" ContentType="application/vnd.openxmlformats-officedocument.theme+xml"/>
  <Override PartName="/ppt/slideLayouts/slideLayout101.xml" ContentType="application/vnd.openxmlformats-officedocument.presentationml.slideLayout+xml"/>
  <Override PartName="/ppt/theme/theme95.xml" ContentType="application/vnd.openxmlformats-officedocument.theme+xml"/>
  <Override PartName="/ppt/slideLayouts/slideLayout102.xml" ContentType="application/vnd.openxmlformats-officedocument.presentationml.slideLayout+xml"/>
  <Override PartName="/ppt/theme/theme96.xml" ContentType="application/vnd.openxmlformats-officedocument.theme+xml"/>
  <Override PartName="/ppt/slideLayouts/slideLayout103.xml" ContentType="application/vnd.openxmlformats-officedocument.presentationml.slideLayout+xml"/>
  <Override PartName="/ppt/theme/theme97.xml" ContentType="application/vnd.openxmlformats-officedocument.theme+xml"/>
  <Override PartName="/ppt/slideLayouts/slideLayout104.xml" ContentType="application/vnd.openxmlformats-officedocument.presentationml.slideLayout+xml"/>
  <Override PartName="/ppt/theme/theme98.xml" ContentType="application/vnd.openxmlformats-officedocument.theme+xml"/>
  <Override PartName="/ppt/slideLayouts/slideLayout105.xml" ContentType="application/vnd.openxmlformats-officedocument.presentationml.slideLayout+xml"/>
  <Override PartName="/ppt/theme/theme99.xml" ContentType="application/vnd.openxmlformats-officedocument.theme+xml"/>
  <Override PartName="/ppt/slideLayouts/slideLayout106.xml" ContentType="application/vnd.openxmlformats-officedocument.presentationml.slideLayout+xml"/>
  <Override PartName="/ppt/theme/theme100.xml" ContentType="application/vnd.openxmlformats-officedocument.theme+xml"/>
  <Override PartName="/ppt/slideLayouts/slideLayout107.xml" ContentType="application/vnd.openxmlformats-officedocument.presentationml.slideLayout+xml"/>
  <Override PartName="/ppt/theme/theme101.xml" ContentType="application/vnd.openxmlformats-officedocument.theme+xml"/>
  <Override PartName="/ppt/slideLayouts/slideLayout108.xml" ContentType="application/vnd.openxmlformats-officedocument.presentationml.slideLayout+xml"/>
  <Override PartName="/ppt/theme/theme102.xml" ContentType="application/vnd.openxmlformats-officedocument.theme+xml"/>
  <Override PartName="/ppt/slideLayouts/slideLayout109.xml" ContentType="application/vnd.openxmlformats-officedocument.presentationml.slideLayout+xml"/>
  <Override PartName="/ppt/theme/theme103.xml" ContentType="application/vnd.openxmlformats-officedocument.theme+xml"/>
  <Override PartName="/ppt/slideLayouts/slideLayout110.xml" ContentType="application/vnd.openxmlformats-officedocument.presentationml.slideLayout+xml"/>
  <Override PartName="/ppt/theme/theme104.xml" ContentType="application/vnd.openxmlformats-officedocument.theme+xml"/>
  <Override PartName="/ppt/slideLayouts/slideLayout111.xml" ContentType="application/vnd.openxmlformats-officedocument.presentationml.slideLayout+xml"/>
  <Override PartName="/ppt/theme/theme105.xml" ContentType="application/vnd.openxmlformats-officedocument.theme+xml"/>
  <Override PartName="/ppt/slideLayouts/slideLayout112.xml" ContentType="application/vnd.openxmlformats-officedocument.presentationml.slideLayout+xml"/>
  <Override PartName="/ppt/theme/theme106.xml" ContentType="application/vnd.openxmlformats-officedocument.theme+xml"/>
  <Override PartName="/ppt/slideLayouts/slideLayout113.xml" ContentType="application/vnd.openxmlformats-officedocument.presentationml.slideLayout+xml"/>
  <Override PartName="/ppt/theme/theme107.xml" ContentType="application/vnd.openxmlformats-officedocument.theme+xml"/>
  <Override PartName="/ppt/slideLayouts/slideLayout114.xml" ContentType="application/vnd.openxmlformats-officedocument.presentationml.slideLayout+xml"/>
  <Override PartName="/ppt/theme/theme108.xml" ContentType="application/vnd.openxmlformats-officedocument.theme+xml"/>
  <Override PartName="/ppt/slideLayouts/slideLayout115.xml" ContentType="application/vnd.openxmlformats-officedocument.presentationml.slideLayout+xml"/>
  <Override PartName="/ppt/theme/theme109.xml" ContentType="application/vnd.openxmlformats-officedocument.theme+xml"/>
  <Override PartName="/ppt/slideLayouts/slideLayout116.xml" ContentType="application/vnd.openxmlformats-officedocument.presentationml.slideLayout+xml"/>
  <Override PartName="/ppt/theme/theme110.xml" ContentType="application/vnd.openxmlformats-officedocument.theme+xml"/>
  <Override PartName="/ppt/slideLayouts/slideLayout117.xml" ContentType="application/vnd.openxmlformats-officedocument.presentationml.slideLayout+xml"/>
  <Override PartName="/ppt/theme/theme111.xml" ContentType="application/vnd.openxmlformats-officedocument.theme+xml"/>
  <Override PartName="/ppt/slideLayouts/slideLayout118.xml" ContentType="application/vnd.openxmlformats-officedocument.presentationml.slideLayout+xml"/>
  <Override PartName="/ppt/theme/theme112.xml" ContentType="application/vnd.openxmlformats-officedocument.theme+xml"/>
  <Override PartName="/ppt/slideLayouts/slideLayout119.xml" ContentType="application/vnd.openxmlformats-officedocument.presentationml.slideLayout+xml"/>
  <Override PartName="/ppt/theme/theme113.xml" ContentType="application/vnd.openxmlformats-officedocument.theme+xml"/>
  <Override PartName="/ppt/slideLayouts/slideLayout120.xml" ContentType="application/vnd.openxmlformats-officedocument.presentationml.slideLayout+xml"/>
  <Override PartName="/ppt/theme/theme114.xml" ContentType="application/vnd.openxmlformats-officedocument.theme+xml"/>
  <Override PartName="/ppt/slideLayouts/slideLayout121.xml" ContentType="application/vnd.openxmlformats-officedocument.presentationml.slideLayout+xml"/>
  <Override PartName="/ppt/theme/theme115.xml" ContentType="application/vnd.openxmlformats-officedocument.theme+xml"/>
  <Override PartName="/ppt/slideLayouts/slideLayout122.xml" ContentType="application/vnd.openxmlformats-officedocument.presentationml.slideLayout+xml"/>
  <Override PartName="/ppt/theme/theme116.xml" ContentType="application/vnd.openxmlformats-officedocument.theme+xml"/>
  <Override PartName="/ppt/slideLayouts/slideLayout123.xml" ContentType="application/vnd.openxmlformats-officedocument.presentationml.slideLayout+xml"/>
  <Override PartName="/ppt/theme/theme117.xml" ContentType="application/vnd.openxmlformats-officedocument.theme+xml"/>
  <Override PartName="/ppt/slideLayouts/slideLayout124.xml" ContentType="application/vnd.openxmlformats-officedocument.presentationml.slideLayout+xml"/>
  <Override PartName="/ppt/theme/theme118.xml" ContentType="application/vnd.openxmlformats-officedocument.theme+xml"/>
  <Override PartName="/ppt/slideLayouts/slideLayout125.xml" ContentType="application/vnd.openxmlformats-officedocument.presentationml.slideLayout+xml"/>
  <Override PartName="/ppt/theme/theme119.xml" ContentType="application/vnd.openxmlformats-officedocument.theme+xml"/>
  <Override PartName="/ppt/slideLayouts/slideLayout126.xml" ContentType="application/vnd.openxmlformats-officedocument.presentationml.slideLayout+xml"/>
  <Override PartName="/ppt/theme/theme120.xml" ContentType="application/vnd.openxmlformats-officedocument.theme+xml"/>
  <Override PartName="/ppt/slideLayouts/slideLayout127.xml" ContentType="application/vnd.openxmlformats-officedocument.presentationml.slideLayout+xml"/>
  <Override PartName="/ppt/theme/theme121.xml" ContentType="application/vnd.openxmlformats-officedocument.theme+xml"/>
  <Override PartName="/ppt/slideLayouts/slideLayout128.xml" ContentType="application/vnd.openxmlformats-officedocument.presentationml.slideLayout+xml"/>
  <Override PartName="/ppt/theme/theme122.xml" ContentType="application/vnd.openxmlformats-officedocument.theme+xml"/>
  <Override PartName="/ppt/slideLayouts/slideLayout129.xml" ContentType="application/vnd.openxmlformats-officedocument.presentationml.slideLayout+xml"/>
  <Override PartName="/ppt/theme/theme123.xml" ContentType="application/vnd.openxmlformats-officedocument.theme+xml"/>
  <Override PartName="/ppt/slideLayouts/slideLayout130.xml" ContentType="application/vnd.openxmlformats-officedocument.presentationml.slideLayout+xml"/>
  <Override PartName="/ppt/theme/theme124.xml" ContentType="application/vnd.openxmlformats-officedocument.theme+xml"/>
  <Override PartName="/ppt/slideLayouts/slideLayout131.xml" ContentType="application/vnd.openxmlformats-officedocument.presentationml.slideLayout+xml"/>
  <Override PartName="/ppt/theme/theme125.xml" ContentType="application/vnd.openxmlformats-officedocument.theme+xml"/>
  <Override PartName="/ppt/slideLayouts/slideLayout132.xml" ContentType="application/vnd.openxmlformats-officedocument.presentationml.slideLayout+xml"/>
  <Override PartName="/ppt/theme/theme126.xml" ContentType="application/vnd.openxmlformats-officedocument.theme+xml"/>
  <Override PartName="/ppt/slideLayouts/slideLayout133.xml" ContentType="application/vnd.openxmlformats-officedocument.presentationml.slideLayout+xml"/>
  <Override PartName="/ppt/theme/theme127.xml" ContentType="application/vnd.openxmlformats-officedocument.theme+xml"/>
  <Override PartName="/ppt/slideLayouts/slideLayout134.xml" ContentType="application/vnd.openxmlformats-officedocument.presentationml.slideLayout+xml"/>
  <Override PartName="/ppt/theme/theme128.xml" ContentType="application/vnd.openxmlformats-officedocument.theme+xml"/>
  <Override PartName="/ppt/slideLayouts/slideLayout135.xml" ContentType="application/vnd.openxmlformats-officedocument.presentationml.slideLayout+xml"/>
  <Override PartName="/ppt/theme/theme129.xml" ContentType="application/vnd.openxmlformats-officedocument.theme+xml"/>
  <Override PartName="/ppt/slideLayouts/slideLayout136.xml" ContentType="application/vnd.openxmlformats-officedocument.presentationml.slideLayout+xml"/>
  <Override PartName="/ppt/theme/theme130.xml" ContentType="application/vnd.openxmlformats-officedocument.theme+xml"/>
  <Override PartName="/ppt/slideLayouts/slideLayout137.xml" ContentType="application/vnd.openxmlformats-officedocument.presentationml.slideLayout+xml"/>
  <Override PartName="/ppt/theme/theme131.xml" ContentType="application/vnd.openxmlformats-officedocument.theme+xml"/>
  <Override PartName="/ppt/slideLayouts/slideLayout138.xml" ContentType="application/vnd.openxmlformats-officedocument.presentationml.slideLayout+xml"/>
  <Override PartName="/ppt/theme/theme132.xml" ContentType="application/vnd.openxmlformats-officedocument.theme+xml"/>
  <Override PartName="/ppt/slideLayouts/slideLayout139.xml" ContentType="application/vnd.openxmlformats-officedocument.presentationml.slideLayout+xml"/>
  <Override PartName="/ppt/theme/theme133.xml" ContentType="application/vnd.openxmlformats-officedocument.theme+xml"/>
  <Override PartName="/ppt/slideLayouts/slideLayout140.xml" ContentType="application/vnd.openxmlformats-officedocument.presentationml.slideLayout+xml"/>
  <Override PartName="/ppt/theme/theme134.xml" ContentType="application/vnd.openxmlformats-officedocument.theme+xml"/>
  <Override PartName="/ppt/slideLayouts/slideLayout141.xml" ContentType="application/vnd.openxmlformats-officedocument.presentationml.slideLayout+xml"/>
  <Override PartName="/ppt/theme/theme135.xml" ContentType="application/vnd.openxmlformats-officedocument.theme+xml"/>
  <Override PartName="/ppt/slideLayouts/slideLayout142.xml" ContentType="application/vnd.openxmlformats-officedocument.presentationml.slideLayout+xml"/>
  <Override PartName="/ppt/theme/theme136.xml" ContentType="application/vnd.openxmlformats-officedocument.theme+xml"/>
  <Override PartName="/ppt/slideLayouts/slideLayout143.xml" ContentType="application/vnd.openxmlformats-officedocument.presentationml.slideLayout+xml"/>
  <Override PartName="/ppt/theme/theme137.xml" ContentType="application/vnd.openxmlformats-officedocument.theme+xml"/>
  <Override PartName="/ppt/slideLayouts/slideLayout144.xml" ContentType="application/vnd.openxmlformats-officedocument.presentationml.slideLayout+xml"/>
  <Override PartName="/ppt/theme/theme138.xml" ContentType="application/vnd.openxmlformats-officedocument.theme+xml"/>
  <Override PartName="/ppt/slideLayouts/slideLayout145.xml" ContentType="application/vnd.openxmlformats-officedocument.presentationml.slideLayout+xml"/>
  <Override PartName="/ppt/theme/theme139.xml" ContentType="application/vnd.openxmlformats-officedocument.theme+xml"/>
  <Override PartName="/ppt/slideLayouts/slideLayout146.xml" ContentType="application/vnd.openxmlformats-officedocument.presentationml.slideLayout+xml"/>
  <Override PartName="/ppt/theme/theme140.xml" ContentType="application/vnd.openxmlformats-officedocument.theme+xml"/>
  <Override PartName="/ppt/slideLayouts/slideLayout147.xml" ContentType="application/vnd.openxmlformats-officedocument.presentationml.slideLayout+xml"/>
  <Override PartName="/ppt/theme/theme141.xml" ContentType="application/vnd.openxmlformats-officedocument.theme+xml"/>
  <Override PartName="/ppt/slideLayouts/slideLayout148.xml" ContentType="application/vnd.openxmlformats-officedocument.presentationml.slideLayout+xml"/>
  <Override PartName="/ppt/theme/theme142.xml" ContentType="application/vnd.openxmlformats-officedocument.theme+xml"/>
  <Override PartName="/ppt/theme/theme143.xml" ContentType="application/vnd.openxmlformats-officedocument.theme+xml"/>
  <Override PartName="/ppt/theme/theme14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0" r:id="rId1"/>
    <p:sldMasterId id="2147483905" r:id="rId2"/>
    <p:sldMasterId id="2147483910" r:id="rId3"/>
    <p:sldMasterId id="2147483912" r:id="rId4"/>
    <p:sldMasterId id="2147483914" r:id="rId5"/>
    <p:sldMasterId id="2147483916" r:id="rId6"/>
    <p:sldMasterId id="2147483918" r:id="rId7"/>
    <p:sldMasterId id="2147483920" r:id="rId8"/>
    <p:sldMasterId id="2147483922" r:id="rId9"/>
    <p:sldMasterId id="2147483924" r:id="rId10"/>
    <p:sldMasterId id="2147483926" r:id="rId11"/>
    <p:sldMasterId id="2147483928" r:id="rId12"/>
    <p:sldMasterId id="2147483930" r:id="rId13"/>
    <p:sldMasterId id="2147483932" r:id="rId14"/>
    <p:sldMasterId id="2147483934" r:id="rId15"/>
    <p:sldMasterId id="2147483936" r:id="rId16"/>
    <p:sldMasterId id="2147483938" r:id="rId17"/>
    <p:sldMasterId id="2147483940" r:id="rId18"/>
    <p:sldMasterId id="2147483942" r:id="rId19"/>
    <p:sldMasterId id="2147483944" r:id="rId20"/>
    <p:sldMasterId id="2147483946" r:id="rId21"/>
    <p:sldMasterId id="2147483948" r:id="rId22"/>
    <p:sldMasterId id="2147483950" r:id="rId23"/>
    <p:sldMasterId id="2147483952" r:id="rId24"/>
    <p:sldMasterId id="2147483954" r:id="rId25"/>
    <p:sldMasterId id="2147483956" r:id="rId26"/>
    <p:sldMasterId id="2147483958" r:id="rId27"/>
    <p:sldMasterId id="2147483960" r:id="rId28"/>
    <p:sldMasterId id="2147483962" r:id="rId29"/>
    <p:sldMasterId id="2147483964" r:id="rId30"/>
    <p:sldMasterId id="2147483966" r:id="rId31"/>
    <p:sldMasterId id="2147483968" r:id="rId32"/>
    <p:sldMasterId id="2147483970" r:id="rId33"/>
    <p:sldMasterId id="2147483972" r:id="rId34"/>
    <p:sldMasterId id="2147483974" r:id="rId35"/>
    <p:sldMasterId id="2147483976" r:id="rId36"/>
    <p:sldMasterId id="2147483978" r:id="rId37"/>
    <p:sldMasterId id="2147483980" r:id="rId38"/>
    <p:sldMasterId id="2147483982" r:id="rId39"/>
    <p:sldMasterId id="2147483984" r:id="rId40"/>
    <p:sldMasterId id="2147483986" r:id="rId41"/>
    <p:sldMasterId id="2147483988" r:id="rId42"/>
    <p:sldMasterId id="2147483990" r:id="rId43"/>
    <p:sldMasterId id="2147483992" r:id="rId44"/>
    <p:sldMasterId id="2147483994" r:id="rId45"/>
    <p:sldMasterId id="2147483996" r:id="rId46"/>
    <p:sldMasterId id="2147483998" r:id="rId47"/>
    <p:sldMasterId id="2147484000" r:id="rId48"/>
    <p:sldMasterId id="2147484002" r:id="rId49"/>
    <p:sldMasterId id="2147484004" r:id="rId50"/>
    <p:sldMasterId id="2147484006" r:id="rId51"/>
    <p:sldMasterId id="2147484008" r:id="rId52"/>
    <p:sldMasterId id="2147484010" r:id="rId53"/>
    <p:sldMasterId id="2147484012" r:id="rId54"/>
    <p:sldMasterId id="2147484014" r:id="rId55"/>
    <p:sldMasterId id="2147484016" r:id="rId56"/>
    <p:sldMasterId id="2147484018" r:id="rId57"/>
    <p:sldMasterId id="2147484020" r:id="rId58"/>
    <p:sldMasterId id="2147484022" r:id="rId59"/>
    <p:sldMasterId id="2147484024" r:id="rId60"/>
    <p:sldMasterId id="2147484026" r:id="rId61"/>
    <p:sldMasterId id="2147484028" r:id="rId62"/>
    <p:sldMasterId id="2147484030" r:id="rId63"/>
    <p:sldMasterId id="2147484032" r:id="rId64"/>
    <p:sldMasterId id="2147484034" r:id="rId65"/>
    <p:sldMasterId id="2147484036" r:id="rId66"/>
    <p:sldMasterId id="2147484038" r:id="rId67"/>
    <p:sldMasterId id="2147484040" r:id="rId68"/>
    <p:sldMasterId id="2147484042" r:id="rId69"/>
    <p:sldMasterId id="2147484044" r:id="rId70"/>
    <p:sldMasterId id="2147484046" r:id="rId71"/>
    <p:sldMasterId id="2147484048" r:id="rId72"/>
    <p:sldMasterId id="2147484050" r:id="rId73"/>
    <p:sldMasterId id="2147484052" r:id="rId74"/>
    <p:sldMasterId id="2147484054" r:id="rId75"/>
    <p:sldMasterId id="2147484056" r:id="rId76"/>
    <p:sldMasterId id="2147484058" r:id="rId77"/>
    <p:sldMasterId id="2147484060" r:id="rId78"/>
    <p:sldMasterId id="2147484062" r:id="rId79"/>
    <p:sldMasterId id="2147484064" r:id="rId80"/>
    <p:sldMasterId id="2147484066" r:id="rId81"/>
    <p:sldMasterId id="2147484068" r:id="rId82"/>
    <p:sldMasterId id="2147484070" r:id="rId83"/>
    <p:sldMasterId id="2147484072" r:id="rId84"/>
    <p:sldMasterId id="2147484074" r:id="rId85"/>
    <p:sldMasterId id="2147484076" r:id="rId86"/>
    <p:sldMasterId id="2147484078" r:id="rId87"/>
    <p:sldMasterId id="2147484080" r:id="rId88"/>
    <p:sldMasterId id="2147484082" r:id="rId89"/>
    <p:sldMasterId id="2147484084" r:id="rId90"/>
    <p:sldMasterId id="2147484086" r:id="rId91"/>
    <p:sldMasterId id="2147484088" r:id="rId92"/>
    <p:sldMasterId id="2147484090" r:id="rId93"/>
    <p:sldMasterId id="2147484092" r:id="rId94"/>
    <p:sldMasterId id="2147484094" r:id="rId95"/>
    <p:sldMasterId id="2147484096" r:id="rId96"/>
    <p:sldMasterId id="2147484098" r:id="rId97"/>
    <p:sldMasterId id="2147484100" r:id="rId98"/>
    <p:sldMasterId id="2147484102" r:id="rId99"/>
    <p:sldMasterId id="2147484104" r:id="rId100"/>
    <p:sldMasterId id="2147484106" r:id="rId101"/>
    <p:sldMasterId id="2147484108" r:id="rId102"/>
    <p:sldMasterId id="2147484110" r:id="rId103"/>
    <p:sldMasterId id="2147484112" r:id="rId104"/>
    <p:sldMasterId id="2147484114" r:id="rId105"/>
    <p:sldMasterId id="2147484116" r:id="rId106"/>
    <p:sldMasterId id="2147484118" r:id="rId107"/>
    <p:sldMasterId id="2147484120" r:id="rId108"/>
    <p:sldMasterId id="2147484122" r:id="rId109"/>
    <p:sldMasterId id="2147484124" r:id="rId110"/>
    <p:sldMasterId id="2147484126" r:id="rId111"/>
    <p:sldMasterId id="2147484128" r:id="rId112"/>
    <p:sldMasterId id="2147484130" r:id="rId113"/>
    <p:sldMasterId id="2147484132" r:id="rId114"/>
    <p:sldMasterId id="2147484134" r:id="rId115"/>
    <p:sldMasterId id="2147484136" r:id="rId116"/>
    <p:sldMasterId id="2147484138" r:id="rId117"/>
    <p:sldMasterId id="2147484140" r:id="rId118"/>
    <p:sldMasterId id="2147484142" r:id="rId119"/>
    <p:sldMasterId id="2147484144" r:id="rId120"/>
    <p:sldMasterId id="2147484146" r:id="rId121"/>
    <p:sldMasterId id="2147484148" r:id="rId122"/>
    <p:sldMasterId id="2147484150" r:id="rId123"/>
    <p:sldMasterId id="2147484152" r:id="rId124"/>
    <p:sldMasterId id="2147484154" r:id="rId125"/>
    <p:sldMasterId id="2147484156" r:id="rId126"/>
    <p:sldMasterId id="2147484158" r:id="rId127"/>
    <p:sldMasterId id="2147484160" r:id="rId128"/>
    <p:sldMasterId id="2147484162" r:id="rId129"/>
    <p:sldMasterId id="2147484164" r:id="rId130"/>
    <p:sldMasterId id="2147484166" r:id="rId131"/>
    <p:sldMasterId id="2147484168" r:id="rId132"/>
    <p:sldMasterId id="2147484170" r:id="rId133"/>
    <p:sldMasterId id="2147484172" r:id="rId134"/>
    <p:sldMasterId id="2147484174" r:id="rId135"/>
    <p:sldMasterId id="2147484176" r:id="rId136"/>
    <p:sldMasterId id="2147484178" r:id="rId137"/>
    <p:sldMasterId id="2147484180" r:id="rId138"/>
    <p:sldMasterId id="2147484182" r:id="rId139"/>
    <p:sldMasterId id="2147484184" r:id="rId140"/>
    <p:sldMasterId id="2147484186" r:id="rId141"/>
    <p:sldMasterId id="2147484188" r:id="rId142"/>
  </p:sldMasterIdLst>
  <p:notesMasterIdLst>
    <p:notesMasterId r:id="rId421"/>
  </p:notesMasterIdLst>
  <p:handoutMasterIdLst>
    <p:handoutMasterId r:id="rId422"/>
  </p:handoutMasterIdLst>
  <p:sldIdLst>
    <p:sldId id="504" r:id="rId143"/>
    <p:sldId id="505" r:id="rId144"/>
    <p:sldId id="777" r:id="rId145"/>
    <p:sldId id="507" r:id="rId146"/>
    <p:sldId id="508" r:id="rId147"/>
    <p:sldId id="778" r:id="rId148"/>
    <p:sldId id="779" r:id="rId149"/>
    <p:sldId id="780" r:id="rId150"/>
    <p:sldId id="512" r:id="rId151"/>
    <p:sldId id="781" r:id="rId152"/>
    <p:sldId id="514" r:id="rId153"/>
    <p:sldId id="515" r:id="rId154"/>
    <p:sldId id="516" r:id="rId155"/>
    <p:sldId id="517" r:id="rId156"/>
    <p:sldId id="518" r:id="rId157"/>
    <p:sldId id="519" r:id="rId158"/>
    <p:sldId id="906" r:id="rId159"/>
    <p:sldId id="782" r:id="rId160"/>
    <p:sldId id="783" r:id="rId161"/>
    <p:sldId id="523" r:id="rId162"/>
    <p:sldId id="524" r:id="rId163"/>
    <p:sldId id="907" r:id="rId164"/>
    <p:sldId id="784" r:id="rId165"/>
    <p:sldId id="785" r:id="rId166"/>
    <p:sldId id="786" r:id="rId167"/>
    <p:sldId id="529" r:id="rId168"/>
    <p:sldId id="530" r:id="rId169"/>
    <p:sldId id="787" r:id="rId170"/>
    <p:sldId id="532" r:id="rId171"/>
    <p:sldId id="533" r:id="rId172"/>
    <p:sldId id="788" r:id="rId173"/>
    <p:sldId id="789" r:id="rId174"/>
    <p:sldId id="790" r:id="rId175"/>
    <p:sldId id="535" r:id="rId176"/>
    <p:sldId id="536" r:id="rId177"/>
    <p:sldId id="908" r:id="rId178"/>
    <p:sldId id="538" r:id="rId179"/>
    <p:sldId id="791" r:id="rId180"/>
    <p:sldId id="540" r:id="rId181"/>
    <p:sldId id="792" r:id="rId182"/>
    <p:sldId id="793" r:id="rId183"/>
    <p:sldId id="794" r:id="rId184"/>
    <p:sldId id="544" r:id="rId185"/>
    <p:sldId id="795" r:id="rId186"/>
    <p:sldId id="796" r:id="rId187"/>
    <p:sldId id="547" r:id="rId188"/>
    <p:sldId id="797" r:id="rId189"/>
    <p:sldId id="549" r:id="rId190"/>
    <p:sldId id="798" r:id="rId191"/>
    <p:sldId id="551" r:id="rId192"/>
    <p:sldId id="552" r:id="rId193"/>
    <p:sldId id="553" r:id="rId194"/>
    <p:sldId id="799" r:id="rId195"/>
    <p:sldId id="555" r:id="rId196"/>
    <p:sldId id="556" r:id="rId197"/>
    <p:sldId id="800" r:id="rId198"/>
    <p:sldId id="558" r:id="rId199"/>
    <p:sldId id="559" r:id="rId200"/>
    <p:sldId id="909" r:id="rId201"/>
    <p:sldId id="801" r:id="rId202"/>
    <p:sldId id="802" r:id="rId203"/>
    <p:sldId id="803" r:id="rId204"/>
    <p:sldId id="804" r:id="rId205"/>
    <p:sldId id="565" r:id="rId206"/>
    <p:sldId id="566" r:id="rId207"/>
    <p:sldId id="567" r:id="rId208"/>
    <p:sldId id="568" r:id="rId209"/>
    <p:sldId id="569" r:id="rId210"/>
    <p:sldId id="570" r:id="rId211"/>
    <p:sldId id="571" r:id="rId212"/>
    <p:sldId id="572" r:id="rId213"/>
    <p:sldId id="910" r:id="rId214"/>
    <p:sldId id="574" r:id="rId215"/>
    <p:sldId id="805" r:id="rId216"/>
    <p:sldId id="576" r:id="rId217"/>
    <p:sldId id="806" r:id="rId218"/>
    <p:sldId id="807" r:id="rId219"/>
    <p:sldId id="808" r:id="rId220"/>
    <p:sldId id="809" r:id="rId221"/>
    <p:sldId id="810" r:id="rId222"/>
    <p:sldId id="582" r:id="rId223"/>
    <p:sldId id="583" r:id="rId224"/>
    <p:sldId id="584" r:id="rId225"/>
    <p:sldId id="585" r:id="rId226"/>
    <p:sldId id="586" r:id="rId227"/>
    <p:sldId id="811" r:id="rId228"/>
    <p:sldId id="812" r:id="rId229"/>
    <p:sldId id="589" r:id="rId230"/>
    <p:sldId id="813" r:id="rId231"/>
    <p:sldId id="591" r:id="rId232"/>
    <p:sldId id="592" r:id="rId233"/>
    <p:sldId id="593" r:id="rId234"/>
    <p:sldId id="594" r:id="rId235"/>
    <p:sldId id="595" r:id="rId236"/>
    <p:sldId id="814" r:id="rId237"/>
    <p:sldId id="815" r:id="rId238"/>
    <p:sldId id="816" r:id="rId239"/>
    <p:sldId id="817" r:id="rId240"/>
    <p:sldId id="818" r:id="rId241"/>
    <p:sldId id="601" r:id="rId242"/>
    <p:sldId id="819" r:id="rId243"/>
    <p:sldId id="820" r:id="rId244"/>
    <p:sldId id="821" r:id="rId245"/>
    <p:sldId id="605" r:id="rId246"/>
    <p:sldId id="911" r:id="rId247"/>
    <p:sldId id="607" r:id="rId248"/>
    <p:sldId id="822" r:id="rId249"/>
    <p:sldId id="823" r:id="rId250"/>
    <p:sldId id="610" r:id="rId251"/>
    <p:sldId id="824" r:id="rId252"/>
    <p:sldId id="612" r:id="rId253"/>
    <p:sldId id="825" r:id="rId254"/>
    <p:sldId id="614" r:id="rId255"/>
    <p:sldId id="826" r:id="rId256"/>
    <p:sldId id="827" r:id="rId257"/>
    <p:sldId id="828" r:id="rId258"/>
    <p:sldId id="829" r:id="rId259"/>
    <p:sldId id="619" r:id="rId260"/>
    <p:sldId id="620" r:id="rId261"/>
    <p:sldId id="830" r:id="rId262"/>
    <p:sldId id="622" r:id="rId263"/>
    <p:sldId id="623" r:id="rId264"/>
    <p:sldId id="831" r:id="rId265"/>
    <p:sldId id="832" r:id="rId266"/>
    <p:sldId id="833" r:id="rId267"/>
    <p:sldId id="627" r:id="rId268"/>
    <p:sldId id="834" r:id="rId269"/>
    <p:sldId id="629" r:id="rId270"/>
    <p:sldId id="630" r:id="rId271"/>
    <p:sldId id="835" r:id="rId272"/>
    <p:sldId id="632" r:id="rId273"/>
    <p:sldId id="915" r:id="rId274"/>
    <p:sldId id="836" r:id="rId275"/>
    <p:sldId id="635" r:id="rId276"/>
    <p:sldId id="636" r:id="rId277"/>
    <p:sldId id="637" r:id="rId278"/>
    <p:sldId id="638" r:id="rId279"/>
    <p:sldId id="639" r:id="rId280"/>
    <p:sldId id="640" r:id="rId281"/>
    <p:sldId id="641" r:id="rId282"/>
    <p:sldId id="837" r:id="rId283"/>
    <p:sldId id="838" r:id="rId284"/>
    <p:sldId id="644" r:id="rId285"/>
    <p:sldId id="839" r:id="rId286"/>
    <p:sldId id="646" r:id="rId287"/>
    <p:sldId id="647" r:id="rId288"/>
    <p:sldId id="840" r:id="rId289"/>
    <p:sldId id="649" r:id="rId290"/>
    <p:sldId id="650" r:id="rId291"/>
    <p:sldId id="841" r:id="rId292"/>
    <p:sldId id="652" r:id="rId293"/>
    <p:sldId id="653" r:id="rId294"/>
    <p:sldId id="654" r:id="rId295"/>
    <p:sldId id="842" r:id="rId296"/>
    <p:sldId id="656" r:id="rId297"/>
    <p:sldId id="657" r:id="rId298"/>
    <p:sldId id="843" r:id="rId299"/>
    <p:sldId id="844" r:id="rId300"/>
    <p:sldId id="845" r:id="rId301"/>
    <p:sldId id="846" r:id="rId302"/>
    <p:sldId id="662" r:id="rId303"/>
    <p:sldId id="663" r:id="rId304"/>
    <p:sldId id="664" r:id="rId305"/>
    <p:sldId id="665" r:id="rId306"/>
    <p:sldId id="666" r:id="rId307"/>
    <p:sldId id="667" r:id="rId308"/>
    <p:sldId id="668" r:id="rId309"/>
    <p:sldId id="847" r:id="rId310"/>
    <p:sldId id="670" r:id="rId311"/>
    <p:sldId id="848" r:id="rId312"/>
    <p:sldId id="849" r:id="rId313"/>
    <p:sldId id="673" r:id="rId314"/>
    <p:sldId id="850" r:id="rId315"/>
    <p:sldId id="851" r:id="rId316"/>
    <p:sldId id="852" r:id="rId317"/>
    <p:sldId id="853" r:id="rId318"/>
    <p:sldId id="854" r:id="rId319"/>
    <p:sldId id="679" r:id="rId320"/>
    <p:sldId id="916" r:id="rId321"/>
    <p:sldId id="681" r:id="rId322"/>
    <p:sldId id="855" r:id="rId323"/>
    <p:sldId id="683" r:id="rId324"/>
    <p:sldId id="856" r:id="rId325"/>
    <p:sldId id="685" r:id="rId326"/>
    <p:sldId id="686" r:id="rId327"/>
    <p:sldId id="687" r:id="rId328"/>
    <p:sldId id="857" r:id="rId329"/>
    <p:sldId id="858" r:id="rId330"/>
    <p:sldId id="859" r:id="rId331"/>
    <p:sldId id="691" r:id="rId332"/>
    <p:sldId id="860" r:id="rId333"/>
    <p:sldId id="861" r:id="rId334"/>
    <p:sldId id="862" r:id="rId335"/>
    <p:sldId id="695" r:id="rId336"/>
    <p:sldId id="863" r:id="rId337"/>
    <p:sldId id="864" r:id="rId338"/>
    <p:sldId id="865" r:id="rId339"/>
    <p:sldId id="699" r:id="rId340"/>
    <p:sldId id="700" r:id="rId341"/>
    <p:sldId id="866" r:id="rId342"/>
    <p:sldId id="867" r:id="rId343"/>
    <p:sldId id="868" r:id="rId344"/>
    <p:sldId id="869" r:id="rId345"/>
    <p:sldId id="870" r:id="rId346"/>
    <p:sldId id="871" r:id="rId347"/>
    <p:sldId id="872" r:id="rId348"/>
    <p:sldId id="873" r:id="rId349"/>
    <p:sldId id="874" r:id="rId350"/>
    <p:sldId id="710" r:id="rId351"/>
    <p:sldId id="711" r:id="rId352"/>
    <p:sldId id="712" r:id="rId353"/>
    <p:sldId id="713" r:id="rId354"/>
    <p:sldId id="714" r:id="rId355"/>
    <p:sldId id="715" r:id="rId356"/>
    <p:sldId id="716" r:id="rId357"/>
    <p:sldId id="717" r:id="rId358"/>
    <p:sldId id="718" r:id="rId359"/>
    <p:sldId id="875" r:id="rId360"/>
    <p:sldId id="720" r:id="rId361"/>
    <p:sldId id="876" r:id="rId362"/>
    <p:sldId id="722" r:id="rId363"/>
    <p:sldId id="877" r:id="rId364"/>
    <p:sldId id="878" r:id="rId365"/>
    <p:sldId id="879" r:id="rId366"/>
    <p:sldId id="726" r:id="rId367"/>
    <p:sldId id="880" r:id="rId368"/>
    <p:sldId id="881" r:id="rId369"/>
    <p:sldId id="882" r:id="rId370"/>
    <p:sldId id="883" r:id="rId371"/>
    <p:sldId id="884" r:id="rId372"/>
    <p:sldId id="885" r:id="rId373"/>
    <p:sldId id="733" r:id="rId374"/>
    <p:sldId id="734" r:id="rId375"/>
    <p:sldId id="735" r:id="rId376"/>
    <p:sldId id="736" r:id="rId377"/>
    <p:sldId id="737" r:id="rId378"/>
    <p:sldId id="738" r:id="rId379"/>
    <p:sldId id="739" r:id="rId380"/>
    <p:sldId id="886" r:id="rId381"/>
    <p:sldId id="887" r:id="rId382"/>
    <p:sldId id="888" r:id="rId383"/>
    <p:sldId id="743" r:id="rId384"/>
    <p:sldId id="889" r:id="rId385"/>
    <p:sldId id="745" r:id="rId386"/>
    <p:sldId id="746" r:id="rId387"/>
    <p:sldId id="890" r:id="rId388"/>
    <p:sldId id="891" r:id="rId389"/>
    <p:sldId id="892" r:id="rId390"/>
    <p:sldId id="750" r:id="rId391"/>
    <p:sldId id="751" r:id="rId392"/>
    <p:sldId id="752" r:id="rId393"/>
    <p:sldId id="753" r:id="rId394"/>
    <p:sldId id="754" r:id="rId395"/>
    <p:sldId id="755" r:id="rId396"/>
    <p:sldId id="893" r:id="rId397"/>
    <p:sldId id="757" r:id="rId398"/>
    <p:sldId id="758" r:id="rId399"/>
    <p:sldId id="759" r:id="rId400"/>
    <p:sldId id="894" r:id="rId401"/>
    <p:sldId id="895" r:id="rId402"/>
    <p:sldId id="762" r:id="rId403"/>
    <p:sldId id="905" r:id="rId404"/>
    <p:sldId id="764" r:id="rId405"/>
    <p:sldId id="765" r:id="rId406"/>
    <p:sldId id="896" r:id="rId407"/>
    <p:sldId id="767" r:id="rId408"/>
    <p:sldId id="768" r:id="rId409"/>
    <p:sldId id="897" r:id="rId410"/>
    <p:sldId id="912" r:id="rId411"/>
    <p:sldId id="913" r:id="rId412"/>
    <p:sldId id="914" r:id="rId413"/>
    <p:sldId id="898" r:id="rId414"/>
    <p:sldId id="899" r:id="rId415"/>
    <p:sldId id="900" r:id="rId416"/>
    <p:sldId id="901" r:id="rId417"/>
    <p:sldId id="902" r:id="rId418"/>
    <p:sldId id="903" r:id="rId419"/>
    <p:sldId id="904" r:id="rId4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leen Fitzpatric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0519" autoAdjust="0"/>
  </p:normalViewPr>
  <p:slideViewPr>
    <p:cSldViewPr>
      <p:cViewPr varScale="1">
        <p:scale>
          <a:sx n="84" d="100"/>
          <a:sy n="84" d="100"/>
        </p:scale>
        <p:origin x="84" y="312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99" Type="http://schemas.openxmlformats.org/officeDocument/2006/relationships/slide" Target="slides/slide157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17.xml"/><Relationship Id="rId324" Type="http://schemas.openxmlformats.org/officeDocument/2006/relationships/slide" Target="slides/slide182.xml"/><Relationship Id="rId366" Type="http://schemas.openxmlformats.org/officeDocument/2006/relationships/slide" Target="slides/slide224.xml"/><Relationship Id="rId170" Type="http://schemas.openxmlformats.org/officeDocument/2006/relationships/slide" Target="slides/slide28.xml"/><Relationship Id="rId226" Type="http://schemas.openxmlformats.org/officeDocument/2006/relationships/slide" Target="slides/slide84.xml"/><Relationship Id="rId268" Type="http://schemas.openxmlformats.org/officeDocument/2006/relationships/slide" Target="slides/slide126.xml"/><Relationship Id="rId32" Type="http://schemas.openxmlformats.org/officeDocument/2006/relationships/slideMaster" Target="slideMasters/slideMaster32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335" Type="http://schemas.openxmlformats.org/officeDocument/2006/relationships/slide" Target="slides/slide193.xml"/><Relationship Id="rId377" Type="http://schemas.openxmlformats.org/officeDocument/2006/relationships/slide" Target="slides/slide235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39.xml"/><Relationship Id="rId237" Type="http://schemas.openxmlformats.org/officeDocument/2006/relationships/slide" Target="slides/slide95.xml"/><Relationship Id="rId402" Type="http://schemas.openxmlformats.org/officeDocument/2006/relationships/slide" Target="slides/slide260.xml"/><Relationship Id="rId279" Type="http://schemas.openxmlformats.org/officeDocument/2006/relationships/slide" Target="slides/slide137.xml"/><Relationship Id="rId43" Type="http://schemas.openxmlformats.org/officeDocument/2006/relationships/slideMaster" Target="slideMasters/slideMaster43.xml"/><Relationship Id="rId139" Type="http://schemas.openxmlformats.org/officeDocument/2006/relationships/slideMaster" Target="slideMasters/slideMaster139.xml"/><Relationship Id="rId290" Type="http://schemas.openxmlformats.org/officeDocument/2006/relationships/slide" Target="slides/slide148.xml"/><Relationship Id="rId304" Type="http://schemas.openxmlformats.org/officeDocument/2006/relationships/slide" Target="slides/slide162.xml"/><Relationship Id="rId346" Type="http://schemas.openxmlformats.org/officeDocument/2006/relationships/slide" Target="slides/slide204.xml"/><Relationship Id="rId388" Type="http://schemas.openxmlformats.org/officeDocument/2006/relationships/slide" Target="slides/slide246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8.xml"/><Relationship Id="rId171" Type="http://schemas.openxmlformats.org/officeDocument/2006/relationships/slide" Target="slides/slide29.xml"/><Relationship Id="rId192" Type="http://schemas.openxmlformats.org/officeDocument/2006/relationships/slide" Target="slides/slide50.xml"/><Relationship Id="rId206" Type="http://schemas.openxmlformats.org/officeDocument/2006/relationships/slide" Target="slides/slide64.xml"/><Relationship Id="rId227" Type="http://schemas.openxmlformats.org/officeDocument/2006/relationships/slide" Target="slides/slide85.xml"/><Relationship Id="rId413" Type="http://schemas.openxmlformats.org/officeDocument/2006/relationships/slide" Target="slides/slide271.xml"/><Relationship Id="rId248" Type="http://schemas.openxmlformats.org/officeDocument/2006/relationships/slide" Target="slides/slide106.xml"/><Relationship Id="rId269" Type="http://schemas.openxmlformats.org/officeDocument/2006/relationships/slide" Target="slides/slide127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280" Type="http://schemas.openxmlformats.org/officeDocument/2006/relationships/slide" Target="slides/slide138.xml"/><Relationship Id="rId315" Type="http://schemas.openxmlformats.org/officeDocument/2006/relationships/slide" Target="slides/slide173.xml"/><Relationship Id="rId336" Type="http://schemas.openxmlformats.org/officeDocument/2006/relationships/slide" Target="slides/slide194.xml"/><Relationship Id="rId357" Type="http://schemas.openxmlformats.org/officeDocument/2006/relationships/slide" Target="slides/slide215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" Target="slides/slide19.xml"/><Relationship Id="rId182" Type="http://schemas.openxmlformats.org/officeDocument/2006/relationships/slide" Target="slides/slide40.xml"/><Relationship Id="rId217" Type="http://schemas.openxmlformats.org/officeDocument/2006/relationships/slide" Target="slides/slide75.xml"/><Relationship Id="rId378" Type="http://schemas.openxmlformats.org/officeDocument/2006/relationships/slide" Target="slides/slide236.xml"/><Relationship Id="rId399" Type="http://schemas.openxmlformats.org/officeDocument/2006/relationships/slide" Target="slides/slide257.xml"/><Relationship Id="rId403" Type="http://schemas.openxmlformats.org/officeDocument/2006/relationships/slide" Target="slides/slide26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96.xml"/><Relationship Id="rId259" Type="http://schemas.openxmlformats.org/officeDocument/2006/relationships/slide" Target="slides/slide117.xml"/><Relationship Id="rId424" Type="http://schemas.openxmlformats.org/officeDocument/2006/relationships/presProps" Target="presProps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270" Type="http://schemas.openxmlformats.org/officeDocument/2006/relationships/slide" Target="slides/slide128.xml"/><Relationship Id="rId291" Type="http://schemas.openxmlformats.org/officeDocument/2006/relationships/slide" Target="slides/slide149.xml"/><Relationship Id="rId305" Type="http://schemas.openxmlformats.org/officeDocument/2006/relationships/slide" Target="slides/slide163.xml"/><Relationship Id="rId326" Type="http://schemas.openxmlformats.org/officeDocument/2006/relationships/slide" Target="slides/slide184.xml"/><Relationship Id="rId347" Type="http://schemas.openxmlformats.org/officeDocument/2006/relationships/slide" Target="slides/slide205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51" Type="http://schemas.openxmlformats.org/officeDocument/2006/relationships/slide" Target="slides/slide9.xml"/><Relationship Id="rId368" Type="http://schemas.openxmlformats.org/officeDocument/2006/relationships/slide" Target="slides/slide226.xml"/><Relationship Id="rId389" Type="http://schemas.openxmlformats.org/officeDocument/2006/relationships/slide" Target="slides/slide247.xml"/><Relationship Id="rId172" Type="http://schemas.openxmlformats.org/officeDocument/2006/relationships/slide" Target="slides/slide30.xml"/><Relationship Id="rId193" Type="http://schemas.openxmlformats.org/officeDocument/2006/relationships/slide" Target="slides/slide51.xml"/><Relationship Id="rId207" Type="http://schemas.openxmlformats.org/officeDocument/2006/relationships/slide" Target="slides/slide65.xml"/><Relationship Id="rId228" Type="http://schemas.openxmlformats.org/officeDocument/2006/relationships/slide" Target="slides/slide86.xml"/><Relationship Id="rId249" Type="http://schemas.openxmlformats.org/officeDocument/2006/relationships/slide" Target="slides/slide107.xml"/><Relationship Id="rId414" Type="http://schemas.openxmlformats.org/officeDocument/2006/relationships/slide" Target="slides/slide272.xml"/><Relationship Id="rId13" Type="http://schemas.openxmlformats.org/officeDocument/2006/relationships/slideMaster" Target="slideMasters/slideMaster13.xml"/><Relationship Id="rId109" Type="http://schemas.openxmlformats.org/officeDocument/2006/relationships/slideMaster" Target="slideMasters/slideMaster109.xml"/><Relationship Id="rId260" Type="http://schemas.openxmlformats.org/officeDocument/2006/relationships/slide" Target="slides/slide118.xml"/><Relationship Id="rId281" Type="http://schemas.openxmlformats.org/officeDocument/2006/relationships/slide" Target="slides/slide139.xml"/><Relationship Id="rId316" Type="http://schemas.openxmlformats.org/officeDocument/2006/relationships/slide" Target="slides/slide174.xml"/><Relationship Id="rId337" Type="http://schemas.openxmlformats.org/officeDocument/2006/relationships/slide" Target="slides/slide195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20" Type="http://schemas.openxmlformats.org/officeDocument/2006/relationships/slideMaster" Target="slideMasters/slideMaster120.xml"/><Relationship Id="rId141" Type="http://schemas.openxmlformats.org/officeDocument/2006/relationships/slideMaster" Target="slideMasters/slideMaster141.xml"/><Relationship Id="rId358" Type="http://schemas.openxmlformats.org/officeDocument/2006/relationships/slide" Target="slides/slide216.xml"/><Relationship Id="rId379" Type="http://schemas.openxmlformats.org/officeDocument/2006/relationships/slide" Target="slides/slide237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20.xml"/><Relationship Id="rId183" Type="http://schemas.openxmlformats.org/officeDocument/2006/relationships/slide" Target="slides/slide41.xml"/><Relationship Id="rId218" Type="http://schemas.openxmlformats.org/officeDocument/2006/relationships/slide" Target="slides/slide76.xml"/><Relationship Id="rId239" Type="http://schemas.openxmlformats.org/officeDocument/2006/relationships/slide" Target="slides/slide97.xml"/><Relationship Id="rId390" Type="http://schemas.openxmlformats.org/officeDocument/2006/relationships/slide" Target="slides/slide248.xml"/><Relationship Id="rId404" Type="http://schemas.openxmlformats.org/officeDocument/2006/relationships/slide" Target="slides/slide262.xml"/><Relationship Id="rId425" Type="http://schemas.openxmlformats.org/officeDocument/2006/relationships/viewProps" Target="viewProps.xml"/><Relationship Id="rId250" Type="http://schemas.openxmlformats.org/officeDocument/2006/relationships/slide" Target="slides/slide108.xml"/><Relationship Id="rId271" Type="http://schemas.openxmlformats.org/officeDocument/2006/relationships/slide" Target="slides/slide129.xml"/><Relationship Id="rId292" Type="http://schemas.openxmlformats.org/officeDocument/2006/relationships/slide" Target="slides/slide150.xml"/><Relationship Id="rId306" Type="http://schemas.openxmlformats.org/officeDocument/2006/relationships/slide" Target="slides/slide164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31" Type="http://schemas.openxmlformats.org/officeDocument/2006/relationships/slideMaster" Target="slideMasters/slideMaster131.xml"/><Relationship Id="rId327" Type="http://schemas.openxmlformats.org/officeDocument/2006/relationships/slide" Target="slides/slide185.xml"/><Relationship Id="rId348" Type="http://schemas.openxmlformats.org/officeDocument/2006/relationships/slide" Target="slides/slide206.xml"/><Relationship Id="rId369" Type="http://schemas.openxmlformats.org/officeDocument/2006/relationships/slide" Target="slides/slide227.xml"/><Relationship Id="rId152" Type="http://schemas.openxmlformats.org/officeDocument/2006/relationships/slide" Target="slides/slide10.xml"/><Relationship Id="rId173" Type="http://schemas.openxmlformats.org/officeDocument/2006/relationships/slide" Target="slides/slide31.xml"/><Relationship Id="rId194" Type="http://schemas.openxmlformats.org/officeDocument/2006/relationships/slide" Target="slides/slide52.xml"/><Relationship Id="rId208" Type="http://schemas.openxmlformats.org/officeDocument/2006/relationships/slide" Target="slides/slide66.xml"/><Relationship Id="rId229" Type="http://schemas.openxmlformats.org/officeDocument/2006/relationships/slide" Target="slides/slide87.xml"/><Relationship Id="rId380" Type="http://schemas.openxmlformats.org/officeDocument/2006/relationships/slide" Target="slides/slide238.xml"/><Relationship Id="rId415" Type="http://schemas.openxmlformats.org/officeDocument/2006/relationships/slide" Target="slides/slide273.xml"/><Relationship Id="rId240" Type="http://schemas.openxmlformats.org/officeDocument/2006/relationships/slide" Target="slides/slide98.xml"/><Relationship Id="rId261" Type="http://schemas.openxmlformats.org/officeDocument/2006/relationships/slide" Target="slides/slide119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282" Type="http://schemas.openxmlformats.org/officeDocument/2006/relationships/slide" Target="slides/slide140.xml"/><Relationship Id="rId317" Type="http://schemas.openxmlformats.org/officeDocument/2006/relationships/slide" Target="slides/slide175.xml"/><Relationship Id="rId338" Type="http://schemas.openxmlformats.org/officeDocument/2006/relationships/slide" Target="slides/slide196.xml"/><Relationship Id="rId359" Type="http://schemas.openxmlformats.org/officeDocument/2006/relationships/slide" Target="slides/slide217.xml"/><Relationship Id="rId8" Type="http://schemas.openxmlformats.org/officeDocument/2006/relationships/slideMaster" Target="slideMasters/slideMaster8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" Target="slides/slide21.xml"/><Relationship Id="rId184" Type="http://schemas.openxmlformats.org/officeDocument/2006/relationships/slide" Target="slides/slide42.xml"/><Relationship Id="rId219" Type="http://schemas.openxmlformats.org/officeDocument/2006/relationships/slide" Target="slides/slide77.xml"/><Relationship Id="rId370" Type="http://schemas.openxmlformats.org/officeDocument/2006/relationships/slide" Target="slides/slide228.xml"/><Relationship Id="rId391" Type="http://schemas.openxmlformats.org/officeDocument/2006/relationships/slide" Target="slides/slide249.xml"/><Relationship Id="rId405" Type="http://schemas.openxmlformats.org/officeDocument/2006/relationships/slide" Target="slides/slide263.xml"/><Relationship Id="rId426" Type="http://schemas.openxmlformats.org/officeDocument/2006/relationships/theme" Target="theme/theme1.xml"/><Relationship Id="rId230" Type="http://schemas.openxmlformats.org/officeDocument/2006/relationships/slide" Target="slides/slide88.xml"/><Relationship Id="rId251" Type="http://schemas.openxmlformats.org/officeDocument/2006/relationships/slide" Target="slides/slide109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130.xml"/><Relationship Id="rId293" Type="http://schemas.openxmlformats.org/officeDocument/2006/relationships/slide" Target="slides/slide151.xml"/><Relationship Id="rId307" Type="http://schemas.openxmlformats.org/officeDocument/2006/relationships/slide" Target="slides/slide165.xml"/><Relationship Id="rId328" Type="http://schemas.openxmlformats.org/officeDocument/2006/relationships/slide" Target="slides/slide186.xml"/><Relationship Id="rId349" Type="http://schemas.openxmlformats.org/officeDocument/2006/relationships/slide" Target="slides/slide207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" Target="slides/slide11.xml"/><Relationship Id="rId174" Type="http://schemas.openxmlformats.org/officeDocument/2006/relationships/slide" Target="slides/slide32.xml"/><Relationship Id="rId195" Type="http://schemas.openxmlformats.org/officeDocument/2006/relationships/slide" Target="slides/slide53.xml"/><Relationship Id="rId209" Type="http://schemas.openxmlformats.org/officeDocument/2006/relationships/slide" Target="slides/slide67.xml"/><Relationship Id="rId360" Type="http://schemas.openxmlformats.org/officeDocument/2006/relationships/slide" Target="slides/slide218.xml"/><Relationship Id="rId381" Type="http://schemas.openxmlformats.org/officeDocument/2006/relationships/slide" Target="slides/slide239.xml"/><Relationship Id="rId416" Type="http://schemas.openxmlformats.org/officeDocument/2006/relationships/slide" Target="slides/slide274.xml"/><Relationship Id="rId220" Type="http://schemas.openxmlformats.org/officeDocument/2006/relationships/slide" Target="slides/slide78.xml"/><Relationship Id="rId241" Type="http://schemas.openxmlformats.org/officeDocument/2006/relationships/slide" Target="slides/slide9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20.xml"/><Relationship Id="rId283" Type="http://schemas.openxmlformats.org/officeDocument/2006/relationships/slide" Target="slides/slide141.xml"/><Relationship Id="rId318" Type="http://schemas.openxmlformats.org/officeDocument/2006/relationships/slide" Target="slides/slide176.xml"/><Relationship Id="rId339" Type="http://schemas.openxmlformats.org/officeDocument/2006/relationships/slide" Target="slides/slide197.xml"/><Relationship Id="rId78" Type="http://schemas.openxmlformats.org/officeDocument/2006/relationships/slideMaster" Target="slideMasters/slideMaster78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" Target="slides/slide1.xml"/><Relationship Id="rId164" Type="http://schemas.openxmlformats.org/officeDocument/2006/relationships/slide" Target="slides/slide22.xml"/><Relationship Id="rId185" Type="http://schemas.openxmlformats.org/officeDocument/2006/relationships/slide" Target="slides/slide43.xml"/><Relationship Id="rId350" Type="http://schemas.openxmlformats.org/officeDocument/2006/relationships/slide" Target="slides/slide208.xml"/><Relationship Id="rId371" Type="http://schemas.openxmlformats.org/officeDocument/2006/relationships/slide" Target="slides/slide229.xml"/><Relationship Id="rId406" Type="http://schemas.openxmlformats.org/officeDocument/2006/relationships/slide" Target="slides/slide264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68.xml"/><Relationship Id="rId392" Type="http://schemas.openxmlformats.org/officeDocument/2006/relationships/slide" Target="slides/slide250.xml"/><Relationship Id="rId427" Type="http://schemas.openxmlformats.org/officeDocument/2006/relationships/tableStyles" Target="tableStyles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89.xml"/><Relationship Id="rId252" Type="http://schemas.openxmlformats.org/officeDocument/2006/relationships/slide" Target="slides/slide110.xml"/><Relationship Id="rId273" Type="http://schemas.openxmlformats.org/officeDocument/2006/relationships/slide" Target="slides/slide131.xml"/><Relationship Id="rId294" Type="http://schemas.openxmlformats.org/officeDocument/2006/relationships/slide" Target="slides/slide152.xml"/><Relationship Id="rId308" Type="http://schemas.openxmlformats.org/officeDocument/2006/relationships/slide" Target="slides/slide166.xml"/><Relationship Id="rId329" Type="http://schemas.openxmlformats.org/officeDocument/2006/relationships/slide" Target="slides/slide187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" Target="slides/slide12.xml"/><Relationship Id="rId175" Type="http://schemas.openxmlformats.org/officeDocument/2006/relationships/slide" Target="slides/slide33.xml"/><Relationship Id="rId340" Type="http://schemas.openxmlformats.org/officeDocument/2006/relationships/slide" Target="slides/slide198.xml"/><Relationship Id="rId361" Type="http://schemas.openxmlformats.org/officeDocument/2006/relationships/slide" Target="slides/slide219.xml"/><Relationship Id="rId196" Type="http://schemas.openxmlformats.org/officeDocument/2006/relationships/slide" Target="slides/slide54.xml"/><Relationship Id="rId200" Type="http://schemas.openxmlformats.org/officeDocument/2006/relationships/slide" Target="slides/slide58.xml"/><Relationship Id="rId382" Type="http://schemas.openxmlformats.org/officeDocument/2006/relationships/slide" Target="slides/slide240.xml"/><Relationship Id="rId417" Type="http://schemas.openxmlformats.org/officeDocument/2006/relationships/slide" Target="slides/slide27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79.xml"/><Relationship Id="rId242" Type="http://schemas.openxmlformats.org/officeDocument/2006/relationships/slide" Target="slides/slide100.xml"/><Relationship Id="rId263" Type="http://schemas.openxmlformats.org/officeDocument/2006/relationships/slide" Target="slides/slide121.xml"/><Relationship Id="rId284" Type="http://schemas.openxmlformats.org/officeDocument/2006/relationships/slide" Target="slides/slide142.xml"/><Relationship Id="rId319" Type="http://schemas.openxmlformats.org/officeDocument/2006/relationships/slide" Target="slides/slide177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" Target="slides/slide2.xml"/><Relationship Id="rId330" Type="http://schemas.openxmlformats.org/officeDocument/2006/relationships/slide" Target="slides/slide188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23.xml"/><Relationship Id="rId186" Type="http://schemas.openxmlformats.org/officeDocument/2006/relationships/slide" Target="slides/slide44.xml"/><Relationship Id="rId351" Type="http://schemas.openxmlformats.org/officeDocument/2006/relationships/slide" Target="slides/slide209.xml"/><Relationship Id="rId372" Type="http://schemas.openxmlformats.org/officeDocument/2006/relationships/slide" Target="slides/slide230.xml"/><Relationship Id="rId393" Type="http://schemas.openxmlformats.org/officeDocument/2006/relationships/slide" Target="slides/slide251.xml"/><Relationship Id="rId407" Type="http://schemas.openxmlformats.org/officeDocument/2006/relationships/slide" Target="slides/slide265.xml"/><Relationship Id="rId211" Type="http://schemas.openxmlformats.org/officeDocument/2006/relationships/slide" Target="slides/slide69.xml"/><Relationship Id="rId232" Type="http://schemas.openxmlformats.org/officeDocument/2006/relationships/slide" Target="slides/slide90.xml"/><Relationship Id="rId253" Type="http://schemas.openxmlformats.org/officeDocument/2006/relationships/slide" Target="slides/slide111.xml"/><Relationship Id="rId274" Type="http://schemas.openxmlformats.org/officeDocument/2006/relationships/slide" Target="slides/slide132.xml"/><Relationship Id="rId295" Type="http://schemas.openxmlformats.org/officeDocument/2006/relationships/slide" Target="slides/slide153.xml"/><Relationship Id="rId309" Type="http://schemas.openxmlformats.org/officeDocument/2006/relationships/slide" Target="slides/slide167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320" Type="http://schemas.openxmlformats.org/officeDocument/2006/relationships/slide" Target="slides/slide178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13.xml"/><Relationship Id="rId176" Type="http://schemas.openxmlformats.org/officeDocument/2006/relationships/slide" Target="slides/slide34.xml"/><Relationship Id="rId197" Type="http://schemas.openxmlformats.org/officeDocument/2006/relationships/slide" Target="slides/slide55.xml"/><Relationship Id="rId341" Type="http://schemas.openxmlformats.org/officeDocument/2006/relationships/slide" Target="slides/slide199.xml"/><Relationship Id="rId362" Type="http://schemas.openxmlformats.org/officeDocument/2006/relationships/slide" Target="slides/slide220.xml"/><Relationship Id="rId383" Type="http://schemas.openxmlformats.org/officeDocument/2006/relationships/slide" Target="slides/slide241.xml"/><Relationship Id="rId418" Type="http://schemas.openxmlformats.org/officeDocument/2006/relationships/slide" Target="slides/slide276.xml"/><Relationship Id="rId201" Type="http://schemas.openxmlformats.org/officeDocument/2006/relationships/slide" Target="slides/slide59.xml"/><Relationship Id="rId222" Type="http://schemas.openxmlformats.org/officeDocument/2006/relationships/slide" Target="slides/slide80.xml"/><Relationship Id="rId243" Type="http://schemas.openxmlformats.org/officeDocument/2006/relationships/slide" Target="slides/slide101.xml"/><Relationship Id="rId264" Type="http://schemas.openxmlformats.org/officeDocument/2006/relationships/slide" Target="slides/slide122.xml"/><Relationship Id="rId285" Type="http://schemas.openxmlformats.org/officeDocument/2006/relationships/slide" Target="slides/slide143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310" Type="http://schemas.openxmlformats.org/officeDocument/2006/relationships/slide" Target="slides/slide168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" Target="slides/slide3.xml"/><Relationship Id="rId166" Type="http://schemas.openxmlformats.org/officeDocument/2006/relationships/slide" Target="slides/slide24.xml"/><Relationship Id="rId187" Type="http://schemas.openxmlformats.org/officeDocument/2006/relationships/slide" Target="slides/slide45.xml"/><Relationship Id="rId331" Type="http://schemas.openxmlformats.org/officeDocument/2006/relationships/slide" Target="slides/slide189.xml"/><Relationship Id="rId352" Type="http://schemas.openxmlformats.org/officeDocument/2006/relationships/slide" Target="slides/slide210.xml"/><Relationship Id="rId373" Type="http://schemas.openxmlformats.org/officeDocument/2006/relationships/slide" Target="slides/slide231.xml"/><Relationship Id="rId394" Type="http://schemas.openxmlformats.org/officeDocument/2006/relationships/slide" Target="slides/slide252.xml"/><Relationship Id="rId408" Type="http://schemas.openxmlformats.org/officeDocument/2006/relationships/slide" Target="slides/slide26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70.xml"/><Relationship Id="rId233" Type="http://schemas.openxmlformats.org/officeDocument/2006/relationships/slide" Target="slides/slide91.xml"/><Relationship Id="rId254" Type="http://schemas.openxmlformats.org/officeDocument/2006/relationships/slide" Target="slides/slide112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275" Type="http://schemas.openxmlformats.org/officeDocument/2006/relationships/slide" Target="slides/slide133.xml"/><Relationship Id="rId296" Type="http://schemas.openxmlformats.org/officeDocument/2006/relationships/slide" Target="slides/slide154.xml"/><Relationship Id="rId300" Type="http://schemas.openxmlformats.org/officeDocument/2006/relationships/slide" Target="slides/slide158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Master" Target="slideMasters/slideMaster135.xml"/><Relationship Id="rId156" Type="http://schemas.openxmlformats.org/officeDocument/2006/relationships/slide" Target="slides/slide14.xml"/><Relationship Id="rId177" Type="http://schemas.openxmlformats.org/officeDocument/2006/relationships/slide" Target="slides/slide35.xml"/><Relationship Id="rId198" Type="http://schemas.openxmlformats.org/officeDocument/2006/relationships/slide" Target="slides/slide56.xml"/><Relationship Id="rId321" Type="http://schemas.openxmlformats.org/officeDocument/2006/relationships/slide" Target="slides/slide179.xml"/><Relationship Id="rId342" Type="http://schemas.openxmlformats.org/officeDocument/2006/relationships/slide" Target="slides/slide200.xml"/><Relationship Id="rId363" Type="http://schemas.openxmlformats.org/officeDocument/2006/relationships/slide" Target="slides/slide221.xml"/><Relationship Id="rId384" Type="http://schemas.openxmlformats.org/officeDocument/2006/relationships/slide" Target="slides/slide242.xml"/><Relationship Id="rId419" Type="http://schemas.openxmlformats.org/officeDocument/2006/relationships/slide" Target="slides/slide277.xml"/><Relationship Id="rId202" Type="http://schemas.openxmlformats.org/officeDocument/2006/relationships/slide" Target="slides/slide60.xml"/><Relationship Id="rId223" Type="http://schemas.openxmlformats.org/officeDocument/2006/relationships/slide" Target="slides/slide81.xml"/><Relationship Id="rId244" Type="http://schemas.openxmlformats.org/officeDocument/2006/relationships/slide" Target="slides/slide102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23.xml"/><Relationship Id="rId286" Type="http://schemas.openxmlformats.org/officeDocument/2006/relationships/slide" Target="slides/slide144.xml"/><Relationship Id="rId50" Type="http://schemas.openxmlformats.org/officeDocument/2006/relationships/slideMaster" Target="slideMasters/slideMaster50.xml"/><Relationship Id="rId104" Type="http://schemas.openxmlformats.org/officeDocument/2006/relationships/slideMaster" Target="slideMasters/slideMaster104.xml"/><Relationship Id="rId125" Type="http://schemas.openxmlformats.org/officeDocument/2006/relationships/slideMaster" Target="slideMasters/slideMaster125.xml"/><Relationship Id="rId146" Type="http://schemas.openxmlformats.org/officeDocument/2006/relationships/slide" Target="slides/slide4.xml"/><Relationship Id="rId167" Type="http://schemas.openxmlformats.org/officeDocument/2006/relationships/slide" Target="slides/slide25.xml"/><Relationship Id="rId188" Type="http://schemas.openxmlformats.org/officeDocument/2006/relationships/slide" Target="slides/slide46.xml"/><Relationship Id="rId311" Type="http://schemas.openxmlformats.org/officeDocument/2006/relationships/slide" Target="slides/slide169.xml"/><Relationship Id="rId332" Type="http://schemas.openxmlformats.org/officeDocument/2006/relationships/slide" Target="slides/slide190.xml"/><Relationship Id="rId353" Type="http://schemas.openxmlformats.org/officeDocument/2006/relationships/slide" Target="slides/slide211.xml"/><Relationship Id="rId374" Type="http://schemas.openxmlformats.org/officeDocument/2006/relationships/slide" Target="slides/slide232.xml"/><Relationship Id="rId395" Type="http://schemas.openxmlformats.org/officeDocument/2006/relationships/slide" Target="slides/slide253.xml"/><Relationship Id="rId409" Type="http://schemas.openxmlformats.org/officeDocument/2006/relationships/slide" Target="slides/slide26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" Target="slides/slide71.xml"/><Relationship Id="rId234" Type="http://schemas.openxmlformats.org/officeDocument/2006/relationships/slide" Target="slides/slide92.xml"/><Relationship Id="rId420" Type="http://schemas.openxmlformats.org/officeDocument/2006/relationships/slide" Target="slides/slide27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13.xml"/><Relationship Id="rId276" Type="http://schemas.openxmlformats.org/officeDocument/2006/relationships/slide" Target="slides/slide134.xml"/><Relationship Id="rId297" Type="http://schemas.openxmlformats.org/officeDocument/2006/relationships/slide" Target="slides/slide155.xml"/><Relationship Id="rId40" Type="http://schemas.openxmlformats.org/officeDocument/2006/relationships/slideMaster" Target="slideMasters/slideMaster40.xml"/><Relationship Id="rId115" Type="http://schemas.openxmlformats.org/officeDocument/2006/relationships/slideMaster" Target="slideMasters/slideMaster115.xml"/><Relationship Id="rId136" Type="http://schemas.openxmlformats.org/officeDocument/2006/relationships/slideMaster" Target="slideMasters/slideMaster136.xml"/><Relationship Id="rId157" Type="http://schemas.openxmlformats.org/officeDocument/2006/relationships/slide" Target="slides/slide15.xml"/><Relationship Id="rId178" Type="http://schemas.openxmlformats.org/officeDocument/2006/relationships/slide" Target="slides/slide36.xml"/><Relationship Id="rId301" Type="http://schemas.openxmlformats.org/officeDocument/2006/relationships/slide" Target="slides/slide159.xml"/><Relationship Id="rId322" Type="http://schemas.openxmlformats.org/officeDocument/2006/relationships/slide" Target="slides/slide180.xml"/><Relationship Id="rId343" Type="http://schemas.openxmlformats.org/officeDocument/2006/relationships/slide" Target="slides/slide201.xml"/><Relationship Id="rId364" Type="http://schemas.openxmlformats.org/officeDocument/2006/relationships/slide" Target="slides/slide222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57.xml"/><Relationship Id="rId203" Type="http://schemas.openxmlformats.org/officeDocument/2006/relationships/slide" Target="slides/slide61.xml"/><Relationship Id="rId385" Type="http://schemas.openxmlformats.org/officeDocument/2006/relationships/slide" Target="slides/slide243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82.xml"/><Relationship Id="rId245" Type="http://schemas.openxmlformats.org/officeDocument/2006/relationships/slide" Target="slides/slide103.xml"/><Relationship Id="rId266" Type="http://schemas.openxmlformats.org/officeDocument/2006/relationships/slide" Target="slides/slide124.xml"/><Relationship Id="rId287" Type="http://schemas.openxmlformats.org/officeDocument/2006/relationships/slide" Target="slides/slide145.xml"/><Relationship Id="rId410" Type="http://schemas.openxmlformats.org/officeDocument/2006/relationships/slide" Target="slides/slide268.xml"/><Relationship Id="rId30" Type="http://schemas.openxmlformats.org/officeDocument/2006/relationships/slideMaster" Target="slideMasters/slideMaster3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5.xml"/><Relationship Id="rId168" Type="http://schemas.openxmlformats.org/officeDocument/2006/relationships/slide" Target="slides/slide26.xml"/><Relationship Id="rId312" Type="http://schemas.openxmlformats.org/officeDocument/2006/relationships/slide" Target="slides/slide170.xml"/><Relationship Id="rId333" Type="http://schemas.openxmlformats.org/officeDocument/2006/relationships/slide" Target="slides/slide191.xml"/><Relationship Id="rId354" Type="http://schemas.openxmlformats.org/officeDocument/2006/relationships/slide" Target="slides/slide212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" Target="slides/slide47.xml"/><Relationship Id="rId375" Type="http://schemas.openxmlformats.org/officeDocument/2006/relationships/slide" Target="slides/slide233.xml"/><Relationship Id="rId396" Type="http://schemas.openxmlformats.org/officeDocument/2006/relationships/slide" Target="slides/slide25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72.xml"/><Relationship Id="rId235" Type="http://schemas.openxmlformats.org/officeDocument/2006/relationships/slide" Target="slides/slide93.xml"/><Relationship Id="rId256" Type="http://schemas.openxmlformats.org/officeDocument/2006/relationships/slide" Target="slides/slide114.xml"/><Relationship Id="rId277" Type="http://schemas.openxmlformats.org/officeDocument/2006/relationships/slide" Target="slides/slide135.xml"/><Relationship Id="rId298" Type="http://schemas.openxmlformats.org/officeDocument/2006/relationships/slide" Target="slides/slide156.xml"/><Relationship Id="rId400" Type="http://schemas.openxmlformats.org/officeDocument/2006/relationships/slide" Target="slides/slide258.xml"/><Relationship Id="rId421" Type="http://schemas.openxmlformats.org/officeDocument/2006/relationships/notesMaster" Target="notesMasters/notesMaster1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" Target="slides/slide16.xml"/><Relationship Id="rId302" Type="http://schemas.openxmlformats.org/officeDocument/2006/relationships/slide" Target="slides/slide160.xml"/><Relationship Id="rId323" Type="http://schemas.openxmlformats.org/officeDocument/2006/relationships/slide" Target="slides/slide181.xml"/><Relationship Id="rId344" Type="http://schemas.openxmlformats.org/officeDocument/2006/relationships/slide" Target="slides/slide20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" Target="slides/slide37.xml"/><Relationship Id="rId365" Type="http://schemas.openxmlformats.org/officeDocument/2006/relationships/slide" Target="slides/slide223.xml"/><Relationship Id="rId386" Type="http://schemas.openxmlformats.org/officeDocument/2006/relationships/slide" Target="slides/slide244.xml"/><Relationship Id="rId190" Type="http://schemas.openxmlformats.org/officeDocument/2006/relationships/slide" Target="slides/slide48.xml"/><Relationship Id="rId204" Type="http://schemas.openxmlformats.org/officeDocument/2006/relationships/slide" Target="slides/slide62.xml"/><Relationship Id="rId225" Type="http://schemas.openxmlformats.org/officeDocument/2006/relationships/slide" Target="slides/slide83.xml"/><Relationship Id="rId246" Type="http://schemas.openxmlformats.org/officeDocument/2006/relationships/slide" Target="slides/slide104.xml"/><Relationship Id="rId267" Type="http://schemas.openxmlformats.org/officeDocument/2006/relationships/slide" Target="slides/slide125.xml"/><Relationship Id="rId288" Type="http://schemas.openxmlformats.org/officeDocument/2006/relationships/slide" Target="slides/slide146.xml"/><Relationship Id="rId411" Type="http://schemas.openxmlformats.org/officeDocument/2006/relationships/slide" Target="slides/slide269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313" Type="http://schemas.openxmlformats.org/officeDocument/2006/relationships/slide" Target="slides/slide17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94" Type="http://schemas.openxmlformats.org/officeDocument/2006/relationships/slideMaster" Target="slideMasters/slideMaster94.xml"/><Relationship Id="rId148" Type="http://schemas.openxmlformats.org/officeDocument/2006/relationships/slide" Target="slides/slide6.xml"/><Relationship Id="rId169" Type="http://schemas.openxmlformats.org/officeDocument/2006/relationships/slide" Target="slides/slide27.xml"/><Relationship Id="rId334" Type="http://schemas.openxmlformats.org/officeDocument/2006/relationships/slide" Target="slides/slide192.xml"/><Relationship Id="rId355" Type="http://schemas.openxmlformats.org/officeDocument/2006/relationships/slide" Target="slides/slide213.xml"/><Relationship Id="rId376" Type="http://schemas.openxmlformats.org/officeDocument/2006/relationships/slide" Target="slides/slide234.xml"/><Relationship Id="rId397" Type="http://schemas.openxmlformats.org/officeDocument/2006/relationships/slide" Target="slides/slide255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38.xml"/><Relationship Id="rId215" Type="http://schemas.openxmlformats.org/officeDocument/2006/relationships/slide" Target="slides/slide73.xml"/><Relationship Id="rId236" Type="http://schemas.openxmlformats.org/officeDocument/2006/relationships/slide" Target="slides/slide94.xml"/><Relationship Id="rId257" Type="http://schemas.openxmlformats.org/officeDocument/2006/relationships/slide" Target="slides/slide115.xml"/><Relationship Id="rId278" Type="http://schemas.openxmlformats.org/officeDocument/2006/relationships/slide" Target="slides/slide136.xml"/><Relationship Id="rId401" Type="http://schemas.openxmlformats.org/officeDocument/2006/relationships/slide" Target="slides/slide259.xml"/><Relationship Id="rId422" Type="http://schemas.openxmlformats.org/officeDocument/2006/relationships/handoutMaster" Target="handoutMasters/handoutMaster1.xml"/><Relationship Id="rId303" Type="http://schemas.openxmlformats.org/officeDocument/2006/relationships/slide" Target="slides/slide161.xml"/><Relationship Id="rId42" Type="http://schemas.openxmlformats.org/officeDocument/2006/relationships/slideMaster" Target="slideMasters/slideMaster42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345" Type="http://schemas.openxmlformats.org/officeDocument/2006/relationships/slide" Target="slides/slide203.xml"/><Relationship Id="rId387" Type="http://schemas.openxmlformats.org/officeDocument/2006/relationships/slide" Target="slides/slide245.xml"/><Relationship Id="rId191" Type="http://schemas.openxmlformats.org/officeDocument/2006/relationships/slide" Target="slides/slide49.xml"/><Relationship Id="rId205" Type="http://schemas.openxmlformats.org/officeDocument/2006/relationships/slide" Target="slides/slide63.xml"/><Relationship Id="rId247" Type="http://schemas.openxmlformats.org/officeDocument/2006/relationships/slide" Target="slides/slide105.xml"/><Relationship Id="rId412" Type="http://schemas.openxmlformats.org/officeDocument/2006/relationships/slide" Target="slides/slide270.xml"/><Relationship Id="rId107" Type="http://schemas.openxmlformats.org/officeDocument/2006/relationships/slideMaster" Target="slideMasters/slideMaster107.xml"/><Relationship Id="rId289" Type="http://schemas.openxmlformats.org/officeDocument/2006/relationships/slide" Target="slides/slide147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7.xml"/><Relationship Id="rId314" Type="http://schemas.openxmlformats.org/officeDocument/2006/relationships/slide" Target="slides/slide172.xml"/><Relationship Id="rId356" Type="http://schemas.openxmlformats.org/officeDocument/2006/relationships/slide" Target="slides/slide214.xml"/><Relationship Id="rId398" Type="http://schemas.openxmlformats.org/officeDocument/2006/relationships/slide" Target="slides/slide256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18.xml"/><Relationship Id="rId216" Type="http://schemas.openxmlformats.org/officeDocument/2006/relationships/slide" Target="slides/slide74.xml"/><Relationship Id="rId423" Type="http://schemas.openxmlformats.org/officeDocument/2006/relationships/commentAuthors" Target="commentAuthors.xml"/><Relationship Id="rId258" Type="http://schemas.openxmlformats.org/officeDocument/2006/relationships/slide" Target="slides/slide116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325" Type="http://schemas.openxmlformats.org/officeDocument/2006/relationships/slide" Target="slides/slide183.xml"/><Relationship Id="rId367" Type="http://schemas.openxmlformats.org/officeDocument/2006/relationships/slide" Target="slides/slide2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DBCFE6-7A80-4E41-8712-1C12F7B6050B}" type="datetimeFigureOut">
              <a:rPr lang="en-US" altLang="en-US"/>
              <a:pPr>
                <a:defRPr/>
              </a:pPr>
              <a:t>12/21/2016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A23EEE-2F46-4732-8626-99218F3EF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2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957CC8-6916-4659-8D61-C81A523E1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5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r">
              <a:spcBef>
                <a:spcPct val="0"/>
              </a:spcBef>
            </a:pPr>
            <a:fld id="{0B24C727-5A10-43AF-A0C5-2F9849EF097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 smtClean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7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 Chordate characteristics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42229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B27077C-9618-4441-A329-8FA8165666C2}" type="slidenum">
              <a:rPr lang="en-US" altLang="en-US" sz="1200" smtClean="0"/>
              <a:pPr/>
              <a:t>100</a:t>
            </a:fld>
            <a:endParaRPr lang="en-US" altLang="en-US" sz="1200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2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77683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34.21 Steps in the origin of limbs with digits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78966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34.21a Steps in the origin of limbs with digits (part 1: limbs without digits)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234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34.21b Steps in the origin of limbs with digits (part 2: limbs with digits)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9084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5E6992B-E059-4BB0-85E3-E1432A1DFA63}" type="slidenum">
              <a:rPr lang="en-US" altLang="en-US" sz="1200" smtClean="0"/>
              <a:pPr/>
              <a:t>104</a:t>
            </a:fld>
            <a:endParaRPr lang="en-US" altLang="en-US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6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0412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Figure 34.UN06 In-text figure, Amphibia mini-tree, p. 729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5561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D4B4CB4-E2E2-4A6C-8B0B-5D683FF9E4B7}" type="slidenum">
              <a:rPr lang="en-US" altLang="en-US" sz="1200" smtClean="0"/>
              <a:pPr/>
              <a:t>106</a:t>
            </a:fld>
            <a:endParaRPr lang="en-US" altLang="en-US" sz="1200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8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98395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34.22 Amphibians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06645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34.22a Amphibians (part 1: salamanders)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99945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F7062CB-059C-4C44-A24D-061ABBC0DFD3}" type="slidenum">
              <a:rPr lang="en-US" altLang="en-US" sz="1200" smtClean="0"/>
              <a:pPr/>
              <a:t>109</a:t>
            </a:fld>
            <a:endParaRPr lang="en-US" altLang="en-US" sz="1200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67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5DF3425-31AC-4890-B106-956C0E37398B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7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72597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34.22b Amphibians (part 2: toads and frogs)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04104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4754BB27-C1C8-4EF2-B51A-97CD3E0F23BB}" type="slidenum">
              <a:rPr lang="en-US" altLang="en-US" sz="1200" smtClean="0"/>
              <a:pPr/>
              <a:t>111</a:t>
            </a:fld>
            <a:endParaRPr lang="en-US" altLang="en-US" sz="1200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4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38407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34.22c Amphibians (caecilians)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5791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919C211-4F77-49DF-9AF5-919E4741D159}" type="slidenum">
              <a:rPr lang="en-US" altLang="en-US" sz="1200" smtClean="0"/>
              <a:pPr/>
              <a:t>113</a:t>
            </a:fld>
            <a:endParaRPr lang="en-US" altLang="en-US" sz="1200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6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67432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34.23 The “dual life” of a frog (</a:t>
            </a:r>
            <a:r>
              <a:rPr lang="en-US" i="1" dirty="0" err="1" smtClean="0">
                <a:latin typeface="Arial"/>
              </a:rPr>
              <a:t>Rana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temporaria</a:t>
            </a:r>
            <a:r>
              <a:rPr lang="en-US" dirty="0" smtClean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1325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34.23a The “dual life” of a frog (</a:t>
            </a:r>
            <a:r>
              <a:rPr lang="en-US" i="1" dirty="0" err="1" smtClean="0">
                <a:latin typeface="Arial"/>
              </a:rPr>
              <a:t>Rana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temporaria</a:t>
            </a:r>
            <a:r>
              <a:rPr lang="en-US" dirty="0" smtClean="0">
                <a:latin typeface="Arial"/>
              </a:rPr>
              <a:t>) (part 1: tadpole)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64522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34.23b The “dual life” of a frog (</a:t>
            </a:r>
            <a:r>
              <a:rPr lang="en-US" i="1" dirty="0" err="1" smtClean="0">
                <a:latin typeface="Arial"/>
              </a:rPr>
              <a:t>Rana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temporaria</a:t>
            </a:r>
            <a:r>
              <a:rPr lang="en-US" dirty="0" smtClean="0">
                <a:latin typeface="Arial"/>
              </a:rPr>
              <a:t>) (part 2: metamorphosis)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55983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34.23c The “dual life” of a frog (</a:t>
            </a:r>
            <a:r>
              <a:rPr lang="en-US" i="1" dirty="0" err="1" smtClean="0">
                <a:latin typeface="Arial"/>
              </a:rPr>
              <a:t>Rana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temporaria</a:t>
            </a:r>
            <a:r>
              <a:rPr lang="en-US" dirty="0" smtClean="0">
                <a:latin typeface="Arial"/>
              </a:rPr>
              <a:t>) (part 3: mating adults)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9617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3D9BE48-704D-43E1-8535-B70CF25EF2D8}" type="slidenum">
              <a:rPr lang="en-US" altLang="en-US" sz="1200" smtClean="0"/>
              <a:pPr/>
              <a:t>118</a:t>
            </a:fld>
            <a:endParaRPr lang="en-US" altLang="en-US" sz="1200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1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3785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F9AC00A-FA60-402B-8B68-BDA876551193}" type="slidenum">
              <a:rPr lang="en-US" altLang="en-US" sz="1200" smtClean="0"/>
              <a:pPr/>
              <a:t>119</a:t>
            </a:fld>
            <a:endParaRPr lang="en-US" altLang="en-US" sz="1200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919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D829687-F160-4FBF-886D-973F55B13E8B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8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94998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34.24 A mobile nursery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0804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82D9BF0-A5A4-45FE-BD27-C6961856EF7A}" type="slidenum">
              <a:rPr lang="en-US" altLang="en-US" sz="1200" smtClean="0"/>
              <a:pPr/>
              <a:t>121</a:t>
            </a:fld>
            <a:endParaRPr lang="en-US" altLang="en-US" sz="1200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4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513194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381A886-8D69-4F46-A6B0-EC9A280B0339}" type="slidenum">
              <a:rPr lang="en-US" altLang="en-US" sz="1200" smtClean="0"/>
              <a:pPr/>
              <a:t>122</a:t>
            </a:fld>
            <a:endParaRPr lang="en-US" altLang="en-US" sz="1200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5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24925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34.25 A phylogeny of amniotes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67104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34.25a A phylogeny of amniotes (part 1: diapsids)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88029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34.25b A phylogeny of amniotes (part 2: synapsids)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89045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BEB873C-E167-4566-A886-475B3999AE99}" type="slidenum">
              <a:rPr lang="en-US" altLang="en-US" sz="1200" smtClean="0"/>
              <a:pPr/>
              <a:t>126</a:t>
            </a:fld>
            <a:endParaRPr lang="en-US" altLang="en-US" sz="1200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9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37034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34.26 The amniotic egg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87251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6FBBAE6-6FB0-462B-96CA-17511B02D115}" type="slidenum">
              <a:rPr lang="en-US" altLang="en-US" sz="1200" smtClean="0"/>
              <a:pPr/>
              <a:t>128</a:t>
            </a:fld>
            <a:endParaRPr lang="en-US" altLang="en-US" sz="1200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1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1203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09C439F-E7D9-4469-B94C-557065C82112}" type="slidenum">
              <a:rPr lang="en-US" altLang="en-US" sz="1200" smtClean="0"/>
              <a:pPr/>
              <a:t>129</a:t>
            </a:fld>
            <a:endParaRPr lang="en-US" altLang="en-US" sz="1200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9189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EA0DD53-D1F2-49B6-82A3-AABB2219B255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14263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34.27 Artist’s reconstruction of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Hylonomus</a:t>
            </a:r>
            <a:r>
              <a:rPr lang="en-US" dirty="0" smtClean="0">
                <a:latin typeface="Arial"/>
              </a:rPr>
              <a:t>, an early </a:t>
            </a:r>
            <a:r>
              <a:rPr lang="en-US" dirty="0" err="1" smtClean="0">
                <a:latin typeface="Arial"/>
              </a:rPr>
              <a:t>amniote</a:t>
            </a:r>
            <a:endParaRPr lang="en-US" dirty="0" smtClean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43466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91FC111-CCB2-4329-9C68-AB7C5424BD62}" type="slidenum">
              <a:rPr lang="en-US" altLang="en-US" sz="1200" smtClean="0"/>
              <a:pPr/>
              <a:t>131</a:t>
            </a:fld>
            <a:endParaRPr lang="en-US" altLang="en-US" sz="1200" smtClean="0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04002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Figure 34.UN08 In-text figure, Reptilia mini-tree, p. 733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08860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34.28 Hatching reptiles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97175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013FF44-8B03-4FF7-AFBC-CAB8C08D0615}" type="slidenum">
              <a:rPr lang="en-US" altLang="en-US" sz="1200" smtClean="0"/>
              <a:pPr/>
              <a:t>134</a:t>
            </a:fld>
            <a:endParaRPr lang="en-US" altLang="en-US" sz="1200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375224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140FB73-114A-4692-A716-D17DAB403C10}" type="slidenum">
              <a:rPr lang="en-US" altLang="en-US" sz="1200" smtClean="0"/>
              <a:pPr/>
              <a:t>135</a:t>
            </a:fld>
            <a:endParaRPr lang="en-US" altLang="en-US" sz="1200" smtClean="0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818107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B7966B1-A821-4A73-ACA9-7CDC01D81C48}" type="slidenum">
              <a:rPr lang="en-US" altLang="en-US" sz="1200" smtClean="0"/>
              <a:pPr/>
              <a:t>136</a:t>
            </a:fld>
            <a:endParaRPr lang="en-US" altLang="en-US" sz="1200" smtClean="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9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276204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E44AA65-69EB-46B2-91FF-02989F6B5D25}" type="slidenum">
              <a:rPr lang="en-US" altLang="en-US" sz="1200" smtClean="0"/>
              <a:pPr/>
              <a:t>137</a:t>
            </a:fld>
            <a:endParaRPr lang="en-US" altLang="en-US" sz="1200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0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45727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E52AAF6-86C9-4E71-9FAE-9E188D0EE999}" type="slidenum">
              <a:rPr lang="en-US" altLang="en-US" sz="1200" smtClean="0"/>
              <a:pPr/>
              <a:t>138</a:t>
            </a:fld>
            <a:endParaRPr lang="en-US" altLang="en-US" sz="1200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1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68116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B5AD794-6E11-4AC7-AF47-99AFE75939B4}" type="slidenum">
              <a:rPr lang="en-US" altLang="en-US" sz="1200" smtClean="0"/>
              <a:pPr/>
              <a:t>139</a:t>
            </a:fld>
            <a:endParaRPr lang="en-US" altLang="en-US" sz="1200" smtClean="0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2154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02FF8C6-528F-4CC5-BC5A-B8F90F049D7C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0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9539076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921583F-3287-491A-B612-A5CA80057457}" type="slidenum">
              <a:rPr lang="en-US" altLang="en-US" sz="1200" smtClean="0"/>
              <a:pPr/>
              <a:t>140</a:t>
            </a:fld>
            <a:endParaRPr lang="en-US" altLang="en-US" sz="1200" smtClean="0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3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84536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34.29 Extant reptiles (other than birds)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077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34.29a Extant reptiles (other than birds) (part 1: tuatara)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19146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710EAF3-66EB-435D-A590-872FA8C9F07E}" type="slidenum">
              <a:rPr lang="en-US" altLang="en-US" sz="1200" smtClean="0"/>
              <a:pPr/>
              <a:t>143</a:t>
            </a:fld>
            <a:endParaRPr lang="en-US" altLang="en-US" sz="1200" smtClean="0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6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39167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34.29b Extant reptiles (other than birds) (part 2: Australian thorny devil lizard)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29224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97886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09D9B8A-20EF-46A5-AE4D-B2E976844467}" type="slidenum">
              <a:rPr lang="en-US" altLang="en-US" sz="1200" smtClean="0"/>
              <a:pPr/>
              <a:t>146</a:t>
            </a:fld>
            <a:endParaRPr lang="en-US" altLang="en-US" sz="1200" smtClean="0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8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445220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34.29c Extant reptiles (other than birds) (part 3: </a:t>
            </a:r>
            <a:r>
              <a:rPr lang="en-US" dirty="0" err="1" smtClean="0">
                <a:latin typeface="Arial"/>
              </a:rPr>
              <a:t>Wagler’s</a:t>
            </a:r>
            <a:r>
              <a:rPr lang="en-US" dirty="0" smtClean="0">
                <a:latin typeface="Arial"/>
              </a:rPr>
              <a:t> pit viper)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6468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02347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421A1D21-CD58-405F-834F-71CF9161AF80}" type="slidenum">
              <a:rPr lang="en-US" altLang="en-US" sz="1200" smtClean="0"/>
              <a:pPr/>
              <a:t>149</a:t>
            </a:fld>
            <a:endParaRPr lang="en-US" altLang="en-US" sz="1200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0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400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9536CB3-5843-42DC-85AA-06D19F41AD4F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1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08673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34.29d Extant reptiles (other than birds) (part 4: black-breasted hill turtle)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41743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29494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4FE9FB77-5DA8-4119-834E-820770293765}" type="slidenum">
              <a:rPr lang="en-US" altLang="en-US" sz="1200" smtClean="0"/>
              <a:pPr/>
              <a:t>152</a:t>
            </a:fld>
            <a:endParaRPr lang="en-US" altLang="en-US" sz="1200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73534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538EA34-9776-4A69-86AD-3FED75B950FC}" type="slidenum">
              <a:rPr lang="en-US" altLang="en-US" sz="1200" smtClean="0"/>
              <a:pPr/>
              <a:t>153</a:t>
            </a:fld>
            <a:endParaRPr lang="en-US" altLang="en-US" sz="1200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78759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34.29e Extant reptiles (other than birds) (part 5: American alligator)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05940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30A8E8B-5E34-49B3-A095-C133CFD8051B}" type="slidenum">
              <a:rPr lang="en-US" altLang="en-US" sz="1200" smtClean="0"/>
              <a:pPr/>
              <a:t>155</a:t>
            </a:fld>
            <a:endParaRPr lang="en-US" altLang="en-US" sz="1200" smtClean="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21798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09D8AD9-56CC-4769-83FA-1C4F7C5FA986}" type="slidenum">
              <a:rPr lang="en-US" altLang="en-US" sz="1200" smtClean="0"/>
              <a:pPr/>
              <a:t>156</a:t>
            </a:fld>
            <a:endParaRPr lang="en-US" altLang="en-US" sz="1200" smtClean="0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7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81344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34.30 Form fits function: the avian wing and feather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76173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34.30a Form fits function: the avian wing and feather (part 1: art)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86127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34.30b Form fits function: the avian wing and feather (part 2: eagle)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117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B9712CC-3F10-4E15-87EE-01D8773A46ED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2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177606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34.30c Form fits function: the avian wing and feather (part 3: bone)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04492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25859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69342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163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03112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964947D-B653-46D8-B083-70C0C0114F1D}" type="slidenum">
              <a:rPr lang="en-US" altLang="en-US" sz="1200" smtClean="0"/>
              <a:pPr/>
              <a:t>164</a:t>
            </a:fld>
            <a:endParaRPr lang="en-US" altLang="en-US" sz="1200" smtClean="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2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131840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421C87F-5A01-4F0C-BB25-E1E519559245}" type="slidenum">
              <a:rPr lang="en-US" altLang="en-US" sz="1200" smtClean="0"/>
              <a:pPr/>
              <a:t>165</a:t>
            </a:fld>
            <a:endParaRPr lang="en-US" altLang="en-US" sz="1200" smtClean="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76398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EAD3E1F-A861-4FBA-92E1-F5A3F5120715}" type="slidenum">
              <a:rPr lang="en-US" altLang="en-US" sz="1200" smtClean="0"/>
              <a:pPr/>
              <a:t>166</a:t>
            </a:fld>
            <a:endParaRPr lang="en-US" altLang="en-US" sz="1200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4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18959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08EB1C6-709A-4359-B7C4-F37E32E9D993}" type="slidenum">
              <a:rPr lang="en-US" altLang="en-US" sz="1200" smtClean="0"/>
              <a:pPr/>
              <a:t>167</a:t>
            </a:fld>
            <a:endParaRPr lang="en-US" altLang="en-US" sz="1200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5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809156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34.31 Was </a:t>
            </a:r>
            <a:r>
              <a:rPr lang="en-US" i="1" dirty="0" smtClean="0">
                <a:latin typeface="Arial"/>
              </a:rPr>
              <a:t>Archaeopteryx</a:t>
            </a:r>
            <a:r>
              <a:rPr lang="en-US" dirty="0" smtClean="0">
                <a:latin typeface="Arial"/>
              </a:rPr>
              <a:t> the first bird?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60536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F65EF8D-048E-4DBD-8153-28759F14523B}" type="slidenum">
              <a:rPr lang="en-US" altLang="en-US" sz="1200" smtClean="0"/>
              <a:pPr/>
              <a:t>169</a:t>
            </a:fld>
            <a:endParaRPr lang="en-US" altLang="en-US" sz="1200" smtClean="0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2574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Figure 34.UN01 In-text figure, Cephalochordata mini-tree, p. 718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23494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34.32 An emu (</a:t>
            </a:r>
            <a:r>
              <a:rPr lang="en-US" i="1" dirty="0" err="1" smtClean="0">
                <a:latin typeface="Arial"/>
              </a:rPr>
              <a:t>Dromaius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novaehollandiae</a:t>
            </a:r>
            <a:r>
              <a:rPr lang="en-US" dirty="0" smtClean="0">
                <a:latin typeface="Arial"/>
              </a:rPr>
              <a:t>), a flightless bird native to Australia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0176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34.33 A king penguin (</a:t>
            </a:r>
            <a:r>
              <a:rPr lang="en-US" i="1" dirty="0" err="1" smtClean="0">
                <a:latin typeface="Arial"/>
              </a:rPr>
              <a:t>Aptenodytes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patagonicus</a:t>
            </a:r>
            <a:r>
              <a:rPr lang="en-US" dirty="0" smtClean="0">
                <a:latin typeface="Arial"/>
              </a:rPr>
              <a:t>) “flying” underwater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30926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FE68447-443C-4F9E-9D7C-4EF7246775EE}" type="slidenum">
              <a:rPr lang="en-US" altLang="en-US" sz="1200" smtClean="0"/>
              <a:pPr/>
              <a:t>172</a:t>
            </a:fld>
            <a:endParaRPr lang="en-US" altLang="en-US" sz="1200" smtClean="0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9112235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34.34 Hummingbird feeding while hovering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97328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34.35 A specialized beak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49036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34.35a A specialized beak (part 1: greater flamingo)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751199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34.35b A specialized beak (part 2: greater flamingo beak)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61117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34.36 Feet adapted to perching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33002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A2E82A5-90E0-4D18-B528-D79261ADF231}" type="slidenum">
              <a:rPr lang="en-US" altLang="en-US" sz="1200" smtClean="0"/>
              <a:pPr/>
              <a:t>178</a:t>
            </a:fld>
            <a:endParaRPr lang="en-US" altLang="en-US" sz="1200" smtClean="0"/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33484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Figure 34.UN09 In-text figure, Mammalia mini-tree, p. 738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398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 The lancelet </a:t>
            </a:r>
            <a:r>
              <a:rPr lang="en-US" i="1" dirty="0" err="1" smtClean="0">
                <a:latin typeface="Arial"/>
              </a:rPr>
              <a:t>Branchiostoma</a:t>
            </a:r>
            <a:r>
              <a:rPr lang="en-US" dirty="0" smtClean="0">
                <a:latin typeface="Arial"/>
              </a:rPr>
              <a:t>, a cephalochordate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3999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A452CF2-C3F4-4BD6-9AF4-45700D3E0921}" type="slidenum">
              <a:rPr lang="en-US" altLang="en-US" sz="1200" smtClean="0"/>
              <a:pPr/>
              <a:t>180</a:t>
            </a:fld>
            <a:endParaRPr lang="en-US" altLang="en-US" sz="1200" smtClean="0"/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6031274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34.37 Adaptations of the kangaroo rat to its extremely dry habitat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89288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6E6890E-09AF-47D5-9677-DA1DCFF9C311}" type="slidenum">
              <a:rPr lang="en-US" altLang="en-US" sz="1200" smtClean="0"/>
              <a:pPr/>
              <a:t>182</a:t>
            </a:fld>
            <a:endParaRPr lang="en-US" altLang="en-US" sz="1200" smtClean="0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0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01716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34.38 The evolution of the mammalian ear bones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870866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9163657-E551-4BF7-ACC6-8F3345614099}" type="slidenum">
              <a:rPr lang="en-US" altLang="en-US" sz="1200" smtClean="0"/>
              <a:pPr/>
              <a:t>184</a:t>
            </a:fld>
            <a:endParaRPr lang="en-US" altLang="en-US" sz="1200" smtClean="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2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340124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01F042D-9CCC-42BD-991A-3E14C4CFFC34}" type="slidenum">
              <a:rPr lang="en-US" altLang="en-US" sz="1200" smtClean="0"/>
              <a:pPr/>
              <a:t>185</a:t>
            </a:fld>
            <a:endParaRPr lang="en-US" altLang="en-US" sz="1200" smtClean="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509920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4537FD7-5BBE-4DFD-81A1-E8126C9D0AE3}" type="slidenum">
              <a:rPr lang="en-US" altLang="en-US" sz="1200" smtClean="0"/>
              <a:pPr/>
              <a:t>186</a:t>
            </a:fld>
            <a:endParaRPr lang="en-US" altLang="en-US" sz="1200" smtClean="0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7151936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34.39 Short-beaked echidna (</a:t>
            </a:r>
            <a:r>
              <a:rPr lang="en-US" i="1" dirty="0" err="1" smtClean="0">
                <a:latin typeface="Arial"/>
              </a:rPr>
              <a:t>Tachyglossus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aculeatus</a:t>
            </a:r>
            <a:r>
              <a:rPr lang="en-US" dirty="0" smtClean="0">
                <a:latin typeface="Arial"/>
              </a:rPr>
              <a:t>), an Australian </a:t>
            </a:r>
            <a:r>
              <a:rPr lang="en-US" dirty="0" err="1" smtClean="0">
                <a:latin typeface="Arial"/>
              </a:rPr>
              <a:t>monotreme</a:t>
            </a:r>
            <a:endParaRPr lang="en-US" dirty="0" smtClean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88191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34.39a Short-beaked echidna (</a:t>
            </a:r>
            <a:r>
              <a:rPr lang="en-US" i="1" dirty="0" err="1" smtClean="0">
                <a:latin typeface="Arial"/>
              </a:rPr>
              <a:t>Tachyglossus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aculeatus</a:t>
            </a:r>
            <a:r>
              <a:rPr lang="en-US" dirty="0" smtClean="0">
                <a:latin typeface="Arial"/>
              </a:rPr>
              <a:t>), an Australian </a:t>
            </a:r>
            <a:r>
              <a:rPr lang="en-US" dirty="0" err="1" smtClean="0">
                <a:latin typeface="Arial"/>
              </a:rPr>
              <a:t>monotreme</a:t>
            </a:r>
            <a:r>
              <a:rPr lang="en-US" dirty="0" smtClean="0">
                <a:latin typeface="Arial"/>
              </a:rPr>
              <a:t> (part 1: </a:t>
            </a:r>
            <a:r>
              <a:rPr lang="en-US" dirty="0" err="1" smtClean="0">
                <a:latin typeface="Arial"/>
              </a:rPr>
              <a:t>monotreme</a:t>
            </a:r>
            <a:r>
              <a:rPr lang="en-US" dirty="0" smtClean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550374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34.39b Short-beaked echidna (</a:t>
            </a:r>
            <a:r>
              <a:rPr lang="en-US" i="1" dirty="0" err="1" smtClean="0">
                <a:latin typeface="Arial"/>
              </a:rPr>
              <a:t>Tachyglossus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aculeatus</a:t>
            </a:r>
            <a:r>
              <a:rPr lang="en-US" dirty="0" smtClean="0">
                <a:latin typeface="Arial"/>
              </a:rPr>
              <a:t>), an Australian </a:t>
            </a:r>
            <a:r>
              <a:rPr lang="en-US" dirty="0" err="1" smtClean="0">
                <a:latin typeface="Arial"/>
              </a:rPr>
              <a:t>monotreme</a:t>
            </a:r>
            <a:r>
              <a:rPr lang="en-US" dirty="0" smtClean="0">
                <a:latin typeface="Arial"/>
              </a:rPr>
              <a:t> (part 2: egg)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976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34.4a The lancelet </a:t>
            </a:r>
            <a:r>
              <a:rPr lang="en-US" i="1" dirty="0" err="1" smtClean="0">
                <a:latin typeface="Arial"/>
              </a:rPr>
              <a:t>Branchiostoma</a:t>
            </a:r>
            <a:r>
              <a:rPr lang="en-US" dirty="0" smtClean="0">
                <a:latin typeface="Arial"/>
              </a:rPr>
              <a:t>, a cephalochordate (part 1: photo)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192724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457BFD9-BFA2-42D3-89CB-68A30DDBB186}" type="slidenum">
              <a:rPr lang="en-US" altLang="en-US" sz="1200" smtClean="0"/>
              <a:pPr/>
              <a:t>190</a:t>
            </a:fld>
            <a:endParaRPr lang="en-US" altLang="en-US" sz="1200" smtClean="0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8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8961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34.40 Australian marsupials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011938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34.40a Australian marsupials (part 1: young brushtail possum)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50193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34.40b Australian marsupials (part 2: greater </a:t>
            </a:r>
            <a:r>
              <a:rPr lang="en-US" dirty="0" err="1" smtClean="0">
                <a:latin typeface="Arial"/>
              </a:rPr>
              <a:t>bilby</a:t>
            </a:r>
            <a:r>
              <a:rPr lang="en-US" dirty="0" smtClean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75688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DD371DB-9A24-44E4-B0DB-6BA47C36DEC8}" type="slidenum">
              <a:rPr lang="en-US" altLang="en-US" sz="1200" smtClean="0"/>
              <a:pPr/>
              <a:t>194</a:t>
            </a:fld>
            <a:endParaRPr lang="en-US" altLang="en-US" sz="1200" smtClean="0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83555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34.41 Convergent evolution of marsupials and eutherians (placental mammals)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196118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34.41a Convergent evolution of marsupials and eutherians (placental mammals)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677720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34.41b Convergent evolution of marsupials and eutherians (placental mammals)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34803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7370739-88AA-48E9-81A1-2E220CDCCBD0}" type="slidenum">
              <a:rPr lang="en-US" altLang="en-US" sz="1200" smtClean="0"/>
              <a:pPr/>
              <a:t>198</a:t>
            </a:fld>
            <a:endParaRPr lang="en-US" altLang="en-US" sz="1200" smtClean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6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07317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E37A908-311D-4D0E-A177-B58AB6CC7D44}" type="slidenum">
              <a:rPr lang="en-US" altLang="en-US" sz="1200" smtClean="0"/>
              <a:pPr/>
              <a:t>199</a:t>
            </a:fld>
            <a:endParaRPr lang="en-US" altLang="en-US" sz="1200" smtClean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8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321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8147C05-04D5-4237-B0A5-C399D77477BF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8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17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9346B45-4540-49C7-905F-4A496D531825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8884818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34.42a Exploring mammalian diversity (part 1: phylogenetic relationships of mammals)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974872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34.42aa Exploring mammalian diversity (part 1a: phylogenetic tree)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120159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34.42ab Exploring mammalian diversity (part 1b: phylogenetic tree)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07652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34.42b Exploring mammalian diversity (part 2: orders and examples)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526960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34.42ba Exploring mammalian diversity (part 2a: orders and examples)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036973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34.42bb Exploring mammalian diversity (part 2b: orders and examples)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011828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34.42bc Exploring mammalian diversity (part 2c: orders and examples)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988799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34.42bd Exploring mammalian diversity (part 2d: orders and examples)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662789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34.42be Exploring mammalian diversity (part 2e: orders and examples)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362260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209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183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1337284-3CCA-403B-8FE7-4C6FC2947D17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0903432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22600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72858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08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  <p:sp>
        <p:nvSpPr>
          <p:cNvPr id="608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E75B9DA-32C2-4E04-8C74-AFB7C8D704FA}" type="slidenum">
              <a:rPr lang="en-US" altLang="en-US" sz="1200" smtClean="0"/>
              <a:pPr/>
              <a:t>212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347341305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0750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02F2BDD-AF82-40EB-A04B-81508DD797A0}" type="slidenum">
              <a:rPr lang="en-US" altLang="en-US" sz="1200" smtClean="0"/>
              <a:pPr/>
              <a:t>214</a:t>
            </a:fld>
            <a:endParaRPr lang="en-US" altLang="en-US" sz="1200" smtClean="0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9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812590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C576100-E962-45DD-8F28-D46ADE68D140}" type="slidenum">
              <a:rPr lang="en-US" altLang="en-US" sz="1200" smtClean="0"/>
              <a:pPr/>
              <a:t>215</a:t>
            </a:fld>
            <a:endParaRPr lang="en-US" altLang="en-US" sz="1200" smtClean="0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0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026693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A7D173B-B6E5-42FF-A636-96B21B816317}" type="slidenum">
              <a:rPr lang="en-US" altLang="en-US" sz="1200" smtClean="0"/>
              <a:pPr/>
              <a:t>216</a:t>
            </a:fld>
            <a:endParaRPr lang="en-US" altLang="en-US" sz="1200" smtClean="0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1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0461259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08690F0-1CBD-4A34-91F2-411F3569958A}" type="slidenum">
              <a:rPr lang="en-US" altLang="en-US" sz="1200" smtClean="0"/>
              <a:pPr/>
              <a:t>217</a:t>
            </a:fld>
            <a:endParaRPr lang="en-US" altLang="en-US" sz="1200" smtClean="0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2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32476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34.43 </a:t>
            </a:r>
            <a:r>
              <a:rPr lang="en-US" dirty="0" err="1" smtClean="0">
                <a:latin typeface="Arial"/>
              </a:rPr>
              <a:t>Verreaux’s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sifakas</a:t>
            </a:r>
            <a:r>
              <a:rPr lang="en-US" dirty="0" smtClean="0">
                <a:latin typeface="Arial"/>
              </a:rPr>
              <a:t> (</a:t>
            </a:r>
            <a:r>
              <a:rPr lang="en-US" i="1" dirty="0" err="1" smtClean="0">
                <a:latin typeface="Arial"/>
              </a:rPr>
              <a:t>Propithecus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verreauxi</a:t>
            </a:r>
            <a:r>
              <a:rPr lang="en-US" dirty="0" smtClean="0">
                <a:latin typeface="Arial"/>
              </a:rPr>
              <a:t>), a type of lemur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10564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43762EC4-4903-435F-A1A6-A9D635B217F8}" type="slidenum">
              <a:rPr lang="en-US" altLang="en-US" sz="1200" smtClean="0"/>
              <a:pPr/>
              <a:t>219</a:t>
            </a:fld>
            <a:endParaRPr lang="en-US" altLang="en-US" sz="1200" smtClean="0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3819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Figure 34.UN02 In-text figure, Urochordata mini-tree, p. 719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101442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34.44 A phylogenetic tree of primates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378328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94B370F-94F7-43C2-91C5-F7B8AD2C2E0A}" type="slidenum">
              <a:rPr lang="en-US" altLang="en-US" sz="1200" smtClean="0"/>
              <a:pPr/>
              <a:t>221</a:t>
            </a:fld>
            <a:endParaRPr lang="en-US" altLang="en-US" sz="1200" smtClean="0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6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7174368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34.45 New World monkeys and Old World monkeys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96056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34.45a New World monkeys and Old World monkeys (part 1: spider monkey)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29237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34.45b New World monkeys and Old World monkeys (part 2: macaque)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306837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D02F8BA-64FB-4849-B4F3-A0F7107880AF}" type="slidenum">
              <a:rPr lang="en-US" altLang="en-US" sz="1200" smtClean="0"/>
              <a:pPr/>
              <a:t>225</a:t>
            </a:fld>
            <a:endParaRPr lang="en-US" altLang="en-US" sz="1200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819545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34.46 Nonhuman apes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735327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34.46a Nonhuman apes (part 1: gibbon)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582597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34.46b Nonhuman apes (part 2: oranguntan)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55524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34.46c Nonhuman apes (part 3: gorilla)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64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34.5 A tunicate, a urochordate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071565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34.46d Nonhuman apes (part 4: chimpanzee)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382704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34.46e Nonhuman apes (part 5: bonobo)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745740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523731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482663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234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15042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3315BF2-0AF5-45C6-947F-154BCAC6AB47}" type="slidenum">
              <a:rPr lang="en-US" altLang="en-US" sz="1200" smtClean="0"/>
              <a:pPr/>
              <a:t>235</a:t>
            </a:fld>
            <a:endParaRPr lang="en-US" altLang="en-US" sz="1200" smtClean="0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7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011265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0FA908E-E18C-4FC1-AD62-4AB076277C35}" type="slidenum">
              <a:rPr lang="en-US" altLang="en-US" sz="1200" smtClean="0"/>
              <a:pPr/>
              <a:t>236</a:t>
            </a:fld>
            <a:endParaRPr lang="en-US" altLang="en-US" sz="1200" smtClean="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8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912862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58682F4-1B32-4CA6-984C-FBB2BA909432}" type="slidenum">
              <a:rPr lang="en-US" altLang="en-US" sz="1200" smtClean="0"/>
              <a:pPr/>
              <a:t>237</a:t>
            </a:fld>
            <a:endParaRPr lang="en-US" altLang="en-US" sz="1200" smtClean="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9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264723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463F1AA-97D1-466E-A6AF-4FDF1FF1B497}" type="slidenum">
              <a:rPr lang="en-US" altLang="en-US" sz="1200" smtClean="0"/>
              <a:pPr/>
              <a:t>238</a:t>
            </a:fld>
            <a:endParaRPr lang="en-US" altLang="en-US" sz="1200" smtClean="0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0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9024677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34.47 A timeline for selected hominin species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767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34.5a A tunicate, a urochordate (part 1: art)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468690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34.47a A timeline for selected hominin species (part 1: 3.5 mya to present)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963841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34.47b A timeline for selected hominin species (part 2: 7.0 mya to 3.5 mya)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119408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E199167-B710-4B17-B72E-45DED3E2865B}" type="slidenum">
              <a:rPr lang="en-US" altLang="en-US" sz="1200" smtClean="0"/>
              <a:pPr/>
              <a:t>242</a:t>
            </a:fld>
            <a:endParaRPr lang="en-US" altLang="en-US" sz="1200" smtClean="0"/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866922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34.48 The skeleton of “</a:t>
            </a:r>
            <a:r>
              <a:rPr lang="en-US" dirty="0" err="1" smtClean="0">
                <a:latin typeface="Arial"/>
              </a:rPr>
              <a:t>Ardi</a:t>
            </a:r>
            <a:r>
              <a:rPr lang="en-US" dirty="0" smtClean="0">
                <a:latin typeface="Arial"/>
              </a:rPr>
              <a:t>,” a 4.4-million-year-old </a:t>
            </a:r>
            <a:r>
              <a:rPr lang="en-US" dirty="0" err="1" smtClean="0">
                <a:latin typeface="Arial"/>
              </a:rPr>
              <a:t>hominin</a:t>
            </a:r>
            <a:r>
              <a:rPr lang="en-US" dirty="0" smtClean="0">
                <a:latin typeface="Arial"/>
              </a:rPr>
              <a:t>, </a:t>
            </a:r>
            <a:r>
              <a:rPr lang="en-US" i="1" dirty="0" err="1" smtClean="0">
                <a:latin typeface="Arial"/>
              </a:rPr>
              <a:t>Ardipithecus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ramidus</a:t>
            </a:r>
            <a:endParaRPr lang="en-US" i="1" dirty="0" smtClean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408216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A663A30-5DDD-4C21-9CF1-934A7174E755}" type="slidenum">
              <a:rPr lang="en-US" altLang="en-US" sz="1200" smtClean="0"/>
              <a:pPr/>
              <a:t>244</a:t>
            </a:fld>
            <a:endParaRPr lang="en-US" altLang="en-US" sz="1200" smtClean="0"/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6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291750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F1D0997-C546-44CE-961D-4809B4A104FD}" type="slidenum">
              <a:rPr lang="en-US" altLang="en-US" sz="1200" smtClean="0"/>
              <a:pPr/>
              <a:t>245</a:t>
            </a:fld>
            <a:endParaRPr lang="en-US" altLang="en-US" sz="1200" smtClean="0"/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7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858524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34.49 Evidence that hominins walked upright 3.5 million years ago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900193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34.49a Evidence that hominins walked upright 3.5 million years ago (part 1: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857959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34.49b Evidence that </a:t>
            </a:r>
            <a:r>
              <a:rPr lang="en-US" dirty="0" err="1" smtClean="0">
                <a:latin typeface="Arial"/>
              </a:rPr>
              <a:t>hominins</a:t>
            </a:r>
            <a:r>
              <a:rPr lang="en-US" dirty="0" smtClean="0">
                <a:latin typeface="Arial"/>
              </a:rPr>
              <a:t> walked upright 3.5 million years ago (part 2: artist’s reconstruction)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196484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F796741-E3EE-46C0-ADE7-2B59A174DC57}" type="slidenum">
              <a:rPr lang="en-US" altLang="en-US" sz="1200" smtClean="0"/>
              <a:pPr/>
              <a:t>249</a:t>
            </a:fld>
            <a:endParaRPr lang="en-US" altLang="en-US" sz="1200" smtClean="0"/>
          </a:p>
        </p:txBody>
      </p:sp>
      <p:sp>
        <p:nvSpPr>
          <p:cNvPr id="335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968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34.5b A tunicate, a urochordate (part 2: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681632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D51A7E9-AE9C-4E20-BECB-4E477B644EF1}" type="slidenum">
              <a:rPr lang="en-US" altLang="en-US" sz="1200" smtClean="0"/>
              <a:pPr/>
              <a:t>250</a:t>
            </a:fld>
            <a:endParaRPr lang="en-US" altLang="en-US" sz="1200" smtClean="0"/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3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030197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93BADFB-BE90-4117-8472-7BDAC31EA4C6}" type="slidenum">
              <a:rPr lang="en-US" altLang="en-US" sz="1200" smtClean="0"/>
              <a:pPr/>
              <a:t>251</a:t>
            </a:fld>
            <a:endParaRPr lang="en-US" altLang="en-US" sz="1200" smtClean="0"/>
          </a:p>
        </p:txBody>
      </p:sp>
      <p:sp>
        <p:nvSpPr>
          <p:cNvPr id="337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4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3203360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1C530D8-1E58-40E4-94A6-989A5E90B7DC}" type="slidenum">
              <a:rPr lang="en-US" altLang="en-US" sz="1200" smtClean="0"/>
              <a:pPr/>
              <a:t>252</a:t>
            </a:fld>
            <a:endParaRPr lang="en-US" altLang="en-US" sz="1200" smtClean="0"/>
          </a:p>
        </p:txBody>
      </p:sp>
      <p:sp>
        <p:nvSpPr>
          <p:cNvPr id="338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1481456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A2B3B74-40BB-41C9-A3E4-7D9A8E8400BF}" type="slidenum">
              <a:rPr lang="en-US" altLang="en-US" sz="1200" smtClean="0"/>
              <a:pPr/>
              <a:t>253</a:t>
            </a:fld>
            <a:endParaRPr lang="en-US" altLang="en-US" sz="1200" smtClean="0"/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0311866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5B294E3-E242-46D1-9AFC-1254307F04FD}" type="slidenum">
              <a:rPr lang="en-US" altLang="en-US" sz="1200" smtClean="0"/>
              <a:pPr/>
              <a:t>254</a:t>
            </a:fld>
            <a:endParaRPr lang="en-US" altLang="en-US" sz="1200" smtClean="0"/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7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762932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34.50 Fossil of </a:t>
            </a:r>
            <a:r>
              <a:rPr lang="en-US" i="1" dirty="0" smtClean="0">
                <a:latin typeface="Arial"/>
              </a:rPr>
              <a:t>Homo </a:t>
            </a:r>
            <a:r>
              <a:rPr lang="en-US" i="1" dirty="0" err="1" smtClean="0">
                <a:latin typeface="Arial"/>
              </a:rPr>
              <a:t>ergaster</a:t>
            </a:r>
            <a:endParaRPr lang="en-US" i="1" dirty="0" smtClean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464901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0584AA7-6088-4B71-89F4-AC8E26547F7C}" type="slidenum">
              <a:rPr lang="en-US" altLang="en-US" sz="1200" smtClean="0"/>
              <a:pPr/>
              <a:t>256</a:t>
            </a:fld>
            <a:endParaRPr lang="en-US" altLang="en-US" sz="1200" smtClean="0"/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9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636394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1188D01-05F1-4C71-B621-9138528160A8}" type="slidenum">
              <a:rPr lang="en-US" altLang="en-US" sz="1200" smtClean="0"/>
              <a:pPr/>
              <a:t>257</a:t>
            </a:fld>
            <a:endParaRPr lang="en-US" altLang="en-US" sz="1200" smtClean="0"/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0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388437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C6352E9-A5F8-4881-BDE1-EF7205677590}" type="slidenum">
              <a:rPr lang="en-US" altLang="en-US" sz="1200" smtClean="0"/>
              <a:pPr/>
              <a:t>258</a:t>
            </a:fld>
            <a:endParaRPr lang="en-US" altLang="en-US" sz="1200" smtClean="0"/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1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055929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34.51 Inquiry: did gene flow occur between Neanderthals and humans?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583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96D10A6-E0CC-425B-AB81-317DFA104501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477285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34.52 Fossil evidence of human-Neanderthal interbreeding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981853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D09FD2A-65C5-4835-9262-C9A951F61995}" type="slidenum">
              <a:rPr lang="en-US" altLang="en-US" sz="1200" smtClean="0"/>
              <a:pPr/>
              <a:t>261</a:t>
            </a:fld>
            <a:endParaRPr lang="en-US" altLang="en-US" sz="1200" smtClean="0"/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526573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34.UN11 In-text figure, </a:t>
            </a:r>
            <a:r>
              <a:rPr lang="en-US" i="1" dirty="0" smtClean="0">
                <a:latin typeface="Arial"/>
              </a:rPr>
              <a:t>Homo sapiens </a:t>
            </a:r>
            <a:r>
              <a:rPr lang="en-US" dirty="0" smtClean="0">
                <a:latin typeface="Arial"/>
              </a:rPr>
              <a:t>skull fossil, p. 751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855141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8AE9F8A-3918-4488-9D2B-DF5958EA42E5}" type="slidenum">
              <a:rPr lang="en-US" altLang="en-US" sz="1200" smtClean="0"/>
              <a:pPr/>
              <a:t>263</a:t>
            </a:fld>
            <a:endParaRPr lang="en-US" altLang="en-US" sz="1200" smtClean="0"/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572740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83DC900-3F5E-4409-B2F6-D945C861C6B4}" type="slidenum">
              <a:rPr lang="en-US" altLang="en-US" sz="1200" smtClean="0"/>
              <a:pPr/>
              <a:t>264</a:t>
            </a:fld>
            <a:endParaRPr lang="en-US" altLang="en-US" sz="1200" smtClean="0"/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243958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34.53 Fossils of hand and foot bones of </a:t>
            </a:r>
            <a:r>
              <a:rPr lang="en-US" i="1" dirty="0" smtClean="0">
                <a:latin typeface="Arial"/>
              </a:rPr>
              <a:t>Homo </a:t>
            </a:r>
            <a:r>
              <a:rPr lang="en-US" i="1" dirty="0" err="1" smtClean="0">
                <a:latin typeface="Arial"/>
              </a:rPr>
              <a:t>naledi</a:t>
            </a:r>
            <a:endParaRPr lang="en-US" i="1" dirty="0" smtClean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422567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892AA91-3F02-4639-913A-E60FCD8AAB9C}" type="slidenum">
              <a:rPr lang="en-US" altLang="en-US" sz="1200" smtClean="0"/>
              <a:pPr/>
              <a:t>266</a:t>
            </a:fld>
            <a:endParaRPr lang="en-US" altLang="en-US" sz="1200" smtClean="0"/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113981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506CA34-AB5A-46B7-84CA-6BB6FDA5010C}" type="slidenum">
              <a:rPr lang="en-US" altLang="en-US" sz="1200" smtClean="0"/>
              <a:pPr/>
              <a:t>267</a:t>
            </a:fld>
            <a:endParaRPr lang="en-US" altLang="en-US" sz="1200" smtClean="0"/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402109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34.54 Art, a human hallmark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160361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34.UN07a Problem-solving exercise: can declining amphibian populations be saved by a vaccine? </a:t>
            </a:r>
            <a:r>
              <a:rPr lang="en-US" dirty="0" smtClean="0">
                <a:latin typeface="Arial"/>
              </a:rPr>
              <a:t>(part 1: yellow-legged frogs)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349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49F55E6-14A9-44AE-B203-66328DD630E4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4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633696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34.UN07b Problem-solving exercise: can declining amphibian populations be saved by a vaccine? (part 2: graph)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76604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34.UN07c Problem-solving exercise: can declining amphibian populations be saved by a vaccine? (part 3: table)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05342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34.UN10a Skills exercise: determining the equation of a regression line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997305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34.UN10b Skills exercise: determining the equation of a regression line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553056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34.UN12 Summary of key concepts: clade descriptions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324718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34.UN12a Summary of key concepts: clade descriptions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412862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34.UN12b Summary of key concepts: clade descriptions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531061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34.UN13 Test your understanding, question 8 (brain size)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063355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34.UN14 Test your understanding, question 10 (vertebrate with hair)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247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34.6 Expression of developmental genes in lancelets and vertebrates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122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C94D1A8-9282-4939-86D1-08A7B016C350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68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34.1 What is the relationship between this ancient organism and humans?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732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39AB6CB-9DAC-4E1E-83C9-B7BC7A86A61B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0235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</a:rPr>
              <a:t>Figure 34.7 The neural crest, embryonic source of many unique vertebrate traits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625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</a:rPr>
              <a:t>Figure 34.7a The neural crest, embryonic source of many unique vertebrate traits (part 1)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128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34.7b The neural crest, embryonic source of many unique vertebrate traits (part 2)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8235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05D1579-608E-46A6-B27E-6867D739D1EF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55308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22ACB2C-1249-4C51-B23C-E71199C70988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69048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latin typeface="Arial"/>
              </a:rPr>
              <a:t>Figure 34.UN03 In-text figure, Myxini and Petromyzontida mini-tree, p. 721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088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AFEF640-DA76-4F8C-8657-2AE82A4C312A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2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671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34.8 A hagfish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0205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13D0D992-860A-4EB5-B1D6-C7818A963E4C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297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0692B65-7F9B-43FB-8DD6-3FF23FB53942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7774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>
                <a:latin typeface="Arial"/>
              </a:rPr>
              <a:t>Figure 34.9 A sea lamprey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459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34.9a A sea lamprey (part 1: lamprey)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65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34.9b A sea lamprey (part 2: lamprey mouth)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1296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BF0798E-1F4C-4FE1-A3B7-10CD277F543E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8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822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34.10 Fossil of an early chordate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974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34.10a Fossil of an early chordate (part 1: fossil)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5757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933BEDA-9B8C-4FAC-8F20-6FB0FF4249BC}" type="slidenum">
              <a:rPr lang="en-US" altLang="en-US" sz="1200" smtClean="0"/>
              <a:pPr/>
              <a:t>46</a:t>
            </a:fld>
            <a:endParaRPr lang="en-US" altLang="en-US" sz="1200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1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4931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34.11 A conodont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0013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8C4357A-EA7E-4F6B-804B-C531B949B345}" type="slidenum">
              <a:rPr lang="en-US" altLang="en-US" sz="1200" smtClean="0"/>
              <a:pPr/>
              <a:t>48</a:t>
            </a:fld>
            <a:endParaRPr lang="en-US" altLang="en-US" sz="1200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3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64059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34.12 Jawless armored vertebrates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47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2B0EF23-25DC-4677-BC29-C24818DADC18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5794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1881D19-5659-4BFA-A3C4-BA675A815FA6}" type="slidenum">
              <a:rPr lang="en-US" altLang="en-US" sz="1200" smtClean="0"/>
              <a:pPr/>
              <a:t>50</a:t>
            </a:fld>
            <a:endParaRPr lang="en-US" altLang="en-US" sz="1200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5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79903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286D9B9-DDF0-45FE-809D-8FE1410FAAC8}" type="slidenum">
              <a:rPr lang="en-US" altLang="en-US" sz="1200" smtClean="0"/>
              <a:pPr/>
              <a:t>51</a:t>
            </a:fld>
            <a:endParaRPr lang="en-US" altLang="en-US" sz="1200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6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19576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6B777F6-835A-40F3-80D5-8C019196C837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7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7440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34.13 Possible step in the evolution of jawbones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2695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9F2301C-FFFE-48A2-900E-36069CC328AC}" type="slidenum">
              <a:rPr lang="en-US" altLang="en-US" sz="1200" smtClean="0"/>
              <a:pPr/>
              <a:t>54</a:t>
            </a:fld>
            <a:endParaRPr lang="en-US" altLang="en-US" sz="1200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9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757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E860E43-51C3-41D6-8883-FFAC1D01B3F9}" type="slidenum">
              <a:rPr lang="en-US" altLang="en-US" sz="1200" smtClean="0"/>
              <a:pPr/>
              <a:t>55</a:t>
            </a:fld>
            <a:endParaRPr lang="en-US" altLang="en-US" sz="120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2514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34.14 Fossil of an early gnathostome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4099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D40B364-5EF1-4AD6-9DB3-9CE3FB6B1E53}" type="slidenum">
              <a:rPr lang="en-US" altLang="en-US" sz="1200" smtClean="0"/>
              <a:pPr/>
              <a:t>57</a:t>
            </a:fld>
            <a:endParaRPr lang="en-US" altLang="en-US" sz="1200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771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5789410-9B08-4E18-A704-61C7385154CE}" type="slidenum">
              <a:rPr lang="en-US" altLang="en-US" sz="1200" smtClean="0"/>
              <a:pPr/>
              <a:t>58</a:t>
            </a:fld>
            <a:endParaRPr lang="en-US" altLang="en-US" sz="1200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9079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34.UN04 In-text figure, </a:t>
            </a:r>
            <a:r>
              <a:rPr lang="en-US" dirty="0" err="1" smtClean="0">
                <a:latin typeface="Arial"/>
              </a:rPr>
              <a:t>Chondrichthyes</a:t>
            </a:r>
            <a:r>
              <a:rPr lang="en-US" dirty="0" smtClean="0">
                <a:latin typeface="Arial"/>
              </a:rPr>
              <a:t> mini-tree, p. 724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4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 Phylogeny of living chordates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563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34.15 Chondrichthyans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604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34.15a Chondrichthyans (part 1: blacktip reef shark)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7955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34.15b Chondrichthyans (part 2: Southern stingray)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0256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34.15c Chondrichthyans (part 3: spotted ratfish)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0401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8082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0E7A61E-BA63-4702-8DC9-ACDD4EB5A2E4}" type="slidenum">
              <a:rPr lang="en-US" altLang="en-US" sz="1200" smtClean="0"/>
              <a:pPr/>
              <a:t>65</a:t>
            </a:fld>
            <a:endParaRPr lang="en-US" altLang="en-US" sz="1200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0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8566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652C5ACF-6F1C-4A7D-9E6C-92B2F801254C}" type="slidenum">
              <a:rPr lang="en-US" altLang="en-US" sz="1200" smtClean="0"/>
              <a:pPr/>
              <a:t>66</a:t>
            </a:fld>
            <a:endParaRPr lang="en-US" altLang="en-US" sz="1200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2489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D4CBA44-914F-4DCC-B3F3-1E6A2D9188AF}" type="slidenum">
              <a:rPr lang="en-US" altLang="en-US" sz="1200" smtClean="0"/>
              <a:pPr/>
              <a:t>67</a:t>
            </a:fld>
            <a:endParaRPr lang="en-US" altLang="en-US" sz="1200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2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739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7619833F-6EB5-403B-B8E0-D3420DB928FF}" type="slidenum">
              <a:rPr lang="en-US" altLang="en-US" sz="1200" smtClean="0"/>
              <a:pPr/>
              <a:t>68</a:t>
            </a:fld>
            <a:endParaRPr lang="en-US" altLang="en-US" sz="1200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7213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9FE5BCB-A450-4278-8FD8-8DCEA1475BFE}" type="slidenum">
              <a:rPr lang="en-US" altLang="en-US" sz="1200" smtClean="0"/>
              <a:pPr/>
              <a:t>69</a:t>
            </a:fld>
            <a:endParaRPr lang="en-US" altLang="en-US" sz="1200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892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34.2a Phylogeny of living chordates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7720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86B8891-4A0F-4A52-AB3F-27C824143942}" type="slidenum">
              <a:rPr lang="en-US" altLang="en-US" sz="1200" smtClean="0"/>
              <a:pPr/>
              <a:t>70</a:t>
            </a:fld>
            <a:endParaRPr lang="en-US" altLang="en-US" sz="1200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5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9363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4ECA2BB8-70CA-4D4B-BB16-0981C1B5E7B2}" type="slidenum">
              <a:rPr lang="en-US" altLang="en-US" sz="1200" smtClean="0"/>
              <a:pPr/>
              <a:t>71</a:t>
            </a:fld>
            <a:endParaRPr lang="en-US" altLang="en-US" sz="1200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6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1895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34.UN05 In-text figure, </a:t>
            </a:r>
            <a:r>
              <a:rPr lang="en-US" dirty="0" err="1" smtClean="0">
                <a:latin typeface="Arial"/>
              </a:rPr>
              <a:t>Actinopterygii</a:t>
            </a:r>
            <a:r>
              <a:rPr lang="en-US" dirty="0" smtClean="0">
                <a:latin typeface="Arial"/>
              </a:rPr>
              <a:t>, </a:t>
            </a:r>
            <a:r>
              <a:rPr lang="en-US" dirty="0" err="1" smtClean="0">
                <a:latin typeface="Arial"/>
              </a:rPr>
              <a:t>Actinistia</a:t>
            </a:r>
            <a:r>
              <a:rPr lang="en-US" dirty="0" smtClean="0">
                <a:latin typeface="Arial"/>
              </a:rPr>
              <a:t>, and </a:t>
            </a:r>
            <a:r>
              <a:rPr lang="en-US" dirty="0" err="1" smtClean="0">
                <a:latin typeface="Arial"/>
              </a:rPr>
              <a:t>Dipnoi</a:t>
            </a:r>
            <a:r>
              <a:rPr lang="en-US" dirty="0" smtClean="0">
                <a:latin typeface="Arial"/>
              </a:rPr>
              <a:t> mini-tree, p. 726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7712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9A0DB84-D539-433C-8942-E802250665CF}" type="slidenum">
              <a:rPr lang="en-US" altLang="en-US" sz="1200" smtClean="0"/>
              <a:pPr/>
              <a:t>73</a:t>
            </a:fld>
            <a:endParaRPr lang="en-US" altLang="en-US" sz="1200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8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77466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34.16 Anatomy of a trout, a ray-finned fish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2350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701145B-2D70-4179-8DAC-6FACAC73D888}" type="slidenum">
              <a:rPr lang="en-US" altLang="en-US" sz="1200" smtClean="0"/>
              <a:pPr/>
              <a:t>75</a:t>
            </a:fld>
            <a:endParaRPr lang="en-US" altLang="en-US" sz="1200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0835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34.17 Ray-finned fishes (Actinopterygii)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9291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34.17a Ray-finned fishes (Actinopterygii) (part 1: yellowfin tuna)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8412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34.17b Ray-finned fishes (Actinopterygii) (part 2: red lionfish)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2994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34.17c Ray-finned fishes (Actinopterygii) (part 3: common sea horse)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89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34.2b Phylogeny of living chordates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7467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34.17d Ray-finned fishes (Actinopterygii) (part 4: fine-spotted moray eel)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9339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0351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4068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7537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C2CF8EF-3685-48CB-9253-7CC2D3E42A54}" type="slidenum">
              <a:rPr lang="en-US" altLang="en-US" sz="1200" smtClean="0"/>
              <a:pPr/>
              <a:t>84</a:t>
            </a:fld>
            <a:endParaRPr lang="en-US" altLang="en-US" sz="1200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6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388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AF81A20-2611-48F8-849D-694DD3B2333D}" type="slidenum">
              <a:rPr lang="en-US" altLang="en-US" sz="1200" smtClean="0"/>
              <a:pPr/>
              <a:t>85</a:t>
            </a:fld>
            <a:endParaRPr lang="en-US" altLang="en-US" sz="1200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7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62633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34.18 A reconstruction of an ancient lobe-fin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59215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34.18a A reconstruction of an ancient lobe-fin (part 1: fossil)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4148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33B9F7B-D92D-4D01-86F5-4F3409E618FF}" type="slidenum">
              <a:rPr lang="en-US" altLang="en-US" sz="1200" smtClean="0"/>
              <a:pPr/>
              <a:t>88</a:t>
            </a:fld>
            <a:endParaRPr lang="en-US" altLang="en-US" sz="1200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0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982671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34.19 A coelacanth (</a:t>
            </a:r>
            <a:r>
              <a:rPr lang="en-US" i="1" dirty="0" err="1" smtClean="0">
                <a:latin typeface="Arial"/>
              </a:rPr>
              <a:t>Latimeria</a:t>
            </a:r>
            <a:r>
              <a:rPr lang="en-US" dirty="0" smtClean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60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37892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5B07F05D-B117-4B39-85F0-C1C7D3EEA656}" type="slidenum">
              <a:rPr lang="en-US" altLang="en-US" sz="1200" smtClean="0"/>
              <a:pPr/>
              <a:t>90</a:t>
            </a:fld>
            <a:endParaRPr lang="en-US" altLang="en-US" sz="1200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2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28867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D2A4E8A-2319-491B-B8E8-882765444668}" type="slidenum">
              <a:rPr lang="en-US" altLang="en-US" sz="1200" smtClean="0"/>
              <a:pPr/>
              <a:t>91</a:t>
            </a:fld>
            <a:endParaRPr lang="en-US" altLang="en-US" sz="1200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3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622842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C291DEC-5CD5-49D2-9BAF-DA049BAC2DD8}" type="slidenum">
              <a:rPr lang="en-US" altLang="en-US" sz="1200" smtClean="0"/>
              <a:pPr/>
              <a:t>92</a:t>
            </a:fld>
            <a:endParaRPr lang="en-US" altLang="en-US" sz="1200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4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8194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1084A9E-4E63-4C09-80E6-F30A32C85671}" type="slidenum">
              <a:rPr lang="en-US" altLang="en-US" sz="1200" smtClean="0"/>
              <a:pPr/>
              <a:t>93</a:t>
            </a:fld>
            <a:endParaRPr lang="en-US" altLang="en-US" sz="1200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5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90523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DE24575-1491-4190-B05E-75586201426B}" type="slidenum">
              <a:rPr lang="en-US" altLang="en-US" sz="1200" smtClean="0"/>
              <a:pPr/>
              <a:t>94</a:t>
            </a:fld>
            <a:endParaRPr lang="en-US" altLang="en-US" sz="1200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6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06835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34.20 Discovery of a “</a:t>
            </a:r>
            <a:r>
              <a:rPr lang="en-US" dirty="0" err="1" smtClean="0">
                <a:latin typeface="Arial"/>
              </a:rPr>
              <a:t>fishapod</a:t>
            </a:r>
            <a:r>
              <a:rPr lang="en-US" dirty="0" smtClean="0">
                <a:latin typeface="Arial"/>
              </a:rPr>
              <a:t>”: </a:t>
            </a:r>
            <a:r>
              <a:rPr lang="en-US" i="1" dirty="0" err="1" smtClean="0">
                <a:latin typeface="Arial"/>
              </a:rPr>
              <a:t>Tiktaalik</a:t>
            </a:r>
            <a:endParaRPr lang="en-US" i="1" dirty="0" smtClean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8950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34.20a Discovery of a “</a:t>
            </a:r>
            <a:r>
              <a:rPr lang="en-US" dirty="0" err="1" smtClean="0">
                <a:latin typeface="Arial"/>
              </a:rPr>
              <a:t>fishapod</a:t>
            </a:r>
            <a:r>
              <a:rPr lang="en-US" dirty="0" smtClean="0">
                <a:latin typeface="Arial"/>
              </a:rPr>
              <a:t>”: </a:t>
            </a:r>
            <a:r>
              <a:rPr lang="en-US" i="1" dirty="0" err="1" smtClean="0">
                <a:latin typeface="Arial"/>
              </a:rPr>
              <a:t>Tiktaalik</a:t>
            </a:r>
            <a:r>
              <a:rPr lang="en-US" i="1" dirty="0" smtClean="0">
                <a:latin typeface="Arial"/>
              </a:rPr>
              <a:t> </a:t>
            </a:r>
            <a:r>
              <a:rPr lang="en-US" dirty="0" smtClean="0">
                <a:latin typeface="Arial"/>
              </a:rPr>
              <a:t>(part 1: detail)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8467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34.20b Discovery of a “</a:t>
            </a:r>
            <a:r>
              <a:rPr lang="en-US" dirty="0" err="1" smtClean="0">
                <a:latin typeface="Arial"/>
              </a:rPr>
              <a:t>fishapod</a:t>
            </a:r>
            <a:r>
              <a:rPr lang="en-US" dirty="0" smtClean="0">
                <a:latin typeface="Arial"/>
              </a:rPr>
              <a:t>”: </a:t>
            </a:r>
            <a:r>
              <a:rPr lang="en-US" i="1" dirty="0" err="1" smtClean="0">
                <a:latin typeface="Arial"/>
              </a:rPr>
              <a:t>Tiktaalik</a:t>
            </a:r>
            <a:r>
              <a:rPr lang="en-US" dirty="0" smtClean="0">
                <a:latin typeface="Arial"/>
              </a:rPr>
              <a:t> (part 2: ribs)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5796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34.20c Discovery of a “</a:t>
            </a:r>
            <a:r>
              <a:rPr lang="en-US" dirty="0" err="1" smtClean="0">
                <a:latin typeface="Arial"/>
              </a:rPr>
              <a:t>fishapod</a:t>
            </a:r>
            <a:r>
              <a:rPr lang="en-US" dirty="0" smtClean="0">
                <a:latin typeface="Arial"/>
              </a:rPr>
              <a:t>”: </a:t>
            </a:r>
            <a:r>
              <a:rPr lang="en-US" i="1" dirty="0" err="1" smtClean="0">
                <a:latin typeface="Arial"/>
              </a:rPr>
              <a:t>Tiktaalik</a:t>
            </a:r>
            <a:r>
              <a:rPr lang="en-US" i="1" dirty="0" smtClean="0">
                <a:latin typeface="Arial"/>
              </a:rPr>
              <a:t> </a:t>
            </a:r>
            <a:r>
              <a:rPr lang="en-US" dirty="0" smtClean="0">
                <a:latin typeface="Arial"/>
              </a:rPr>
              <a:t>(part 3: scales)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26989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34.20d Discovery of a “</a:t>
            </a:r>
            <a:r>
              <a:rPr lang="en-US" dirty="0" err="1" smtClean="0">
                <a:latin typeface="Arial"/>
              </a:rPr>
              <a:t>fishapod</a:t>
            </a:r>
            <a:r>
              <a:rPr lang="en-US" dirty="0" smtClean="0">
                <a:latin typeface="Arial"/>
              </a:rPr>
              <a:t>”: </a:t>
            </a:r>
            <a:r>
              <a:rPr lang="en-US" i="1" dirty="0" err="1" smtClean="0">
                <a:latin typeface="Arial"/>
              </a:rPr>
              <a:t>Tiktaalik</a:t>
            </a:r>
            <a:r>
              <a:rPr lang="en-US" dirty="0" smtClean="0">
                <a:latin typeface="Arial"/>
              </a:rPr>
              <a:t> (part 4: fin skeleton)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48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F2B3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-1" b="-1"/>
          <a:stretch/>
        </p:blipFill>
        <p:spPr>
          <a:xfrm>
            <a:off x="152400" y="152400"/>
            <a:ext cx="4495800" cy="6356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7225" y="6019800"/>
            <a:ext cx="2164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Lecture</a:t>
            </a:r>
            <a:r>
              <a:rPr lang="en-US" sz="1400" baseline="0" dirty="0" smtClean="0"/>
              <a:t> Presentations by</a:t>
            </a:r>
            <a:br>
              <a:rPr lang="en-US" sz="1400" baseline="0" dirty="0" smtClean="0"/>
            </a:br>
            <a:r>
              <a:rPr lang="en-US" sz="1400" baseline="0" dirty="0" smtClean="0"/>
              <a:t>Nicole </a:t>
            </a:r>
            <a:r>
              <a:rPr lang="en-US" sz="1400" baseline="0" dirty="0" err="1" smtClean="0"/>
              <a:t>Tunbridge</a:t>
            </a:r>
            <a:r>
              <a:rPr lang="en-US" sz="1400" baseline="0" dirty="0" smtClean="0"/>
              <a:t> and</a:t>
            </a:r>
            <a:endParaRPr lang="en-US" sz="1400" dirty="0" smtClean="0"/>
          </a:p>
          <a:p>
            <a:pPr algn="r"/>
            <a:r>
              <a:rPr lang="en-US" sz="1400" baseline="0" dirty="0" smtClean="0"/>
              <a:t>Kathleen Fitzpatrick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900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876800" y="152400"/>
            <a:ext cx="4114800" cy="57912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DF4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34</a:t>
            </a:r>
            <a:r>
              <a:rPr lang="en-US" sz="3200" b="1" dirty="0" smtClean="0">
                <a:solidFill>
                  <a:srgbClr val="DF4A20"/>
                </a:solidFill>
              </a:rPr>
              <a:t/>
            </a:r>
            <a:br>
              <a:rPr lang="en-US" sz="3200" b="1" dirty="0" smtClean="0">
                <a:solidFill>
                  <a:srgbClr val="DF4A20"/>
                </a:solidFill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b="1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The Origin and Evolution of Vertebrates</a:t>
            </a:r>
          </a:p>
        </p:txBody>
      </p:sp>
    </p:spTree>
    <p:extLst>
      <p:ext uri="{BB962C8B-B14F-4D97-AF65-F5344CB8AC3E}">
        <p14:creationId xmlns:p14="http://schemas.microsoft.com/office/powerpoint/2010/main" val="180828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and 2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0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199" cy="4737496"/>
          </a:xfrm>
        </p:spPr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2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3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868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6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0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06.xml"/></Relationships>
</file>

<file path=ppt/slideMasters/_rels/slideMaster10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07.xml"/></Relationships>
</file>

<file path=ppt/slideMasters/_rels/slideMaster10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08.xml"/></Relationships>
</file>

<file path=ppt/slideMasters/_rels/slideMaster10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09.xml"/></Relationships>
</file>

<file path=ppt/slideMasters/_rels/slideMaster10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10.xml"/></Relationships>
</file>

<file path=ppt/slideMasters/_rels/slideMaster10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11.xml"/></Relationships>
</file>

<file path=ppt/slideMasters/_rels/slideMaster10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12.xml"/></Relationships>
</file>

<file path=ppt/slideMasters/_rels/slideMaster10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13.xml"/></Relationships>
</file>

<file path=ppt/slideMasters/_rels/slideMaster10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14.xml"/></Relationships>
</file>

<file path=ppt/slideMasters/_rels/slideMaster10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1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16.xml"/></Relationships>
</file>

<file path=ppt/slideMasters/_rels/slideMaster1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17.xml"/></Relationships>
</file>

<file path=ppt/slideMasters/_rels/slideMaster1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18.xml"/></Relationships>
</file>

<file path=ppt/slideMasters/_rels/slideMaster1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19.xml"/></Relationships>
</file>

<file path=ppt/slideMasters/_rels/slideMaster1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20.xml"/></Relationships>
</file>

<file path=ppt/slideMasters/_rels/slideMaster1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21.xml"/></Relationships>
</file>

<file path=ppt/slideMasters/_rels/slideMaster1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22.xml"/></Relationships>
</file>

<file path=ppt/slideMasters/_rels/slideMaster1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7.xml"/><Relationship Id="rId1" Type="http://schemas.openxmlformats.org/officeDocument/2006/relationships/slideLayout" Target="../slideLayouts/slideLayout123.xml"/></Relationships>
</file>

<file path=ppt/slideMasters/_rels/slideMaster1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24.xml"/></Relationships>
</file>

<file path=ppt/slideMasters/_rels/slideMaster1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26.xml"/></Relationships>
</file>

<file path=ppt/slideMasters/_rels/slideMaster1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27.xml"/></Relationships>
</file>

<file path=ppt/slideMasters/_rels/slideMaster1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28.xml"/></Relationships>
</file>

<file path=ppt/slideMasters/_rels/slideMaster1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29.xml"/></Relationships>
</file>

<file path=ppt/slideMasters/_rels/slideMaster1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30.xml"/></Relationships>
</file>

<file path=ppt/slideMasters/_rels/slideMaster1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5.xml"/><Relationship Id="rId1" Type="http://schemas.openxmlformats.org/officeDocument/2006/relationships/slideLayout" Target="../slideLayouts/slideLayout131.xml"/></Relationships>
</file>

<file path=ppt/slideMasters/_rels/slideMaster1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6.xml"/><Relationship Id="rId1" Type="http://schemas.openxmlformats.org/officeDocument/2006/relationships/slideLayout" Target="../slideLayouts/slideLayout132.xml"/></Relationships>
</file>

<file path=ppt/slideMasters/_rels/slideMaster1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7.xml"/><Relationship Id="rId1" Type="http://schemas.openxmlformats.org/officeDocument/2006/relationships/slideLayout" Target="../slideLayouts/slideLayout133.xml"/></Relationships>
</file>

<file path=ppt/slideMasters/_rels/slideMaster1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8.xml"/><Relationship Id="rId1" Type="http://schemas.openxmlformats.org/officeDocument/2006/relationships/slideLayout" Target="../slideLayouts/slideLayout134.xml"/></Relationships>
</file>

<file path=ppt/slideMasters/_rels/slideMaster1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9.xml"/><Relationship Id="rId1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0.xml"/><Relationship Id="rId1" Type="http://schemas.openxmlformats.org/officeDocument/2006/relationships/slideLayout" Target="../slideLayouts/slideLayout136.xml"/></Relationships>
</file>

<file path=ppt/slideMasters/_rels/slideMaster1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1.xml"/><Relationship Id="rId1" Type="http://schemas.openxmlformats.org/officeDocument/2006/relationships/slideLayout" Target="../slideLayouts/slideLayout137.xml"/></Relationships>
</file>

<file path=ppt/slideMasters/_rels/slideMaster1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2.xml"/><Relationship Id="rId1" Type="http://schemas.openxmlformats.org/officeDocument/2006/relationships/slideLayout" Target="../slideLayouts/slideLayout138.xml"/></Relationships>
</file>

<file path=ppt/slideMasters/_rels/slideMaster1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3.xml"/><Relationship Id="rId1" Type="http://schemas.openxmlformats.org/officeDocument/2006/relationships/slideLayout" Target="../slideLayouts/slideLayout139.xml"/></Relationships>
</file>

<file path=ppt/slideMasters/_rels/slideMaster1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4.xml"/><Relationship Id="rId1" Type="http://schemas.openxmlformats.org/officeDocument/2006/relationships/slideLayout" Target="../slideLayouts/slideLayout140.xml"/></Relationships>
</file>

<file path=ppt/slideMasters/_rels/slideMaster1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5.xml"/><Relationship Id="rId1" Type="http://schemas.openxmlformats.org/officeDocument/2006/relationships/slideLayout" Target="../slideLayouts/slideLayout141.xml"/></Relationships>
</file>

<file path=ppt/slideMasters/_rels/slideMaster1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142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143.xml"/></Relationships>
</file>

<file path=ppt/slideMasters/_rels/slideMaster1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144.xml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.xml"/></Relationships>
</file>

<file path=ppt/slideMasters/_rels/slideMaster1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0.xml"/><Relationship Id="rId1" Type="http://schemas.openxmlformats.org/officeDocument/2006/relationships/slideLayout" Target="../slideLayouts/slideLayout146.xml"/></Relationships>
</file>

<file path=ppt/slideMasters/_rels/slideMaster1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1.xml"/><Relationship Id="rId1" Type="http://schemas.openxmlformats.org/officeDocument/2006/relationships/slideLayout" Target="../slideLayouts/slideLayout147.xml"/></Relationships>
</file>

<file path=ppt/slideMasters/_rels/slideMaster1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2.xml"/><Relationship Id="rId1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1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2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3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6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7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8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9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0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1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2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3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4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6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7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8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9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0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1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2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3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4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6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7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8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9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0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1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2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3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4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6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7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8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9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0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1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2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3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4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6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7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8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9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0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1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2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3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4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76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77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78.xml"/></Relationships>
</file>

<file path=ppt/slideMasters/_rels/slideMaster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79.xml"/></Relationships>
</file>

<file path=ppt/slideMasters/_rels/slideMaster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0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1.xml"/></Relationships>
</file>

<file path=ppt/slideMasters/_rels/slideMaster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2.xml"/></Relationships>
</file>

<file path=ppt/slideMasters/_rels/slideMaster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3.xml"/></Relationships>
</file>

<file path=ppt/slideMasters/_rels/slideMaster78.xml.rels><?xml version="1.0" encoding="UTF-8" standalone="yes"?>
<Relationships xmlns="http://schemas.openxmlformats.org/package/2006/relationships"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4.xml"/></Relationships>
</file>

<file path=ppt/slideMasters/_rels/slideMaster79.xml.rels><?xml version="1.0" encoding="UTF-8" standalone="yes"?>
<Relationships xmlns="http://schemas.openxmlformats.org/package/2006/relationships"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86.xml"/></Relationships>
</file>

<file path=ppt/slideMasters/_rels/slideMaster81.xml.rels><?xml version="1.0" encoding="UTF-8" standalone="yes"?>
<Relationships xmlns="http://schemas.openxmlformats.org/package/2006/relationships"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87.xml"/></Relationships>
</file>

<file path=ppt/slideMasters/_rels/slideMaster82.xml.rels><?xml version="1.0" encoding="UTF-8" standalone="yes"?>
<Relationships xmlns="http://schemas.openxmlformats.org/package/2006/relationships"><Relationship Id="rId2" Type="http://schemas.openxmlformats.org/officeDocument/2006/relationships/theme" Target="../theme/theme82.xml"/><Relationship Id="rId1" Type="http://schemas.openxmlformats.org/officeDocument/2006/relationships/slideLayout" Target="../slideLayouts/slideLayout88.xml"/></Relationships>
</file>

<file path=ppt/slideMasters/_rels/slideMaster83.xml.rels><?xml version="1.0" encoding="UTF-8" standalone="yes"?>
<Relationships xmlns="http://schemas.openxmlformats.org/package/2006/relationships"><Relationship Id="rId2" Type="http://schemas.openxmlformats.org/officeDocument/2006/relationships/theme" Target="../theme/theme83.xml"/><Relationship Id="rId1" Type="http://schemas.openxmlformats.org/officeDocument/2006/relationships/slideLayout" Target="../slideLayouts/slideLayout89.xml"/></Relationships>
</file>

<file path=ppt/slideMasters/_rels/slideMaster84.xml.rels><?xml version="1.0" encoding="UTF-8" standalone="yes"?>
<Relationships xmlns="http://schemas.openxmlformats.org/package/2006/relationships"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0.xml"/></Relationships>
</file>

<file path=ppt/slideMasters/_rels/slideMaster85.xml.rels><?xml version="1.0" encoding="UTF-8" standalone="yes"?>
<Relationships xmlns="http://schemas.openxmlformats.org/package/2006/relationships"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1.xml"/></Relationships>
</file>

<file path=ppt/slideMasters/_rels/slideMaster86.xml.rels><?xml version="1.0" encoding="UTF-8" standalone="yes"?>
<Relationships xmlns="http://schemas.openxmlformats.org/package/2006/relationships"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92.xml"/></Relationships>
</file>

<file path=ppt/slideMasters/_rels/slideMaster87.xml.rels><?xml version="1.0" encoding="UTF-8" standalone="yes"?>
<Relationships xmlns="http://schemas.openxmlformats.org/package/2006/relationships"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93.xml"/></Relationships>
</file>

<file path=ppt/slideMasters/_rels/slideMaster8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94.xml"/></Relationships>
</file>

<file path=ppt/slideMasters/_rels/slideMaster89.xml.rels><?xml version="1.0" encoding="UTF-8" standalone="yes"?>
<Relationships xmlns="http://schemas.openxmlformats.org/package/2006/relationships"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_rels/slideMaster90.xml.rels><?xml version="1.0" encoding="UTF-8" standalone="yes"?>
<Relationships xmlns="http://schemas.openxmlformats.org/package/2006/relationships"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96.xml"/></Relationships>
</file>

<file path=ppt/slideMasters/_rels/slideMaster91.xml.rels><?xml version="1.0" encoding="UTF-8" standalone="yes"?>
<Relationships xmlns="http://schemas.openxmlformats.org/package/2006/relationships"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97.xml"/></Relationships>
</file>

<file path=ppt/slideMasters/_rels/slideMaster92.xml.rels><?xml version="1.0" encoding="UTF-8" standalone="yes"?>
<Relationships xmlns="http://schemas.openxmlformats.org/package/2006/relationships"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98.xml"/></Relationships>
</file>

<file path=ppt/slideMasters/_rels/slideMaster93.xml.rels><?xml version="1.0" encoding="UTF-8" standalone="yes"?>
<Relationships xmlns="http://schemas.openxmlformats.org/package/2006/relationships"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99.xml"/></Relationships>
</file>

<file path=ppt/slideMasters/_rels/slideMaster94.xml.rels><?xml version="1.0" encoding="UTF-8" standalone="yes"?>
<Relationships xmlns="http://schemas.openxmlformats.org/package/2006/relationships"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00.xml"/></Relationships>
</file>

<file path=ppt/slideMasters/_rels/slideMaster95.xml.rels><?xml version="1.0" encoding="UTF-8" standalone="yes"?>
<Relationships xmlns="http://schemas.openxmlformats.org/package/2006/relationships"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01.xml"/></Relationships>
</file>

<file path=ppt/slideMasters/_rels/slideMaster96.xml.rels><?xml version="1.0" encoding="UTF-8" standalone="yes"?>
<Relationships xmlns="http://schemas.openxmlformats.org/package/2006/relationships"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02.xml"/></Relationships>
</file>

<file path=ppt/slideMasters/_rels/slideMaster97.xml.rels><?xml version="1.0" encoding="UTF-8" standalone="yes"?>
<Relationships xmlns="http://schemas.openxmlformats.org/package/2006/relationships"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03.xml"/></Relationships>
</file>

<file path=ppt/slideMasters/_rels/slideMaster98.xml.rels><?xml version="1.0" encoding="UTF-8" standalone="yes"?>
<Relationships xmlns="http://schemas.openxmlformats.org/package/2006/relationships"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04.xml"/></Relationships>
</file>

<file path=ppt/slideMasters/_rels/slideMaster9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72910"/>
            <a:ext cx="8839199" cy="521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0" tIns="91440" rIns="22860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1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8" r:id="rId3"/>
    <p:sldLayoutId id="2147483907" r:id="rId4"/>
    <p:sldLayoutId id="2147483903" r:id="rId5"/>
    <p:sldLayoutId id="2147483904" r:id="rId6"/>
    <p:sldLayoutId id="2147483909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Arial" panose="020B0604020202020204" pitchFamily="34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Arial" panose="020B0604020202020204" pitchFamily="34" charset="0"/>
          <a:cs typeface="+mn-cs"/>
        </a:defRPr>
      </a:lvl1pPr>
      <a:lvl2pPr marL="740664" indent="-283464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03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Documents%20and%20Settings\rajesh.ACEPRO\Desktop\24-OCt\Chapter%2034\JPEG%20FILES\Unlabeled\34_03ChordateCharacters-U.jpg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1.xml"/><Relationship Id="rId4" Type="http://schemas.openxmlformats.org/officeDocument/2006/relationships/image" Target="file:///C:\Documents%20and%20Settings\rajesh.ACEPRO\Desktop\24-OCt\Chapter%2034\JPEG%20FILES\Unlabeled\34_21_OriginTetrapodLimb-U.jpg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2.xml"/><Relationship Id="rId4" Type="http://schemas.openxmlformats.org/officeDocument/2006/relationships/image" Target="file:///C:\Documents%20and%20Settings\rajesh.ACEPRO\Desktop\24-OCt\Chapter%2034\JPEG%20FILES\Unlabeled\34_21aOriginTetrapodLimb-U.jp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3.xml"/><Relationship Id="rId4" Type="http://schemas.openxmlformats.org/officeDocument/2006/relationships/image" Target="file:///C:\Documents%20and%20Settings\rajesh.ACEPRO\Desktop\24-OCt\Chapter%2034\JPEG%20FILES\Unlabeled\34_21bOriginTetrapodLimb-U.jpg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43.xml"/><Relationship Id="rId4" Type="http://schemas.openxmlformats.org/officeDocument/2006/relationships/image" Target="file:///C:\Documents%20and%20Settings\rajesh.ACEPRO\Desktop\24-OCt\Chapter%2034\JPEG%20FILES\Unlabeled\34_UN06Amphibia-U.jpg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4.xml"/><Relationship Id="rId4" Type="http://schemas.openxmlformats.org/officeDocument/2006/relationships/image" Target="file:///C:\Documents%20and%20Settings\rajesh.ACEPRO\Desktop\24-OCt\Chapter%2034\JPEG%20FILES\Unlabeled\34_22_Amphibians-U.jpg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5.xml"/><Relationship Id="rId4" Type="http://schemas.openxmlformats.org/officeDocument/2006/relationships/image" Target="file:///C:\Documents%20and%20Settings\rajesh.ACEPRO\Desktop\24-OCt\Chapter%2034\JPEG%20FILES\Unlabeled\34_22aAmphibians-U.jpg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6.xml"/><Relationship Id="rId4" Type="http://schemas.openxmlformats.org/officeDocument/2006/relationships/image" Target="file:///C:\Documents%20and%20Settings\rajesh.ACEPRO\Desktop\24-OCt\Chapter%2034\JPEG%20FILES\Unlabeled\34_22bAmphibians-U.jpg" TargetMode="Externa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7.xml"/><Relationship Id="rId4" Type="http://schemas.openxmlformats.org/officeDocument/2006/relationships/image" Target="file:///C:\Documents%20and%20Settings\rajesh.ACEPRO\Desktop\24-OCt\Chapter%2034\JPEG%20FILES\Unlabeled\34_22cAmphibians-U.jpg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58.xml"/><Relationship Id="rId4" Type="http://schemas.openxmlformats.org/officeDocument/2006/relationships/image" Target="file:///C:\Documents%20and%20Settings\rajesh.ACEPRO\Desktop\24-OCt\Chapter%2034\JPEG%20FILES\Unlabeled\34_23_FrogMetamorphosis-U.jpg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59.xml"/><Relationship Id="rId4" Type="http://schemas.openxmlformats.org/officeDocument/2006/relationships/image" Target="file:///C:\Documents%20and%20Settings\rajesh.ACEPRO\Desktop\24-OCt\Chapter%2034\JPEG%20FILES\Unlabeled\34_23aFrogMetamorphosis-U.jpg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0.xml"/><Relationship Id="rId4" Type="http://schemas.openxmlformats.org/officeDocument/2006/relationships/image" Target="file:///C:\Documents%20and%20Settings\rajesh.ACEPRO\Desktop\24-OCt\Chapter%2034\JPEG%20FILES\Unlabeled\34_23bFrogMetamorphosis-U.jpg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1.xml"/><Relationship Id="rId4" Type="http://schemas.openxmlformats.org/officeDocument/2006/relationships/image" Target="file:///C:\Documents%20and%20Settings\rajesh.ACEPRO\Desktop\24-OCt\Chapter%2034\JPEG%20FILES\Unlabeled\34_23cFrogMetamorphosis-U.jpg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3.xml"/><Relationship Id="rId4" Type="http://schemas.openxmlformats.org/officeDocument/2006/relationships/image" Target="file:///C:\Documents%20and%20Settings\rajesh.ACEPRO\Desktop\24-OCt\Chapter%2034\JPEG%20FILES\Unlabeled\34_25_AmniotePhylogeny-U.jpg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4.xml"/><Relationship Id="rId4" Type="http://schemas.openxmlformats.org/officeDocument/2006/relationships/image" Target="file:///C:\Documents%20and%20Settings\rajesh.ACEPRO\Desktop\24-OCt\Chapter%2034\JPEG%20FILES\Unlabeled\34_25aAmniotePhylogeny-U.jpg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5.xml"/><Relationship Id="rId4" Type="http://schemas.openxmlformats.org/officeDocument/2006/relationships/image" Target="file:///C:\Documents%20and%20Settings\rajesh.ACEPRO\Desktop\24-OCt\Chapter%2034\JPEG%20FILES\Unlabeled\34_25bAmniotePhylogeny-U.jpg" TargetMode="Externa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6.xml"/><Relationship Id="rId4" Type="http://schemas.openxmlformats.org/officeDocument/2006/relationships/image" Target="file:///C:\Documents%20and%20Settings\rajesh.ACEPRO\Desktop\24-OCt\Chapter%2034\JPEG%20FILES\Unlabeled\34_26AmnioticEgg-U.jpg" TargetMode="Externa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7.xml"/><Relationship Id="rId4" Type="http://schemas.openxmlformats.org/officeDocument/2006/relationships/image" Target="file:///C:\Documents%20and%20Settings\rajesh.ACEPRO\Desktop\24-OCt\Chapter%2034\JPEG%20FILES\Unlabeled\34_27EarlyAmniote-U.jpg" TargetMode="Externa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7.xml"/><Relationship Id="rId4" Type="http://schemas.openxmlformats.org/officeDocument/2006/relationships/image" Target="file:///C:\Documents%20and%20Settings\rajesh.ACEPRO\Desktop\24-OCt\Chapter%2034\JPEG%20FILES\Unlabeled\34_UN08Reptilia-U.jpg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9.xml"/><Relationship Id="rId4" Type="http://schemas.openxmlformats.org/officeDocument/2006/relationships/image" Target="file:///C:\Documents%20and%20Settings\rajesh.ACEPRO\Desktop\24-OCt\Chapter%2034\JPEG%20FILES\Unlabeled\34_29_NonBirdReptiles-U.jpg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0.xml"/><Relationship Id="rId4" Type="http://schemas.openxmlformats.org/officeDocument/2006/relationships/image" Target="file:///C:\Documents%20and%20Settings\rajesh.ACEPRO\Desktop\24-OCt\Chapter%2034\JPEG%20FILES\Unlabeled\34_29aNonBirdReptiles-U.jpg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1.xml"/><Relationship Id="rId4" Type="http://schemas.openxmlformats.org/officeDocument/2006/relationships/image" Target="file:///C:\Documents%20and%20Settings\rajesh.ACEPRO\Desktop\24-OCt\Chapter%2034\JPEG%20FILES\Unlabeled\34_29bNonBirdReptiles-U.jpg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2.xml"/><Relationship Id="rId4" Type="http://schemas.openxmlformats.org/officeDocument/2006/relationships/image" Target="file:///C:\Documents%20and%20Settings\rajesh.ACEPRO\Desktop\24-OCt\Chapter%2034\JPEG%20FILES\Unlabeled\34_29cNonBirdReptiles-U.jpg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3.xml"/><Relationship Id="rId4" Type="http://schemas.openxmlformats.org/officeDocument/2006/relationships/image" Target="file:///C:\Documents%20and%20Settings\rajesh.ACEPRO\Desktop\24-OCt\Chapter%2034\JPEG%20FILES\Unlabeled\34_29dNonBirdReptiles-U.jpg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4.xml"/><Relationship Id="rId4" Type="http://schemas.openxmlformats.org/officeDocument/2006/relationships/image" Target="file:///C:\Documents%20and%20Settings\rajesh.ACEPRO\Desktop\24-OCt\Chapter%2034\JPEG%20FILES\Unlabeled\34_29eNonBirdReptiles-U.jpg" TargetMode="Externa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5.xml"/><Relationship Id="rId4" Type="http://schemas.openxmlformats.org/officeDocument/2006/relationships/image" Target="file:///C:\Documents%20and%20Settings\rajesh.ACEPRO\Desktop\24-OCt\Chapter%2034\JPEG%20FILES\Unlabeled\34_30_AvianWingFeather-U.jpg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6.xml"/><Relationship Id="rId4" Type="http://schemas.openxmlformats.org/officeDocument/2006/relationships/image" Target="file:///C:\Documents%20and%20Settings\rajesh.ACEPRO\Desktop\24-OCt\Chapter%2034\JPEG%20FILES\Unlabeled\34_30aAvianWingFeather-U.jpg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8.xml"/><Relationship Id="rId4" Type="http://schemas.openxmlformats.org/officeDocument/2006/relationships/image" Target="file:///C:\Documents%20and%20Settings\rajesh.ACEPRO\Desktop\24-OCt\Chapter%2034\JPEG%20FILES\Unlabeled\34_30cAvianWingFeather-U.jpg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9.xml"/><Relationship Id="rId4" Type="http://schemas.openxmlformats.org/officeDocument/2006/relationships/image" Target="file:///C:\Documents%20and%20Settings\rajesh.ACEPRO\Desktop\24-OCt\Chapter%2034\JPEG%20FILES\Unlabeled\34_31Archaeopteryx-U.jpg" TargetMode="Externa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8.xml"/><Relationship Id="rId4" Type="http://schemas.openxmlformats.org/officeDocument/2006/relationships/image" Target="file:///C:\Documents%20and%20Settings\rajesh.ACEPRO\Desktop\24-OCt\Chapter%2034\JPEG%20FILES\Unlabeled\34_UN01Cephalochordata-U.jpg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8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8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8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8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8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8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8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48.xml"/><Relationship Id="rId4" Type="http://schemas.openxmlformats.org/officeDocument/2006/relationships/image" Target="file:///C:\Documents%20and%20Settings\rajesh.ACEPRO\Desktop\24-OCt\Chapter%2034\JPEG%20FILES\Unlabeled\34_UN09Mammalia-U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C:\Documents%20and%20Settings\rajesh.ACEPRO\Desktop\24-OCt\Chapter%2034\JPEG%20FILES\Unlabeled\34_04_Lancelet-U.jpg" TargetMode="Externa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87.xml"/><Relationship Id="rId4" Type="http://schemas.openxmlformats.org/officeDocument/2006/relationships/image" Target="file:///C:\Documents%20and%20Settings\rajesh.ACEPRO\Desktop\24-OCt\Chapter%2034\JPEG%20FILES\Unlabeled\34_37KangarooRat-U.jpg" TargetMode="Externa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88.xml"/><Relationship Id="rId4" Type="http://schemas.openxmlformats.org/officeDocument/2006/relationships/image" Target="file:///C:\Documents%20and%20Settings\rajesh.ACEPRO\Desktop\24-OCt\Chapter%2034\JPEG%20FILES\Unlabeled\34_38MammalEarEvolution-U.jpg" TargetMode="Externa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89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90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file:///C:\Documents%20and%20Settings\rajesh.ACEPRO\Desktop\24-OCt\Chapter%2034\JPEG%20FILES\Unlabeled\34_04aLancelet-U.jpg" TargetMode="Externa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92.xml"/><Relationship Id="rId4" Type="http://schemas.openxmlformats.org/officeDocument/2006/relationships/image" Target="file:///C:\Documents%20and%20Settings\rajesh.ACEPRO\Desktop\24-OCt\Chapter%2034\JPEG%20FILES\Unlabeled\34_40_Marsupials-U.jpg" TargetMode="Externa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93.xml"/><Relationship Id="rId4" Type="http://schemas.openxmlformats.org/officeDocument/2006/relationships/image" Target="file:///C:\Documents%20and%20Settings\rajesh.ACEPRO\Desktop\24-OCt\Chapter%2034\JPEG%20FILES\Unlabeled\34_40aMarsupials-U.jpg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94.xml"/><Relationship Id="rId4" Type="http://schemas.openxmlformats.org/officeDocument/2006/relationships/image" Target="file:///C:\Documents%20and%20Settings\rajesh.ACEPRO\Desktop\24-OCt\Chapter%2034\JPEG%20FILES\Unlabeled\34_40bMarsupials-U.jpg" TargetMode="Externa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95.xml"/><Relationship Id="rId4" Type="http://schemas.openxmlformats.org/officeDocument/2006/relationships/image" Target="file:///C:\Documents%20and%20Settings\rajesh.ACEPRO\Desktop\24-OCt\Chapter%2034\JPEG%20FILES\Unlabeled\34_41_MammalConvergence-U.jpg" TargetMode="Externa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96.xml"/><Relationship Id="rId4" Type="http://schemas.openxmlformats.org/officeDocument/2006/relationships/image" Target="file:///C:\Documents%20and%20Settings\rajesh.ACEPRO\Desktop\24-OCt\Chapter%2034\JPEG%20FILES\Unlabeled\34_41aMammalConvergence-U.jpg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97.xml"/><Relationship Id="rId4" Type="http://schemas.openxmlformats.org/officeDocument/2006/relationships/image" Target="file:///C:\Documents%20and%20Settings\rajesh.ACEPRO\Desktop\24-OCt\Chapter%2034\JPEG%20FILES\Unlabeled\34_41bMammalConvergence-U.jpg" TargetMode="Externa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98.xml"/><Relationship Id="rId4" Type="http://schemas.openxmlformats.org/officeDocument/2006/relationships/image" Target="file:///C:\Documents%20and%20Settings\rajesh.ACEPRO\Desktop\24-OCt\Chapter%2034\JPEG%20FILES\Unlabeled\34_42a_MammalDiversity-U.jpg" TargetMode="Externa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99.xml"/><Relationship Id="rId4" Type="http://schemas.openxmlformats.org/officeDocument/2006/relationships/image" Target="file:///C:\Documents%20and%20Settings\rajesh.ACEPRO\Desktop\24-OCt\Chapter%2034\JPEG%20FILES\Unlabeled\34_42aaMammalDiversity-U.jpg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00.xml"/><Relationship Id="rId4" Type="http://schemas.openxmlformats.org/officeDocument/2006/relationships/image" Target="file:///C:\Documents%20and%20Settings\rajesh.ACEPRO\Desktop\24-OCt\Chapter%2034\JPEG%20FILES\Unlabeled\34_42abMammalDiversity-U.jpg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01.xml"/><Relationship Id="rId4" Type="http://schemas.openxmlformats.org/officeDocument/2006/relationships/image" Target="file:///C:\Documents%20and%20Settings\rajesh.ACEPRO\Desktop\24-OCt\Chapter%2034\JPEG%20FILES\Unlabeled\34_42b_MammalDiversity-U.jpg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02.xml"/><Relationship Id="rId4" Type="http://schemas.openxmlformats.org/officeDocument/2006/relationships/image" Target="file:///C:\Documents%20and%20Settings\rajesh.ACEPRO\Desktop\24-OCt\Chapter%2034\JPEG%20FILES\Unlabeled\34_42baMammalDiversity-U.jpg" TargetMode="Externa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03.xml"/><Relationship Id="rId4" Type="http://schemas.openxmlformats.org/officeDocument/2006/relationships/image" Target="file:///C:\Documents%20and%20Settings\rajesh.ACEPRO\Desktop\24-OCt\Chapter%2034\JPEG%20FILES\Unlabeled\34_42bbMammalDiversity-U.jpg" TargetMode="Externa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04.xml"/><Relationship Id="rId4" Type="http://schemas.openxmlformats.org/officeDocument/2006/relationships/image" Target="file:///C:\Documents%20and%20Settings\rajesh.ACEPRO\Desktop\24-OCt\Chapter%2034\JPEG%20FILES\Unlabeled\34_42bcMammalDiversity-U.jpg" TargetMode="Externa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05.xml"/><Relationship Id="rId4" Type="http://schemas.openxmlformats.org/officeDocument/2006/relationships/image" Target="file:///C:\Documents%20and%20Settings\rajesh.ACEPRO\Desktop\24-OCt\Chapter%2034\JPEG%20FILES\Unlabeled\34_42bdMammalDiversity-U.jpg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06.xml"/><Relationship Id="rId4" Type="http://schemas.openxmlformats.org/officeDocument/2006/relationships/image" Target="file:///C:\Documents%20and%20Settings\rajesh.ACEPRO\Desktop\24-OCt\Chapter%2034\JPEG%20FILES\Unlabeled\34_42beMammalDiversity-U.jpg" TargetMode="Externa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20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210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20.png"/><Relationship Id="rId4" Type="http://schemas.openxmlformats.org/officeDocument/2006/relationships/notesSlide" Target="../notesSlides/notesSlide21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0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9.xml"/><Relationship Id="rId4" Type="http://schemas.openxmlformats.org/officeDocument/2006/relationships/image" Target="file:///C:\Documents%20and%20Settings\rajesh.ACEPRO\Desktop\24-OCt\Chapter%2034\JPEG%20FILES\Unlabeled\34_UN02Urochordata-U.jpg" TargetMode="Externa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08.xml"/><Relationship Id="rId4" Type="http://schemas.openxmlformats.org/officeDocument/2006/relationships/image" Target="file:///C:\Documents%20and%20Settings\rajesh.ACEPRO\Desktop\24-OCt\Chapter%2034\JPEG%20FILES\Unlabeled\34_44PrimatePhylogeny-U.jpg" TargetMode="Externa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09.xml"/><Relationship Id="rId4" Type="http://schemas.openxmlformats.org/officeDocument/2006/relationships/image" Target="file:///C:\Documents%20and%20Settings\rajesh.ACEPRO\Desktop\24-OCt\Chapter%2034\JPEG%20FILES\Unlabeled\34_45_Monkeys-U.jpg" TargetMode="Externa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10.xml"/><Relationship Id="rId4" Type="http://schemas.openxmlformats.org/officeDocument/2006/relationships/image" Target="file:///C:\Documents%20and%20Settings\rajesh.ACEPRO\Desktop\24-OCt\Chapter%2034\JPEG%20FILES\Unlabeled\34_45aMonkeys-U.jpg" TargetMode="Externa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11.xml"/><Relationship Id="rId4" Type="http://schemas.openxmlformats.org/officeDocument/2006/relationships/image" Target="file:///C:\Documents%20and%20Settings\rajesh.ACEPRO\Desktop\24-OCt\Chapter%2034\JPEG%20FILES\Unlabeled\34_45bMonkeys-U.jpg" TargetMode="Externa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12.xml"/><Relationship Id="rId4" Type="http://schemas.openxmlformats.org/officeDocument/2006/relationships/image" Target="file:///C:\Documents%20and%20Settings\rajesh.ACEPRO\Desktop\24-OCt\Chapter%2034\JPEG%20FILES\Unlabeled\34_46_NonhumanApes-U.jpg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13.xml"/><Relationship Id="rId4" Type="http://schemas.openxmlformats.org/officeDocument/2006/relationships/image" Target="file:///C:\Documents%20and%20Settings\rajesh.ACEPRO\Desktop\24-OCt\Chapter%2034\JPEG%20FILES\Unlabeled\34_46aNonhumanApes-U.jpg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14.xml"/><Relationship Id="rId4" Type="http://schemas.openxmlformats.org/officeDocument/2006/relationships/image" Target="file:///C:\Documents%20and%20Settings\rajesh.ACEPRO\Desktop\24-OCt\Chapter%2034\JPEG%20FILES\Unlabeled\34_46bNonhumanApes-U.jpg" TargetMode="Externa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15.xml"/><Relationship Id="rId4" Type="http://schemas.openxmlformats.org/officeDocument/2006/relationships/image" Target="file:///C:\Documents%20and%20Settings\rajesh.ACEPRO\Desktop\24-OCt\Chapter%2034\JPEG%20FILES\Unlabeled\34_46cNonhumanApes-U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file:///C:\Documents%20and%20Settings\rajesh.ACEPRO\Desktop\24-OCt\Chapter%2034\JPEG%20FILES\Unlabeled\34_05_Tunicates-U.jpg" TargetMode="Externa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16.xml"/><Relationship Id="rId4" Type="http://schemas.openxmlformats.org/officeDocument/2006/relationships/image" Target="file:///C:\Documents%20and%20Settings\rajesh.ACEPRO\Desktop\24-OCt\Chapter%2034\JPEG%20FILES\Unlabeled\34_46dNonhumanApes-U.jpg" TargetMode="Externa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17.xml"/><Relationship Id="rId4" Type="http://schemas.openxmlformats.org/officeDocument/2006/relationships/image" Target="file:///C:\Documents%20and%20Settings\rajesh.ACEPRO\Desktop\24-OCt\Chapter%2034\JPEG%20FILES\Unlabeled\34_46eNonhumanApes-U.jpg" TargetMode="Externa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134.png"/><Relationship Id="rId4" Type="http://schemas.openxmlformats.org/officeDocument/2006/relationships/notesSlide" Target="../notesSlides/notesSlide23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233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136.png"/><Relationship Id="rId4" Type="http://schemas.openxmlformats.org/officeDocument/2006/relationships/notesSlide" Target="../notesSlides/notesSlide234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18.xml"/><Relationship Id="rId4" Type="http://schemas.openxmlformats.org/officeDocument/2006/relationships/image" Target="file:///C:\Documents%20and%20Settings\rajesh.ACEPRO\Desktop\24-OCt\Chapter%2034\JPEG%20FILES\Unlabeled\34_47_HomininTimeline-U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file:///C:\Documents%20and%20Settings\rajesh.ACEPRO\Desktop\24-OCt\Chapter%2034\JPEG%20FILES\Unlabeled\34_05aTunicates-U.jpg" TargetMode="Externa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19.xml"/><Relationship Id="rId4" Type="http://schemas.openxmlformats.org/officeDocument/2006/relationships/image" Target="file:///C:\Documents%20and%20Settings\rajesh.ACEPRO\Desktop\24-OCt\Chapter%2034\JPEG%20FILES\Unlabeled\34_47aHomininTimeline-U.jpg" TargetMode="Externa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20.xml"/><Relationship Id="rId4" Type="http://schemas.openxmlformats.org/officeDocument/2006/relationships/image" Target="file:///C:\Documents%20and%20Settings\rajesh.ACEPRO\Desktop\24-OCt\Chapter%2034\JPEG%20FILES\Unlabeled\34_47bHomininTimeline-U.jpg" TargetMode="Externa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4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2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22.xml"/><Relationship Id="rId4" Type="http://schemas.openxmlformats.org/officeDocument/2006/relationships/image" Target="file:///C:\Documents%20and%20Settings\rajesh.ACEPRO\Desktop\24-OCt\Chapter%2034\JPEG%20FILES\Unlabeled\34_49_Bipedalism-U.jpg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23.xml"/><Relationship Id="rId4" Type="http://schemas.openxmlformats.org/officeDocument/2006/relationships/image" Target="file:///C:\Documents%20and%20Settings\rajesh.ACEPRO\Desktop\24-OCt\Chapter%2034\JPEG%20FILES\Unlabeled\34_49aBipedalism-U.jpg" TargetMode="Externa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24.xml"/><Relationship Id="rId4" Type="http://schemas.openxmlformats.org/officeDocument/2006/relationships/image" Target="file:///C:\Documents%20and%20Settings\rajesh.ACEPRO\Desktop\24-OCt\Chapter%2034\JPEG%20FILES\Unlabeled\34_49bBipedalism-U.jpg" TargetMode="Externa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file:///C:\Documents%20and%20Settings\rajesh.ACEPRO\Desktop\24-OCt\Chapter%2034\JPEG%20FILES\Unlabeled\34_05bTunicates-U.jpg" TargetMode="Externa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25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4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126.xml"/><Relationship Id="rId4" Type="http://schemas.openxmlformats.org/officeDocument/2006/relationships/image" Target="file:///C:\Documents%20and%20Settings\rajesh.ACEPRO\Desktop\24-OCt\Chapter%2034\JPEG%20FILES\Unlabeled\34_51NeanderthalGeneFlow-U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2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3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4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28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4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129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45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4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30.xml"/><Relationship Id="rId4" Type="http://schemas.openxmlformats.org/officeDocument/2006/relationships/image" Target="file:///C:\Documents%20and%20Settings\rajesh.ACEPRO\Desktop\24-OCt\Chapter%2034\JPEG%20FILES\Unlabeled\34_UN10aSkillsExercise-U.jpg" TargetMode="Externa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31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32.xml"/><Relationship Id="rId4" Type="http://schemas.openxmlformats.org/officeDocument/2006/relationships/image" Target="file:///C:\Documents%20and%20Settings\rajesh.ACEPRO\Desktop\24-OCt\Chapter%2034\JPEG%20FILES\Unlabeled\34_UN12_SummaryC1_C6-U.jpg" TargetMode="Externa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33.xml"/><Relationship Id="rId4" Type="http://schemas.openxmlformats.org/officeDocument/2006/relationships/image" Target="file:///C:\Documents%20and%20Settings\rajesh.ACEPRO\Desktop\24-OCt\Chapter%2034\JPEG%20FILES\Unlabeled\34_UN12aSummaryC1_C6-U.jpg" TargetMode="Externa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34.xml"/><Relationship Id="rId4" Type="http://schemas.openxmlformats.org/officeDocument/2006/relationships/image" Target="file:///C:\Documents%20and%20Settings\rajesh.ACEPRO\Desktop\24-OCt\Chapter%2034\JPEG%20FILES\Unlabeled\34_UN12bSummaryC1_C6-U.jpg" TargetMode="Externa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35.xml"/><Relationship Id="rId4" Type="http://schemas.openxmlformats.org/officeDocument/2006/relationships/image" Target="file:///C:\Documents%20and%20Settings\rajesh.ACEPRO\Desktop\24-OCt\Chapter%2034\JPEG%20FILES\Unlabeled\34_UN13Test_Q8-U.jpg" TargetMode="Externa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C:\Documents%20and%20Settings\rajesh.ACEPRO\Desktop\24-OCt\Chapter%2034\JPEG%20FILES\Unlabeled\34_06HoxExpression-U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image" Target="file:///C:\Documents%20and%20Settings\rajesh.ACEPRO\Desktop\24-OCt\Chapter%2034\JPEG%20FILES\Unlabeled\34_07NeuralCrest-U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C:\Documents%20and%20Settings\rajesh.ACEPRO\Desktop\24-OCt\Chapter%2034\JPEG%20FILES\Unlabeled\34_07aNeuralCrest-U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C:\Documents%20and%20Settings\rajesh.ACEPRO\Desktop\24-OCt\Chapter%2034\JPEG%20FILES\Unlabeled\34_07bNeuralCrest-U.jp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0.xml"/><Relationship Id="rId4" Type="http://schemas.openxmlformats.org/officeDocument/2006/relationships/image" Target="file:///C:\Documents%20and%20Settings\rajesh.ACEPRO\Desktop\24-OCt\Chapter%2034\JPEG%20FILES\Unlabeled\34_UN03MyxiniPetromyzont-U.jp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file:///C:\Documents%20and%20Settings\rajesh.ACEPRO\Desktop\24-OCt\Chapter%2034\JPEG%20FILES\Unlabeled\34_08Hagfish-U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4" Type="http://schemas.openxmlformats.org/officeDocument/2006/relationships/image" Target="file:///C:\Documents%20and%20Settings\rajesh.ACEPRO\Desktop\24-OCt\Chapter%2034\JPEG%20FILES\Unlabeled\34_10_EarlyChordate-U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4" Type="http://schemas.openxmlformats.org/officeDocument/2006/relationships/image" Target="file:///C:\Documents%20and%20Settings\rajesh.ACEPRO\Desktop\24-OCt\Chapter%2034\JPEG%20FILES\Unlabeled\34_10aEarlyChordate-U.jp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4" Type="http://schemas.openxmlformats.org/officeDocument/2006/relationships/image" Target="file:///C:\Documents%20and%20Settings\rajesh.ACEPRO\Desktop\24-OCt\Chapter%2034\JPEG%20FILES\Unlabeled\34_11Conodont-U.jp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image" Target="file:///C:\Documents%20and%20Settings\rajesh.ACEPRO\Desktop\24-OCt\Chapter%2034\JPEG%20FILES\Unlabeled\34_12JawlessVertebrates-U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Relationship Id="rId4" Type="http://schemas.openxmlformats.org/officeDocument/2006/relationships/image" Target="file:///C:\Documents%20and%20Settings\rajesh.ACEPRO\Desktop\24-OCt\Chapter%2034\JPEG%20FILES\Unlabeled\34_13JawEvolution-U.jpg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2.xml"/><Relationship Id="rId4" Type="http://schemas.openxmlformats.org/officeDocument/2006/relationships/image" Target="file:///C:\Documents%20and%20Settings\rajesh.ACEPRO\Desktop\24-OCt\Chapter%2034\JPEG%20FILES\Unlabeled\34_14EarlyGnathostome-U.jpg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1.xml"/><Relationship Id="rId4" Type="http://schemas.openxmlformats.org/officeDocument/2006/relationships/image" Target="file:///C:\Documents%20and%20Settings\rajesh.ACEPRO\Desktop\24-OCt\Chapter%2034\JPEG%20FILES\Unlabeled\34_UN04Chondrichthyes-U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file:///C:\Documents%20and%20Settings\rajesh.ACEPRO\Desktop\24-OCt\Chapter%2034\JPEG%20FILES\Unlabeled\34_02_ChordatePhyloTree-U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.xml"/><Relationship Id="rId4" Type="http://schemas.openxmlformats.org/officeDocument/2006/relationships/image" Target="file:///C:\Documents%20and%20Settings\rajesh.ACEPRO\Desktop\24-OCt\Chapter%2034\JPEG%20FILES\Unlabeled\34_15_Chondrichthyans-U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4" Type="http://schemas.openxmlformats.org/officeDocument/2006/relationships/image" Target="file:///C:\Documents%20and%20Settings\rajesh.ACEPRO\Desktop\24-OCt\Chapter%2034\JPEG%20FILES\Unlabeled\34_15aChondrichthyans-U.jp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5.xml"/><Relationship Id="rId4" Type="http://schemas.openxmlformats.org/officeDocument/2006/relationships/image" Target="file:///C:\Documents%20and%20Settings\rajesh.ACEPRO\Desktop\24-OCt\Chapter%2034\JPEG%20FILES\Unlabeled\34_15bChondrichthyans-U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C:\Documents%20and%20Settings\rajesh.ACEPRO\Desktop\24-OCt\Chapter%2034\JPEG%20FILES\Unlabeled\34_15cChondrichthyans-U.j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C:\Documents%20and%20Settings\rajesh.ACEPRO\Desktop\24-OCt\Chapter%2034\JPEG%20FILES\Unlabeled\34_02aChordatePhyloTree-U.jpg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2.xml"/><Relationship Id="rId4" Type="http://schemas.openxmlformats.org/officeDocument/2006/relationships/image" Target="file:///C:\Documents%20and%20Settings\rajesh.ACEPRO\Desktop\24-OCt\Chapter%2034\JPEG%20FILES\Unlabeled\34_UN05ActinopActinDipn-U.jpg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7.xml"/><Relationship Id="rId4" Type="http://schemas.openxmlformats.org/officeDocument/2006/relationships/image" Target="file:///C:\Documents%20and%20Settings\rajesh.ACEPRO\Desktop\24-OCt\Chapter%2034\JPEG%20FILES\Unlabeled\34_16TroutAnatomy-U.jpg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8.xml"/><Relationship Id="rId4" Type="http://schemas.openxmlformats.org/officeDocument/2006/relationships/image" Target="file:///C:\Documents%20and%20Settings\rajesh.ACEPRO\Desktop\24-OCt\Chapter%2034\JPEG%20FILES\Unlabeled\34_17_RayFinnedFishes-U.jp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9.xml"/><Relationship Id="rId4" Type="http://schemas.openxmlformats.org/officeDocument/2006/relationships/image" Target="file:///C:\Documents%20and%20Settings\rajesh.ACEPRO\Desktop\24-OCt\Chapter%2034\JPEG%20FILES\Unlabeled\34_17aRayFinnedFishes-U.j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0.xml"/><Relationship Id="rId4" Type="http://schemas.openxmlformats.org/officeDocument/2006/relationships/image" Target="file:///C:\Documents%20and%20Settings\rajesh.ACEPRO\Desktop\24-OCt\Chapter%2034\JPEG%20FILES\Unlabeled\34_17bRayFinnedFishes-U.jpg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1.xml"/><Relationship Id="rId4" Type="http://schemas.openxmlformats.org/officeDocument/2006/relationships/image" Target="file:///C:\Documents%20and%20Settings\rajesh.ACEPRO\Desktop\24-OCt\Chapter%2034\JPEG%20FILES\Unlabeled\34_17cRayFinnedFishes-U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rajesh.ACEPRO\Desktop\24-OCt\Chapter%2034\JPEG%20FILES\Unlabeled\34_02bChordatePhyloTree-U.jp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2.xml"/><Relationship Id="rId4" Type="http://schemas.openxmlformats.org/officeDocument/2006/relationships/image" Target="file:///C:\Documents%20and%20Settings\rajesh.ACEPRO\Desktop\24-OCt\Chapter%2034\JPEG%20FILES\Unlabeled\34_17dRayFinnedFishes-U.jp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3.xml"/><Relationship Id="rId4" Type="http://schemas.openxmlformats.org/officeDocument/2006/relationships/image" Target="file:///C:\Documents%20and%20Settings\rajesh.ACEPRO\Desktop\24-OCt\Chapter%2034\JPEG%20FILES\Unlabeled\34_18_AncientLobeFin-U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4.xml"/><Relationship Id="rId4" Type="http://schemas.openxmlformats.org/officeDocument/2006/relationships/image" Target="file:///C:\Documents%20and%20Settings\rajesh.ACEPRO\Desktop\24-OCt\Chapter%2034\JPEG%20FILES\Unlabeled\34_18aAncientLobeFin-U.jpg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6.xml"/><Relationship Id="rId4" Type="http://schemas.openxmlformats.org/officeDocument/2006/relationships/image" Target="file:///C:\Documents%20and%20Settings\rajesh.ACEPRO\Desktop\24-OCt\Chapter%2034\JPEG%20FILES\Unlabeled\34_20_TiktaalikDiscovery-U.jpg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7.xml"/><Relationship Id="rId4" Type="http://schemas.openxmlformats.org/officeDocument/2006/relationships/image" Target="file:///C:\Documents%20and%20Settings\rajesh.ACEPRO\Desktop\24-OCt\Chapter%2034\JPEG%20FILES\Unlabeled\34_20aTiktaalikDiscovery-U.jpg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8.xml"/><Relationship Id="rId4" Type="http://schemas.openxmlformats.org/officeDocument/2006/relationships/image" Target="file:///C:\Documents%20and%20Settings\rajesh.ACEPRO\Desktop\24-OCt\Chapter%2034\JPEG%20FILES\Unlabeled\34_20bTiktaalikDiscovery-U.jp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9.xml"/><Relationship Id="rId4" Type="http://schemas.openxmlformats.org/officeDocument/2006/relationships/image" Target="file:///C:\Documents%20and%20Settings\rajesh.ACEPRO\Desktop\24-OCt\Chapter%2034\JPEG%20FILES\Unlabeled\34_20cTiktaalikDiscovery-U.jpg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0.xml"/><Relationship Id="rId4" Type="http://schemas.openxmlformats.org/officeDocument/2006/relationships/image" Target="file:///C:\Documents%20and%20Settings\rajesh.ACEPRO\Desktop\24-OCt\Chapter%2034\JPEG%20FILES\Unlabeled\34_20dTiktaalikDiscovery-U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>
            <a:fillRect/>
          </a:stretch>
        </p:blipFill>
        <p:spPr>
          <a:xfrm>
            <a:off x="298704" y="1207008"/>
            <a:ext cx="8546592" cy="44439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</a:t>
            </a: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9406" y="2466974"/>
            <a:ext cx="125515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smtClean="0">
                <a:solidFill>
                  <a:srgbClr val="000000"/>
                </a:solidFill>
                <a:latin typeface="Arial"/>
              </a:rPr>
              <a:t>Muscle</a:t>
            </a:r>
          </a:p>
          <a:p>
            <a:pPr>
              <a:lnSpc>
                <a:spcPts val="2300"/>
              </a:lnSpc>
            </a:pPr>
            <a:r>
              <a:rPr lang="en-US" sz="2100" b="1" smtClean="0">
                <a:solidFill>
                  <a:srgbClr val="000000"/>
                </a:solidFill>
                <a:latin typeface="Arial"/>
              </a:rPr>
              <a:t>segments</a:t>
            </a:r>
            <a:endParaRPr lang="en-US" sz="21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8020844" y="3744912"/>
            <a:ext cx="809517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Mouth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997994" y="4498974"/>
            <a:ext cx="67326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</a:rPr>
              <a:t>Anus</a:t>
            </a:r>
          </a:p>
        </p:txBody>
      </p:sp>
      <p:sp>
        <p:nvSpPr>
          <p:cNvPr id="13" name="Freeform 12"/>
          <p:cNvSpPr/>
          <p:nvPr/>
        </p:nvSpPr>
        <p:spPr>
          <a:xfrm>
            <a:off x="7520451" y="3408641"/>
            <a:ext cx="497801" cy="479526"/>
          </a:xfrm>
          <a:custGeom>
            <a:avLst/>
            <a:gdLst>
              <a:gd name="connsiteX0" fmla="*/ 6350 w 497801"/>
              <a:gd name="connsiteY0" fmla="*/ 6350 h 479526"/>
              <a:gd name="connsiteX1" fmla="*/ 491452 w 497801"/>
              <a:gd name="connsiteY1" fmla="*/ 473176 h 479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7801" h="479526">
                <a:moveTo>
                  <a:pt x="6350" y="6350"/>
                </a:moveTo>
                <a:lnTo>
                  <a:pt x="491452" y="47317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1595587" y="2956280"/>
            <a:ext cx="1211628" cy="931887"/>
          </a:xfrm>
          <a:custGeom>
            <a:avLst/>
            <a:gdLst>
              <a:gd name="connsiteX0" fmla="*/ 861654 w 1211628"/>
              <a:gd name="connsiteY0" fmla="*/ 925537 h 931887"/>
              <a:gd name="connsiteX1" fmla="*/ 6350 w 1211628"/>
              <a:gd name="connsiteY1" fmla="*/ 6350 h 931887"/>
              <a:gd name="connsiteX2" fmla="*/ 1205278 w 1211628"/>
              <a:gd name="connsiteY2" fmla="*/ 753719 h 9318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211628" h="931887">
                <a:moveTo>
                  <a:pt x="861654" y="925537"/>
                </a:moveTo>
                <a:lnTo>
                  <a:pt x="6350" y="6350"/>
                </a:lnTo>
                <a:lnTo>
                  <a:pt x="1205278" y="7537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3340018" y="4012894"/>
            <a:ext cx="25400" cy="545845"/>
          </a:xfrm>
          <a:custGeom>
            <a:avLst/>
            <a:gdLst>
              <a:gd name="connsiteX0" fmla="*/ 6350 w 25400"/>
              <a:gd name="connsiteY0" fmla="*/ 6350 h 545845"/>
              <a:gd name="connsiteX1" fmla="*/ 6350 w 25400"/>
              <a:gd name="connsiteY1" fmla="*/ 539496 h 5458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45845">
                <a:moveTo>
                  <a:pt x="6350" y="6350"/>
                </a:moveTo>
                <a:lnTo>
                  <a:pt x="6350" y="53949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5860053" y="3563581"/>
            <a:ext cx="727011" cy="1656118"/>
          </a:xfrm>
          <a:custGeom>
            <a:avLst/>
            <a:gdLst>
              <a:gd name="connsiteX0" fmla="*/ 6350 w 727011"/>
              <a:gd name="connsiteY0" fmla="*/ 12115 h 1656118"/>
              <a:gd name="connsiteX1" fmla="*/ 720661 w 727011"/>
              <a:gd name="connsiteY1" fmla="*/ 1649768 h 1656118"/>
              <a:gd name="connsiteX2" fmla="*/ 304139 w 727011"/>
              <a:gd name="connsiteY2" fmla="*/ 6350 h 16561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727011" h="1656118">
                <a:moveTo>
                  <a:pt x="6350" y="12115"/>
                </a:moveTo>
                <a:lnTo>
                  <a:pt x="720661" y="1649768"/>
                </a:lnTo>
                <a:lnTo>
                  <a:pt x="304139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043767" y="4276127"/>
            <a:ext cx="25400" cy="943572"/>
          </a:xfrm>
          <a:custGeom>
            <a:avLst/>
            <a:gdLst>
              <a:gd name="connsiteX0" fmla="*/ 6350 w 25400"/>
              <a:gd name="connsiteY0" fmla="*/ 6350 h 943572"/>
              <a:gd name="connsiteX1" fmla="*/ 6350 w 25400"/>
              <a:gd name="connsiteY1" fmla="*/ 937222 h 9435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943572">
                <a:moveTo>
                  <a:pt x="6350" y="6350"/>
                </a:moveTo>
                <a:lnTo>
                  <a:pt x="6350" y="93722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2553964" y="1659141"/>
            <a:ext cx="1106563" cy="1587614"/>
          </a:xfrm>
          <a:custGeom>
            <a:avLst/>
            <a:gdLst>
              <a:gd name="connsiteX0" fmla="*/ 1100213 w 1106563"/>
              <a:gd name="connsiteY0" fmla="*/ 1581264 h 1587614"/>
              <a:gd name="connsiteX1" fmla="*/ 6350 w 1106563"/>
              <a:gd name="connsiteY1" fmla="*/ 6350 h 15876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06563" h="1587614">
                <a:moveTo>
                  <a:pt x="1100213" y="1581264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6176042" y="1659141"/>
            <a:ext cx="491210" cy="1054963"/>
          </a:xfrm>
          <a:custGeom>
            <a:avLst/>
            <a:gdLst>
              <a:gd name="connsiteX0" fmla="*/ 6350 w 491210"/>
              <a:gd name="connsiteY0" fmla="*/ 1048613 h 1054963"/>
              <a:gd name="connsiteX1" fmla="*/ 484860 w 491210"/>
              <a:gd name="connsiteY1" fmla="*/ 6350 h 10549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1210" h="1054963">
                <a:moveTo>
                  <a:pt x="6350" y="1048613"/>
                </a:moveTo>
                <a:lnTo>
                  <a:pt x="48486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160767" y="5188758"/>
            <a:ext cx="1806841" cy="410871"/>
          </a:xfrm>
          <a:custGeom>
            <a:avLst/>
            <a:gdLst>
              <a:gd name="connsiteX0" fmla="*/ 1806841 w 1806841"/>
              <a:gd name="connsiteY0" fmla="*/ 0 h 410871"/>
              <a:gd name="connsiteX1" fmla="*/ 0 w 1806841"/>
              <a:gd name="connsiteY1" fmla="*/ 0 h 410871"/>
              <a:gd name="connsiteX2" fmla="*/ 0 w 1806841"/>
              <a:gd name="connsiteY2" fmla="*/ 410871 h 410871"/>
              <a:gd name="connsiteX3" fmla="*/ 1806841 w 1806841"/>
              <a:gd name="connsiteY3" fmla="*/ 410871 h 410871"/>
              <a:gd name="connsiteX4" fmla="*/ 1806841 w 1806841"/>
              <a:gd name="connsiteY4" fmla="*/ 0 h 4108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06841" h="410871">
                <a:moveTo>
                  <a:pt x="1806841" y="0"/>
                </a:moveTo>
                <a:lnTo>
                  <a:pt x="0" y="0"/>
                </a:lnTo>
                <a:lnTo>
                  <a:pt x="0" y="410871"/>
                </a:lnTo>
                <a:lnTo>
                  <a:pt x="1806841" y="410871"/>
                </a:lnTo>
                <a:lnTo>
                  <a:pt x="1806841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154417" y="5182408"/>
            <a:ext cx="1819541" cy="423571"/>
          </a:xfrm>
          <a:custGeom>
            <a:avLst/>
            <a:gdLst>
              <a:gd name="connsiteX0" fmla="*/ 1813191 w 1819541"/>
              <a:gd name="connsiteY0" fmla="*/ 6350 h 423571"/>
              <a:gd name="connsiteX1" fmla="*/ 6350 w 1819541"/>
              <a:gd name="connsiteY1" fmla="*/ 6350 h 423571"/>
              <a:gd name="connsiteX2" fmla="*/ 6350 w 1819541"/>
              <a:gd name="connsiteY2" fmla="*/ 417221 h 423571"/>
              <a:gd name="connsiteX3" fmla="*/ 1813191 w 1819541"/>
              <a:gd name="connsiteY3" fmla="*/ 417221 h 423571"/>
              <a:gd name="connsiteX4" fmla="*/ 1813191 w 1819541"/>
              <a:gd name="connsiteY4" fmla="*/ 6350 h 4235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19541" h="423571">
                <a:moveTo>
                  <a:pt x="1813191" y="6350"/>
                </a:moveTo>
                <a:lnTo>
                  <a:pt x="6350" y="6350"/>
                </a:lnTo>
                <a:lnTo>
                  <a:pt x="6350" y="417221"/>
                </a:lnTo>
                <a:lnTo>
                  <a:pt x="1813191" y="417221"/>
                </a:lnTo>
                <a:lnTo>
                  <a:pt x="1813191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5024857" y="5188694"/>
            <a:ext cx="3204197" cy="410921"/>
          </a:xfrm>
          <a:custGeom>
            <a:avLst/>
            <a:gdLst>
              <a:gd name="connsiteX0" fmla="*/ 3204197 w 3204197"/>
              <a:gd name="connsiteY0" fmla="*/ 0 h 410921"/>
              <a:gd name="connsiteX1" fmla="*/ 0 w 3204197"/>
              <a:gd name="connsiteY1" fmla="*/ 0 h 410921"/>
              <a:gd name="connsiteX2" fmla="*/ 0 w 3204197"/>
              <a:gd name="connsiteY2" fmla="*/ 410921 h 410921"/>
              <a:gd name="connsiteX3" fmla="*/ 3204197 w 3204197"/>
              <a:gd name="connsiteY3" fmla="*/ 410921 h 410921"/>
              <a:gd name="connsiteX4" fmla="*/ 3204197 w 3204197"/>
              <a:gd name="connsiteY4" fmla="*/ 0 h 4109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04197" h="410921">
                <a:moveTo>
                  <a:pt x="3204197" y="0"/>
                </a:moveTo>
                <a:lnTo>
                  <a:pt x="0" y="0"/>
                </a:lnTo>
                <a:lnTo>
                  <a:pt x="0" y="410921"/>
                </a:lnTo>
                <a:lnTo>
                  <a:pt x="3204197" y="410921"/>
                </a:lnTo>
                <a:lnTo>
                  <a:pt x="3204197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5018507" y="5182344"/>
            <a:ext cx="3216897" cy="423621"/>
          </a:xfrm>
          <a:custGeom>
            <a:avLst/>
            <a:gdLst>
              <a:gd name="connsiteX0" fmla="*/ 3210547 w 3216897"/>
              <a:gd name="connsiteY0" fmla="*/ 6350 h 423621"/>
              <a:gd name="connsiteX1" fmla="*/ 6350 w 3216897"/>
              <a:gd name="connsiteY1" fmla="*/ 6350 h 423621"/>
              <a:gd name="connsiteX2" fmla="*/ 6350 w 3216897"/>
              <a:gd name="connsiteY2" fmla="*/ 417271 h 423621"/>
              <a:gd name="connsiteX3" fmla="*/ 3210547 w 3216897"/>
              <a:gd name="connsiteY3" fmla="*/ 417271 h 423621"/>
              <a:gd name="connsiteX4" fmla="*/ 3210547 w 3216897"/>
              <a:gd name="connsiteY4" fmla="*/ 6350 h 4236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16897" h="423621">
                <a:moveTo>
                  <a:pt x="3210547" y="6350"/>
                </a:moveTo>
                <a:lnTo>
                  <a:pt x="6350" y="6350"/>
                </a:lnTo>
                <a:lnTo>
                  <a:pt x="6350" y="417271"/>
                </a:lnTo>
                <a:lnTo>
                  <a:pt x="3210547" y="417271"/>
                </a:lnTo>
                <a:lnTo>
                  <a:pt x="3210547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4933251" y="1248659"/>
            <a:ext cx="3387483" cy="410934"/>
          </a:xfrm>
          <a:custGeom>
            <a:avLst/>
            <a:gdLst>
              <a:gd name="connsiteX0" fmla="*/ 3387483 w 3387483"/>
              <a:gd name="connsiteY0" fmla="*/ 0 h 410934"/>
              <a:gd name="connsiteX1" fmla="*/ 0 w 3387483"/>
              <a:gd name="connsiteY1" fmla="*/ 0 h 410934"/>
              <a:gd name="connsiteX2" fmla="*/ 0 w 3387483"/>
              <a:gd name="connsiteY2" fmla="*/ 410934 h 410934"/>
              <a:gd name="connsiteX3" fmla="*/ 3387483 w 3387483"/>
              <a:gd name="connsiteY3" fmla="*/ 410934 h 410934"/>
              <a:gd name="connsiteX4" fmla="*/ 3387483 w 3387483"/>
              <a:gd name="connsiteY4" fmla="*/ 0 h 4109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87483" h="410934">
                <a:moveTo>
                  <a:pt x="3387483" y="0"/>
                </a:moveTo>
                <a:lnTo>
                  <a:pt x="0" y="0"/>
                </a:lnTo>
                <a:lnTo>
                  <a:pt x="0" y="410934"/>
                </a:lnTo>
                <a:lnTo>
                  <a:pt x="3387483" y="410934"/>
                </a:lnTo>
                <a:lnTo>
                  <a:pt x="3387483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4926901" y="1242309"/>
            <a:ext cx="3400183" cy="423634"/>
          </a:xfrm>
          <a:custGeom>
            <a:avLst/>
            <a:gdLst>
              <a:gd name="connsiteX0" fmla="*/ 3393833 w 3400183"/>
              <a:gd name="connsiteY0" fmla="*/ 6350 h 423634"/>
              <a:gd name="connsiteX1" fmla="*/ 6350 w 3400183"/>
              <a:gd name="connsiteY1" fmla="*/ 6350 h 423634"/>
              <a:gd name="connsiteX2" fmla="*/ 6350 w 3400183"/>
              <a:gd name="connsiteY2" fmla="*/ 417284 h 423634"/>
              <a:gd name="connsiteX3" fmla="*/ 3393833 w 3400183"/>
              <a:gd name="connsiteY3" fmla="*/ 417284 h 423634"/>
              <a:gd name="connsiteX4" fmla="*/ 3393833 w 3400183"/>
              <a:gd name="connsiteY4" fmla="*/ 6350 h 4236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00183" h="423634">
                <a:moveTo>
                  <a:pt x="3393833" y="6350"/>
                </a:moveTo>
                <a:lnTo>
                  <a:pt x="6350" y="6350"/>
                </a:lnTo>
                <a:lnTo>
                  <a:pt x="6350" y="417284"/>
                </a:lnTo>
                <a:lnTo>
                  <a:pt x="3393833" y="417284"/>
                </a:lnTo>
                <a:lnTo>
                  <a:pt x="3393833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1790764" y="1248659"/>
            <a:ext cx="1566278" cy="410934"/>
          </a:xfrm>
          <a:custGeom>
            <a:avLst/>
            <a:gdLst>
              <a:gd name="connsiteX0" fmla="*/ 1566278 w 1566278"/>
              <a:gd name="connsiteY0" fmla="*/ 0 h 410934"/>
              <a:gd name="connsiteX1" fmla="*/ 0 w 1566278"/>
              <a:gd name="connsiteY1" fmla="*/ 0 h 410934"/>
              <a:gd name="connsiteX2" fmla="*/ 0 w 1566278"/>
              <a:gd name="connsiteY2" fmla="*/ 410934 h 410934"/>
              <a:gd name="connsiteX3" fmla="*/ 1566278 w 1566278"/>
              <a:gd name="connsiteY3" fmla="*/ 410934 h 410934"/>
              <a:gd name="connsiteX4" fmla="*/ 1566278 w 1566278"/>
              <a:gd name="connsiteY4" fmla="*/ 0 h 4109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66278" h="410934">
                <a:moveTo>
                  <a:pt x="1566278" y="0"/>
                </a:moveTo>
                <a:lnTo>
                  <a:pt x="0" y="0"/>
                </a:lnTo>
                <a:lnTo>
                  <a:pt x="0" y="410934"/>
                </a:lnTo>
                <a:lnTo>
                  <a:pt x="1566278" y="410934"/>
                </a:lnTo>
                <a:lnTo>
                  <a:pt x="1566278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1784414" y="1242309"/>
            <a:ext cx="1578978" cy="423634"/>
          </a:xfrm>
          <a:custGeom>
            <a:avLst/>
            <a:gdLst>
              <a:gd name="connsiteX0" fmla="*/ 1572628 w 1578978"/>
              <a:gd name="connsiteY0" fmla="*/ 6350 h 423634"/>
              <a:gd name="connsiteX1" fmla="*/ 6350 w 1578978"/>
              <a:gd name="connsiteY1" fmla="*/ 6350 h 423634"/>
              <a:gd name="connsiteX2" fmla="*/ 6350 w 1578978"/>
              <a:gd name="connsiteY2" fmla="*/ 417284 h 423634"/>
              <a:gd name="connsiteX3" fmla="*/ 1572628 w 1578978"/>
              <a:gd name="connsiteY3" fmla="*/ 417284 h 423634"/>
              <a:gd name="connsiteX4" fmla="*/ 1572628 w 1578978"/>
              <a:gd name="connsiteY4" fmla="*/ 6350 h 4236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78978" h="423634">
                <a:moveTo>
                  <a:pt x="1572628" y="6350"/>
                </a:moveTo>
                <a:lnTo>
                  <a:pt x="6350" y="6350"/>
                </a:lnTo>
                <a:lnTo>
                  <a:pt x="6350" y="417284"/>
                </a:lnTo>
                <a:lnTo>
                  <a:pt x="1572628" y="417284"/>
                </a:lnTo>
                <a:lnTo>
                  <a:pt x="1572628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1892627" y="1306650"/>
            <a:ext cx="1362552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4979906" y="1306650"/>
            <a:ext cx="3294172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Dorsal, hollow nerve cord</a:t>
            </a:r>
          </a:p>
        </p:txBody>
      </p: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1225817" y="5246717"/>
            <a:ext cx="167674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Post-anal tail</a:t>
            </a:r>
          </a:p>
        </p:txBody>
      </p: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5033570" y="5246678"/>
            <a:ext cx="3186770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</a:rPr>
              <a:t>Pharyngeal slits or clefts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Tiktaalik</a:t>
            </a:r>
            <a:r>
              <a:rPr lang="en-US" altLang="en-US" smtClean="0"/>
              <a:t> could most likely prop itself on its fins and walk in water, but it is unlikely that it walked on land</a:t>
            </a:r>
          </a:p>
          <a:p>
            <a:r>
              <a:rPr lang="en-US" altLang="en-US" smtClean="0"/>
              <a:t>Fossils like </a:t>
            </a:r>
            <a:r>
              <a:rPr lang="en-US" altLang="en-US" i="1" smtClean="0"/>
              <a:t>Tiktaalik</a:t>
            </a:r>
            <a:r>
              <a:rPr lang="en-US" altLang="en-US" smtClean="0"/>
              <a:t> have allowed paleontologists to reconstruct the evolution of the tetrapod limb</a:t>
            </a:r>
          </a:p>
          <a:p>
            <a:r>
              <a:rPr lang="en-US" altLang="en-US" smtClean="0"/>
              <a:t>The first tetrapods appeared 365 million years ago and diversified rapidly over the following 60 million years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97152" y="213360"/>
            <a:ext cx="59496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34.21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170903" y="466722"/>
            <a:ext cx="94773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Lungfishes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042440" y="1165222"/>
            <a:ext cx="13636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i="1">
                <a:solidFill>
                  <a:srgbClr val="000000"/>
                </a:solidFill>
                <a:latin typeface="Arial"/>
              </a:rPr>
              <a:t>Eusthenopteron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882103" y="1879597"/>
            <a:ext cx="12255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i="1">
                <a:solidFill>
                  <a:srgbClr val="000000"/>
                </a:solidFill>
                <a:latin typeface="Arial"/>
              </a:rPr>
              <a:t>Panderichthys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947190" y="2600322"/>
            <a:ext cx="7112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i="1" dirty="0" err="1">
                <a:solidFill>
                  <a:srgbClr val="000000"/>
                </a:solidFill>
                <a:latin typeface="Arial"/>
              </a:rPr>
              <a:t>Tiktaalik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679028" y="3252785"/>
            <a:ext cx="11763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i="1">
                <a:solidFill>
                  <a:srgbClr val="000000"/>
                </a:solidFill>
                <a:latin typeface="Arial"/>
              </a:rPr>
              <a:t>Acanthostega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744665" y="4043360"/>
            <a:ext cx="88325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Limbs</a:t>
            </a:r>
          </a:p>
          <a:p>
            <a:pPr algn="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with digits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496465" y="3936997"/>
            <a:ext cx="919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i="1">
                <a:solidFill>
                  <a:srgbClr val="000000"/>
                </a:solidFill>
                <a:latin typeface="Arial"/>
              </a:rPr>
              <a:t>Tulerpeton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134640" y="4652960"/>
            <a:ext cx="10175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Amphibians</a:t>
            </a: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747666" y="5061741"/>
            <a:ext cx="3841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Ulna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6747666" y="5268116"/>
            <a:ext cx="59213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Radius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6747666" y="5479254"/>
            <a:ext cx="77745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Humerus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4515640" y="5321297"/>
            <a:ext cx="8096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Amniotes</a:t>
            </a: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1672428" y="5729285"/>
            <a:ext cx="65246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Silurian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364703" y="5735292"/>
            <a:ext cx="10366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PALEOZOIC</a:t>
            </a: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2347115" y="5928967"/>
            <a:ext cx="8016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Devonian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3734590" y="5928967"/>
            <a:ext cx="121443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Carboniferous</a:t>
            </a: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5422103" y="5928967"/>
            <a:ext cx="7016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Permian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1834353" y="6165847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415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2786853" y="6416672"/>
            <a:ext cx="23510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Time (millions of years ago)</a:t>
            </a:r>
          </a:p>
        </p:txBody>
      </p: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2251073" y="6165849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400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2665409" y="6168231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385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3086890" y="6165850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370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3496464" y="6170614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355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29"/>
          <p:cNvSpPr txBox="1">
            <a:spLocks noChangeArrowheads="1"/>
          </p:cNvSpPr>
          <p:nvPr/>
        </p:nvSpPr>
        <p:spPr bwMode="auto">
          <a:xfrm>
            <a:off x="3917946" y="6170616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340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329902" y="6165852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325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51383" y="6165853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310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165721" y="6168236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295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596726" y="6170617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280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989632" y="6170617"/>
            <a:ext cx="2981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265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06351" y="6168235"/>
            <a:ext cx="993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711325" y="5905500"/>
            <a:ext cx="114300" cy="142875"/>
          </a:xfrm>
          <a:custGeom>
            <a:avLst/>
            <a:gdLst>
              <a:gd name="connsiteX0" fmla="*/ 0 w 114300"/>
              <a:gd name="connsiteY0" fmla="*/ 142875 h 142875"/>
              <a:gd name="connsiteX1" fmla="*/ 114300 w 114300"/>
              <a:gd name="connsiteY1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142875">
                <a:moveTo>
                  <a:pt x="0" y="142875"/>
                </a:moveTo>
                <a:lnTo>
                  <a:pt x="1143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"/>
          <a:stretch>
            <a:fillRect/>
          </a:stretch>
        </p:blipFill>
        <p:spPr>
          <a:xfrm>
            <a:off x="298704" y="658368"/>
            <a:ext cx="8546592" cy="55412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34.21a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031078" y="1038222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Lungfishes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378865" y="2054222"/>
            <a:ext cx="1769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Eusthenopteron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20432" y="3038154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Panderichthys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268852" y="4087490"/>
            <a:ext cx="919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err="1">
                <a:solidFill>
                  <a:srgbClr val="000000"/>
                </a:solidFill>
                <a:latin typeface="Arial"/>
              </a:rPr>
              <a:t>Tiktaalik</a:t>
            </a:r>
            <a:endParaRPr 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47483" y="5561451"/>
            <a:ext cx="114133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1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Limbs</a:t>
            </a:r>
          </a:p>
          <a:p>
            <a:pPr algn="r">
              <a:lnSpc>
                <a:spcPts val="21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with digits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7824898" y="5242853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Ulna</a:t>
            </a: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7824898" y="5544479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Radius</a:t>
            </a: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7820136" y="5850867"/>
            <a:ext cx="10002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Humerus</a:t>
            </a:r>
          </a:p>
        </p:txBody>
      </p:sp>
      <p:sp>
        <p:nvSpPr>
          <p:cNvPr id="14" name="Freeform 13"/>
          <p:cNvSpPr/>
          <p:nvPr/>
        </p:nvSpPr>
        <p:spPr>
          <a:xfrm>
            <a:off x="7519990" y="5267304"/>
            <a:ext cx="195338" cy="183883"/>
          </a:xfrm>
          <a:custGeom>
            <a:avLst/>
            <a:gdLst>
              <a:gd name="connsiteX0" fmla="*/ 195338 w 195338"/>
              <a:gd name="connsiteY0" fmla="*/ 0 h 183883"/>
              <a:gd name="connsiteX1" fmla="*/ 0 w 195338"/>
              <a:gd name="connsiteY1" fmla="*/ 0 h 183883"/>
              <a:gd name="connsiteX2" fmla="*/ 0 w 195338"/>
              <a:gd name="connsiteY2" fmla="*/ 183883 h 183883"/>
              <a:gd name="connsiteX3" fmla="*/ 195338 w 195338"/>
              <a:gd name="connsiteY3" fmla="*/ 183883 h 183883"/>
              <a:gd name="connsiteX4" fmla="*/ 195338 w 195338"/>
              <a:gd name="connsiteY4" fmla="*/ 0 h 1838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338" h="183883">
                <a:moveTo>
                  <a:pt x="195338" y="0"/>
                </a:moveTo>
                <a:lnTo>
                  <a:pt x="0" y="0"/>
                </a:lnTo>
                <a:lnTo>
                  <a:pt x="0" y="183883"/>
                </a:lnTo>
                <a:lnTo>
                  <a:pt x="195338" y="183883"/>
                </a:lnTo>
                <a:lnTo>
                  <a:pt x="195338" y="0"/>
                </a:lnTo>
              </a:path>
            </a:pathLst>
          </a:custGeom>
          <a:solidFill>
            <a:srgbClr val="F6836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7519990" y="5864838"/>
            <a:ext cx="195338" cy="183858"/>
          </a:xfrm>
          <a:custGeom>
            <a:avLst/>
            <a:gdLst>
              <a:gd name="connsiteX0" fmla="*/ 195338 w 195338"/>
              <a:gd name="connsiteY0" fmla="*/ 0 h 183858"/>
              <a:gd name="connsiteX1" fmla="*/ 0 w 195338"/>
              <a:gd name="connsiteY1" fmla="*/ 0 h 183858"/>
              <a:gd name="connsiteX2" fmla="*/ 0 w 195338"/>
              <a:gd name="connsiteY2" fmla="*/ 183858 h 183858"/>
              <a:gd name="connsiteX3" fmla="*/ 195338 w 195338"/>
              <a:gd name="connsiteY3" fmla="*/ 183858 h 183858"/>
              <a:gd name="connsiteX4" fmla="*/ 195338 w 195338"/>
              <a:gd name="connsiteY4" fmla="*/ 0 h 1838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338" h="183858">
                <a:moveTo>
                  <a:pt x="195338" y="0"/>
                </a:moveTo>
                <a:lnTo>
                  <a:pt x="0" y="0"/>
                </a:lnTo>
                <a:lnTo>
                  <a:pt x="0" y="183858"/>
                </a:lnTo>
                <a:lnTo>
                  <a:pt x="195338" y="183858"/>
                </a:lnTo>
                <a:lnTo>
                  <a:pt x="195338" y="0"/>
                </a:lnTo>
              </a:path>
            </a:pathLst>
          </a:custGeom>
          <a:solidFill>
            <a:srgbClr val="3CB3B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7519990" y="5566084"/>
            <a:ext cx="195338" cy="183857"/>
          </a:xfrm>
          <a:custGeom>
            <a:avLst/>
            <a:gdLst>
              <a:gd name="connsiteX0" fmla="*/ 195338 w 195338"/>
              <a:gd name="connsiteY0" fmla="*/ 0 h 183857"/>
              <a:gd name="connsiteX1" fmla="*/ 0 w 195338"/>
              <a:gd name="connsiteY1" fmla="*/ 0 h 183857"/>
              <a:gd name="connsiteX2" fmla="*/ 0 w 195338"/>
              <a:gd name="connsiteY2" fmla="*/ 183857 h 183857"/>
              <a:gd name="connsiteX3" fmla="*/ 195338 w 195338"/>
              <a:gd name="connsiteY3" fmla="*/ 183857 h 183857"/>
              <a:gd name="connsiteX4" fmla="*/ 195338 w 195338"/>
              <a:gd name="connsiteY4" fmla="*/ 0 h 1838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338" h="183857">
                <a:moveTo>
                  <a:pt x="195338" y="0"/>
                </a:moveTo>
                <a:lnTo>
                  <a:pt x="0" y="0"/>
                </a:lnTo>
                <a:lnTo>
                  <a:pt x="0" y="183857"/>
                </a:lnTo>
                <a:lnTo>
                  <a:pt x="195338" y="183857"/>
                </a:lnTo>
                <a:lnTo>
                  <a:pt x="195338" y="0"/>
                </a:lnTo>
              </a:path>
            </a:pathLst>
          </a:custGeom>
          <a:solidFill>
            <a:srgbClr val="9C3B9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"/>
          <a:stretch>
            <a:fillRect/>
          </a:stretch>
        </p:blipFill>
        <p:spPr>
          <a:xfrm>
            <a:off x="298704" y="795528"/>
            <a:ext cx="8546592" cy="52669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34.21b</a:t>
            </a:r>
            <a:endParaRPr lang="en-US"/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3341684" y="1089026"/>
            <a:ext cx="1526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Acanthostega</a:t>
            </a:r>
          </a:p>
        </p:txBody>
      </p:sp>
      <p:sp>
        <p:nvSpPr>
          <p:cNvPr id="33" name="TextBox 16"/>
          <p:cNvSpPr txBox="1">
            <a:spLocks noChangeArrowheads="1"/>
          </p:cNvSpPr>
          <p:nvPr/>
        </p:nvSpPr>
        <p:spPr bwMode="auto">
          <a:xfrm>
            <a:off x="661392" y="2241071"/>
            <a:ext cx="1141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Limbs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with digits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3078952" y="2081213"/>
            <a:ext cx="11884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err="1">
                <a:solidFill>
                  <a:srgbClr val="000000"/>
                </a:solidFill>
                <a:latin typeface="Arial"/>
              </a:rPr>
              <a:t>Tulerpeton</a:t>
            </a:r>
            <a:endParaRPr 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4007640" y="3118645"/>
            <a:ext cx="13208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Amphibians</a:t>
            </a:r>
          </a:p>
        </p:txBody>
      </p:sp>
      <p:sp>
        <p:nvSpPr>
          <p:cNvPr id="36" name="TextBox 20"/>
          <p:cNvSpPr txBox="1">
            <a:spLocks noChangeArrowheads="1"/>
          </p:cNvSpPr>
          <p:nvPr/>
        </p:nvSpPr>
        <p:spPr bwMode="auto">
          <a:xfrm>
            <a:off x="7836439" y="3777469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Ulna</a:t>
            </a:r>
          </a:p>
        </p:txBody>
      </p:sp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7836439" y="4079095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Radius</a:t>
            </a:r>
          </a:p>
        </p:txBody>
      </p:sp>
      <p:sp>
        <p:nvSpPr>
          <p:cNvPr id="38" name="TextBox 22"/>
          <p:cNvSpPr txBox="1">
            <a:spLocks noChangeArrowheads="1"/>
          </p:cNvSpPr>
          <p:nvPr/>
        </p:nvSpPr>
        <p:spPr bwMode="auto">
          <a:xfrm>
            <a:off x="7831677" y="4385483"/>
            <a:ext cx="10002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Humerus</a:t>
            </a:r>
          </a:p>
        </p:txBody>
      </p:sp>
      <p:sp>
        <p:nvSpPr>
          <p:cNvPr id="39" name="TextBox 23"/>
          <p:cNvSpPr txBox="1">
            <a:spLocks noChangeArrowheads="1"/>
          </p:cNvSpPr>
          <p:nvPr/>
        </p:nvSpPr>
        <p:spPr bwMode="auto">
          <a:xfrm>
            <a:off x="4579138" y="4170362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Amniotes</a:t>
            </a:r>
          </a:p>
        </p:txBody>
      </p:sp>
      <p:sp>
        <p:nvSpPr>
          <p:cNvPr id="40" name="TextBox 24"/>
          <p:cNvSpPr txBox="1">
            <a:spLocks noChangeArrowheads="1"/>
          </p:cNvSpPr>
          <p:nvPr/>
        </p:nvSpPr>
        <p:spPr bwMode="auto">
          <a:xfrm>
            <a:off x="427031" y="4763408"/>
            <a:ext cx="8463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Silurian</a:t>
            </a:r>
          </a:p>
        </p:txBody>
      </p:sp>
      <p:sp>
        <p:nvSpPr>
          <p:cNvPr id="41" name="TextBox 25"/>
          <p:cNvSpPr txBox="1">
            <a:spLocks noChangeArrowheads="1"/>
          </p:cNvSpPr>
          <p:nvPr/>
        </p:nvSpPr>
        <p:spPr bwMode="auto">
          <a:xfrm>
            <a:off x="2967030" y="4766919"/>
            <a:ext cx="13294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PALEOZOIC</a:t>
            </a:r>
          </a:p>
        </p:txBody>
      </p:sp>
      <p:sp>
        <p:nvSpPr>
          <p:cNvPr id="42" name="TextBox 26"/>
          <p:cNvSpPr txBox="1">
            <a:spLocks noChangeArrowheads="1"/>
          </p:cNvSpPr>
          <p:nvPr/>
        </p:nvSpPr>
        <p:spPr bwMode="auto">
          <a:xfrm>
            <a:off x="1458904" y="5052676"/>
            <a:ext cx="1038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Devonian</a:t>
            </a: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3529796" y="5055055"/>
            <a:ext cx="15773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Carboniferous</a:t>
            </a:r>
          </a:p>
        </p:txBody>
      </p:sp>
      <p:sp>
        <p:nvSpPr>
          <p:cNvPr id="44" name="TextBox 28"/>
          <p:cNvSpPr txBox="1">
            <a:spLocks noChangeArrowheads="1"/>
          </p:cNvSpPr>
          <p:nvPr/>
        </p:nvSpPr>
        <p:spPr bwMode="auto">
          <a:xfrm>
            <a:off x="5953118" y="5052672"/>
            <a:ext cx="910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Permian</a:t>
            </a:r>
          </a:p>
        </p:txBody>
      </p:sp>
      <p:sp>
        <p:nvSpPr>
          <p:cNvPr id="45" name="TextBox 29"/>
          <p:cNvSpPr txBox="1">
            <a:spLocks noChangeArrowheads="1"/>
          </p:cNvSpPr>
          <p:nvPr/>
        </p:nvSpPr>
        <p:spPr bwMode="auto">
          <a:xfrm>
            <a:off x="662844" y="5405447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415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30"/>
          <p:cNvSpPr txBox="1">
            <a:spLocks noChangeArrowheads="1"/>
          </p:cNvSpPr>
          <p:nvPr/>
        </p:nvSpPr>
        <p:spPr bwMode="auto">
          <a:xfrm>
            <a:off x="2248683" y="5772950"/>
            <a:ext cx="30479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Time (millions of years ago)</a:t>
            </a:r>
          </a:p>
        </p:txBody>
      </p: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1281970" y="5405448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400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Box 29"/>
          <p:cNvSpPr txBox="1">
            <a:spLocks noChangeArrowheads="1"/>
          </p:cNvSpPr>
          <p:nvPr/>
        </p:nvSpPr>
        <p:spPr bwMode="auto">
          <a:xfrm>
            <a:off x="1884422" y="5407830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385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29"/>
          <p:cNvSpPr txBox="1">
            <a:spLocks noChangeArrowheads="1"/>
          </p:cNvSpPr>
          <p:nvPr/>
        </p:nvSpPr>
        <p:spPr bwMode="auto">
          <a:xfrm>
            <a:off x="2498783" y="5407830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370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29"/>
          <p:cNvSpPr txBox="1">
            <a:spLocks noChangeArrowheads="1"/>
          </p:cNvSpPr>
          <p:nvPr/>
        </p:nvSpPr>
        <p:spPr bwMode="auto">
          <a:xfrm>
            <a:off x="3101235" y="5410212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355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29"/>
          <p:cNvSpPr txBox="1">
            <a:spLocks noChangeArrowheads="1"/>
          </p:cNvSpPr>
          <p:nvPr/>
        </p:nvSpPr>
        <p:spPr bwMode="auto">
          <a:xfrm>
            <a:off x="3717976" y="5410214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340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322812" y="5410212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325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939493" y="5407832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310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544389" y="5405452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295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170636" y="5407833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280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751641" y="5407833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265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344554" y="540783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57200" y="4979194"/>
            <a:ext cx="9525" cy="214312"/>
          </a:xfrm>
          <a:custGeom>
            <a:avLst/>
            <a:gdLst>
              <a:gd name="connsiteX0" fmla="*/ 9525 w 9525"/>
              <a:gd name="connsiteY0" fmla="*/ 0 h 214312"/>
              <a:gd name="connsiteX1" fmla="*/ 0 w 9525"/>
              <a:gd name="connsiteY1" fmla="*/ 214312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14312">
                <a:moveTo>
                  <a:pt x="9525" y="0"/>
                </a:moveTo>
                <a:lnTo>
                  <a:pt x="0" y="2143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7527133" y="3798095"/>
            <a:ext cx="195338" cy="183883"/>
          </a:xfrm>
          <a:custGeom>
            <a:avLst/>
            <a:gdLst>
              <a:gd name="connsiteX0" fmla="*/ 195338 w 195338"/>
              <a:gd name="connsiteY0" fmla="*/ 0 h 183883"/>
              <a:gd name="connsiteX1" fmla="*/ 0 w 195338"/>
              <a:gd name="connsiteY1" fmla="*/ 0 h 183883"/>
              <a:gd name="connsiteX2" fmla="*/ 0 w 195338"/>
              <a:gd name="connsiteY2" fmla="*/ 183883 h 183883"/>
              <a:gd name="connsiteX3" fmla="*/ 195338 w 195338"/>
              <a:gd name="connsiteY3" fmla="*/ 183883 h 183883"/>
              <a:gd name="connsiteX4" fmla="*/ 195338 w 195338"/>
              <a:gd name="connsiteY4" fmla="*/ 0 h 1838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338" h="183883">
                <a:moveTo>
                  <a:pt x="195338" y="0"/>
                </a:moveTo>
                <a:lnTo>
                  <a:pt x="0" y="0"/>
                </a:lnTo>
                <a:lnTo>
                  <a:pt x="0" y="183883"/>
                </a:lnTo>
                <a:lnTo>
                  <a:pt x="195338" y="183883"/>
                </a:lnTo>
                <a:lnTo>
                  <a:pt x="195338" y="0"/>
                </a:lnTo>
              </a:path>
            </a:pathLst>
          </a:custGeom>
          <a:solidFill>
            <a:srgbClr val="F6836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7527133" y="4400391"/>
            <a:ext cx="195338" cy="183858"/>
          </a:xfrm>
          <a:custGeom>
            <a:avLst/>
            <a:gdLst>
              <a:gd name="connsiteX0" fmla="*/ 195338 w 195338"/>
              <a:gd name="connsiteY0" fmla="*/ 0 h 183858"/>
              <a:gd name="connsiteX1" fmla="*/ 0 w 195338"/>
              <a:gd name="connsiteY1" fmla="*/ 0 h 183858"/>
              <a:gd name="connsiteX2" fmla="*/ 0 w 195338"/>
              <a:gd name="connsiteY2" fmla="*/ 183858 h 183858"/>
              <a:gd name="connsiteX3" fmla="*/ 195338 w 195338"/>
              <a:gd name="connsiteY3" fmla="*/ 183858 h 183858"/>
              <a:gd name="connsiteX4" fmla="*/ 195338 w 195338"/>
              <a:gd name="connsiteY4" fmla="*/ 0 h 1838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338" h="183858">
                <a:moveTo>
                  <a:pt x="195338" y="0"/>
                </a:moveTo>
                <a:lnTo>
                  <a:pt x="0" y="0"/>
                </a:lnTo>
                <a:lnTo>
                  <a:pt x="0" y="183858"/>
                </a:lnTo>
                <a:lnTo>
                  <a:pt x="195338" y="183858"/>
                </a:lnTo>
                <a:lnTo>
                  <a:pt x="195338" y="0"/>
                </a:lnTo>
              </a:path>
            </a:pathLst>
          </a:custGeom>
          <a:solidFill>
            <a:srgbClr val="3CB3B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7527133" y="4099256"/>
            <a:ext cx="195338" cy="183857"/>
          </a:xfrm>
          <a:custGeom>
            <a:avLst/>
            <a:gdLst>
              <a:gd name="connsiteX0" fmla="*/ 195338 w 195338"/>
              <a:gd name="connsiteY0" fmla="*/ 0 h 183857"/>
              <a:gd name="connsiteX1" fmla="*/ 0 w 195338"/>
              <a:gd name="connsiteY1" fmla="*/ 0 h 183857"/>
              <a:gd name="connsiteX2" fmla="*/ 0 w 195338"/>
              <a:gd name="connsiteY2" fmla="*/ 183857 h 183857"/>
              <a:gd name="connsiteX3" fmla="*/ 195338 w 195338"/>
              <a:gd name="connsiteY3" fmla="*/ 183857 h 183857"/>
              <a:gd name="connsiteX4" fmla="*/ 195338 w 195338"/>
              <a:gd name="connsiteY4" fmla="*/ 0 h 1838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5338" h="183857">
                <a:moveTo>
                  <a:pt x="195338" y="0"/>
                </a:moveTo>
                <a:lnTo>
                  <a:pt x="0" y="0"/>
                </a:lnTo>
                <a:lnTo>
                  <a:pt x="0" y="183857"/>
                </a:lnTo>
                <a:lnTo>
                  <a:pt x="195338" y="183857"/>
                </a:lnTo>
                <a:lnTo>
                  <a:pt x="195338" y="0"/>
                </a:lnTo>
              </a:path>
            </a:pathLst>
          </a:custGeom>
          <a:solidFill>
            <a:srgbClr val="9C3B9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Amphibians</a:t>
            </a:r>
            <a:endParaRPr lang="en-US" altLang="en-US" dirty="0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Amphibians</a:t>
            </a:r>
            <a:r>
              <a:rPr lang="en-US" altLang="en-US" smtClean="0"/>
              <a:t> (class Amphibia) are represented by about 6,150 species in three clades</a:t>
            </a:r>
          </a:p>
          <a:p>
            <a:pPr lvl="1"/>
            <a:r>
              <a:rPr lang="en-US" altLang="en-US" smtClean="0"/>
              <a:t>Salamanders (Urodela, “tailed ones”)</a:t>
            </a:r>
          </a:p>
          <a:p>
            <a:pPr lvl="1"/>
            <a:r>
              <a:rPr lang="en-US" altLang="en-US" smtClean="0"/>
              <a:t>Frogs (Anura, “tail-less ones”) </a:t>
            </a:r>
          </a:p>
          <a:p>
            <a:pPr lvl="1"/>
            <a:r>
              <a:rPr lang="en-US" altLang="en-US" smtClean="0"/>
              <a:t>Caecilians (Apoda, “legless ones”)</a:t>
            </a:r>
          </a:p>
          <a:p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61872" y="213360"/>
            <a:ext cx="662025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34.UN06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34901" y="544488"/>
            <a:ext cx="25135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34901" y="1101700"/>
            <a:ext cx="18306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34901" y="1658913"/>
            <a:ext cx="9569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34901" y="2214538"/>
            <a:ext cx="2308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34901" y="2771750"/>
            <a:ext cx="23419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34901" y="3328963"/>
            <a:ext cx="20678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34901" y="3886175"/>
            <a:ext cx="13849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34901" y="4443388"/>
            <a:ext cx="9553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34901" y="5000600"/>
            <a:ext cx="14010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34901" y="5557813"/>
            <a:ext cx="111088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34901" y="6115025"/>
            <a:ext cx="14891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Salamanders</a:t>
            </a:r>
            <a:endParaRPr lang="en-US" altLang="en-US" i="1" dirty="0" smtClean="0"/>
          </a:p>
        </p:txBody>
      </p:sp>
      <p:sp>
        <p:nvSpPr>
          <p:cNvPr id="2324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Salamanders (Urodela) are amphibians with tails</a:t>
            </a:r>
          </a:p>
          <a:p>
            <a:r>
              <a:rPr lang="en-US" altLang="en-US" smtClean="0"/>
              <a:t>Some are aquatic, but others live on land as adults or throughout life</a:t>
            </a:r>
          </a:p>
          <a:p>
            <a:r>
              <a:rPr lang="en-US" altLang="en-US" smtClean="0"/>
              <a:t>Paedomorphosis, the retention of juvenile features in sexually mature organisms, is common in aquatic salamanders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28800" y="213360"/>
            <a:ext cx="548640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34.22</a:t>
            </a:r>
            <a:endParaRPr lang="en-US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63721" y="2487614"/>
            <a:ext cx="210634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(a) Order Urodela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1863721" y="4087814"/>
            <a:ext cx="18980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(b) Order Anura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863721" y="6329364"/>
            <a:ext cx="194136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(c) Order Apoda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3"/>
          <a:stretch>
            <a:fillRect/>
          </a:stretch>
        </p:blipFill>
        <p:spPr>
          <a:xfrm>
            <a:off x="2307336" y="1758696"/>
            <a:ext cx="4529328" cy="334060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34.22a</a:t>
            </a:r>
            <a:endParaRPr lang="en-US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45105" y="4742839"/>
            <a:ext cx="253114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(a) Order Urodela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Frogs</a:t>
            </a:r>
            <a:endParaRPr lang="en-US" altLang="en-US" i="1" dirty="0" smtClean="0"/>
          </a:p>
        </p:txBody>
      </p:sp>
      <p:sp>
        <p:nvSpPr>
          <p:cNvPr id="2355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Frogs (Anura) lack tails and have powerful hind legs for locomotion on land</a:t>
            </a:r>
          </a:p>
          <a:p>
            <a:r>
              <a:rPr lang="en-US" altLang="en-US" smtClean="0"/>
              <a:t>Frogs with leathery skin are called </a:t>
            </a:r>
            <a:r>
              <a:rPr lang="ja-JP" altLang="en-US" smtClean="0"/>
              <a:t>“</a:t>
            </a:r>
            <a:r>
              <a:rPr lang="en-US" altLang="ja-JP" smtClean="0"/>
              <a:t>toads</a:t>
            </a:r>
            <a:r>
              <a:rPr lang="ja-JP" altLang="en-US" smtClean="0"/>
              <a:t>”</a:t>
            </a:r>
            <a:endParaRPr lang="en-US" altLang="ja-JP" smtClean="0"/>
          </a:p>
          <a:p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Notochord</a:t>
            </a:r>
            <a:endParaRPr lang="en-US" altLang="en-US" i="1" dirty="0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</a:t>
            </a:r>
            <a:r>
              <a:rPr lang="en-US" altLang="en-US" b="1" smtClean="0"/>
              <a:t>notochord</a:t>
            </a:r>
            <a:r>
              <a:rPr lang="en-US" altLang="en-US" smtClean="0"/>
              <a:t> is a longitudinal, flexible rod between the digestive tube and nerve cord</a:t>
            </a:r>
          </a:p>
          <a:p>
            <a:r>
              <a:rPr lang="en-US" altLang="en-US" smtClean="0"/>
              <a:t>It provides skeletal support throughout most of the length of a chordate</a:t>
            </a:r>
          </a:p>
          <a:p>
            <a:r>
              <a:rPr lang="en-US" altLang="en-US" smtClean="0"/>
              <a:t>In most vertebrates, a more complex, jointed skeleton develops, and the adult retains only remnants of the embryonic notochord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6"/>
          <a:stretch>
            <a:fillRect/>
          </a:stretch>
        </p:blipFill>
        <p:spPr>
          <a:xfrm>
            <a:off x="2474976" y="1810512"/>
            <a:ext cx="4194048" cy="32369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34.22b</a:t>
            </a:r>
            <a:endParaRPr lang="en-US"/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499886" y="4683306"/>
            <a:ext cx="227927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(b) Order Anura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3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Caecilians</a:t>
            </a:r>
            <a:endParaRPr lang="en-US" altLang="en-US" i="1" dirty="0" smtClean="0"/>
          </a:p>
        </p:txBody>
      </p:sp>
      <p:sp>
        <p:nvSpPr>
          <p:cNvPr id="2375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Caecilians (Apoda) are legless, are nearly blind, and resemble earthworms</a:t>
            </a:r>
          </a:p>
          <a:p>
            <a:r>
              <a:rPr lang="en-US" altLang="en-US" smtClean="0"/>
              <a:t>The absence of legs is a secondary adaptation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8"/>
          <a:stretch>
            <a:fillRect/>
          </a:stretch>
        </p:blipFill>
        <p:spPr>
          <a:xfrm>
            <a:off x="2502408" y="1920240"/>
            <a:ext cx="4139184" cy="3017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34.22c</a:t>
            </a:r>
            <a:endParaRPr lang="en-US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531636" y="4578531"/>
            <a:ext cx="23305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(c) Order Apoda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Lifestyle and Ecology of Amphibians</a:t>
            </a:r>
            <a:endParaRPr lang="en-US" altLang="en-US" i="1" dirty="0" smtClean="0"/>
          </a:p>
        </p:txBody>
      </p:sp>
      <p:sp>
        <p:nvSpPr>
          <p:cNvPr id="2396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Amphibian means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both ways of life,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referring to the metamorphosis of an aquatic larva into a terrestrial adult</a:t>
            </a:r>
          </a:p>
          <a:p>
            <a:pPr lvl="1"/>
            <a:r>
              <a:rPr lang="en-US" altLang="en-US" dirty="0" smtClean="0"/>
              <a:t>For example, the larval stage of a frog (tadpole) is an aquatic herbivore with gills, a lateral line system, and a long, finned tail</a:t>
            </a:r>
          </a:p>
          <a:p>
            <a:pPr lvl="1"/>
            <a:r>
              <a:rPr lang="en-US" altLang="en-US" dirty="0" smtClean="0"/>
              <a:t>During metamorphosis, the tadpole develops legs, lungs, a pair of external eardrums, and a carnivorous digestive system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>
            <a:fillRect/>
          </a:stretch>
        </p:blipFill>
        <p:spPr>
          <a:xfrm>
            <a:off x="563880" y="405384"/>
            <a:ext cx="8016240" cy="60472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34.23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94837" y="2569052"/>
            <a:ext cx="182261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(a) The tadpole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38225" y="2569052"/>
            <a:ext cx="320440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(b) During metamorphosis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96425" y="5878989"/>
            <a:ext cx="286777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(c)	The adults return to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water to mate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2"/>
          <a:stretch>
            <a:fillRect/>
          </a:stretch>
        </p:blipFill>
        <p:spPr>
          <a:xfrm>
            <a:off x="1840992" y="1834896"/>
            <a:ext cx="5462016" cy="318820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34.23a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868256" y="4653318"/>
            <a:ext cx="218649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(a) The tadpole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"/>
          <a:stretch>
            <a:fillRect/>
          </a:stretch>
        </p:blipFill>
        <p:spPr>
          <a:xfrm>
            <a:off x="2663952" y="2194560"/>
            <a:ext cx="3816096" cy="24688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34.23b</a:t>
            </a:r>
            <a:endParaRPr 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698275" y="4302602"/>
            <a:ext cx="3680495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</a:rPr>
              <a:t>(b) During metamorphosis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"/>
          <a:stretch>
            <a:fillRect/>
          </a:stretch>
        </p:blipFill>
        <p:spPr>
          <a:xfrm>
            <a:off x="1667256" y="1149096"/>
            <a:ext cx="5809488" cy="455980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34.23c</a:t>
            </a:r>
            <a:endParaRPr lang="en-US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694975" y="5351939"/>
            <a:ext cx="541815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(c) The adults return to water to mate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Some amphibians are strictly aquatic or strictly terrestrial, but most are found in damp habitats</a:t>
            </a:r>
          </a:p>
          <a:p>
            <a:r>
              <a:rPr lang="en-US" altLang="en-US" smtClean="0"/>
              <a:t>Most amphibians have moist skin that complements the lungs in gas exchange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Fertilization is external in most species, and the eggs require a moist environment</a:t>
            </a:r>
          </a:p>
          <a:p>
            <a:r>
              <a:rPr lang="en-US" altLang="en-US" smtClean="0"/>
              <a:t>In some species, males or females care for the eggs on their back, in their mouth, or in their stomach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Dorsal, Hollow Nerve Cord</a:t>
            </a:r>
            <a:endParaRPr lang="en-US" altLang="en-US" i="1" dirty="0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nerve cord of a chordate embryo develops from a plate of ectoderm that rolls into a tube dorsal to the notochord</a:t>
            </a:r>
          </a:p>
          <a:p>
            <a:r>
              <a:rPr lang="en-US" altLang="en-US" smtClean="0"/>
              <a:t>The nerve cord develops into the central nervous system: the brain and the spinal cord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6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24" y="2109216"/>
            <a:ext cx="4797552" cy="263956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Amphibian populations have been declining in recent decades</a:t>
            </a:r>
          </a:p>
          <a:p>
            <a:r>
              <a:rPr lang="en-US" altLang="en-US" smtClean="0"/>
              <a:t>The causes include a disease-causing chytrid fungus, habitat loss, climate change, and pollution</a:t>
            </a:r>
          </a:p>
          <a:p>
            <a:r>
              <a:rPr lang="en-US" altLang="en-US" smtClean="0"/>
              <a:t>At least 9 amphibian species have become extinct in the past 40 years; more than 100 others have not been observed and may be extinct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34.5: Amniotes are tetrapods that have a terrestrially adapted egg</a:t>
            </a:r>
            <a:endParaRPr lang="en-US" altLang="en-US" dirty="0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Amniotes</a:t>
            </a:r>
            <a:r>
              <a:rPr lang="en-US" altLang="en-US" smtClean="0"/>
              <a:t> are a group of tetrapods whose living members are the reptiles, including birds, and mammals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34.25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226965" y="279388"/>
            <a:ext cx="58298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Turtles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89" y="512608"/>
            <a:ext cx="205184" cy="99546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Archosaurs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8795" y="2187318"/>
            <a:ext cx="205184" cy="875240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Dinosaurs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1034" y="2461067"/>
            <a:ext cx="205184" cy="1114088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Saurischians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226965" y="857238"/>
            <a:ext cx="10836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Crocodilians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226965" y="1458892"/>
            <a:ext cx="99546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Pterosaurs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226965" y="2031980"/>
            <a:ext cx="121732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" indent="-64008">
              <a:lnSpc>
                <a:spcPts val="1550"/>
              </a:lnSpc>
            </a:pP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	</a:t>
            </a: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Ornithischian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dinosaurs</a:t>
            </a: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226965" y="2566967"/>
            <a:ext cx="14257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" indent="-64008">
              <a:lnSpc>
                <a:spcPts val="1550"/>
              </a:lnSpc>
            </a:pP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	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</a:rPr>
              <a:t>Saurischian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4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dinosaurs</a:t>
            </a:r>
            <a:br>
              <a:rPr lang="en-US" sz="14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other than birds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1333" y="2651593"/>
            <a:ext cx="205184" cy="745397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Diapsids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863721" y="3578213"/>
            <a:ext cx="8544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Common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ancestor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of reptiles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339721" y="4494200"/>
            <a:ext cx="110767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AMNIOTE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6226965" y="3452800"/>
            <a:ext cx="4584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Birds</a:t>
            </a:r>
          </a:p>
        </p:txBody>
      </p:sp>
      <p:sp>
        <p:nvSpPr>
          <p:cNvPr id="18" name="TextBox 29"/>
          <p:cNvSpPr txBox="1">
            <a:spLocks noChangeArrowheads="1"/>
          </p:cNvSpPr>
          <p:nvPr/>
        </p:nvSpPr>
        <p:spPr bwMode="auto">
          <a:xfrm>
            <a:off x="6226965" y="3848080"/>
            <a:ext cx="11044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Plesiosaurs</a:t>
            </a: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6226965" y="4492605"/>
            <a:ext cx="12118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Ichthyosaurs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47557" y="4805665"/>
            <a:ext cx="205184" cy="1062791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Lepidosaurs</a:t>
            </a: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6226965" y="4883138"/>
            <a:ext cx="73206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Tuataras</a:t>
            </a: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6226965" y="5459400"/>
            <a:ext cx="993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Squamates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(lizards and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</a:rPr>
              <a:t>snakes)</a:t>
            </a:r>
            <a:endParaRPr lang="en-US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36"/>
          <p:cNvSpPr txBox="1">
            <a:spLocks noChangeArrowheads="1"/>
          </p:cNvSpPr>
          <p:nvPr/>
        </p:nvSpPr>
        <p:spPr bwMode="auto">
          <a:xfrm>
            <a:off x="6226965" y="6194413"/>
            <a:ext cx="8175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Mammals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14135" y="5676796"/>
            <a:ext cx="205184" cy="894476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Synapsids</a:t>
            </a:r>
          </a:p>
        </p:txBody>
      </p:sp>
      <p:sp>
        <p:nvSpPr>
          <p:cNvPr id="2" name="Freeform 1"/>
          <p:cNvSpPr/>
          <p:nvPr/>
        </p:nvSpPr>
        <p:spPr>
          <a:xfrm>
            <a:off x="2292350" y="3073400"/>
            <a:ext cx="419100" cy="514350"/>
          </a:xfrm>
          <a:custGeom>
            <a:avLst/>
            <a:gdLst>
              <a:gd name="connsiteX0" fmla="*/ 419100 w 419100"/>
              <a:gd name="connsiteY0" fmla="*/ 0 h 514350"/>
              <a:gd name="connsiteX1" fmla="*/ 0 w 419100"/>
              <a:gd name="connsiteY1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 h="514350">
                <a:moveTo>
                  <a:pt x="419100" y="0"/>
                </a:moveTo>
                <a:lnTo>
                  <a:pt x="0" y="5143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"/>
          <a:stretch>
            <a:fillRect/>
          </a:stretch>
        </p:blipFill>
        <p:spPr>
          <a:xfrm>
            <a:off x="298704" y="783336"/>
            <a:ext cx="8546592" cy="52913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34.25a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892002" y="866780"/>
            <a:ext cx="669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Turtles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7943" y="1112663"/>
            <a:ext cx="230832" cy="1138132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Archosaurs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892002" y="1517655"/>
            <a:ext cx="12423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Crocodilians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911052" y="2200280"/>
            <a:ext cx="1184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Pterosaurs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892002" y="2844805"/>
            <a:ext cx="141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91440" indent="-91440">
              <a:lnSpc>
                <a:spcPts val="1820"/>
              </a:lnSpc>
            </a:pPr>
            <a:r>
              <a:rPr lang="en-US" sz="16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	</a:t>
            </a:r>
            <a:r>
              <a:rPr lang="en-US" sz="1600" b="1" dirty="0" err="1" smtClean="0">
                <a:solidFill>
                  <a:srgbClr val="000000"/>
                </a:solidFill>
                <a:latin typeface="Arial"/>
              </a:rPr>
              <a:t>Ornithischian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6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dinosaurs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6705" y="3320863"/>
            <a:ext cx="230832" cy="1275990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Saurischians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888827" y="3451230"/>
            <a:ext cx="165526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91440" indent="-91440">
              <a:lnSpc>
                <a:spcPts val="1820"/>
              </a:lnSpc>
            </a:pPr>
            <a:r>
              <a:rPr lang="en-US" sz="16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	</a:t>
            </a:r>
            <a:r>
              <a:rPr lang="en-US" sz="1600" b="1" dirty="0" err="1" smtClean="0">
                <a:solidFill>
                  <a:srgbClr val="000000"/>
                </a:solidFill>
                <a:latin typeface="Arial"/>
              </a:rPr>
              <a:t>Saurischian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16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dinosaurs</a:t>
            </a:r>
            <a:br>
              <a:rPr lang="en-US" sz="16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other than birds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8782" y="3014425"/>
            <a:ext cx="230832" cy="1001877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Dinosaurs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6361" y="3538834"/>
            <a:ext cx="230832" cy="854401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000000"/>
                </a:solidFill>
                <a:latin typeface="Arial"/>
              </a:rPr>
              <a:t>Diapsids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967702" y="4583118"/>
            <a:ext cx="9826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Common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ancestor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of reptiles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334165" y="5618168"/>
            <a:ext cx="1259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</a:rPr>
              <a:t>AMNIOTE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9"/>
          <p:cNvSpPr txBox="1">
            <a:spLocks noChangeArrowheads="1"/>
          </p:cNvSpPr>
          <p:nvPr/>
        </p:nvSpPr>
        <p:spPr bwMode="auto">
          <a:xfrm>
            <a:off x="5885652" y="4448180"/>
            <a:ext cx="5241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</a:rPr>
              <a:t>Birds</a:t>
            </a:r>
          </a:p>
        </p:txBody>
      </p:sp>
      <p:sp>
        <p:nvSpPr>
          <p:cNvPr id="2" name="Freeform 1"/>
          <p:cNvSpPr/>
          <p:nvPr/>
        </p:nvSpPr>
        <p:spPr>
          <a:xfrm>
            <a:off x="2457450" y="4029075"/>
            <a:ext cx="471488" cy="566738"/>
          </a:xfrm>
          <a:custGeom>
            <a:avLst/>
            <a:gdLst>
              <a:gd name="connsiteX0" fmla="*/ 471488 w 471488"/>
              <a:gd name="connsiteY0" fmla="*/ 0 h 566738"/>
              <a:gd name="connsiteX1" fmla="*/ 0 w 471488"/>
              <a:gd name="connsiteY1" fmla="*/ 566738 h 56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488" h="566738">
                <a:moveTo>
                  <a:pt x="471488" y="0"/>
                </a:moveTo>
                <a:lnTo>
                  <a:pt x="0" y="56673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"/>
          <a:stretch>
            <a:fillRect/>
          </a:stretch>
        </p:blipFill>
        <p:spPr>
          <a:xfrm>
            <a:off x="298704" y="509016"/>
            <a:ext cx="8546592" cy="58399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34.25b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2382" y="689282"/>
            <a:ext cx="256480" cy="961802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Diapsids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09843" y="1950225"/>
            <a:ext cx="11028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Common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ancestor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of reptiles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661030" y="2404250"/>
            <a:ext cx="14234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Plesiosaurs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657859" y="3280562"/>
            <a:ext cx="15645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Ichthyosaurs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5722" y="3793168"/>
            <a:ext cx="256480" cy="1372171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Lepidosaurs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632455" y="3909200"/>
            <a:ext cx="94468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Tuataras</a:t>
            </a: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334968" y="3291663"/>
            <a:ext cx="14234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AMNIOTE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5619755" y="4753750"/>
            <a:ext cx="12824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Squamates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(lizards and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snakes)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5632455" y="5806263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Mammals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8250" y="5040244"/>
            <a:ext cx="256480" cy="1154162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Synapsids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45631" y="1233488"/>
            <a:ext cx="604838" cy="731043"/>
          </a:xfrm>
          <a:custGeom>
            <a:avLst/>
            <a:gdLst>
              <a:gd name="connsiteX0" fmla="*/ 604838 w 604838"/>
              <a:gd name="connsiteY0" fmla="*/ 0 h 731043"/>
              <a:gd name="connsiteX1" fmla="*/ 0 w 604838"/>
              <a:gd name="connsiteY1" fmla="*/ 731043 h 73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4838" h="731043">
                <a:moveTo>
                  <a:pt x="604838" y="0"/>
                </a:moveTo>
                <a:lnTo>
                  <a:pt x="0" y="73104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Amniotes</a:t>
            </a:r>
            <a:endParaRPr lang="en-US" altLang="en-US" dirty="0" smtClean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Amniotes are named for the major derived character of the clade, the </a:t>
            </a:r>
            <a:r>
              <a:rPr lang="en-US" altLang="en-US" b="1" smtClean="0"/>
              <a:t>amniotic egg</a:t>
            </a:r>
            <a:r>
              <a:rPr lang="en-US" altLang="en-US" smtClean="0"/>
              <a:t>, which contains membranes that protect the embryo</a:t>
            </a:r>
          </a:p>
          <a:p>
            <a:r>
              <a:rPr lang="en-US" altLang="en-US" smtClean="0"/>
              <a:t>The extraembryonic membranes are the amnion, chorion, yolk sac, and allantois</a:t>
            </a:r>
          </a:p>
          <a:p>
            <a:r>
              <a:rPr lang="en-US" altLang="en-US" smtClean="0"/>
              <a:t>The amnion encloses the embryo in a fluid-filled sac that reduces the dependence of tetrapods on an aqueous environment for reproduction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38784" y="213360"/>
            <a:ext cx="726643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34.26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29718" y="223839"/>
            <a:ext cx="344806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Extraembryonic membranes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34443" y="808039"/>
            <a:ext cx="108202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Allantois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475706" y="1514476"/>
            <a:ext cx="95539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Embryo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034256" y="1946276"/>
            <a:ext cx="1893147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Amniotic cavity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with amniotic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fluid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5412581" y="808039"/>
            <a:ext cx="98424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Chorion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888956" y="3048001"/>
            <a:ext cx="126637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Yolk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(nutrients)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6758781" y="4643439"/>
            <a:ext cx="109805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Albumen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840831" y="5121276"/>
            <a:ext cx="61234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Shell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1381918" y="5886451"/>
            <a:ext cx="95539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Amnion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5298281" y="5886451"/>
            <a:ext cx="102130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Yolk sac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2956718" y="6330951"/>
            <a:ext cx="344806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Extraembryonic membranes</a:t>
            </a:r>
          </a:p>
        </p:txBody>
      </p:sp>
      <p:sp>
        <p:nvSpPr>
          <p:cNvPr id="18" name="Freeform 3"/>
          <p:cNvSpPr/>
          <p:nvPr/>
        </p:nvSpPr>
        <p:spPr>
          <a:xfrm>
            <a:off x="3421257" y="1724189"/>
            <a:ext cx="706843" cy="920483"/>
          </a:xfrm>
          <a:custGeom>
            <a:avLst/>
            <a:gdLst>
              <a:gd name="connsiteX0" fmla="*/ 9525 w 706843"/>
              <a:gd name="connsiteY0" fmla="*/ 9525 h 920483"/>
              <a:gd name="connsiteX1" fmla="*/ 697318 w 706843"/>
              <a:gd name="connsiteY1" fmla="*/ 910958 h 9204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06843" h="920483">
                <a:moveTo>
                  <a:pt x="9525" y="9525"/>
                </a:moveTo>
                <a:lnTo>
                  <a:pt x="697318" y="910958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3466126" y="4942953"/>
            <a:ext cx="237490" cy="278561"/>
          </a:xfrm>
          <a:custGeom>
            <a:avLst/>
            <a:gdLst>
              <a:gd name="connsiteX0" fmla="*/ 9525 w 237490"/>
              <a:gd name="connsiteY0" fmla="*/ 269037 h 278561"/>
              <a:gd name="connsiteX1" fmla="*/ 227964 w 237490"/>
              <a:gd name="connsiteY1" fmla="*/ 9525 h 2785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7490" h="278561">
                <a:moveTo>
                  <a:pt x="9525" y="269037"/>
                </a:moveTo>
                <a:lnTo>
                  <a:pt x="227964" y="95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2911847" y="2145448"/>
            <a:ext cx="882230" cy="701014"/>
          </a:xfrm>
          <a:custGeom>
            <a:avLst/>
            <a:gdLst>
              <a:gd name="connsiteX0" fmla="*/ 9525 w 882230"/>
              <a:gd name="connsiteY0" fmla="*/ 9525 h 701014"/>
              <a:gd name="connsiteX1" fmla="*/ 872706 w 882230"/>
              <a:gd name="connsiteY1" fmla="*/ 691489 h 701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2230" h="701014">
                <a:moveTo>
                  <a:pt x="9525" y="9525"/>
                </a:moveTo>
                <a:lnTo>
                  <a:pt x="872706" y="691489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705898" y="3167227"/>
            <a:ext cx="1193330" cy="487387"/>
          </a:xfrm>
          <a:custGeom>
            <a:avLst/>
            <a:gdLst>
              <a:gd name="connsiteX0" fmla="*/ 1183805 w 1193330"/>
              <a:gd name="connsiteY0" fmla="*/ 9525 h 487387"/>
              <a:gd name="connsiteX1" fmla="*/ 9525 w 1193330"/>
              <a:gd name="connsiteY1" fmla="*/ 477862 h 487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93330" h="487387">
                <a:moveTo>
                  <a:pt x="1183805" y="9525"/>
                </a:moveTo>
                <a:lnTo>
                  <a:pt x="9525" y="477862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3090689" y="1080452"/>
            <a:ext cx="2304300" cy="1227353"/>
          </a:xfrm>
          <a:custGeom>
            <a:avLst/>
            <a:gdLst>
              <a:gd name="connsiteX0" fmla="*/ 2285250 w 2304300"/>
              <a:gd name="connsiteY0" fmla="*/ 1208303 h 1227353"/>
              <a:gd name="connsiteX1" fmla="*/ 19050 w 2304300"/>
              <a:gd name="connsiteY1" fmla="*/ 19050 h 1227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04300" h="1227353">
                <a:moveTo>
                  <a:pt x="2285250" y="1208303"/>
                </a:moveTo>
                <a:lnTo>
                  <a:pt x="19050" y="190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5138284" y="4357357"/>
            <a:ext cx="695032" cy="1559699"/>
          </a:xfrm>
          <a:custGeom>
            <a:avLst/>
            <a:gdLst>
              <a:gd name="connsiteX0" fmla="*/ 19050 w 695032"/>
              <a:gd name="connsiteY0" fmla="*/ 19050 h 1559699"/>
              <a:gd name="connsiteX1" fmla="*/ 675983 w 695032"/>
              <a:gd name="connsiteY1" fmla="*/ 1540649 h 1559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5032" h="1559699">
                <a:moveTo>
                  <a:pt x="19050" y="19050"/>
                </a:moveTo>
                <a:lnTo>
                  <a:pt x="675983" y="1540649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3100214" y="1089977"/>
            <a:ext cx="2285250" cy="1208303"/>
          </a:xfrm>
          <a:custGeom>
            <a:avLst/>
            <a:gdLst>
              <a:gd name="connsiteX0" fmla="*/ 2275725 w 2285250"/>
              <a:gd name="connsiteY0" fmla="*/ 1198778 h 1208303"/>
              <a:gd name="connsiteX1" fmla="*/ 9525 w 2285250"/>
              <a:gd name="connsiteY1" fmla="*/ 9525 h 12083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85250" h="1208303">
                <a:moveTo>
                  <a:pt x="2275725" y="1198778"/>
                </a:moveTo>
                <a:lnTo>
                  <a:pt x="9525" y="952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1851994" y="3036201"/>
            <a:ext cx="1928164" cy="2871330"/>
          </a:xfrm>
          <a:custGeom>
            <a:avLst/>
            <a:gdLst>
              <a:gd name="connsiteX0" fmla="*/ 1918639 w 1928164"/>
              <a:gd name="connsiteY0" fmla="*/ 9525 h 2871330"/>
              <a:gd name="connsiteX1" fmla="*/ 9525 w 1928164"/>
              <a:gd name="connsiteY1" fmla="*/ 2861805 h 28713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28164" h="2871330">
                <a:moveTo>
                  <a:pt x="1918639" y="9525"/>
                </a:moveTo>
                <a:lnTo>
                  <a:pt x="9525" y="286180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5686594" y="1089977"/>
            <a:ext cx="126161" cy="1279410"/>
          </a:xfrm>
          <a:custGeom>
            <a:avLst/>
            <a:gdLst>
              <a:gd name="connsiteX0" fmla="*/ 9525 w 126161"/>
              <a:gd name="connsiteY0" fmla="*/ 1269885 h 1279410"/>
              <a:gd name="connsiteX1" fmla="*/ 116636 w 126161"/>
              <a:gd name="connsiteY1" fmla="*/ 9525 h 12794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61" h="1279410">
                <a:moveTo>
                  <a:pt x="9525" y="1269885"/>
                </a:moveTo>
                <a:lnTo>
                  <a:pt x="116636" y="952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970534" y="526871"/>
            <a:ext cx="7200779" cy="227812"/>
          </a:xfrm>
          <a:custGeom>
            <a:avLst/>
            <a:gdLst>
              <a:gd name="connsiteX0" fmla="*/ 7191253 w 7200779"/>
              <a:gd name="connsiteY0" fmla="*/ 218287 h 227812"/>
              <a:gd name="connsiteX1" fmla="*/ 7107763 w 7200779"/>
              <a:gd name="connsiteY1" fmla="*/ 93027 h 227812"/>
              <a:gd name="connsiteX2" fmla="*/ 3657796 w 7200779"/>
              <a:gd name="connsiteY2" fmla="*/ 93027 h 227812"/>
              <a:gd name="connsiteX3" fmla="*/ 3558634 w 7200779"/>
              <a:gd name="connsiteY3" fmla="*/ 9525 h 227812"/>
              <a:gd name="connsiteX4" fmla="*/ 3459460 w 7200779"/>
              <a:gd name="connsiteY4" fmla="*/ 93027 h 227812"/>
              <a:gd name="connsiteX5" fmla="*/ 93041 w 7200779"/>
              <a:gd name="connsiteY5" fmla="*/ 93027 h 227812"/>
              <a:gd name="connsiteX6" fmla="*/ 9525 w 7200779"/>
              <a:gd name="connsiteY6" fmla="*/ 218287 h 2278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200779" h="227812">
                <a:moveTo>
                  <a:pt x="7191253" y="218287"/>
                </a:moveTo>
                <a:cubicBezTo>
                  <a:pt x="7191253" y="218287"/>
                  <a:pt x="7180814" y="93027"/>
                  <a:pt x="7107763" y="93027"/>
                </a:cubicBezTo>
                <a:cubicBezTo>
                  <a:pt x="7034687" y="93027"/>
                  <a:pt x="3715199" y="93027"/>
                  <a:pt x="3657796" y="93027"/>
                </a:cubicBezTo>
                <a:cubicBezTo>
                  <a:pt x="3600404" y="93027"/>
                  <a:pt x="3558634" y="9525"/>
                  <a:pt x="3558634" y="9525"/>
                </a:cubicBezTo>
                <a:cubicBezTo>
                  <a:pt x="3558634" y="9525"/>
                  <a:pt x="3516876" y="93027"/>
                  <a:pt x="3459460" y="93027"/>
                </a:cubicBezTo>
                <a:cubicBezTo>
                  <a:pt x="3402056" y="93027"/>
                  <a:pt x="166121" y="93027"/>
                  <a:pt x="93041" y="93027"/>
                </a:cubicBezTo>
                <a:cubicBezTo>
                  <a:pt x="19967" y="93027"/>
                  <a:pt x="9525" y="218287"/>
                  <a:pt x="9525" y="218287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970534" y="6097815"/>
            <a:ext cx="7200779" cy="227812"/>
          </a:xfrm>
          <a:custGeom>
            <a:avLst/>
            <a:gdLst>
              <a:gd name="connsiteX0" fmla="*/ 7191253 w 7200779"/>
              <a:gd name="connsiteY0" fmla="*/ 9525 h 227812"/>
              <a:gd name="connsiteX1" fmla="*/ 7107763 w 7200779"/>
              <a:gd name="connsiteY1" fmla="*/ 134784 h 227812"/>
              <a:gd name="connsiteX2" fmla="*/ 3657796 w 7200779"/>
              <a:gd name="connsiteY2" fmla="*/ 134784 h 227812"/>
              <a:gd name="connsiteX3" fmla="*/ 3558634 w 7200779"/>
              <a:gd name="connsiteY3" fmla="*/ 218287 h 227812"/>
              <a:gd name="connsiteX4" fmla="*/ 3459460 w 7200779"/>
              <a:gd name="connsiteY4" fmla="*/ 134784 h 227812"/>
              <a:gd name="connsiteX5" fmla="*/ 93041 w 7200779"/>
              <a:gd name="connsiteY5" fmla="*/ 134784 h 227812"/>
              <a:gd name="connsiteX6" fmla="*/ 9525 w 7200779"/>
              <a:gd name="connsiteY6" fmla="*/ 9525 h 2278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200779" h="227812">
                <a:moveTo>
                  <a:pt x="7191253" y="9525"/>
                </a:moveTo>
                <a:cubicBezTo>
                  <a:pt x="7191253" y="9525"/>
                  <a:pt x="7180814" y="134784"/>
                  <a:pt x="7107763" y="134784"/>
                </a:cubicBezTo>
                <a:cubicBezTo>
                  <a:pt x="7034687" y="134784"/>
                  <a:pt x="3715199" y="134784"/>
                  <a:pt x="3657796" y="134784"/>
                </a:cubicBezTo>
                <a:cubicBezTo>
                  <a:pt x="3600404" y="134784"/>
                  <a:pt x="3558634" y="218287"/>
                  <a:pt x="3558634" y="218287"/>
                </a:cubicBezTo>
                <a:cubicBezTo>
                  <a:pt x="3558634" y="218287"/>
                  <a:pt x="3516876" y="134784"/>
                  <a:pt x="3459460" y="134784"/>
                </a:cubicBezTo>
                <a:cubicBezTo>
                  <a:pt x="3402056" y="134784"/>
                  <a:pt x="166121" y="134784"/>
                  <a:pt x="93041" y="134784"/>
                </a:cubicBezTo>
                <a:cubicBezTo>
                  <a:pt x="19967" y="134784"/>
                  <a:pt x="9525" y="9525"/>
                  <a:pt x="9525" y="9525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3421257" y="1724189"/>
            <a:ext cx="706843" cy="920483"/>
          </a:xfrm>
          <a:custGeom>
            <a:avLst/>
            <a:gdLst>
              <a:gd name="connsiteX0" fmla="*/ 9525 w 706843"/>
              <a:gd name="connsiteY0" fmla="*/ 9525 h 920483"/>
              <a:gd name="connsiteX1" fmla="*/ 697318 w 706843"/>
              <a:gd name="connsiteY1" fmla="*/ 910958 h 9204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06843" h="920483">
                <a:moveTo>
                  <a:pt x="9525" y="9525"/>
                </a:moveTo>
                <a:lnTo>
                  <a:pt x="697318" y="910958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2911847" y="2145448"/>
            <a:ext cx="882230" cy="701014"/>
          </a:xfrm>
          <a:custGeom>
            <a:avLst/>
            <a:gdLst>
              <a:gd name="connsiteX0" fmla="*/ 9525 w 882230"/>
              <a:gd name="connsiteY0" fmla="*/ 9525 h 701014"/>
              <a:gd name="connsiteX1" fmla="*/ 872706 w 882230"/>
              <a:gd name="connsiteY1" fmla="*/ 691489 h 701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2230" h="701014">
                <a:moveTo>
                  <a:pt x="9525" y="9525"/>
                </a:moveTo>
                <a:lnTo>
                  <a:pt x="872706" y="691489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5705898" y="3167227"/>
            <a:ext cx="1193330" cy="487387"/>
          </a:xfrm>
          <a:custGeom>
            <a:avLst/>
            <a:gdLst>
              <a:gd name="connsiteX0" fmla="*/ 1183805 w 1193330"/>
              <a:gd name="connsiteY0" fmla="*/ 9525 h 487387"/>
              <a:gd name="connsiteX1" fmla="*/ 9525 w 1193330"/>
              <a:gd name="connsiteY1" fmla="*/ 477862 h 487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93330" h="487387">
                <a:moveTo>
                  <a:pt x="1183805" y="9525"/>
                </a:moveTo>
                <a:lnTo>
                  <a:pt x="9525" y="47786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5138284" y="4357357"/>
            <a:ext cx="695032" cy="1559699"/>
          </a:xfrm>
          <a:custGeom>
            <a:avLst/>
            <a:gdLst>
              <a:gd name="connsiteX0" fmla="*/ 19050 w 695032"/>
              <a:gd name="connsiteY0" fmla="*/ 19050 h 1559699"/>
              <a:gd name="connsiteX1" fmla="*/ 675983 w 695032"/>
              <a:gd name="connsiteY1" fmla="*/ 1540649 h 1559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5032" h="1559699">
                <a:moveTo>
                  <a:pt x="19050" y="19050"/>
                </a:moveTo>
                <a:lnTo>
                  <a:pt x="675983" y="1540649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3100214" y="1089977"/>
            <a:ext cx="2285250" cy="1208303"/>
          </a:xfrm>
          <a:custGeom>
            <a:avLst/>
            <a:gdLst>
              <a:gd name="connsiteX0" fmla="*/ 2275725 w 2285250"/>
              <a:gd name="connsiteY0" fmla="*/ 1198778 h 1208303"/>
              <a:gd name="connsiteX1" fmla="*/ 9525 w 2285250"/>
              <a:gd name="connsiteY1" fmla="*/ 9525 h 12083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85250" h="1208303">
                <a:moveTo>
                  <a:pt x="2275725" y="1198778"/>
                </a:moveTo>
                <a:lnTo>
                  <a:pt x="9525" y="95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1851994" y="3036201"/>
            <a:ext cx="1928164" cy="2871330"/>
          </a:xfrm>
          <a:custGeom>
            <a:avLst/>
            <a:gdLst>
              <a:gd name="connsiteX0" fmla="*/ 1918639 w 1928164"/>
              <a:gd name="connsiteY0" fmla="*/ 9525 h 2871330"/>
              <a:gd name="connsiteX1" fmla="*/ 9525 w 1928164"/>
              <a:gd name="connsiteY1" fmla="*/ 2861805 h 28713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28164" h="2871330">
                <a:moveTo>
                  <a:pt x="1918639" y="9525"/>
                </a:moveTo>
                <a:lnTo>
                  <a:pt x="9525" y="286180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5686594" y="1089977"/>
            <a:ext cx="126161" cy="1279410"/>
          </a:xfrm>
          <a:custGeom>
            <a:avLst/>
            <a:gdLst>
              <a:gd name="connsiteX0" fmla="*/ 9525 w 126161"/>
              <a:gd name="connsiteY0" fmla="*/ 1269885 h 1279410"/>
              <a:gd name="connsiteX1" fmla="*/ 116636 w 126161"/>
              <a:gd name="connsiteY1" fmla="*/ 9525 h 12794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161" h="1279410">
                <a:moveTo>
                  <a:pt x="9525" y="1269885"/>
                </a:moveTo>
                <a:lnTo>
                  <a:pt x="116636" y="952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6065842" y="4483569"/>
            <a:ext cx="690558" cy="282106"/>
          </a:xfrm>
          <a:custGeom>
            <a:avLst/>
            <a:gdLst>
              <a:gd name="connsiteX0" fmla="*/ 354355 w 373405"/>
              <a:gd name="connsiteY0" fmla="*/ 135788 h 154838"/>
              <a:gd name="connsiteX1" fmla="*/ 19050 w 373405"/>
              <a:gd name="connsiteY1" fmla="*/ 19050 h 1548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3405" h="154838">
                <a:moveTo>
                  <a:pt x="354355" y="135788"/>
                </a:moveTo>
                <a:lnTo>
                  <a:pt x="19050" y="190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6065842" y="4483919"/>
            <a:ext cx="690558" cy="282106"/>
          </a:xfrm>
          <a:custGeom>
            <a:avLst/>
            <a:gdLst>
              <a:gd name="connsiteX0" fmla="*/ 354355 w 373405"/>
              <a:gd name="connsiteY0" fmla="*/ 135788 h 154838"/>
              <a:gd name="connsiteX1" fmla="*/ 19050 w 373405"/>
              <a:gd name="connsiteY1" fmla="*/ 19050 h 1548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3405" h="154838">
                <a:moveTo>
                  <a:pt x="354355" y="135788"/>
                </a:moveTo>
                <a:lnTo>
                  <a:pt x="19050" y="190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amniotic egg was a key adaptation to life on land </a:t>
            </a:r>
          </a:p>
          <a:p>
            <a:r>
              <a:rPr lang="en-US" altLang="en-US" smtClean="0"/>
              <a:t>The amniotic eggs of most reptiles and some mammals have a shell</a:t>
            </a:r>
          </a:p>
          <a:p>
            <a:r>
              <a:rPr lang="en-US" altLang="en-US" smtClean="0"/>
              <a:t>Amniotes have other terrestrial adaptations, such as relatively impermeable skin and the ability to use the rib cage to ventilate the lungs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Early Amniotes</a:t>
            </a:r>
            <a:endParaRPr lang="en-US" altLang="en-US" dirty="0" smtClean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Living amphibians and amniotes split from a common ancestor about 350 million years ago</a:t>
            </a:r>
          </a:p>
          <a:p>
            <a:r>
              <a:rPr lang="en-US" altLang="en-US" smtClean="0"/>
              <a:t>Early amniotes lived in warm, moist areas, but expanded into more diverse environments over time</a:t>
            </a:r>
          </a:p>
          <a:p>
            <a:r>
              <a:rPr lang="en-US" altLang="en-US" smtClean="0"/>
              <a:t>The earliest amniotes resembled small, predacious lizards with sharp teeth</a:t>
            </a:r>
          </a:p>
          <a:p>
            <a:r>
              <a:rPr lang="en-US" altLang="en-US" smtClean="0"/>
              <a:t>Later groups included herbivores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Pharyngeal Slits or Clefts</a:t>
            </a:r>
            <a:endParaRPr lang="en-US" altLang="en-US" i="1" dirty="0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 all chordate embryos, grooves form along the outer surface of the pharynx called </a:t>
            </a:r>
            <a:r>
              <a:rPr lang="en-US" altLang="en-US" b="1" smtClean="0"/>
              <a:t>pharyngeal clefts</a:t>
            </a:r>
          </a:p>
          <a:p>
            <a:r>
              <a:rPr lang="en-US" altLang="en-US" smtClean="0"/>
              <a:t>In most chordates, these grooves develop into </a:t>
            </a:r>
            <a:r>
              <a:rPr lang="en-US" altLang="en-US" b="1" smtClean="0"/>
              <a:t>pharyngeal slits </a:t>
            </a:r>
            <a:r>
              <a:rPr lang="en-US" altLang="en-US" smtClean="0"/>
              <a:t>that open to the outside of the body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5"/>
          <a:stretch>
            <a:fillRect/>
          </a:stretch>
        </p:blipFill>
        <p:spPr>
          <a:xfrm>
            <a:off x="911352" y="2167128"/>
            <a:ext cx="7321296" cy="25237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Reptiles</a:t>
            </a:r>
            <a:endParaRPr lang="en-US" altLang="en-US" dirty="0" smtClean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</a:t>
            </a:r>
            <a:r>
              <a:rPr lang="en-US" altLang="en-US" b="1" smtClean="0"/>
              <a:t>reptile</a:t>
            </a:r>
            <a:r>
              <a:rPr lang="en-US" altLang="en-US" smtClean="0"/>
              <a:t> clade includes the tuataras, lizards, snakes, turtles, crocodilians, birds, and some extinct groups</a:t>
            </a:r>
          </a:p>
          <a:p>
            <a:r>
              <a:rPr lang="en-US" altLang="en-US" smtClean="0"/>
              <a:t>Reptiles have scales that create a waterproof barrier</a:t>
            </a:r>
          </a:p>
          <a:p>
            <a:r>
              <a:rPr lang="en-US" altLang="en-US" smtClean="0"/>
              <a:t>Most reptiles lay shelled eggs on land</a:t>
            </a:r>
          </a:p>
          <a:p>
            <a:r>
              <a:rPr lang="en-US" altLang="en-US" smtClean="0"/>
              <a:t>Fertilization occurs internally, before the eggshell is secreted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877824" y="213360"/>
            <a:ext cx="738835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1265" y="458789"/>
            <a:ext cx="3218830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1265" y="1009651"/>
            <a:ext cx="2343590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1265" y="1568451"/>
            <a:ext cx="1226298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1265" y="2127251"/>
            <a:ext cx="2955937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1265" y="2684464"/>
            <a:ext cx="2999219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1265" y="3243264"/>
            <a:ext cx="2648161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1265" y="3802064"/>
            <a:ext cx="1772921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1265" y="4360864"/>
            <a:ext cx="1223092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1265" y="4918076"/>
            <a:ext cx="1792157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1265" y="5476876"/>
            <a:ext cx="1421864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1265" y="6035676"/>
            <a:ext cx="1904367" cy="4724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70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34.28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225296"/>
            <a:ext cx="6626352" cy="440740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Most reptiles are </a:t>
            </a:r>
            <a:r>
              <a:rPr lang="en-US" altLang="en-US" b="1" dirty="0" smtClean="0"/>
              <a:t>ectothermic</a:t>
            </a:r>
            <a:r>
              <a:rPr lang="en-US" altLang="en-US" dirty="0" smtClean="0"/>
              <a:t>, absorbing external heat as the main source of body heat</a:t>
            </a:r>
          </a:p>
          <a:p>
            <a:r>
              <a:rPr lang="en-US" altLang="en-US" dirty="0" err="1" smtClean="0"/>
              <a:t>Ectotherms</a:t>
            </a:r>
            <a:r>
              <a:rPr lang="en-US" altLang="en-US" dirty="0" smtClean="0"/>
              <a:t> regulate their body temperature through behavioral adaptations</a:t>
            </a:r>
          </a:p>
          <a:p>
            <a:r>
              <a:rPr lang="en-US" altLang="en-US" dirty="0" smtClean="0"/>
              <a:t>Birds are </a:t>
            </a:r>
            <a:r>
              <a:rPr lang="en-US" altLang="en-US" b="1" dirty="0" smtClean="0"/>
              <a:t>endothermic</a:t>
            </a:r>
            <a:r>
              <a:rPr lang="en-US" altLang="en-US" dirty="0" smtClean="0"/>
              <a:t>, capable of maintaining body temperature through metabolism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i="1" smtClean="0"/>
              <a:t>The Origin and Evolutionary Radiation of Reptiles</a:t>
            </a:r>
            <a:endParaRPr lang="en-US" altLang="en-US" i="1" dirty="0" smtClean="0"/>
          </a:p>
        </p:txBody>
      </p:sp>
      <p:sp>
        <p:nvSpPr>
          <p:cNvPr id="2007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Fossil evidence indicates that the earliest reptiles lived about 310 million years ago and resembled lizards</a:t>
            </a:r>
          </a:p>
          <a:p>
            <a:r>
              <a:rPr lang="en-US" smtClean="0"/>
              <a:t>Like all living reptiles, early reptiles were </a:t>
            </a:r>
            <a:r>
              <a:rPr lang="en-US" b="1" smtClean="0"/>
              <a:t>diapsids</a:t>
            </a:r>
          </a:p>
          <a:p>
            <a:r>
              <a:rPr lang="en-US" smtClean="0"/>
              <a:t>A key derived character of diapsids is a pair of holes on each side of the skull behind the eye sockets through which muscles pass to attach to the jaw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diapsids are composed of two main lineages: the lepidosaurs and the archosaurs</a:t>
            </a:r>
          </a:p>
          <a:p>
            <a:r>
              <a:rPr lang="en-US" altLang="en-US" smtClean="0"/>
              <a:t>The </a:t>
            </a:r>
            <a:r>
              <a:rPr lang="en-US" altLang="en-US" b="1" smtClean="0"/>
              <a:t>lepidosaurs</a:t>
            </a:r>
            <a:r>
              <a:rPr lang="en-US" altLang="en-US" smtClean="0"/>
              <a:t> include tuataras, lizards, snakes, and extinct mososaurs</a:t>
            </a:r>
          </a:p>
          <a:p>
            <a:r>
              <a:rPr lang="en-US" altLang="en-US" smtClean="0"/>
              <a:t>The </a:t>
            </a:r>
            <a:r>
              <a:rPr lang="en-US" altLang="en-US" b="1" smtClean="0"/>
              <a:t>archosaur</a:t>
            </a:r>
            <a:r>
              <a:rPr lang="en-US" altLang="en-US" smtClean="0"/>
              <a:t> lineage produced the turtles, crocodilians, pterosaurs, and dinosaurs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Pterosaurs</a:t>
            </a:r>
            <a:r>
              <a:rPr lang="en-US" altLang="en-US" smtClean="0"/>
              <a:t> were the first tetrapods to exhibit flapping flight</a:t>
            </a:r>
          </a:p>
          <a:p>
            <a:r>
              <a:rPr lang="en-US" altLang="en-US" smtClean="0"/>
              <a:t>Pterosaurs went extinct by 66 million years ago </a:t>
            </a:r>
          </a:p>
          <a:p>
            <a:r>
              <a:rPr lang="en-US" altLang="en-US" smtClean="0"/>
              <a:t>The </a:t>
            </a:r>
            <a:r>
              <a:rPr lang="en-US" altLang="en-US" b="1" smtClean="0"/>
              <a:t>dinosaurs</a:t>
            </a:r>
            <a:r>
              <a:rPr lang="en-US" altLang="en-US" smtClean="0"/>
              <a:t> diversified into a vast range of shapes and sizes</a:t>
            </a:r>
          </a:p>
          <a:p>
            <a:r>
              <a:rPr lang="en-US" altLang="en-US" smtClean="0"/>
              <a:t>They included herbivores with diverse adaptations for defense and bipedal carnivores called </a:t>
            </a:r>
            <a:r>
              <a:rPr lang="en-US" altLang="en-US" b="1" smtClean="0"/>
              <a:t>theropods</a:t>
            </a:r>
            <a:r>
              <a:rPr lang="en-US" altLang="en-US" smtClean="0"/>
              <a:t>, which included the ancestors to birds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Fossil discoveries and research have led to the conclusion that many dinosaurs were agile and fast moving</a:t>
            </a:r>
          </a:p>
          <a:p>
            <a:r>
              <a:rPr lang="en-US" altLang="en-US" smtClean="0"/>
              <a:t>Paleontologists have also discovered signs of parental care among dinosaurs</a:t>
            </a:r>
          </a:p>
          <a:p>
            <a:r>
              <a:rPr lang="en-US" altLang="en-US" smtClean="0"/>
              <a:t>Some anatomical evidence supports the hypothesis that at least some dinosaurs were endotherms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Dinosaurs, with the exception of birds, became extinct by the end of the Cretaceous (66 million years ago)</a:t>
            </a:r>
          </a:p>
          <a:p>
            <a:r>
              <a:rPr lang="en-US" altLang="en-US" smtClean="0"/>
              <a:t>Their extinction may have been partly caused by an asteroid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Functions of pharyngeal slits</a:t>
            </a:r>
          </a:p>
          <a:p>
            <a:pPr lvl="1"/>
            <a:r>
              <a:rPr lang="en-US" altLang="en-US" smtClean="0"/>
              <a:t>Suspension-feeding structures in many invertebrate chordates</a:t>
            </a:r>
          </a:p>
          <a:p>
            <a:pPr lvl="1"/>
            <a:r>
              <a:rPr lang="en-US" altLang="en-US" smtClean="0"/>
              <a:t>Gas exchange in vertebrates (except vertebrates with limbs, the tetrapods)</a:t>
            </a:r>
          </a:p>
          <a:p>
            <a:pPr lvl="1"/>
            <a:r>
              <a:rPr lang="en-US" altLang="en-US" smtClean="0"/>
              <a:t>Develop into parts of the ear, head, and neck in tetrapods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Lepidosaurs</a:t>
            </a:r>
            <a:endParaRPr lang="en-US" altLang="en-US" i="1" dirty="0" smtClean="0"/>
          </a:p>
        </p:txBody>
      </p:sp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One surviving lineage of lepidosaurs is represented by two species of lizard-like reptiles called tuataras</a:t>
            </a:r>
          </a:p>
          <a:p>
            <a:r>
              <a:rPr lang="en-US" altLang="en-US" smtClean="0"/>
              <a:t>Living tuataras are restricted to small islands off the coast of New Zealand</a:t>
            </a:r>
          </a:p>
          <a:p>
            <a:r>
              <a:rPr lang="en-US" altLang="en-US" smtClean="0"/>
              <a:t>They are threatened by introduced rats, which consume their eggs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34.29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7283" y="216143"/>
            <a:ext cx="277204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(a) Tuatara (</a:t>
            </a:r>
            <a:r>
              <a:rPr lang="en-US" sz="1300" b="1" i="1" dirty="0" err="1">
                <a:solidFill>
                  <a:srgbClr val="000000"/>
                </a:solidFill>
                <a:latin typeface="Arial"/>
              </a:rPr>
              <a:t>Sphenodon</a:t>
            </a:r>
            <a:r>
              <a:rPr lang="en-US" sz="13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b="1" i="1" dirty="0" err="1">
                <a:solidFill>
                  <a:srgbClr val="000000"/>
                </a:solidFill>
                <a:latin typeface="Arial"/>
              </a:rPr>
              <a:t>punctatus</a:t>
            </a:r>
            <a:r>
              <a:rPr lang="en-US" sz="13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807683" y="1316281"/>
            <a:ext cx="218861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56032" indent="-256032"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(c)	</a:t>
            </a:r>
            <a:r>
              <a:rPr lang="en-US" sz="1300" b="1" dirty="0" err="1" smtClean="0">
                <a:solidFill>
                  <a:srgbClr val="000000"/>
                </a:solidFill>
                <a:latin typeface="Arial"/>
              </a:rPr>
              <a:t>Wagler’s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 pit viper</a:t>
            </a:r>
            <a:br>
              <a:rPr lang="en-US" sz="13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Tropidolaemus</a:t>
            </a:r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wagleri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407258" y="2678356"/>
            <a:ext cx="257249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56032" indent="-256032"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(b)	Australian thorny devil lizard</a:t>
            </a:r>
            <a:br>
              <a:rPr lang="en-US" sz="13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Moloch </a:t>
            </a:r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horridus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332520" y="4432544"/>
            <a:ext cx="222945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56032" indent="-256032"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(d)	Black-breasted hill turtle</a:t>
            </a:r>
            <a:br>
              <a:rPr lang="en-US" sz="13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Geomyda</a:t>
            </a:r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spengleri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3945670" y="4627806"/>
            <a:ext cx="392440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(e) American alligator (</a:t>
            </a:r>
            <a:r>
              <a:rPr lang="en-US" sz="1300" b="1" i="1" dirty="0">
                <a:solidFill>
                  <a:srgbClr val="000000"/>
                </a:solidFill>
                <a:latin typeface="Arial"/>
              </a:rPr>
              <a:t>Alligator </a:t>
            </a:r>
            <a:r>
              <a:rPr lang="en-US" sz="1300" b="1" i="1" dirty="0" err="1">
                <a:solidFill>
                  <a:srgbClr val="000000"/>
                </a:solidFill>
                <a:latin typeface="Arial"/>
              </a:rPr>
              <a:t>mississippiensis</a:t>
            </a:r>
            <a:r>
              <a:rPr lang="en-US" sz="13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>
            <a:fillRect/>
          </a:stretch>
        </p:blipFill>
        <p:spPr>
          <a:xfrm>
            <a:off x="536448" y="1207008"/>
            <a:ext cx="8071104" cy="44439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34.29a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67647" y="5287734"/>
            <a:ext cx="508594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(a) Tuatara (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Sphenodon</a:t>
            </a:r>
            <a:r>
              <a:rPr lang="en-US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punctatus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other major living lineage of lepidosaurs consists of the squamates, the lizards and snakes</a:t>
            </a:r>
          </a:p>
          <a:p>
            <a:r>
              <a:rPr lang="en-US" altLang="en-US" smtClean="0"/>
              <a:t>Squamates range in size from the tiny Jaragua lizard at 16 mm long to the Komodo dragon at 3 m long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"/>
          <a:stretch>
            <a:fillRect/>
          </a:stretch>
        </p:blipFill>
        <p:spPr>
          <a:xfrm>
            <a:off x="673608" y="850392"/>
            <a:ext cx="7796784" cy="51572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34.29b</a:t>
            </a:r>
            <a:endParaRPr lang="en-US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25491" y="5642096"/>
            <a:ext cx="738484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(b) Australian thorny devil lizard (</a:t>
            </a:r>
            <a:r>
              <a:rPr lang="en-US" b="1" i="1" dirty="0" smtClean="0">
                <a:solidFill>
                  <a:srgbClr val="000000"/>
                </a:solidFill>
                <a:latin typeface="Arial"/>
              </a:rPr>
              <a:t>Moloch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horridus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Galápagos Marine Iguana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29bMarineIguana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Snakes are legless lepidosaurs that evolved from lizards with legs</a:t>
            </a:r>
          </a:p>
          <a:p>
            <a:r>
              <a:rPr lang="en-US" altLang="en-US" smtClean="0"/>
              <a:t>Snakes are carnivorous and have adaptations to aid in capture and consumption of prey, including</a:t>
            </a:r>
          </a:p>
          <a:p>
            <a:pPr lvl="1"/>
            <a:r>
              <a:rPr lang="en-US" altLang="en-US" smtClean="0"/>
              <a:t>Chemical sensors</a:t>
            </a:r>
          </a:p>
          <a:p>
            <a:pPr lvl="1"/>
            <a:r>
              <a:rPr lang="en-US" altLang="en-US" smtClean="0"/>
              <a:t>Heat-detecting organs</a:t>
            </a:r>
          </a:p>
          <a:p>
            <a:pPr lvl="1"/>
            <a:r>
              <a:rPr lang="en-US" altLang="en-US" smtClean="0"/>
              <a:t>Venom </a:t>
            </a:r>
          </a:p>
          <a:p>
            <a:pPr lvl="1"/>
            <a:r>
              <a:rPr lang="en-US" altLang="en-US" smtClean="0"/>
              <a:t>Loosely articulated jawbones and elastic skin</a:t>
            </a:r>
          </a:p>
          <a:p>
            <a:pPr lvl="1"/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"/>
          <a:stretch>
            <a:fillRect/>
          </a:stretch>
        </p:blipFill>
        <p:spPr>
          <a:xfrm>
            <a:off x="2337816" y="432816"/>
            <a:ext cx="4468368" cy="59923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34.29c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372091" y="5726967"/>
            <a:ext cx="408349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(c)	</a:t>
            </a:r>
            <a:r>
              <a:rPr lang="en-US" b="1" dirty="0" err="1" smtClean="0">
                <a:solidFill>
                  <a:srgbClr val="000000"/>
                </a:solidFill>
                <a:latin typeface="Arial"/>
              </a:rPr>
              <a:t>Wagler’s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 pit viper</a:t>
            </a:r>
            <a:br>
              <a:rPr lang="en-US" b="1" dirty="0" smtClean="0">
                <a:solidFill>
                  <a:srgbClr val="000000"/>
                </a:solidFill>
                <a:latin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Tropidolaemus</a:t>
            </a:r>
            <a:r>
              <a:rPr lang="en-US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wagleri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Snake Ritual Wrestling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29cSnakesWrestle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3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Turtles</a:t>
            </a:r>
            <a:endParaRPr lang="en-US" altLang="en-US" i="1" dirty="0" smtClean="0"/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Turtles have several distinctive traits including the lack of holes in the skull behind the eye socket</a:t>
            </a:r>
          </a:p>
          <a:p>
            <a:r>
              <a:rPr lang="en-US" altLang="en-US" smtClean="0"/>
              <a:t>New fossil evidence indicates that turtles once had, but lost, the skull holes over the course of evolution</a:t>
            </a:r>
          </a:p>
          <a:p>
            <a:r>
              <a:rPr lang="en-US" altLang="en-US" smtClean="0"/>
              <a:t>All turtles have a boxlike shell made of upper and lower shields that are fused to the vertebrae, clavicles, and ribs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Muscular, Post-Anal Tail</a:t>
            </a:r>
            <a:endParaRPr lang="en-US" altLang="en-US" i="1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Chordates have a tail posterior to the anus</a:t>
            </a:r>
          </a:p>
          <a:p>
            <a:r>
              <a:rPr lang="en-US" altLang="en-US" smtClean="0"/>
              <a:t>In many species, the tail is greatly reduced during embryonic development</a:t>
            </a:r>
          </a:p>
          <a:p>
            <a:r>
              <a:rPr lang="en-US" altLang="en-US" smtClean="0"/>
              <a:t>The tail contains skeletal elements and muscles</a:t>
            </a:r>
          </a:p>
          <a:p>
            <a:r>
              <a:rPr lang="en-US" altLang="en-US" smtClean="0"/>
              <a:t>It provides propelling force in many aquatic species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3"/>
          <a:stretch>
            <a:fillRect/>
          </a:stretch>
        </p:blipFill>
        <p:spPr>
          <a:xfrm>
            <a:off x="1078992" y="1395984"/>
            <a:ext cx="6986016" cy="40660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34.29d</a:t>
            </a:r>
            <a:endParaRPr lang="en-US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1125660" y="5093799"/>
            <a:ext cx="707886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10" b="1" dirty="0" smtClean="0">
                <a:solidFill>
                  <a:srgbClr val="000000"/>
                </a:solidFill>
                <a:latin typeface="Arial"/>
              </a:rPr>
              <a:t>(d) Black-breasted hill turtle (</a:t>
            </a:r>
            <a:r>
              <a:rPr lang="en-US" sz="2310" b="1" i="1" dirty="0" err="1" smtClean="0">
                <a:solidFill>
                  <a:srgbClr val="000000"/>
                </a:solidFill>
                <a:latin typeface="Arial"/>
              </a:rPr>
              <a:t>Geomyda</a:t>
            </a:r>
            <a:r>
              <a:rPr lang="en-US" sz="231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10" b="1" i="1" dirty="0" err="1" smtClean="0">
                <a:solidFill>
                  <a:srgbClr val="000000"/>
                </a:solidFill>
                <a:latin typeface="Arial"/>
              </a:rPr>
              <a:t>spengleri</a:t>
            </a:r>
            <a:r>
              <a:rPr lang="en-US" sz="231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231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Galápagos Tortoise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29dTortoise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Some turtles have adapted to deserts and others live entirely in ponds and rivers</a:t>
            </a:r>
          </a:p>
          <a:p>
            <a:r>
              <a:rPr lang="en-US" altLang="en-US" smtClean="0"/>
              <a:t>The largest turtles live in the sea</a:t>
            </a:r>
          </a:p>
          <a:p>
            <a:r>
              <a:rPr lang="en-US" altLang="en-US" smtClean="0"/>
              <a:t>Many species of sea turtles are endangered by accidental capture in fishing nets or development of beaches where they lay eggs</a:t>
            </a:r>
          </a:p>
          <a:p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Crocodilians</a:t>
            </a:r>
            <a:endParaRPr lang="en-US" altLang="en-US" i="1" dirty="0" smtClean="0"/>
          </a:p>
        </p:txBody>
      </p:sp>
      <p:sp>
        <p:nvSpPr>
          <p:cNvPr id="280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Crocodilians (alligators and crocodiles) belong to an archosaur lineage that dates back to the late Triassic</a:t>
            </a:r>
          </a:p>
          <a:p>
            <a:r>
              <a:rPr lang="en-US" altLang="en-US" smtClean="0"/>
              <a:t>Living crocodilians are restricted to warm regions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7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>
            <a:fillRect/>
          </a:stretch>
        </p:blipFill>
        <p:spPr>
          <a:xfrm>
            <a:off x="298704" y="1737360"/>
            <a:ext cx="8546592" cy="3383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34.29e</a:t>
            </a:r>
            <a:endParaRPr lang="en-US"/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339359" y="4765064"/>
            <a:ext cx="721973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(e) American alligator (</a:t>
            </a:r>
            <a:r>
              <a:rPr lang="en-US" b="1" i="1" dirty="0">
                <a:solidFill>
                  <a:srgbClr val="000000"/>
                </a:solidFill>
                <a:latin typeface="Arial"/>
              </a:rPr>
              <a:t>Alligator 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mississippiensis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9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Birds</a:t>
            </a:r>
            <a:endParaRPr lang="en-US" altLang="en-US" i="1" dirty="0" smtClean="0"/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Birds are archosaurs, but almost every feature of their reptilian anatomy has undergone modification in their adaptation to flight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Derived Characters of Birds</a:t>
            </a:r>
          </a:p>
          <a:p>
            <a:r>
              <a:rPr lang="en-US" dirty="0" smtClean="0"/>
              <a:t>Many characters of birds are adaptations that facilitate flight</a:t>
            </a:r>
          </a:p>
          <a:p>
            <a:r>
              <a:rPr lang="en-US" dirty="0" smtClean="0"/>
              <a:t>The major adaptation is wings with keratin feathers</a:t>
            </a:r>
          </a:p>
          <a:p>
            <a:r>
              <a:rPr lang="en-US" dirty="0" smtClean="0"/>
              <a:t>Weight-saving adaptations that improve the efficiency of flight include lack of a urinary bladder, females with only one ovary, small gonads, and loss of teeth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>
            <a:fillRect/>
          </a:stretch>
        </p:blipFill>
        <p:spPr>
          <a:xfrm>
            <a:off x="298704" y="600456"/>
            <a:ext cx="8546592" cy="5657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34.30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509961" y="2133602"/>
            <a:ext cx="89768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Finger 1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751386" y="2727327"/>
            <a:ext cx="20005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(b) Bone structure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22261" y="3275015"/>
            <a:ext cx="9084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(a) Wing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333624" y="3852865"/>
            <a:ext cx="9233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Forearm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982661" y="454342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Shaft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27399" y="4071940"/>
            <a:ext cx="57291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Wrist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111624" y="453072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Shaft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111624" y="4813302"/>
            <a:ext cx="5257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Barb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4111624" y="5095877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Barbule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111624" y="5378452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Hook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681661" y="3105152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Palm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6011175" y="3441702"/>
            <a:ext cx="89768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Finger 2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6219138" y="3908427"/>
            <a:ext cx="89768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Finger 3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25436" y="4751390"/>
            <a:ext cx="5386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Vane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334961" y="5973765"/>
            <a:ext cx="224420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(c) Feather structure</a:t>
            </a:r>
          </a:p>
        </p:txBody>
      </p:sp>
      <p:sp>
        <p:nvSpPr>
          <p:cNvPr id="21" name="Freeform 20"/>
          <p:cNvSpPr/>
          <p:nvPr/>
        </p:nvSpPr>
        <p:spPr>
          <a:xfrm>
            <a:off x="1322730" y="4080701"/>
            <a:ext cx="153670" cy="490270"/>
          </a:xfrm>
          <a:custGeom>
            <a:avLst/>
            <a:gdLst>
              <a:gd name="connsiteX0" fmla="*/ 6350 w 153670"/>
              <a:gd name="connsiteY0" fmla="*/ 483920 h 490270"/>
              <a:gd name="connsiteX1" fmla="*/ 147319 w 153670"/>
              <a:gd name="connsiteY1" fmla="*/ 6350 h 4902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3670" h="490270">
                <a:moveTo>
                  <a:pt x="6350" y="483920"/>
                </a:moveTo>
                <a:lnTo>
                  <a:pt x="147319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873572" y="4438041"/>
            <a:ext cx="83864" cy="411797"/>
          </a:xfrm>
          <a:custGeom>
            <a:avLst/>
            <a:gdLst>
              <a:gd name="connsiteX0" fmla="*/ 6350 w 83864"/>
              <a:gd name="connsiteY0" fmla="*/ 405447 h 411797"/>
              <a:gd name="connsiteX1" fmla="*/ 77514 w 83864"/>
              <a:gd name="connsiteY1" fmla="*/ 6350 h 411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64" h="411797">
                <a:moveTo>
                  <a:pt x="6350" y="405447"/>
                </a:moveTo>
                <a:lnTo>
                  <a:pt x="77514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2782049" y="2702447"/>
            <a:ext cx="515581" cy="1202842"/>
          </a:xfrm>
          <a:custGeom>
            <a:avLst/>
            <a:gdLst>
              <a:gd name="connsiteX0" fmla="*/ 218503 w 515581"/>
              <a:gd name="connsiteY0" fmla="*/ 6350 h 1202842"/>
              <a:gd name="connsiteX1" fmla="*/ 6350 w 515581"/>
              <a:gd name="connsiteY1" fmla="*/ 1196492 h 1202842"/>
              <a:gd name="connsiteX2" fmla="*/ 509231 w 515581"/>
              <a:gd name="connsiteY2" fmla="*/ 216141 h 12028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15581" h="1202842">
                <a:moveTo>
                  <a:pt x="218503" y="6350"/>
                </a:moveTo>
                <a:lnTo>
                  <a:pt x="6350" y="1196492"/>
                </a:lnTo>
                <a:lnTo>
                  <a:pt x="509231" y="21614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3589464" y="2926182"/>
            <a:ext cx="533044" cy="1186992"/>
          </a:xfrm>
          <a:custGeom>
            <a:avLst/>
            <a:gdLst>
              <a:gd name="connsiteX0" fmla="*/ 6350 w 533044"/>
              <a:gd name="connsiteY0" fmla="*/ 1180642 h 1186992"/>
              <a:gd name="connsiteX1" fmla="*/ 526694 w 533044"/>
              <a:gd name="connsiteY1" fmla="*/ 6350 h 11869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3044" h="1186992">
                <a:moveTo>
                  <a:pt x="6350" y="1180642"/>
                </a:moveTo>
                <a:lnTo>
                  <a:pt x="526694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4034129" y="2382890"/>
            <a:ext cx="254876" cy="574992"/>
          </a:xfrm>
          <a:custGeom>
            <a:avLst/>
            <a:gdLst>
              <a:gd name="connsiteX0" fmla="*/ 6350 w 254876"/>
              <a:gd name="connsiteY0" fmla="*/ 6349 h 574992"/>
              <a:gd name="connsiteX1" fmla="*/ 248526 w 254876"/>
              <a:gd name="connsiteY1" fmla="*/ 568642 h 5749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876" h="574992">
                <a:moveTo>
                  <a:pt x="6350" y="6349"/>
                </a:moveTo>
                <a:lnTo>
                  <a:pt x="248526" y="56864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4494504" y="3210840"/>
            <a:ext cx="1158265" cy="105283"/>
          </a:xfrm>
          <a:custGeom>
            <a:avLst/>
            <a:gdLst>
              <a:gd name="connsiteX0" fmla="*/ 12013 w 1158265"/>
              <a:gd name="connsiteY0" fmla="*/ 6350 h 105283"/>
              <a:gd name="connsiteX1" fmla="*/ 1151915 w 1158265"/>
              <a:gd name="connsiteY1" fmla="*/ 6350 h 105283"/>
              <a:gd name="connsiteX2" fmla="*/ 6350 w 1158265"/>
              <a:gd name="connsiteY2" fmla="*/ 98933 h 1052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158265" h="105283">
                <a:moveTo>
                  <a:pt x="12013" y="6350"/>
                </a:moveTo>
                <a:lnTo>
                  <a:pt x="1151915" y="6350"/>
                </a:lnTo>
                <a:lnTo>
                  <a:pt x="6350" y="9893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4808588" y="3438627"/>
            <a:ext cx="1160170" cy="138176"/>
          </a:xfrm>
          <a:custGeom>
            <a:avLst/>
            <a:gdLst>
              <a:gd name="connsiteX0" fmla="*/ 1153820 w 1160170"/>
              <a:gd name="connsiteY0" fmla="*/ 131825 h 138176"/>
              <a:gd name="connsiteX1" fmla="*/ 6350 w 1160170"/>
              <a:gd name="connsiteY1" fmla="*/ 6350 h 1381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60170" h="138176">
                <a:moveTo>
                  <a:pt x="1153820" y="13182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4787633" y="3520327"/>
            <a:ext cx="1385785" cy="498106"/>
          </a:xfrm>
          <a:custGeom>
            <a:avLst/>
            <a:gdLst>
              <a:gd name="connsiteX0" fmla="*/ 1379435 w 1385785"/>
              <a:gd name="connsiteY0" fmla="*/ 491756 h 498106"/>
              <a:gd name="connsiteX1" fmla="*/ 6350 w 1385785"/>
              <a:gd name="connsiteY1" fmla="*/ 6350 h 4981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85785" h="498106">
                <a:moveTo>
                  <a:pt x="1379435" y="491756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767759" y="4656964"/>
            <a:ext cx="314502" cy="96393"/>
          </a:xfrm>
          <a:custGeom>
            <a:avLst/>
            <a:gdLst>
              <a:gd name="connsiteX0" fmla="*/ 308152 w 314502"/>
              <a:gd name="connsiteY0" fmla="*/ 6350 h 96393"/>
              <a:gd name="connsiteX1" fmla="*/ 6350 w 314502"/>
              <a:gd name="connsiteY1" fmla="*/ 90042 h 963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4502" h="96393">
                <a:moveTo>
                  <a:pt x="308152" y="6350"/>
                </a:moveTo>
                <a:lnTo>
                  <a:pt x="6350" y="9004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3375393" y="4926775"/>
            <a:ext cx="716635" cy="173354"/>
          </a:xfrm>
          <a:custGeom>
            <a:avLst/>
            <a:gdLst>
              <a:gd name="connsiteX0" fmla="*/ 710285 w 716635"/>
              <a:gd name="connsiteY0" fmla="*/ 6350 h 173354"/>
              <a:gd name="connsiteX1" fmla="*/ 6350 w 716635"/>
              <a:gd name="connsiteY1" fmla="*/ 167005 h 173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6635" h="173354">
                <a:moveTo>
                  <a:pt x="710285" y="6350"/>
                </a:moveTo>
                <a:lnTo>
                  <a:pt x="6350" y="16700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2854642" y="5205235"/>
            <a:ext cx="1237386" cy="133438"/>
          </a:xfrm>
          <a:custGeom>
            <a:avLst/>
            <a:gdLst>
              <a:gd name="connsiteX0" fmla="*/ 1231036 w 1237386"/>
              <a:gd name="connsiteY0" fmla="*/ 6350 h 133438"/>
              <a:gd name="connsiteX1" fmla="*/ 6350 w 1237386"/>
              <a:gd name="connsiteY1" fmla="*/ 127088 h 1334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37386" h="133438">
                <a:moveTo>
                  <a:pt x="1231036" y="6350"/>
                </a:moveTo>
                <a:lnTo>
                  <a:pt x="6350" y="12708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2696743" y="5479378"/>
            <a:ext cx="1395285" cy="232206"/>
          </a:xfrm>
          <a:custGeom>
            <a:avLst/>
            <a:gdLst>
              <a:gd name="connsiteX0" fmla="*/ 1388935 w 1395285"/>
              <a:gd name="connsiteY0" fmla="*/ 6350 h 232206"/>
              <a:gd name="connsiteX1" fmla="*/ 6350 w 1395285"/>
              <a:gd name="connsiteY1" fmla="*/ 225856 h 2322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95285" h="232206">
                <a:moveTo>
                  <a:pt x="1388935" y="6350"/>
                </a:moveTo>
                <a:lnTo>
                  <a:pt x="6350" y="22585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"/>
          <a:stretch>
            <a:fillRect/>
          </a:stretch>
        </p:blipFill>
        <p:spPr>
          <a:xfrm>
            <a:off x="298704" y="774192"/>
            <a:ext cx="8546592" cy="53096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34.30a</a:t>
            </a:r>
            <a:endParaRPr 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0202" y="2306641"/>
            <a:ext cx="120917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20" b="1" dirty="0">
                <a:solidFill>
                  <a:srgbClr val="000000"/>
                </a:solidFill>
                <a:latin typeface="Arial"/>
              </a:rPr>
              <a:t>(a) Wing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908304" y="3055942"/>
            <a:ext cx="123271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50" b="1" dirty="0">
                <a:solidFill>
                  <a:srgbClr val="000000"/>
                </a:solidFill>
                <a:latin typeface="Arial"/>
              </a:rPr>
              <a:t>Forearm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66810" y="3937005"/>
            <a:ext cx="7694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Shaft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187833" y="3332169"/>
            <a:ext cx="76386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50" b="1">
                <a:solidFill>
                  <a:srgbClr val="000000"/>
                </a:solidFill>
                <a:latin typeface="Arial"/>
              </a:rPr>
              <a:t>Wrist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195895" y="3929067"/>
            <a:ext cx="7694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50" b="1">
                <a:solidFill>
                  <a:srgbClr val="000000"/>
                </a:solidFill>
                <a:latin typeface="Arial"/>
              </a:rPr>
              <a:t>Shaft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195895" y="4287850"/>
            <a:ext cx="70211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50" b="1">
                <a:solidFill>
                  <a:srgbClr val="000000"/>
                </a:solidFill>
                <a:latin typeface="Arial"/>
              </a:rPr>
              <a:t>Barb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195895" y="4646633"/>
            <a:ext cx="114614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50" b="1">
                <a:solidFill>
                  <a:srgbClr val="000000"/>
                </a:solidFill>
                <a:latin typeface="Arial"/>
              </a:rPr>
              <a:t>Barbule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195895" y="5005416"/>
            <a:ext cx="7694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50" b="1">
                <a:solidFill>
                  <a:srgbClr val="000000"/>
                </a:solidFill>
                <a:latin typeface="Arial"/>
              </a:rPr>
              <a:t>Hook</a:t>
            </a: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323848" y="4287843"/>
            <a:ext cx="71878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Vane</a:t>
            </a: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319095" y="5726144"/>
            <a:ext cx="29944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320" b="1" dirty="0">
                <a:solidFill>
                  <a:srgbClr val="000000"/>
                </a:solidFill>
                <a:latin typeface="Arial"/>
              </a:rPr>
              <a:t>(c) Feather structure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391814" y="801688"/>
            <a:ext cx="115576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20" b="1" dirty="0">
                <a:solidFill>
                  <a:srgbClr val="000000"/>
                </a:solidFill>
                <a:latin typeface="Arial"/>
              </a:rPr>
              <a:t>Finger 1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925464" y="2020888"/>
            <a:ext cx="71173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20" b="1">
                <a:solidFill>
                  <a:srgbClr val="000000"/>
                </a:solidFill>
                <a:latin typeface="Arial"/>
              </a:rPr>
              <a:t>Palm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7331069" y="2542383"/>
            <a:ext cx="115576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20" b="1">
                <a:solidFill>
                  <a:srgbClr val="000000"/>
                </a:solidFill>
                <a:latin typeface="Arial"/>
              </a:rPr>
              <a:t>Finger 2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7686668" y="3130551"/>
            <a:ext cx="115576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20" b="1">
                <a:solidFill>
                  <a:srgbClr val="000000"/>
                </a:solidFill>
                <a:latin typeface="Arial"/>
              </a:rPr>
              <a:t>Finger 3</a:t>
            </a:r>
          </a:p>
        </p:txBody>
      </p:sp>
      <p:sp>
        <p:nvSpPr>
          <p:cNvPr id="56" name="Freeform 55"/>
          <p:cNvSpPr/>
          <p:nvPr/>
        </p:nvSpPr>
        <p:spPr>
          <a:xfrm>
            <a:off x="1607783" y="3342427"/>
            <a:ext cx="194017" cy="626948"/>
          </a:xfrm>
          <a:custGeom>
            <a:avLst/>
            <a:gdLst>
              <a:gd name="connsiteX0" fmla="*/ 6350 w 194017"/>
              <a:gd name="connsiteY0" fmla="*/ 620598 h 626948"/>
              <a:gd name="connsiteX1" fmla="*/ 187667 w 194017"/>
              <a:gd name="connsiteY1" fmla="*/ 6350 h 6269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4017" h="626948">
                <a:moveTo>
                  <a:pt x="6350" y="620598"/>
                </a:moveTo>
                <a:lnTo>
                  <a:pt x="18766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706358" y="3802027"/>
            <a:ext cx="427957" cy="539546"/>
          </a:xfrm>
          <a:custGeom>
            <a:avLst/>
            <a:gdLst>
              <a:gd name="connsiteX0" fmla="*/ 6350 w 427957"/>
              <a:gd name="connsiteY0" fmla="*/ 533196 h 539546"/>
              <a:gd name="connsiteX1" fmla="*/ 421607 w 427957"/>
              <a:gd name="connsiteY1" fmla="*/ 6350 h 5395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7957" h="539546">
                <a:moveTo>
                  <a:pt x="6350" y="533196"/>
                </a:moveTo>
                <a:lnTo>
                  <a:pt x="42160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3484678" y="1569786"/>
            <a:ext cx="659511" cy="1543405"/>
          </a:xfrm>
          <a:custGeom>
            <a:avLst/>
            <a:gdLst>
              <a:gd name="connsiteX0" fmla="*/ 279234 w 659511"/>
              <a:gd name="connsiteY0" fmla="*/ 6350 h 1543405"/>
              <a:gd name="connsiteX1" fmla="*/ 6350 w 659511"/>
              <a:gd name="connsiteY1" fmla="*/ 1537055 h 1543405"/>
              <a:gd name="connsiteX2" fmla="*/ 653161 w 659511"/>
              <a:gd name="connsiteY2" fmla="*/ 276174 h 1543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59511" h="1543405">
                <a:moveTo>
                  <a:pt x="279234" y="6350"/>
                </a:moveTo>
                <a:lnTo>
                  <a:pt x="6350" y="1537055"/>
                </a:lnTo>
                <a:lnTo>
                  <a:pt x="653161" y="27617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4523157" y="1857543"/>
            <a:ext cx="681977" cy="1523034"/>
          </a:xfrm>
          <a:custGeom>
            <a:avLst/>
            <a:gdLst>
              <a:gd name="connsiteX0" fmla="*/ 6350 w 681977"/>
              <a:gd name="connsiteY0" fmla="*/ 1516684 h 1523034"/>
              <a:gd name="connsiteX1" fmla="*/ 675627 w 681977"/>
              <a:gd name="connsiteY1" fmla="*/ 6350 h 15230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81977" h="1523034">
                <a:moveTo>
                  <a:pt x="6350" y="1516684"/>
                </a:moveTo>
                <a:lnTo>
                  <a:pt x="67562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5028058" y="1097309"/>
            <a:ext cx="391172" cy="797369"/>
          </a:xfrm>
          <a:custGeom>
            <a:avLst/>
            <a:gdLst>
              <a:gd name="connsiteX0" fmla="*/ 6350 w 391172"/>
              <a:gd name="connsiteY0" fmla="*/ 6349 h 797369"/>
              <a:gd name="connsiteX1" fmla="*/ 384822 w 391172"/>
              <a:gd name="connsiteY1" fmla="*/ 791019 h 7973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1172" h="797369">
                <a:moveTo>
                  <a:pt x="6350" y="6349"/>
                </a:moveTo>
                <a:lnTo>
                  <a:pt x="384822" y="79101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5687188" y="2160565"/>
            <a:ext cx="1222603" cy="194856"/>
          </a:xfrm>
          <a:custGeom>
            <a:avLst/>
            <a:gdLst>
              <a:gd name="connsiteX0" fmla="*/ 13652 w 1222603"/>
              <a:gd name="connsiteY0" fmla="*/ 69430 h 194856"/>
              <a:gd name="connsiteX1" fmla="*/ 1216253 w 1222603"/>
              <a:gd name="connsiteY1" fmla="*/ 6350 h 194856"/>
              <a:gd name="connsiteX2" fmla="*/ 6350 w 1222603"/>
              <a:gd name="connsiteY2" fmla="*/ 188506 h 1948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222603" h="194856">
                <a:moveTo>
                  <a:pt x="13652" y="69430"/>
                </a:moveTo>
                <a:lnTo>
                  <a:pt x="1216253" y="6350"/>
                </a:lnTo>
                <a:lnTo>
                  <a:pt x="6350" y="18850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6091163" y="2516635"/>
            <a:ext cx="1209979" cy="159270"/>
          </a:xfrm>
          <a:custGeom>
            <a:avLst/>
            <a:gdLst>
              <a:gd name="connsiteX0" fmla="*/ 1203629 w 1209979"/>
              <a:gd name="connsiteY0" fmla="*/ 152920 h 159270"/>
              <a:gd name="connsiteX1" fmla="*/ 6350 w 1209979"/>
              <a:gd name="connsiteY1" fmla="*/ 6350 h 1592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09979" h="159270">
                <a:moveTo>
                  <a:pt x="1203629" y="15292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6064200" y="2621702"/>
            <a:ext cx="1606207" cy="639927"/>
          </a:xfrm>
          <a:custGeom>
            <a:avLst/>
            <a:gdLst>
              <a:gd name="connsiteX0" fmla="*/ 1599856 w 1606207"/>
              <a:gd name="connsiteY0" fmla="*/ 633577 h 639927"/>
              <a:gd name="connsiteX1" fmla="*/ 6350 w 1606207"/>
              <a:gd name="connsiteY1" fmla="*/ 6350 h 6399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6207" h="639927">
                <a:moveTo>
                  <a:pt x="1599856" y="633577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4752481" y="4083586"/>
            <a:ext cx="400862" cy="120357"/>
          </a:xfrm>
          <a:custGeom>
            <a:avLst/>
            <a:gdLst>
              <a:gd name="connsiteX0" fmla="*/ 394513 w 400862"/>
              <a:gd name="connsiteY0" fmla="*/ 6350 h 120357"/>
              <a:gd name="connsiteX1" fmla="*/ 6350 w 400862"/>
              <a:gd name="connsiteY1" fmla="*/ 114007 h 1203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0862" h="120357">
                <a:moveTo>
                  <a:pt x="394513" y="6350"/>
                </a:moveTo>
                <a:lnTo>
                  <a:pt x="6350" y="11400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4247847" y="4430627"/>
            <a:ext cx="918057" cy="219329"/>
          </a:xfrm>
          <a:custGeom>
            <a:avLst/>
            <a:gdLst>
              <a:gd name="connsiteX0" fmla="*/ 911707 w 918057"/>
              <a:gd name="connsiteY0" fmla="*/ 6350 h 219329"/>
              <a:gd name="connsiteX1" fmla="*/ 6350 w 918057"/>
              <a:gd name="connsiteY1" fmla="*/ 212978 h 2193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18057" h="219329">
                <a:moveTo>
                  <a:pt x="911707" y="6350"/>
                </a:moveTo>
                <a:lnTo>
                  <a:pt x="6350" y="21297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3578074" y="4788754"/>
            <a:ext cx="1587830" cy="167982"/>
          </a:xfrm>
          <a:custGeom>
            <a:avLst/>
            <a:gdLst>
              <a:gd name="connsiteX0" fmla="*/ 1581480 w 1587830"/>
              <a:gd name="connsiteY0" fmla="*/ 6350 h 167982"/>
              <a:gd name="connsiteX1" fmla="*/ 6350 w 1587830"/>
              <a:gd name="connsiteY1" fmla="*/ 161633 h 1679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7830" h="167982">
                <a:moveTo>
                  <a:pt x="1581480" y="6350"/>
                </a:moveTo>
                <a:lnTo>
                  <a:pt x="6350" y="16163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3374976" y="5141357"/>
            <a:ext cx="1790928" cy="295008"/>
          </a:xfrm>
          <a:custGeom>
            <a:avLst/>
            <a:gdLst>
              <a:gd name="connsiteX0" fmla="*/ 1784578 w 1790928"/>
              <a:gd name="connsiteY0" fmla="*/ 6350 h 295008"/>
              <a:gd name="connsiteX1" fmla="*/ 6350 w 1790928"/>
              <a:gd name="connsiteY1" fmla="*/ 288658 h 2950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90928" h="295008">
                <a:moveTo>
                  <a:pt x="1784578" y="6350"/>
                </a:moveTo>
                <a:lnTo>
                  <a:pt x="6350" y="28865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34.30b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2249424"/>
            <a:ext cx="5224272" cy="23591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Lancelets</a:t>
            </a:r>
            <a:endParaRPr lang="en-US" altLang="en-US" dirty="0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Lancelets</a:t>
            </a:r>
            <a:r>
              <a:rPr lang="en-US" altLang="en-US" smtClean="0"/>
              <a:t> (Cephalochordata) are named for their bladelike shape</a:t>
            </a:r>
          </a:p>
          <a:p>
            <a:r>
              <a:rPr lang="en-US" altLang="en-US" smtClean="0"/>
              <a:t>They are marine suspension feeders that retain characteristics of the chordate body plan as adults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7"/>
          <a:stretch>
            <a:fillRect/>
          </a:stretch>
        </p:blipFill>
        <p:spPr>
          <a:xfrm>
            <a:off x="1389888" y="2295144"/>
            <a:ext cx="6364224" cy="22677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34.30c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29847" y="4200283"/>
            <a:ext cx="265136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(c) 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Bone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Flapping Geese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30FlappingGeese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Soaring Hawk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30SoaringHawk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Swans Taking Flight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30SwansTakeFlight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Flight enhances hunting and scavenging, escape from terrestrial predators, and migration</a:t>
            </a:r>
          </a:p>
          <a:p>
            <a:r>
              <a:rPr lang="en-US" altLang="en-US" smtClean="0"/>
              <a:t>Flight requires a great expenditure of energy, acute vision, and fine muscle control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Birds generally display complex behaviors including elaborate courtship rituals</a:t>
            </a:r>
          </a:p>
          <a:p>
            <a:r>
              <a:rPr lang="en-US" altLang="en-US" smtClean="0"/>
              <a:t>Fertilization is internal</a:t>
            </a:r>
          </a:p>
          <a:p>
            <a:r>
              <a:rPr lang="en-US" altLang="en-US" smtClean="0"/>
              <a:t>Eggs and the developing embryos inside must be kept warm through brooding by one or both parents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Origin of Birds</a:t>
            </a:r>
          </a:p>
          <a:p>
            <a:r>
              <a:rPr lang="en-US" dirty="0" smtClean="0"/>
              <a:t>Birds probably descended from small </a:t>
            </a:r>
            <a:r>
              <a:rPr lang="en-US" dirty="0" err="1" smtClean="0"/>
              <a:t>theropods</a:t>
            </a:r>
            <a:r>
              <a:rPr lang="en-US" dirty="0" smtClean="0"/>
              <a:t>, a group of carnivorous dinosaurs</a:t>
            </a:r>
          </a:p>
          <a:p>
            <a:r>
              <a:rPr lang="en-US" dirty="0" smtClean="0"/>
              <a:t>Feathers evolved long before powered flight</a:t>
            </a:r>
          </a:p>
          <a:p>
            <a:r>
              <a:rPr lang="en-US" dirty="0" smtClean="0"/>
              <a:t>Early feathers might have evolved for insulation, camouflage, or courtship display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By 160 million years ago, feathered </a:t>
            </a:r>
            <a:r>
              <a:rPr lang="en-US" altLang="en-US" dirty="0" err="1" smtClean="0"/>
              <a:t>theropods</a:t>
            </a:r>
            <a:r>
              <a:rPr lang="en-US" altLang="en-US" dirty="0" smtClean="0"/>
              <a:t> had evolved into birds</a:t>
            </a:r>
          </a:p>
          <a:p>
            <a:r>
              <a:rPr lang="en-US" altLang="en-US" i="1" dirty="0" smtClean="0"/>
              <a:t>Archaeopteryx</a:t>
            </a:r>
            <a:r>
              <a:rPr lang="en-US" altLang="en-US" dirty="0" smtClean="0"/>
              <a:t> remains the oldest bird known</a:t>
            </a:r>
          </a:p>
          <a:p>
            <a:r>
              <a:rPr lang="en-US" altLang="en-US" dirty="0" smtClean="0"/>
              <a:t>It had feathered wings, but retained ancestral characters such as teeth, claws, and a long tail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075944" y="213360"/>
            <a:ext cx="69921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34.31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07747" y="492125"/>
            <a:ext cx="19761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Toothed beak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530635" y="204788"/>
            <a:ext cx="149932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Wing claw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112497" y="5138738"/>
            <a:ext cx="1843453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Airfoil wing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with contour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feathers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3720760" y="5715000"/>
            <a:ext cx="227786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Long tail with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many vertebrae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734050" y="4711700"/>
            <a:ext cx="965200" cy="1155700"/>
          </a:xfrm>
          <a:custGeom>
            <a:avLst/>
            <a:gdLst>
              <a:gd name="connsiteX0" fmla="*/ 965200 w 965200"/>
              <a:gd name="connsiteY0" fmla="*/ 0 h 1155700"/>
              <a:gd name="connsiteX1" fmla="*/ 0 w 965200"/>
              <a:gd name="connsiteY1" fmla="*/ 11557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5200" h="1155700">
                <a:moveTo>
                  <a:pt x="965200" y="0"/>
                </a:moveTo>
                <a:lnTo>
                  <a:pt x="0" y="1155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063750" y="4152900"/>
            <a:ext cx="349250" cy="990600"/>
          </a:xfrm>
          <a:custGeom>
            <a:avLst/>
            <a:gdLst>
              <a:gd name="connsiteX0" fmla="*/ 349250 w 349250"/>
              <a:gd name="connsiteY0" fmla="*/ 0 h 990600"/>
              <a:gd name="connsiteX1" fmla="*/ 0 w 349250"/>
              <a:gd name="connsiteY1" fmla="*/ 9906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9250" h="990600">
                <a:moveTo>
                  <a:pt x="349250" y="0"/>
                </a:moveTo>
                <a:lnTo>
                  <a:pt x="0" y="9906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50731" y="390525"/>
            <a:ext cx="676275" cy="390525"/>
          </a:xfrm>
          <a:custGeom>
            <a:avLst/>
            <a:gdLst>
              <a:gd name="connsiteX0" fmla="*/ 0 w 676275"/>
              <a:gd name="connsiteY0" fmla="*/ 390525 h 390525"/>
              <a:gd name="connsiteX1" fmla="*/ 676275 w 676275"/>
              <a:gd name="connsiteY1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275" h="390525">
                <a:moveTo>
                  <a:pt x="0" y="390525"/>
                </a:moveTo>
                <a:lnTo>
                  <a:pt x="6762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205163" y="697706"/>
            <a:ext cx="502443" cy="328613"/>
          </a:xfrm>
          <a:custGeom>
            <a:avLst/>
            <a:gdLst>
              <a:gd name="connsiteX0" fmla="*/ 0 w 502443"/>
              <a:gd name="connsiteY0" fmla="*/ 0 h 328613"/>
              <a:gd name="connsiteX1" fmla="*/ 502443 w 502443"/>
              <a:gd name="connsiteY1" fmla="*/ 328613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3" h="328613">
                <a:moveTo>
                  <a:pt x="0" y="0"/>
                </a:moveTo>
                <a:lnTo>
                  <a:pt x="502443" y="3286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 smtClean="0"/>
              <a:t>Living Birds</a:t>
            </a:r>
          </a:p>
          <a:p>
            <a:r>
              <a:rPr lang="en-US" altLang="en-US" dirty="0" smtClean="0"/>
              <a:t>Living birds belong to the clade </a:t>
            </a:r>
            <a:r>
              <a:rPr lang="en-US" altLang="en-US" dirty="0" err="1" smtClean="0"/>
              <a:t>Neornithes</a:t>
            </a:r>
            <a:endParaRPr lang="en-US" altLang="en-US" dirty="0" smtClean="0"/>
          </a:p>
          <a:p>
            <a:r>
              <a:rPr lang="en-US" altLang="en-US" dirty="0" smtClean="0"/>
              <a:t>Several groups of birds include one or more flightless species</a:t>
            </a:r>
          </a:p>
          <a:p>
            <a:pPr lvl="1"/>
            <a:r>
              <a:rPr lang="en-US" altLang="en-US" dirty="0" smtClean="0"/>
              <a:t>The </a:t>
            </a:r>
            <a:r>
              <a:rPr lang="en-US" altLang="en-US" b="1" dirty="0" smtClean="0"/>
              <a:t>ratites</a:t>
            </a:r>
            <a:r>
              <a:rPr lang="en-US" altLang="en-US" dirty="0" smtClean="0"/>
              <a:t> are all flightless birds</a:t>
            </a:r>
            <a:endParaRPr lang="en-US" altLang="en-US" b="1" dirty="0" smtClean="0"/>
          </a:p>
          <a:p>
            <a:pPr lvl="1"/>
            <a:r>
              <a:rPr lang="en-US" altLang="en-US" dirty="0" smtClean="0"/>
              <a:t>Penguins use powerful pectoral muscles to “fly” in water</a:t>
            </a:r>
          </a:p>
          <a:p>
            <a:pPr lvl="1"/>
            <a:r>
              <a:rPr lang="en-US" altLang="en-US" dirty="0" smtClean="0"/>
              <a:t>Certain species of rails, ducks, and pigeons are also flightless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92352" y="213360"/>
            <a:ext cx="655929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34.UN01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81858" y="510664"/>
            <a:ext cx="2513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81858" y="1067877"/>
            <a:ext cx="1830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81858" y="1626677"/>
            <a:ext cx="956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81858" y="2183889"/>
            <a:ext cx="2308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81858" y="2741102"/>
            <a:ext cx="2341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1858" y="3299902"/>
            <a:ext cx="2067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81858" y="3857114"/>
            <a:ext cx="138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81858" y="4415914"/>
            <a:ext cx="955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81858" y="4973127"/>
            <a:ext cx="1401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81858" y="5530339"/>
            <a:ext cx="1110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81858" y="6089139"/>
            <a:ext cx="1489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667256"/>
            <a:ext cx="6626352" cy="35234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" y="1188720"/>
            <a:ext cx="6595872" cy="44805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demands of flight have rendered the general body form of many flying birds similar to one another</a:t>
            </a:r>
          </a:p>
          <a:p>
            <a:r>
              <a:rPr lang="en-US" altLang="en-US" smtClean="0"/>
              <a:t>Bird species can be distinguished by characters including profile, color, flying style, behavior, beak shape, and foot structure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182624"/>
            <a:ext cx="6626352" cy="4492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34.35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" y="865632"/>
            <a:ext cx="6595872" cy="51267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34.35a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96" y="1024128"/>
            <a:ext cx="4255008" cy="48097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34.35b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1883664"/>
            <a:ext cx="3096768" cy="309067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34.36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03832"/>
            <a:ext cx="8546592" cy="34503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34.6: Mammals are amniotes that have hair and produce milk</a:t>
            </a:r>
            <a:endParaRPr lang="en-US" altLang="en-US" dirty="0" smtClean="0"/>
          </a:p>
        </p:txBody>
      </p:sp>
      <p:sp>
        <p:nvSpPr>
          <p:cNvPr id="306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Mammals</a:t>
            </a:r>
            <a:r>
              <a:rPr lang="en-US" altLang="en-US" smtClean="0"/>
              <a:t>, class Mammalia, are represented by more than 5,300 species 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1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01496" y="213360"/>
            <a:ext cx="654100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34.UN09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78187" y="534467"/>
            <a:ext cx="2513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78187" y="1088504"/>
            <a:ext cx="1830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78187" y="1644129"/>
            <a:ext cx="956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78187" y="2198167"/>
            <a:ext cx="2308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78187" y="2752204"/>
            <a:ext cx="2341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78187" y="3306242"/>
            <a:ext cx="2067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78187" y="3861867"/>
            <a:ext cx="138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78187" y="4415904"/>
            <a:ext cx="955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78187" y="4969942"/>
            <a:ext cx="1401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78187" y="5523979"/>
            <a:ext cx="1110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78187" y="6079604"/>
            <a:ext cx="14891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08760" y="213360"/>
            <a:ext cx="612648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</a:t>
            </a:r>
            <a:endParaRPr 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010145" y="2981387"/>
            <a:ext cx="4744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Cirri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438770" y="3657662"/>
            <a:ext cx="6924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Mouth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864906" y="4405032"/>
            <a:ext cx="7437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750606" y="4744757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Digestive tract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782481" y="5224182"/>
            <a:ext cx="1038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Atriopore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997480" y="5590894"/>
            <a:ext cx="11669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Segmental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muscles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5182656" y="598935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Anus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4362" y="2164574"/>
            <a:ext cx="256480" cy="52578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1 cm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36969" y="3379418"/>
            <a:ext cx="251485" cy="440359"/>
          </a:xfrm>
          <a:custGeom>
            <a:avLst/>
            <a:gdLst>
              <a:gd name="connsiteX0" fmla="*/ 245135 w 251485"/>
              <a:gd name="connsiteY0" fmla="*/ 6350 h 440359"/>
              <a:gd name="connsiteX1" fmla="*/ 6350 w 251485"/>
              <a:gd name="connsiteY1" fmla="*/ 434009 h 4403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1485" h="440359">
                <a:moveTo>
                  <a:pt x="245135" y="6350"/>
                </a:moveTo>
                <a:lnTo>
                  <a:pt x="6350" y="43400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3441350" y="3934751"/>
            <a:ext cx="512051" cy="194741"/>
          </a:xfrm>
          <a:custGeom>
            <a:avLst/>
            <a:gdLst>
              <a:gd name="connsiteX0" fmla="*/ 505701 w 512051"/>
              <a:gd name="connsiteY0" fmla="*/ 6350 h 194741"/>
              <a:gd name="connsiteX1" fmla="*/ 6350 w 512051"/>
              <a:gd name="connsiteY1" fmla="*/ 188391 h 1947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12051" h="194741">
                <a:moveTo>
                  <a:pt x="505701" y="6350"/>
                </a:moveTo>
                <a:lnTo>
                  <a:pt x="6350" y="18839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3634860" y="4270577"/>
            <a:ext cx="553351" cy="273177"/>
          </a:xfrm>
          <a:custGeom>
            <a:avLst/>
            <a:gdLst>
              <a:gd name="connsiteX0" fmla="*/ 6350 w 553351"/>
              <a:gd name="connsiteY0" fmla="*/ 266826 h 273177"/>
              <a:gd name="connsiteX1" fmla="*/ 547001 w 553351"/>
              <a:gd name="connsiteY1" fmla="*/ 6350 h 2731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53351" h="273177">
                <a:moveTo>
                  <a:pt x="6350" y="266826"/>
                </a:moveTo>
                <a:lnTo>
                  <a:pt x="547001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4363014" y="4551463"/>
            <a:ext cx="419226" cy="313639"/>
          </a:xfrm>
          <a:custGeom>
            <a:avLst/>
            <a:gdLst>
              <a:gd name="connsiteX0" fmla="*/ 6350 w 419226"/>
              <a:gd name="connsiteY0" fmla="*/ 307289 h 313639"/>
              <a:gd name="connsiteX1" fmla="*/ 412876 w 419226"/>
              <a:gd name="connsiteY1" fmla="*/ 6350 h 3136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9226" h="313639">
                <a:moveTo>
                  <a:pt x="6350" y="307289"/>
                </a:moveTo>
                <a:lnTo>
                  <a:pt x="412876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4851304" y="5185803"/>
            <a:ext cx="417931" cy="162585"/>
          </a:xfrm>
          <a:custGeom>
            <a:avLst/>
            <a:gdLst>
              <a:gd name="connsiteX0" fmla="*/ 6350 w 417931"/>
              <a:gd name="connsiteY0" fmla="*/ 156235 h 162585"/>
              <a:gd name="connsiteX1" fmla="*/ 411581 w 417931"/>
              <a:gd name="connsiteY1" fmla="*/ 6350 h 1625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7931" h="162585">
                <a:moveTo>
                  <a:pt x="6350" y="156235"/>
                </a:moveTo>
                <a:lnTo>
                  <a:pt x="411581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5208060" y="5361241"/>
            <a:ext cx="658952" cy="378815"/>
          </a:xfrm>
          <a:custGeom>
            <a:avLst/>
            <a:gdLst>
              <a:gd name="connsiteX0" fmla="*/ 652602 w 658952"/>
              <a:gd name="connsiteY0" fmla="*/ 6350 h 378815"/>
              <a:gd name="connsiteX1" fmla="*/ 6350 w 658952"/>
              <a:gd name="connsiteY1" fmla="*/ 372465 h 378815"/>
              <a:gd name="connsiteX2" fmla="*/ 525106 w 658952"/>
              <a:gd name="connsiteY2" fmla="*/ 165226 h 3788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58952" h="378815">
                <a:moveTo>
                  <a:pt x="652602" y="6350"/>
                </a:moveTo>
                <a:lnTo>
                  <a:pt x="6350" y="372465"/>
                </a:lnTo>
                <a:lnTo>
                  <a:pt x="525106" y="16522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5792323" y="5773292"/>
            <a:ext cx="241769" cy="343179"/>
          </a:xfrm>
          <a:custGeom>
            <a:avLst/>
            <a:gdLst>
              <a:gd name="connsiteX0" fmla="*/ 6350 w 241769"/>
              <a:gd name="connsiteY0" fmla="*/ 336829 h 343179"/>
              <a:gd name="connsiteX1" fmla="*/ 235420 w 241769"/>
              <a:gd name="connsiteY1" fmla="*/ 6350 h 3431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1769" h="343179">
                <a:moveTo>
                  <a:pt x="6350" y="336829"/>
                </a:moveTo>
                <a:lnTo>
                  <a:pt x="23542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6587889" y="6078321"/>
            <a:ext cx="25400" cy="260032"/>
          </a:xfrm>
          <a:custGeom>
            <a:avLst/>
            <a:gdLst>
              <a:gd name="connsiteX0" fmla="*/ 6350 w 25400"/>
              <a:gd name="connsiteY0" fmla="*/ 253682 h 260032"/>
              <a:gd name="connsiteX1" fmla="*/ 6350 w 25400"/>
              <a:gd name="connsiteY1" fmla="*/ 6350 h 2600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60032">
                <a:moveTo>
                  <a:pt x="6350" y="253682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5241156" y="4148644"/>
            <a:ext cx="710018" cy="248437"/>
          </a:xfrm>
          <a:custGeom>
            <a:avLst/>
            <a:gdLst>
              <a:gd name="connsiteX0" fmla="*/ 703668 w 710018"/>
              <a:gd name="connsiteY0" fmla="*/ 6350 h 248437"/>
              <a:gd name="connsiteX1" fmla="*/ 6350 w 710018"/>
              <a:gd name="connsiteY1" fmla="*/ 242087 h 2484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0018" h="248437">
                <a:moveTo>
                  <a:pt x="703668" y="6350"/>
                </a:moveTo>
                <a:lnTo>
                  <a:pt x="6350" y="24208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4621713" y="3755389"/>
            <a:ext cx="619798" cy="259727"/>
          </a:xfrm>
          <a:custGeom>
            <a:avLst/>
            <a:gdLst>
              <a:gd name="connsiteX0" fmla="*/ 613448 w 619798"/>
              <a:gd name="connsiteY0" fmla="*/ 6350 h 259727"/>
              <a:gd name="connsiteX1" fmla="*/ 6350 w 619798"/>
              <a:gd name="connsiteY1" fmla="*/ 253377 h 2597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9798" h="259727">
                <a:moveTo>
                  <a:pt x="613448" y="6350"/>
                </a:moveTo>
                <a:lnTo>
                  <a:pt x="6350" y="25337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2504599" y="3110141"/>
            <a:ext cx="535368" cy="171246"/>
          </a:xfrm>
          <a:custGeom>
            <a:avLst/>
            <a:gdLst>
              <a:gd name="connsiteX0" fmla="*/ 529018 w 535368"/>
              <a:gd name="connsiteY0" fmla="*/ 56921 h 171246"/>
              <a:gd name="connsiteX1" fmla="*/ 6349 w 535368"/>
              <a:gd name="connsiteY1" fmla="*/ 6350 h 171246"/>
              <a:gd name="connsiteX2" fmla="*/ 528954 w 535368"/>
              <a:gd name="connsiteY2" fmla="*/ 164896 h 1712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35368" h="171246">
                <a:moveTo>
                  <a:pt x="529018" y="56921"/>
                </a:moveTo>
                <a:lnTo>
                  <a:pt x="6349" y="6350"/>
                </a:lnTo>
                <a:lnTo>
                  <a:pt x="528954" y="16489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441350" y="4053687"/>
            <a:ext cx="668527" cy="75806"/>
          </a:xfrm>
          <a:custGeom>
            <a:avLst/>
            <a:gdLst>
              <a:gd name="connsiteX0" fmla="*/ 6350 w 668527"/>
              <a:gd name="connsiteY0" fmla="*/ 69456 h 75806"/>
              <a:gd name="connsiteX1" fmla="*/ 662177 w 668527"/>
              <a:gd name="connsiteY1" fmla="*/ 6350 h 758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8527" h="75806">
                <a:moveTo>
                  <a:pt x="6350" y="69456"/>
                </a:moveTo>
                <a:lnTo>
                  <a:pt x="66217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296822" y="2027113"/>
            <a:ext cx="137160" cy="754188"/>
            <a:chOff x="73" y="999807"/>
            <a:chExt cx="89669" cy="576732"/>
          </a:xfrm>
        </p:grpSpPr>
        <p:sp>
          <p:nvSpPr>
            <p:cNvPr id="31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2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3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1554417" y="3975138"/>
            <a:ext cx="1899081" cy="293916"/>
          </a:xfrm>
          <a:custGeom>
            <a:avLst/>
            <a:gdLst>
              <a:gd name="connsiteX0" fmla="*/ 1899081 w 1899081"/>
              <a:gd name="connsiteY0" fmla="*/ 0 h 293916"/>
              <a:gd name="connsiteX1" fmla="*/ 0 w 1899081"/>
              <a:gd name="connsiteY1" fmla="*/ 0 h 293916"/>
              <a:gd name="connsiteX2" fmla="*/ 0 w 1899081"/>
              <a:gd name="connsiteY2" fmla="*/ 293916 h 293916"/>
              <a:gd name="connsiteX3" fmla="*/ 1899081 w 1899081"/>
              <a:gd name="connsiteY3" fmla="*/ 293916 h 293916"/>
              <a:gd name="connsiteX4" fmla="*/ 1899081 w 1899081"/>
              <a:gd name="connsiteY4" fmla="*/ 0 h 2939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99081" h="293916">
                <a:moveTo>
                  <a:pt x="1899081" y="0"/>
                </a:moveTo>
                <a:lnTo>
                  <a:pt x="0" y="0"/>
                </a:lnTo>
                <a:lnTo>
                  <a:pt x="0" y="293916"/>
                </a:lnTo>
                <a:lnTo>
                  <a:pt x="1899081" y="293916"/>
                </a:lnTo>
                <a:lnTo>
                  <a:pt x="1899081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1548067" y="3968788"/>
            <a:ext cx="1911781" cy="306616"/>
          </a:xfrm>
          <a:custGeom>
            <a:avLst/>
            <a:gdLst>
              <a:gd name="connsiteX0" fmla="*/ 1905431 w 1911781"/>
              <a:gd name="connsiteY0" fmla="*/ 6350 h 306616"/>
              <a:gd name="connsiteX1" fmla="*/ 6350 w 1911781"/>
              <a:gd name="connsiteY1" fmla="*/ 6350 h 306616"/>
              <a:gd name="connsiteX2" fmla="*/ 6350 w 1911781"/>
              <a:gd name="connsiteY2" fmla="*/ 300266 h 306616"/>
              <a:gd name="connsiteX3" fmla="*/ 1905431 w 1911781"/>
              <a:gd name="connsiteY3" fmla="*/ 300266 h 306616"/>
              <a:gd name="connsiteX4" fmla="*/ 1905431 w 1911781"/>
              <a:gd name="connsiteY4" fmla="*/ 6350 h 3066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911781" h="306616">
                <a:moveTo>
                  <a:pt x="1905431" y="6350"/>
                </a:moveTo>
                <a:lnTo>
                  <a:pt x="6350" y="6350"/>
                </a:lnTo>
                <a:lnTo>
                  <a:pt x="6350" y="300266"/>
                </a:lnTo>
                <a:lnTo>
                  <a:pt x="1905431" y="300266"/>
                </a:lnTo>
                <a:lnTo>
                  <a:pt x="1905431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5238179" y="3625596"/>
            <a:ext cx="1337170" cy="274535"/>
          </a:xfrm>
          <a:custGeom>
            <a:avLst/>
            <a:gdLst>
              <a:gd name="connsiteX0" fmla="*/ 1337170 w 1337170"/>
              <a:gd name="connsiteY0" fmla="*/ 0 h 274535"/>
              <a:gd name="connsiteX1" fmla="*/ 0 w 1337170"/>
              <a:gd name="connsiteY1" fmla="*/ 0 h 274535"/>
              <a:gd name="connsiteX2" fmla="*/ 0 w 1337170"/>
              <a:gd name="connsiteY2" fmla="*/ 274535 h 274535"/>
              <a:gd name="connsiteX3" fmla="*/ 1337170 w 1337170"/>
              <a:gd name="connsiteY3" fmla="*/ 274535 h 274535"/>
              <a:gd name="connsiteX4" fmla="*/ 1337170 w 1337170"/>
              <a:gd name="connsiteY4" fmla="*/ 0 h 2745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37170" h="274535">
                <a:moveTo>
                  <a:pt x="1337170" y="0"/>
                </a:moveTo>
                <a:lnTo>
                  <a:pt x="0" y="0"/>
                </a:lnTo>
                <a:lnTo>
                  <a:pt x="0" y="274535"/>
                </a:lnTo>
                <a:lnTo>
                  <a:pt x="1337170" y="274535"/>
                </a:lnTo>
                <a:lnTo>
                  <a:pt x="1337170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5231829" y="3619246"/>
            <a:ext cx="1349870" cy="287235"/>
          </a:xfrm>
          <a:custGeom>
            <a:avLst/>
            <a:gdLst>
              <a:gd name="connsiteX0" fmla="*/ 1343520 w 1349870"/>
              <a:gd name="connsiteY0" fmla="*/ 6350 h 287235"/>
              <a:gd name="connsiteX1" fmla="*/ 6350 w 1349870"/>
              <a:gd name="connsiteY1" fmla="*/ 6350 h 287235"/>
              <a:gd name="connsiteX2" fmla="*/ 6350 w 1349870"/>
              <a:gd name="connsiteY2" fmla="*/ 280885 h 287235"/>
              <a:gd name="connsiteX3" fmla="*/ 1343520 w 1349870"/>
              <a:gd name="connsiteY3" fmla="*/ 280885 h 287235"/>
              <a:gd name="connsiteX4" fmla="*/ 1343520 w 1349870"/>
              <a:gd name="connsiteY4" fmla="*/ 6350 h 2872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9870" h="287235">
                <a:moveTo>
                  <a:pt x="1343520" y="6350"/>
                </a:moveTo>
                <a:lnTo>
                  <a:pt x="6350" y="6350"/>
                </a:lnTo>
                <a:lnTo>
                  <a:pt x="6350" y="280885"/>
                </a:lnTo>
                <a:lnTo>
                  <a:pt x="1343520" y="280885"/>
                </a:lnTo>
                <a:lnTo>
                  <a:pt x="134352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947855" y="4015368"/>
            <a:ext cx="1657222" cy="489699"/>
          </a:xfrm>
          <a:custGeom>
            <a:avLst/>
            <a:gdLst>
              <a:gd name="connsiteX0" fmla="*/ 1657222 w 1657222"/>
              <a:gd name="connsiteY0" fmla="*/ 0 h 489699"/>
              <a:gd name="connsiteX1" fmla="*/ 0 w 1657222"/>
              <a:gd name="connsiteY1" fmla="*/ 0 h 489699"/>
              <a:gd name="connsiteX2" fmla="*/ 0 w 1657222"/>
              <a:gd name="connsiteY2" fmla="*/ 489699 h 489699"/>
              <a:gd name="connsiteX3" fmla="*/ 1657222 w 1657222"/>
              <a:gd name="connsiteY3" fmla="*/ 489699 h 489699"/>
              <a:gd name="connsiteX4" fmla="*/ 1657222 w 1657222"/>
              <a:gd name="connsiteY4" fmla="*/ 0 h 489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57222" h="489699">
                <a:moveTo>
                  <a:pt x="1657222" y="0"/>
                </a:moveTo>
                <a:lnTo>
                  <a:pt x="0" y="0"/>
                </a:lnTo>
                <a:lnTo>
                  <a:pt x="0" y="489699"/>
                </a:lnTo>
                <a:lnTo>
                  <a:pt x="1657222" y="489699"/>
                </a:lnTo>
                <a:lnTo>
                  <a:pt x="1657222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5941505" y="4009018"/>
            <a:ext cx="1669922" cy="502399"/>
          </a:xfrm>
          <a:custGeom>
            <a:avLst/>
            <a:gdLst>
              <a:gd name="connsiteX0" fmla="*/ 1663572 w 1669922"/>
              <a:gd name="connsiteY0" fmla="*/ 6350 h 502399"/>
              <a:gd name="connsiteX1" fmla="*/ 6350 w 1669922"/>
              <a:gd name="connsiteY1" fmla="*/ 6350 h 502399"/>
              <a:gd name="connsiteX2" fmla="*/ 6350 w 1669922"/>
              <a:gd name="connsiteY2" fmla="*/ 496049 h 502399"/>
              <a:gd name="connsiteX3" fmla="*/ 1663572 w 1669922"/>
              <a:gd name="connsiteY3" fmla="*/ 496049 h 502399"/>
              <a:gd name="connsiteX4" fmla="*/ 1663572 w 1669922"/>
              <a:gd name="connsiteY4" fmla="*/ 6350 h 5023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69922" h="502399">
                <a:moveTo>
                  <a:pt x="1663572" y="6350"/>
                </a:moveTo>
                <a:lnTo>
                  <a:pt x="6350" y="6350"/>
                </a:lnTo>
                <a:lnTo>
                  <a:pt x="6350" y="496049"/>
                </a:lnTo>
                <a:lnTo>
                  <a:pt x="1663572" y="496049"/>
                </a:lnTo>
                <a:lnTo>
                  <a:pt x="1663572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6378804" y="6326480"/>
            <a:ext cx="436880" cy="274535"/>
          </a:xfrm>
          <a:custGeom>
            <a:avLst/>
            <a:gdLst>
              <a:gd name="connsiteX0" fmla="*/ 436880 w 436880"/>
              <a:gd name="connsiteY0" fmla="*/ 0 h 274535"/>
              <a:gd name="connsiteX1" fmla="*/ 0 w 436880"/>
              <a:gd name="connsiteY1" fmla="*/ 0 h 274535"/>
              <a:gd name="connsiteX2" fmla="*/ 0 w 436880"/>
              <a:gd name="connsiteY2" fmla="*/ 274535 h 274535"/>
              <a:gd name="connsiteX3" fmla="*/ 436880 w 436880"/>
              <a:gd name="connsiteY3" fmla="*/ 274535 h 274535"/>
              <a:gd name="connsiteX4" fmla="*/ 436880 w 436880"/>
              <a:gd name="connsiteY4" fmla="*/ 0 h 2745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6880" h="274535">
                <a:moveTo>
                  <a:pt x="436880" y="0"/>
                </a:moveTo>
                <a:lnTo>
                  <a:pt x="0" y="0"/>
                </a:lnTo>
                <a:lnTo>
                  <a:pt x="0" y="274535"/>
                </a:lnTo>
                <a:lnTo>
                  <a:pt x="436880" y="274535"/>
                </a:lnTo>
                <a:lnTo>
                  <a:pt x="436880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6372454" y="6320130"/>
            <a:ext cx="449580" cy="287235"/>
          </a:xfrm>
          <a:custGeom>
            <a:avLst/>
            <a:gdLst>
              <a:gd name="connsiteX0" fmla="*/ 443230 w 449580"/>
              <a:gd name="connsiteY0" fmla="*/ 6350 h 287235"/>
              <a:gd name="connsiteX1" fmla="*/ 6350 w 449580"/>
              <a:gd name="connsiteY1" fmla="*/ 6350 h 287235"/>
              <a:gd name="connsiteX2" fmla="*/ 6350 w 449580"/>
              <a:gd name="connsiteY2" fmla="*/ 280885 h 287235"/>
              <a:gd name="connsiteX3" fmla="*/ 443230 w 449580"/>
              <a:gd name="connsiteY3" fmla="*/ 280885 h 287235"/>
              <a:gd name="connsiteX4" fmla="*/ 443230 w 449580"/>
              <a:gd name="connsiteY4" fmla="*/ 6350 h 2872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9580" h="287235">
                <a:moveTo>
                  <a:pt x="443230" y="6350"/>
                </a:moveTo>
                <a:lnTo>
                  <a:pt x="6350" y="6350"/>
                </a:lnTo>
                <a:lnTo>
                  <a:pt x="6350" y="280885"/>
                </a:lnTo>
                <a:lnTo>
                  <a:pt x="443230" y="280885"/>
                </a:lnTo>
                <a:lnTo>
                  <a:pt x="44323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1619100" y="3993856"/>
            <a:ext cx="1769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Pharyngeal slits</a:t>
            </a:r>
          </a:p>
        </p:txBody>
      </p:sp>
      <p:sp>
        <p:nvSpPr>
          <p:cNvPr id="43" name="TextBox 18"/>
          <p:cNvSpPr txBox="1">
            <a:spLocks noChangeArrowheads="1"/>
          </p:cNvSpPr>
          <p:nvPr/>
        </p:nvSpPr>
        <p:spPr bwMode="auto">
          <a:xfrm>
            <a:off x="5323271" y="3634623"/>
            <a:ext cx="11669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44" name="TextBox 19"/>
          <p:cNvSpPr txBox="1">
            <a:spLocks noChangeArrowheads="1"/>
          </p:cNvSpPr>
          <p:nvPr/>
        </p:nvSpPr>
        <p:spPr bwMode="auto">
          <a:xfrm>
            <a:off x="5987789" y="4003737"/>
            <a:ext cx="1577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Dorsal, hollow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nerve cord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Box 24"/>
          <p:cNvSpPr txBox="1">
            <a:spLocks noChangeArrowheads="1"/>
          </p:cNvSpPr>
          <p:nvPr/>
        </p:nvSpPr>
        <p:spPr bwMode="auto">
          <a:xfrm>
            <a:off x="6407032" y="6335507"/>
            <a:ext cx="3804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Tail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Mammals</a:t>
            </a:r>
            <a:endParaRPr lang="en-US" altLang="en-US" dirty="0" smtClean="0"/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Mammals have many derived characters</a:t>
            </a:r>
          </a:p>
          <a:p>
            <a:pPr lvl="1"/>
            <a:r>
              <a:rPr lang="en-US" altLang="en-US" smtClean="0"/>
              <a:t>Mammary glands, which produce milk</a:t>
            </a:r>
          </a:p>
          <a:p>
            <a:pPr lvl="1"/>
            <a:r>
              <a:rPr lang="en-US" altLang="en-US" smtClean="0"/>
              <a:t>Hair and a fat layer under the skin for insulation </a:t>
            </a:r>
          </a:p>
          <a:p>
            <a:pPr lvl="1"/>
            <a:r>
              <a:rPr lang="en-US" altLang="en-US" smtClean="0"/>
              <a:t>Kidneys, which conserve water from wastes</a:t>
            </a:r>
          </a:p>
          <a:p>
            <a:pPr lvl="1"/>
            <a:r>
              <a:rPr lang="en-US" altLang="en-US" smtClean="0"/>
              <a:t>Endothermy and a high metabolic rate</a:t>
            </a:r>
          </a:p>
          <a:p>
            <a:pPr lvl="1"/>
            <a:r>
              <a:rPr lang="en-US" altLang="en-US" smtClean="0"/>
              <a:t>Efficient respiratory and circulatory systems</a:t>
            </a:r>
          </a:p>
          <a:p>
            <a:pPr lvl="1"/>
            <a:r>
              <a:rPr lang="en-US" altLang="en-US" smtClean="0"/>
              <a:t>A large brain-to-body-size ratio</a:t>
            </a:r>
          </a:p>
          <a:p>
            <a:pPr lvl="1"/>
            <a:r>
              <a:rPr lang="en-US" altLang="en-US" smtClean="0"/>
              <a:t>Extensive parental care</a:t>
            </a:r>
          </a:p>
          <a:p>
            <a:pPr lvl="1"/>
            <a:r>
              <a:rPr lang="en-US" altLang="en-US" smtClean="0"/>
              <a:t>Differentiated teeth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"/>
          <a:stretch>
            <a:fillRect/>
          </a:stretch>
        </p:blipFill>
        <p:spPr>
          <a:xfrm>
            <a:off x="298704" y="697992"/>
            <a:ext cx="8546592" cy="54620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Early Evolution of Mammals</a:t>
            </a:r>
            <a:endParaRPr lang="en-US" altLang="en-US" dirty="0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Mammals belong to a group of amniotes called </a:t>
            </a:r>
            <a:r>
              <a:rPr lang="en-US" altLang="en-US" b="1" smtClean="0"/>
              <a:t>synapsids</a:t>
            </a:r>
          </a:p>
          <a:p>
            <a:r>
              <a:rPr lang="en-US" altLang="en-US" smtClean="0"/>
              <a:t>Synapsids have a single hole behind the eye socket on each side of the skull for attachment of the jaw muscle</a:t>
            </a:r>
          </a:p>
          <a:p>
            <a:r>
              <a:rPr lang="en-US" altLang="en-US" smtClean="0"/>
              <a:t>Two bones that made up the jaw joint in early synapsids were incorporated into the mammalian middle ear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34.38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8139" y="211138"/>
            <a:ext cx="16671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err="1" smtClean="0">
                <a:solidFill>
                  <a:srgbClr val="000000"/>
                </a:solidFill>
                <a:latin typeface="Arial"/>
              </a:rPr>
              <a:t>Biarmosuchus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</a:rPr>
              <a:t>,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an extinct</a:t>
            </a:r>
          </a:p>
          <a:p>
            <a:pPr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</a:rPr>
              <a:t>synapsid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9727" y="1120775"/>
            <a:ext cx="1021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Temporal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fenestra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39727" y="1722438"/>
            <a:ext cx="9874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Jaw joint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39727" y="2289176"/>
            <a:ext cx="46593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(a) Articular and quadrate bones in the jaw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958014" y="812801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Articular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6958014" y="1123951"/>
            <a:ext cx="1013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Quadrate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958014" y="1436688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Dentary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6958014" y="1747838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Squamosal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927102" y="2892426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Middle ear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84164" y="3168651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Eardrum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5083177" y="3173413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Eardrum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6829427" y="3630613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Inner ear</a:t>
            </a: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365127" y="4651376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Sound</a:t>
            </a: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3867152" y="4651376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Sound</a:t>
            </a:r>
          </a:p>
        </p:txBody>
      </p: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823914" y="6010276"/>
            <a:ext cx="207749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Present-day reptile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4175127" y="6010276"/>
            <a:ext cx="23211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Present-day mammal</a:t>
            </a:r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338139" y="6357938"/>
            <a:ext cx="545444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(b) Articular and quadrate bones in the middle ear</a:t>
            </a: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2556667" y="3173413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Inner 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ear</a:t>
            </a:r>
          </a:p>
        </p:txBody>
      </p:sp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6208736" y="3177383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Middle 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ear</a:t>
            </a:r>
          </a:p>
        </p:txBody>
      </p:sp>
      <p:sp>
        <p:nvSpPr>
          <p:cNvPr id="29" name="Freeform 28"/>
          <p:cNvSpPr/>
          <p:nvPr/>
        </p:nvSpPr>
        <p:spPr>
          <a:xfrm>
            <a:off x="3031462" y="3418086"/>
            <a:ext cx="25400" cy="1087882"/>
          </a:xfrm>
          <a:custGeom>
            <a:avLst/>
            <a:gdLst>
              <a:gd name="connsiteX0" fmla="*/ 6350 w 25400"/>
              <a:gd name="connsiteY0" fmla="*/ 1081532 h 1087882"/>
              <a:gd name="connsiteX1" fmla="*/ 6350 w 25400"/>
              <a:gd name="connsiteY1" fmla="*/ 6350 h 10878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087882">
                <a:moveTo>
                  <a:pt x="6350" y="1081532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2007118" y="3466092"/>
            <a:ext cx="25400" cy="1039875"/>
          </a:xfrm>
          <a:custGeom>
            <a:avLst/>
            <a:gdLst>
              <a:gd name="connsiteX0" fmla="*/ 6350 w 25400"/>
              <a:gd name="connsiteY0" fmla="*/ 1033526 h 1039875"/>
              <a:gd name="connsiteX1" fmla="*/ 6350 w 25400"/>
              <a:gd name="connsiteY1" fmla="*/ 6350 h 1039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039875">
                <a:moveTo>
                  <a:pt x="6350" y="1033526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762733" y="3418086"/>
            <a:ext cx="644323" cy="1021016"/>
          </a:xfrm>
          <a:custGeom>
            <a:avLst/>
            <a:gdLst>
              <a:gd name="connsiteX0" fmla="*/ 637973 w 644323"/>
              <a:gd name="connsiteY0" fmla="*/ 1014666 h 1021016"/>
              <a:gd name="connsiteX1" fmla="*/ 6350 w 644323"/>
              <a:gd name="connsiteY1" fmla="*/ 6350 h 10210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44323" h="1021016">
                <a:moveTo>
                  <a:pt x="637973" y="1014666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1477719" y="3134000"/>
            <a:ext cx="296024" cy="1113066"/>
          </a:xfrm>
          <a:custGeom>
            <a:avLst/>
            <a:gdLst>
              <a:gd name="connsiteX0" fmla="*/ 289674 w 296024"/>
              <a:gd name="connsiteY0" fmla="*/ 1106716 h 1113066"/>
              <a:gd name="connsiteX1" fmla="*/ 6350 w 296024"/>
              <a:gd name="connsiteY1" fmla="*/ 6350 h 11130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6024" h="1113066">
                <a:moveTo>
                  <a:pt x="289674" y="1106716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6604125" y="3763882"/>
            <a:ext cx="227990" cy="25400"/>
          </a:xfrm>
          <a:custGeom>
            <a:avLst/>
            <a:gdLst>
              <a:gd name="connsiteX0" fmla="*/ 6350 w 227990"/>
              <a:gd name="connsiteY0" fmla="*/ 6718 h 25400"/>
              <a:gd name="connsiteX1" fmla="*/ 221640 w 22799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7990" h="25400">
                <a:moveTo>
                  <a:pt x="6350" y="6718"/>
                </a:moveTo>
                <a:lnTo>
                  <a:pt x="22164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6477607" y="4223343"/>
            <a:ext cx="335394" cy="78841"/>
          </a:xfrm>
          <a:custGeom>
            <a:avLst/>
            <a:gdLst>
              <a:gd name="connsiteX0" fmla="*/ 6350 w 335394"/>
              <a:gd name="connsiteY0" fmla="*/ 72491 h 78841"/>
              <a:gd name="connsiteX1" fmla="*/ 329044 w 335394"/>
              <a:gd name="connsiteY1" fmla="*/ 6350 h 788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5394" h="78841">
                <a:moveTo>
                  <a:pt x="6350" y="72491"/>
                </a:moveTo>
                <a:lnTo>
                  <a:pt x="329044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6142861" y="4640982"/>
            <a:ext cx="670140" cy="25400"/>
          </a:xfrm>
          <a:custGeom>
            <a:avLst/>
            <a:gdLst>
              <a:gd name="connsiteX0" fmla="*/ 6350 w 670140"/>
              <a:gd name="connsiteY0" fmla="*/ 6350 h 25400"/>
              <a:gd name="connsiteX1" fmla="*/ 663790 w 67014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70140" h="25400">
                <a:moveTo>
                  <a:pt x="6350" y="6350"/>
                </a:moveTo>
                <a:lnTo>
                  <a:pt x="66379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5836956" y="4785254"/>
            <a:ext cx="972019" cy="590473"/>
          </a:xfrm>
          <a:custGeom>
            <a:avLst/>
            <a:gdLst>
              <a:gd name="connsiteX0" fmla="*/ 6350 w 972019"/>
              <a:gd name="connsiteY0" fmla="*/ 6350 h 590473"/>
              <a:gd name="connsiteX1" fmla="*/ 965670 w 972019"/>
              <a:gd name="connsiteY1" fmla="*/ 584123 h 5904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72019" h="590473">
                <a:moveTo>
                  <a:pt x="6350" y="6350"/>
                </a:moveTo>
                <a:lnTo>
                  <a:pt x="965670" y="58412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5559220" y="3415089"/>
            <a:ext cx="25400" cy="1533905"/>
          </a:xfrm>
          <a:custGeom>
            <a:avLst/>
            <a:gdLst>
              <a:gd name="connsiteX0" fmla="*/ 6350 w 25400"/>
              <a:gd name="connsiteY0" fmla="*/ 1527555 h 1533905"/>
              <a:gd name="connsiteX1" fmla="*/ 6350 w 25400"/>
              <a:gd name="connsiteY1" fmla="*/ 6350 h 15339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533905">
                <a:moveTo>
                  <a:pt x="6350" y="152755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958431" y="3400522"/>
            <a:ext cx="755535" cy="705878"/>
          </a:xfrm>
          <a:custGeom>
            <a:avLst/>
            <a:gdLst>
              <a:gd name="connsiteX0" fmla="*/ 6350 w 755535"/>
              <a:gd name="connsiteY0" fmla="*/ 699528 h 705878"/>
              <a:gd name="connsiteX1" fmla="*/ 749185 w 755535"/>
              <a:gd name="connsiteY1" fmla="*/ 6350 h 7058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55535" h="705878">
                <a:moveTo>
                  <a:pt x="6350" y="699528"/>
                </a:moveTo>
                <a:lnTo>
                  <a:pt x="749185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1327681" y="1860241"/>
            <a:ext cx="899172" cy="25400"/>
          </a:xfrm>
          <a:custGeom>
            <a:avLst/>
            <a:gdLst>
              <a:gd name="connsiteX0" fmla="*/ 6350 w 899172"/>
              <a:gd name="connsiteY0" fmla="*/ 6350 h 25400"/>
              <a:gd name="connsiteX1" fmla="*/ 892822 w 89917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9172" h="25400">
                <a:moveTo>
                  <a:pt x="6350" y="6350"/>
                </a:moveTo>
                <a:lnTo>
                  <a:pt x="892822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1369756" y="1260052"/>
            <a:ext cx="778065" cy="25400"/>
          </a:xfrm>
          <a:custGeom>
            <a:avLst/>
            <a:gdLst>
              <a:gd name="connsiteX0" fmla="*/ 6350 w 778065"/>
              <a:gd name="connsiteY0" fmla="*/ 6350 h 25400"/>
              <a:gd name="connsiteX1" fmla="*/ 771715 w 778065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78065" h="25400">
                <a:moveTo>
                  <a:pt x="6350" y="6350"/>
                </a:moveTo>
                <a:lnTo>
                  <a:pt x="771715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599596" y="3162839"/>
            <a:ext cx="833069" cy="269951"/>
            <a:chOff x="1599596" y="3162839"/>
            <a:chExt cx="833069" cy="269951"/>
          </a:xfrm>
        </p:grpSpPr>
        <p:sp>
          <p:nvSpPr>
            <p:cNvPr id="42" name="Freeform 41"/>
            <p:cNvSpPr/>
            <p:nvPr/>
          </p:nvSpPr>
          <p:spPr>
            <a:xfrm>
              <a:off x="1605946" y="3169189"/>
              <a:ext cx="820369" cy="257251"/>
            </a:xfrm>
            <a:custGeom>
              <a:avLst/>
              <a:gdLst>
                <a:gd name="connsiteX0" fmla="*/ 820369 w 820369"/>
                <a:gd name="connsiteY0" fmla="*/ 0 h 257251"/>
                <a:gd name="connsiteX1" fmla="*/ 0 w 820369"/>
                <a:gd name="connsiteY1" fmla="*/ 0 h 257251"/>
                <a:gd name="connsiteX2" fmla="*/ 0 w 820369"/>
                <a:gd name="connsiteY2" fmla="*/ 257250 h 257251"/>
                <a:gd name="connsiteX3" fmla="*/ 820369 w 820369"/>
                <a:gd name="connsiteY3" fmla="*/ 257250 h 257251"/>
                <a:gd name="connsiteX4" fmla="*/ 820369 w 820369"/>
                <a:gd name="connsiteY4" fmla="*/ 0 h 2572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20369" h="257251">
                  <a:moveTo>
                    <a:pt x="820369" y="0"/>
                  </a:moveTo>
                  <a:lnTo>
                    <a:pt x="0" y="0"/>
                  </a:lnTo>
                  <a:lnTo>
                    <a:pt x="0" y="257250"/>
                  </a:lnTo>
                  <a:lnTo>
                    <a:pt x="820369" y="257250"/>
                  </a:lnTo>
                  <a:lnTo>
                    <a:pt x="820369" y="0"/>
                  </a:lnTo>
                </a:path>
              </a:pathLst>
            </a:custGeom>
            <a:solidFill>
              <a:srgbClr val="DEDDC8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43" name="Freeform 3"/>
            <p:cNvSpPr/>
            <p:nvPr/>
          </p:nvSpPr>
          <p:spPr>
            <a:xfrm>
              <a:off x="1599596" y="3162839"/>
              <a:ext cx="833069" cy="269951"/>
            </a:xfrm>
            <a:custGeom>
              <a:avLst/>
              <a:gdLst>
                <a:gd name="connsiteX0" fmla="*/ 826719 w 833069"/>
                <a:gd name="connsiteY0" fmla="*/ 6350 h 269951"/>
                <a:gd name="connsiteX1" fmla="*/ 6350 w 833069"/>
                <a:gd name="connsiteY1" fmla="*/ 6350 h 269951"/>
                <a:gd name="connsiteX2" fmla="*/ 6350 w 833069"/>
                <a:gd name="connsiteY2" fmla="*/ 263600 h 269951"/>
                <a:gd name="connsiteX3" fmla="*/ 826719 w 833069"/>
                <a:gd name="connsiteY3" fmla="*/ 263600 h 269951"/>
                <a:gd name="connsiteX4" fmla="*/ 826719 w 833069"/>
                <a:gd name="connsiteY4" fmla="*/ 6350 h 2699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833069" h="269951">
                  <a:moveTo>
                    <a:pt x="826719" y="6350"/>
                  </a:moveTo>
                  <a:lnTo>
                    <a:pt x="6350" y="6350"/>
                  </a:lnTo>
                  <a:lnTo>
                    <a:pt x="6350" y="263600"/>
                  </a:lnTo>
                  <a:lnTo>
                    <a:pt x="826719" y="263600"/>
                  </a:lnTo>
                  <a:lnTo>
                    <a:pt x="826719" y="635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DEDDC8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44" name="TextBox 20"/>
            <p:cNvSpPr txBox="1">
              <a:spLocks noChangeArrowheads="1"/>
            </p:cNvSpPr>
            <p:nvPr/>
          </p:nvSpPr>
          <p:spPr bwMode="auto">
            <a:xfrm>
              <a:off x="1637822" y="3169574"/>
              <a:ext cx="756617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000000"/>
                  </a:solidFill>
                  <a:latin typeface="Arial"/>
                </a:rPr>
                <a:t>Stapes</a:t>
              </a:r>
              <a:endParaRPr lang="en-US" sz="1800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814902" y="4066609"/>
            <a:ext cx="799858" cy="299808"/>
            <a:chOff x="6814902" y="4066609"/>
            <a:chExt cx="799858" cy="299808"/>
          </a:xfrm>
        </p:grpSpPr>
        <p:sp>
          <p:nvSpPr>
            <p:cNvPr id="46" name="Freeform 3"/>
            <p:cNvSpPr/>
            <p:nvPr/>
          </p:nvSpPr>
          <p:spPr>
            <a:xfrm>
              <a:off x="6821252" y="4072959"/>
              <a:ext cx="787158" cy="287108"/>
            </a:xfrm>
            <a:custGeom>
              <a:avLst/>
              <a:gdLst>
                <a:gd name="connsiteX0" fmla="*/ 787158 w 787158"/>
                <a:gd name="connsiteY0" fmla="*/ 0 h 287108"/>
                <a:gd name="connsiteX1" fmla="*/ 0 w 787158"/>
                <a:gd name="connsiteY1" fmla="*/ 0 h 287108"/>
                <a:gd name="connsiteX2" fmla="*/ 0 w 787158"/>
                <a:gd name="connsiteY2" fmla="*/ 287108 h 287108"/>
                <a:gd name="connsiteX3" fmla="*/ 787158 w 787158"/>
                <a:gd name="connsiteY3" fmla="*/ 287108 h 287108"/>
                <a:gd name="connsiteX4" fmla="*/ 787158 w 787158"/>
                <a:gd name="connsiteY4" fmla="*/ 0 h 2871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787158" h="287108">
                  <a:moveTo>
                    <a:pt x="787158" y="0"/>
                  </a:moveTo>
                  <a:lnTo>
                    <a:pt x="0" y="0"/>
                  </a:lnTo>
                  <a:lnTo>
                    <a:pt x="0" y="287108"/>
                  </a:lnTo>
                  <a:lnTo>
                    <a:pt x="787158" y="287108"/>
                  </a:lnTo>
                  <a:lnTo>
                    <a:pt x="787158" y="0"/>
                  </a:lnTo>
                </a:path>
              </a:pathLst>
            </a:custGeom>
            <a:solidFill>
              <a:srgbClr val="DEDDC8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47" name="Freeform 3"/>
            <p:cNvSpPr/>
            <p:nvPr/>
          </p:nvSpPr>
          <p:spPr>
            <a:xfrm>
              <a:off x="6814902" y="4066609"/>
              <a:ext cx="799858" cy="299808"/>
            </a:xfrm>
            <a:custGeom>
              <a:avLst/>
              <a:gdLst>
                <a:gd name="connsiteX0" fmla="*/ 793508 w 799858"/>
                <a:gd name="connsiteY0" fmla="*/ 6350 h 299808"/>
                <a:gd name="connsiteX1" fmla="*/ 6350 w 799858"/>
                <a:gd name="connsiteY1" fmla="*/ 6350 h 299808"/>
                <a:gd name="connsiteX2" fmla="*/ 6350 w 799858"/>
                <a:gd name="connsiteY2" fmla="*/ 293458 h 299808"/>
                <a:gd name="connsiteX3" fmla="*/ 793508 w 799858"/>
                <a:gd name="connsiteY3" fmla="*/ 293458 h 299808"/>
                <a:gd name="connsiteX4" fmla="*/ 793508 w 799858"/>
                <a:gd name="connsiteY4" fmla="*/ 6350 h 2998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799858" h="299808">
                  <a:moveTo>
                    <a:pt x="793508" y="6350"/>
                  </a:moveTo>
                  <a:lnTo>
                    <a:pt x="6350" y="6350"/>
                  </a:lnTo>
                  <a:lnTo>
                    <a:pt x="6350" y="293458"/>
                  </a:lnTo>
                  <a:lnTo>
                    <a:pt x="793508" y="293458"/>
                  </a:lnTo>
                  <a:lnTo>
                    <a:pt x="793508" y="635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DEDDC8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48" name="TextBox 23"/>
            <p:cNvSpPr txBox="1">
              <a:spLocks noChangeArrowheads="1"/>
            </p:cNvSpPr>
            <p:nvPr/>
          </p:nvSpPr>
          <p:spPr bwMode="auto">
            <a:xfrm>
              <a:off x="6836523" y="4088273"/>
              <a:ext cx="756617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800" b="1">
                  <a:solidFill>
                    <a:srgbClr val="000000"/>
                  </a:solidFill>
                  <a:latin typeface="Arial"/>
                </a:rPr>
                <a:t>Stapes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10901" y="4485760"/>
            <a:ext cx="1855520" cy="299783"/>
            <a:chOff x="6810901" y="4485760"/>
            <a:chExt cx="1855520" cy="299783"/>
          </a:xfrm>
        </p:grpSpPr>
        <p:sp>
          <p:nvSpPr>
            <p:cNvPr id="50" name="Freeform 3"/>
            <p:cNvSpPr/>
            <p:nvPr/>
          </p:nvSpPr>
          <p:spPr>
            <a:xfrm>
              <a:off x="6817251" y="4492110"/>
              <a:ext cx="1842820" cy="287083"/>
            </a:xfrm>
            <a:custGeom>
              <a:avLst/>
              <a:gdLst>
                <a:gd name="connsiteX0" fmla="*/ 1842820 w 1842820"/>
                <a:gd name="connsiteY0" fmla="*/ 0 h 287083"/>
                <a:gd name="connsiteX1" fmla="*/ 0 w 1842820"/>
                <a:gd name="connsiteY1" fmla="*/ 0 h 287083"/>
                <a:gd name="connsiteX2" fmla="*/ 0 w 1842820"/>
                <a:gd name="connsiteY2" fmla="*/ 287083 h 287083"/>
                <a:gd name="connsiteX3" fmla="*/ 1842820 w 1842820"/>
                <a:gd name="connsiteY3" fmla="*/ 287083 h 287083"/>
                <a:gd name="connsiteX4" fmla="*/ 1842820 w 1842820"/>
                <a:gd name="connsiteY4" fmla="*/ 0 h 28708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42820" h="287083">
                  <a:moveTo>
                    <a:pt x="1842820" y="0"/>
                  </a:moveTo>
                  <a:lnTo>
                    <a:pt x="0" y="0"/>
                  </a:lnTo>
                  <a:lnTo>
                    <a:pt x="0" y="287083"/>
                  </a:lnTo>
                  <a:lnTo>
                    <a:pt x="1842820" y="287083"/>
                  </a:lnTo>
                  <a:lnTo>
                    <a:pt x="1842820" y="0"/>
                  </a:lnTo>
                </a:path>
              </a:pathLst>
            </a:custGeom>
            <a:solidFill>
              <a:srgbClr val="DEDDC8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51" name="Freeform 3"/>
            <p:cNvSpPr/>
            <p:nvPr/>
          </p:nvSpPr>
          <p:spPr>
            <a:xfrm>
              <a:off x="6810901" y="4485760"/>
              <a:ext cx="1855520" cy="299783"/>
            </a:xfrm>
            <a:custGeom>
              <a:avLst/>
              <a:gdLst>
                <a:gd name="connsiteX0" fmla="*/ 1849170 w 1855520"/>
                <a:gd name="connsiteY0" fmla="*/ 6350 h 299783"/>
                <a:gd name="connsiteX1" fmla="*/ 6350 w 1855520"/>
                <a:gd name="connsiteY1" fmla="*/ 6350 h 299783"/>
                <a:gd name="connsiteX2" fmla="*/ 6350 w 1855520"/>
                <a:gd name="connsiteY2" fmla="*/ 293433 h 299783"/>
                <a:gd name="connsiteX3" fmla="*/ 1849170 w 1855520"/>
                <a:gd name="connsiteY3" fmla="*/ 293433 h 299783"/>
                <a:gd name="connsiteX4" fmla="*/ 1849170 w 1855520"/>
                <a:gd name="connsiteY4" fmla="*/ 6350 h 29978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855520" h="299783">
                  <a:moveTo>
                    <a:pt x="1849170" y="6350"/>
                  </a:moveTo>
                  <a:lnTo>
                    <a:pt x="6350" y="6350"/>
                  </a:lnTo>
                  <a:lnTo>
                    <a:pt x="6350" y="293433"/>
                  </a:lnTo>
                  <a:lnTo>
                    <a:pt x="1849170" y="293433"/>
                  </a:lnTo>
                  <a:lnTo>
                    <a:pt x="1849170" y="635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DEDDC8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52" name="TextBox 30"/>
            <p:cNvSpPr txBox="1">
              <a:spLocks noChangeArrowheads="1"/>
            </p:cNvSpPr>
            <p:nvPr/>
          </p:nvSpPr>
          <p:spPr bwMode="auto">
            <a:xfrm>
              <a:off x="6840980" y="4507411"/>
              <a:ext cx="1795363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Incus (quadrate)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10914" y="5191994"/>
            <a:ext cx="2016633" cy="299770"/>
            <a:chOff x="6810914" y="5191994"/>
            <a:chExt cx="2016633" cy="299770"/>
          </a:xfrm>
        </p:grpSpPr>
        <p:sp>
          <p:nvSpPr>
            <p:cNvPr id="54" name="Freeform 3"/>
            <p:cNvSpPr/>
            <p:nvPr/>
          </p:nvSpPr>
          <p:spPr>
            <a:xfrm>
              <a:off x="6817264" y="5198344"/>
              <a:ext cx="2003933" cy="287070"/>
            </a:xfrm>
            <a:custGeom>
              <a:avLst/>
              <a:gdLst>
                <a:gd name="connsiteX0" fmla="*/ 2003933 w 2003933"/>
                <a:gd name="connsiteY0" fmla="*/ 0 h 287070"/>
                <a:gd name="connsiteX1" fmla="*/ 0 w 2003933"/>
                <a:gd name="connsiteY1" fmla="*/ 0 h 287070"/>
                <a:gd name="connsiteX2" fmla="*/ 0 w 2003933"/>
                <a:gd name="connsiteY2" fmla="*/ 287070 h 287070"/>
                <a:gd name="connsiteX3" fmla="*/ 2003933 w 2003933"/>
                <a:gd name="connsiteY3" fmla="*/ 287070 h 287070"/>
                <a:gd name="connsiteX4" fmla="*/ 2003933 w 2003933"/>
                <a:gd name="connsiteY4" fmla="*/ 0 h 28707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003933" h="287070">
                  <a:moveTo>
                    <a:pt x="2003933" y="0"/>
                  </a:moveTo>
                  <a:lnTo>
                    <a:pt x="0" y="0"/>
                  </a:lnTo>
                  <a:lnTo>
                    <a:pt x="0" y="287070"/>
                  </a:lnTo>
                  <a:lnTo>
                    <a:pt x="2003933" y="287070"/>
                  </a:lnTo>
                  <a:lnTo>
                    <a:pt x="2003933" y="0"/>
                  </a:lnTo>
                </a:path>
              </a:pathLst>
            </a:custGeom>
            <a:solidFill>
              <a:srgbClr val="DEDDC8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55" name="Freeform 3"/>
            <p:cNvSpPr/>
            <p:nvPr/>
          </p:nvSpPr>
          <p:spPr>
            <a:xfrm>
              <a:off x="6810914" y="5191994"/>
              <a:ext cx="2016633" cy="299770"/>
            </a:xfrm>
            <a:custGeom>
              <a:avLst/>
              <a:gdLst>
                <a:gd name="connsiteX0" fmla="*/ 2010283 w 2016633"/>
                <a:gd name="connsiteY0" fmla="*/ 6350 h 299770"/>
                <a:gd name="connsiteX1" fmla="*/ 6350 w 2016633"/>
                <a:gd name="connsiteY1" fmla="*/ 6350 h 299770"/>
                <a:gd name="connsiteX2" fmla="*/ 6350 w 2016633"/>
                <a:gd name="connsiteY2" fmla="*/ 293420 h 299770"/>
                <a:gd name="connsiteX3" fmla="*/ 2010283 w 2016633"/>
                <a:gd name="connsiteY3" fmla="*/ 293420 h 299770"/>
                <a:gd name="connsiteX4" fmla="*/ 2010283 w 2016633"/>
                <a:gd name="connsiteY4" fmla="*/ 6350 h 29977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016633" h="299770">
                  <a:moveTo>
                    <a:pt x="2010283" y="6350"/>
                  </a:moveTo>
                  <a:lnTo>
                    <a:pt x="6350" y="6350"/>
                  </a:lnTo>
                  <a:lnTo>
                    <a:pt x="6350" y="293420"/>
                  </a:lnTo>
                  <a:lnTo>
                    <a:pt x="2010283" y="293420"/>
                  </a:lnTo>
                  <a:lnTo>
                    <a:pt x="2010283" y="635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DEDDC8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56" name="TextBox 31"/>
            <p:cNvSpPr txBox="1">
              <a:spLocks noChangeArrowheads="1"/>
            </p:cNvSpPr>
            <p:nvPr/>
          </p:nvSpPr>
          <p:spPr bwMode="auto">
            <a:xfrm>
              <a:off x="6831780" y="5213639"/>
              <a:ext cx="197490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800" b="1">
                  <a:solidFill>
                    <a:srgbClr val="000000"/>
                  </a:solidFill>
                  <a:latin typeface="Arial"/>
                </a:rPr>
                <a:t>Malleus (articular)</a:t>
              </a:r>
            </a:p>
          </p:txBody>
        </p:sp>
      </p:grpSp>
      <p:sp>
        <p:nvSpPr>
          <p:cNvPr id="57" name="Freeform 56"/>
          <p:cNvSpPr/>
          <p:nvPr/>
        </p:nvSpPr>
        <p:spPr>
          <a:xfrm>
            <a:off x="6510155" y="1778088"/>
            <a:ext cx="320065" cy="200063"/>
          </a:xfrm>
          <a:custGeom>
            <a:avLst/>
            <a:gdLst>
              <a:gd name="connsiteX0" fmla="*/ 320064 w 320065"/>
              <a:gd name="connsiteY0" fmla="*/ 0 h 200063"/>
              <a:gd name="connsiteX1" fmla="*/ 0 w 320065"/>
              <a:gd name="connsiteY1" fmla="*/ 0 h 200063"/>
              <a:gd name="connsiteX2" fmla="*/ 0 w 320065"/>
              <a:gd name="connsiteY2" fmla="*/ 200063 h 200063"/>
              <a:gd name="connsiteX3" fmla="*/ 320064 w 320065"/>
              <a:gd name="connsiteY3" fmla="*/ 200063 h 200063"/>
              <a:gd name="connsiteX4" fmla="*/ 320064 w 320065"/>
              <a:gd name="connsiteY4" fmla="*/ 0 h 200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0065" h="200063">
                <a:moveTo>
                  <a:pt x="320064" y="0"/>
                </a:moveTo>
                <a:lnTo>
                  <a:pt x="0" y="0"/>
                </a:lnTo>
                <a:lnTo>
                  <a:pt x="0" y="200063"/>
                </a:lnTo>
                <a:lnTo>
                  <a:pt x="320064" y="200063"/>
                </a:lnTo>
                <a:lnTo>
                  <a:pt x="320064" y="0"/>
                </a:lnTo>
              </a:path>
            </a:pathLst>
          </a:custGeom>
          <a:solidFill>
            <a:srgbClr val="840F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6510155" y="1464983"/>
            <a:ext cx="320065" cy="200075"/>
          </a:xfrm>
          <a:custGeom>
            <a:avLst/>
            <a:gdLst>
              <a:gd name="connsiteX0" fmla="*/ 320064 w 320065"/>
              <a:gd name="connsiteY0" fmla="*/ 0 h 200075"/>
              <a:gd name="connsiteX1" fmla="*/ 0 w 320065"/>
              <a:gd name="connsiteY1" fmla="*/ 0 h 200075"/>
              <a:gd name="connsiteX2" fmla="*/ 0 w 320065"/>
              <a:gd name="connsiteY2" fmla="*/ 200075 h 200075"/>
              <a:gd name="connsiteX3" fmla="*/ 320064 w 320065"/>
              <a:gd name="connsiteY3" fmla="*/ 200075 h 200075"/>
              <a:gd name="connsiteX4" fmla="*/ 320064 w 320065"/>
              <a:gd name="connsiteY4" fmla="*/ 0 h 200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0065" h="200075">
                <a:moveTo>
                  <a:pt x="320064" y="0"/>
                </a:moveTo>
                <a:lnTo>
                  <a:pt x="0" y="0"/>
                </a:lnTo>
                <a:lnTo>
                  <a:pt x="0" y="200075"/>
                </a:lnTo>
                <a:lnTo>
                  <a:pt x="320064" y="200075"/>
                </a:lnTo>
                <a:lnTo>
                  <a:pt x="320064" y="0"/>
                </a:lnTo>
              </a:path>
            </a:pathLst>
          </a:custGeom>
          <a:solidFill>
            <a:srgbClr val="E2AE8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6510155" y="1153858"/>
            <a:ext cx="320065" cy="200088"/>
          </a:xfrm>
          <a:custGeom>
            <a:avLst/>
            <a:gdLst>
              <a:gd name="connsiteX0" fmla="*/ 320064 w 320065"/>
              <a:gd name="connsiteY0" fmla="*/ 0 h 200088"/>
              <a:gd name="connsiteX1" fmla="*/ 0 w 320065"/>
              <a:gd name="connsiteY1" fmla="*/ 0 h 200088"/>
              <a:gd name="connsiteX2" fmla="*/ 0 w 320065"/>
              <a:gd name="connsiteY2" fmla="*/ 200088 h 200088"/>
              <a:gd name="connsiteX3" fmla="*/ 320064 w 320065"/>
              <a:gd name="connsiteY3" fmla="*/ 200088 h 200088"/>
              <a:gd name="connsiteX4" fmla="*/ 320064 w 320065"/>
              <a:gd name="connsiteY4" fmla="*/ 0 h 2000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0065" h="200088">
                <a:moveTo>
                  <a:pt x="320064" y="0"/>
                </a:moveTo>
                <a:lnTo>
                  <a:pt x="0" y="0"/>
                </a:lnTo>
                <a:lnTo>
                  <a:pt x="0" y="200088"/>
                </a:lnTo>
                <a:lnTo>
                  <a:pt x="320064" y="200088"/>
                </a:lnTo>
                <a:lnTo>
                  <a:pt x="320064" y="0"/>
                </a:lnTo>
              </a:path>
            </a:pathLst>
          </a:custGeom>
          <a:solidFill>
            <a:srgbClr val="00A6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6510155" y="840778"/>
            <a:ext cx="320065" cy="200088"/>
          </a:xfrm>
          <a:custGeom>
            <a:avLst/>
            <a:gdLst>
              <a:gd name="connsiteX0" fmla="*/ 320064 w 320065"/>
              <a:gd name="connsiteY0" fmla="*/ 0 h 200088"/>
              <a:gd name="connsiteX1" fmla="*/ 0 w 320065"/>
              <a:gd name="connsiteY1" fmla="*/ 0 h 200088"/>
              <a:gd name="connsiteX2" fmla="*/ 0 w 320065"/>
              <a:gd name="connsiteY2" fmla="*/ 200088 h 200088"/>
              <a:gd name="connsiteX3" fmla="*/ 320064 w 320065"/>
              <a:gd name="connsiteY3" fmla="*/ 200088 h 200088"/>
              <a:gd name="connsiteX4" fmla="*/ 320064 w 320065"/>
              <a:gd name="connsiteY4" fmla="*/ 0 h 2000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0065" h="200088">
                <a:moveTo>
                  <a:pt x="320064" y="0"/>
                </a:moveTo>
                <a:lnTo>
                  <a:pt x="0" y="0"/>
                </a:lnTo>
                <a:lnTo>
                  <a:pt x="0" y="200088"/>
                </a:lnTo>
                <a:lnTo>
                  <a:pt x="320064" y="200088"/>
                </a:lnTo>
                <a:lnTo>
                  <a:pt x="320064" y="0"/>
                </a:lnTo>
              </a:path>
            </a:pathLst>
          </a:custGeom>
          <a:solidFill>
            <a:srgbClr val="F6871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Synapsids evolved into large herbivores and carnivores during the Permian period (299–252 million years ago)</a:t>
            </a:r>
          </a:p>
          <a:p>
            <a:r>
              <a:rPr lang="en-US" altLang="en-US" smtClean="0"/>
              <a:t>Mammal-like synapsids emerged by the end of the Triassic (252–201 million years ago)</a:t>
            </a:r>
          </a:p>
          <a:p>
            <a:r>
              <a:rPr lang="en-US" altLang="en-US" smtClean="0"/>
              <a:t>The first true mammals arose during the Jurassic (201–145 million years ago)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By the early Cretaceous (140 million years ago), the three living lineages of mammals emerged: monotremes, marsupials, and eutherians</a:t>
            </a:r>
          </a:p>
          <a:p>
            <a:r>
              <a:rPr lang="en-US" altLang="en-US" smtClean="0"/>
              <a:t>Mammals underwent adaptive radiation after the extinction of the large dinosaurs, pterosaurs, and marine reptiles during the late Cretaceous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2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Monotremes</a:t>
            </a:r>
            <a:endParaRPr lang="en-US" altLang="en-US" dirty="0" smtClean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err="1" smtClean="0"/>
              <a:t>Monotremes</a:t>
            </a:r>
            <a:r>
              <a:rPr lang="en-US" altLang="en-US" dirty="0" smtClean="0"/>
              <a:t> are a small group of egg-laying mammals consisting of echidnas and the platypus</a:t>
            </a:r>
          </a:p>
          <a:p>
            <a:r>
              <a:rPr lang="en-US" altLang="en-US" dirty="0" smtClean="0"/>
              <a:t>Females lack nipples and secrete milk from glands on their bellies; the baby sucks milk from the mother’s fur </a:t>
            </a:r>
          </a:p>
          <a:p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298448"/>
            <a:ext cx="6644640" cy="426110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34.39a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72" y="1463040"/>
            <a:ext cx="4791456" cy="39319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34.39b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92" y="2548128"/>
            <a:ext cx="2261616" cy="17617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9"/>
          <a:stretch>
            <a:fillRect/>
          </a:stretch>
        </p:blipFill>
        <p:spPr>
          <a:xfrm>
            <a:off x="2209800" y="1883664"/>
            <a:ext cx="4724400" cy="30906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4198" y="4191075"/>
            <a:ext cx="333425" cy="70211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1 cm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47838" y="4054559"/>
            <a:ext cx="137160" cy="919777"/>
            <a:chOff x="73" y="999807"/>
            <a:chExt cx="89669" cy="576732"/>
          </a:xfrm>
        </p:grpSpPr>
        <p:sp>
          <p:nvSpPr>
            <p:cNvPr id="8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Marsupials</a:t>
            </a:r>
            <a:endParaRPr lang="en-US" altLang="en-US" dirty="0" smtClean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Marsupials </a:t>
            </a:r>
            <a:r>
              <a:rPr lang="en-US" altLang="en-US" dirty="0" smtClean="0"/>
              <a:t>include opossums, kangaroos, and koalas</a:t>
            </a:r>
          </a:p>
          <a:p>
            <a:r>
              <a:rPr lang="en-US" altLang="en-US" dirty="0" smtClean="0"/>
              <a:t>The embryo develops within the mother’s uterus and is nourished by the </a:t>
            </a:r>
            <a:r>
              <a:rPr lang="en-US" altLang="en-US" b="1" dirty="0" smtClean="0"/>
              <a:t>placenta </a:t>
            </a:r>
          </a:p>
          <a:p>
            <a:r>
              <a:rPr lang="en-US" altLang="en-US" dirty="0" smtClean="0"/>
              <a:t>A marsupial is born very early in its development</a:t>
            </a:r>
          </a:p>
          <a:p>
            <a:r>
              <a:rPr lang="en-US" altLang="en-US" dirty="0" smtClean="0"/>
              <a:t>It completes its embryonic development while nursing in a maternal pouch called a </a:t>
            </a:r>
            <a:r>
              <a:rPr lang="en-US" altLang="en-US" dirty="0" err="1" smtClean="0"/>
              <a:t>marsupium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43912" y="213360"/>
            <a:ext cx="445617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34.40</a:t>
            </a:r>
            <a:endParaRPr lang="en-US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381058" y="3145343"/>
            <a:ext cx="32401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(a) A young </a:t>
            </a: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brushtail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 possum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381058" y="6347331"/>
            <a:ext cx="1957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(b) A greater bilby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"/>
          <a:stretch>
            <a:fillRect/>
          </a:stretch>
        </p:blipFill>
        <p:spPr>
          <a:xfrm>
            <a:off x="1243584" y="1027176"/>
            <a:ext cx="6656832" cy="48036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34.40a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281684" y="5459299"/>
            <a:ext cx="431650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(a) A young </a:t>
            </a:r>
            <a:r>
              <a:rPr lang="en-US" b="1" dirty="0" err="1">
                <a:solidFill>
                  <a:srgbClr val="000000"/>
                </a:solidFill>
                <a:latin typeface="Arial"/>
              </a:rPr>
              <a:t>brushtail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possum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>
            <a:off x="1264920" y="1066800"/>
            <a:ext cx="6614160" cy="4724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34.40b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07787" y="5410145"/>
            <a:ext cx="260930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A greater </a:t>
            </a:r>
            <a:r>
              <a:rPr lang="en-US" b="1" dirty="0" err="1">
                <a:solidFill>
                  <a:srgbClr val="000000"/>
                </a:solidFill>
                <a:latin typeface="Arial"/>
              </a:rPr>
              <a:t>bilby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some species, the </a:t>
            </a:r>
            <a:r>
              <a:rPr lang="en-US" altLang="en-US" dirty="0" err="1" smtClean="0"/>
              <a:t>marsupium</a:t>
            </a:r>
            <a:r>
              <a:rPr lang="en-US" altLang="en-US" dirty="0" smtClean="0"/>
              <a:t> opens to the front of the mother’s body; in other species it opens to the rear of the mother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body</a:t>
            </a:r>
          </a:p>
          <a:p>
            <a:r>
              <a:rPr lang="en-US" altLang="en-US" dirty="0" smtClean="0"/>
              <a:t>In Australia, convergent evolution has resulted in a diversity of marsupials that resemble the </a:t>
            </a:r>
            <a:r>
              <a:rPr lang="en-US" altLang="en-US" dirty="0" err="1" smtClean="0"/>
              <a:t>eutherians</a:t>
            </a:r>
            <a:r>
              <a:rPr lang="en-US" altLang="en-US" dirty="0" smtClean="0"/>
              <a:t> in other parts of the world</a:t>
            </a:r>
          </a:p>
          <a:p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3035808" y="213360"/>
            <a:ext cx="307238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34.41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104464" y="306660"/>
            <a:ext cx="14683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 spc="-20" dirty="0">
                <a:solidFill>
                  <a:srgbClr val="FFFFFF"/>
                </a:solidFill>
                <a:latin typeface="Arial"/>
              </a:rPr>
              <a:t>Marsupial </a:t>
            </a:r>
            <a:r>
              <a:rPr lang="en-US" sz="1200" b="1" spc="-20" dirty="0" smtClean="0">
                <a:solidFill>
                  <a:srgbClr val="FFFFFF"/>
                </a:solidFill>
                <a:latin typeface="Arial"/>
              </a:rPr>
              <a:t>mammals</a:t>
            </a:r>
            <a:endParaRPr lang="en-US" sz="1200" b="1" spc="-2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082239" y="567010"/>
            <a:ext cx="7277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Plantigale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045977" y="589235"/>
            <a:ext cx="87844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Deer mouse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113989" y="1395685"/>
            <a:ext cx="11205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Marsupial mole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571439" y="1305198"/>
            <a:ext cx="3510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Mole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512452" y="2179910"/>
            <a:ext cx="8992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Sugar glider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641164" y="2062435"/>
            <a:ext cx="10627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Flying squirrel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113989" y="3208610"/>
            <a:ext cx="60478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Wombat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5044389" y="3381648"/>
            <a:ext cx="8708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Woodchuck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113989" y="4251598"/>
            <a:ext cx="1186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Tasmanian devil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5180914" y="5172348"/>
            <a:ext cx="7330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Wolverine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113989" y="5499373"/>
            <a:ext cx="7181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Kangaroo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4715777" y="6401073"/>
            <a:ext cx="12134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Arial"/>
              </a:rPr>
              <a:t>Patagonian cavy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4623702" y="304279"/>
            <a:ext cx="14603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 spc="-20" dirty="0" err="1" smtClean="0">
                <a:solidFill>
                  <a:srgbClr val="FFFFFF"/>
                </a:solidFill>
                <a:latin typeface="Arial"/>
              </a:rPr>
              <a:t>Eutherian</a:t>
            </a:r>
            <a:r>
              <a:rPr lang="en-US" sz="1200" b="1" spc="-2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200" b="1" spc="-20" dirty="0">
                <a:solidFill>
                  <a:srgbClr val="FFFFFF"/>
                </a:solidFill>
                <a:latin typeface="Arial"/>
              </a:rPr>
              <a:t>mammals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00784" y="213360"/>
            <a:ext cx="574243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34.41a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434233" y="304799"/>
            <a:ext cx="1436291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3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Marsupial</a:t>
            </a:r>
          </a:p>
          <a:p>
            <a:pPr algn="ctr">
              <a:lnSpc>
                <a:spcPts val="23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mammals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45258" y="946149"/>
            <a:ext cx="145232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Plantigale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77431" y="304799"/>
            <a:ext cx="1421864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300"/>
              </a:lnSpc>
            </a:pPr>
            <a:r>
              <a:rPr lang="en-US" b="1" dirty="0" err="1" smtClean="0">
                <a:solidFill>
                  <a:srgbClr val="FFFFFF"/>
                </a:solidFill>
                <a:latin typeface="Arial"/>
              </a:rPr>
              <a:t>Eutherian</a:t>
            </a:r>
            <a:endParaRPr lang="en-US" b="1" dirty="0" smtClean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23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</a:rPr>
              <a:t>mammals</a:t>
            </a:r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63196" y="993774"/>
            <a:ext cx="176330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Deer mouse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810346" y="2659062"/>
            <a:ext cx="223939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Marsupial mole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614121" y="2471737"/>
            <a:ext cx="70051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Mole</a:t>
            </a: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2632671" y="4276724"/>
            <a:ext cx="179376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Sugar glider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4737696" y="4016374"/>
            <a:ext cx="211756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Flying squirrel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203704" y="213360"/>
            <a:ext cx="473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34.41b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20074" y="328511"/>
            <a:ext cx="1195840" cy="4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Marsupial</a:t>
            </a:r>
          </a:p>
          <a:p>
            <a:pPr algn="ctr">
              <a:lnSpc>
                <a:spcPts val="17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mammals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319217" y="846043"/>
            <a:ext cx="100687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Wombat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155287" y="328511"/>
            <a:ext cx="1183016" cy="4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en-US" sz="2000" b="1" dirty="0" err="1" smtClean="0">
                <a:solidFill>
                  <a:srgbClr val="FFFFFF"/>
                </a:solidFill>
                <a:latin typeface="Arial"/>
              </a:rPr>
              <a:t>Eutherian</a:t>
            </a:r>
            <a:endParaRPr lang="en-US" sz="2000" b="1" dirty="0" smtClean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17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mammals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73567" y="1080993"/>
            <a:ext cx="145091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Woodchuck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319217" y="2612930"/>
            <a:ext cx="197509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Tasmanian devil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5373567" y="4229005"/>
            <a:ext cx="122007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Wolverine</a:t>
            </a: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2319217" y="4727480"/>
            <a:ext cx="119904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Kangaroo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4721105" y="6230843"/>
            <a:ext cx="202459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Patagonian cavy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Eutherians (Placental Mammals)</a:t>
            </a:r>
            <a:endParaRPr lang="en-US" altLang="en-US" dirty="0" smtClean="0"/>
          </a:p>
        </p:txBody>
      </p:sp>
      <p:sp>
        <p:nvSpPr>
          <p:cNvPr id="326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Compared with marsupials, </a:t>
            </a:r>
            <a:r>
              <a:rPr lang="en-US" altLang="en-US" b="1" smtClean="0"/>
              <a:t>eutherians </a:t>
            </a:r>
            <a:r>
              <a:rPr lang="en-US" altLang="en-US" smtClean="0"/>
              <a:t>have a more complex placenta</a:t>
            </a:r>
          </a:p>
          <a:p>
            <a:r>
              <a:rPr lang="en-US" altLang="en-US" smtClean="0"/>
              <a:t>Young eutherians complete their embryonic development within a uterus, joined to the mother by the placenta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Molecular and morphological data give conflicting dates on the diversification of eutherians</a:t>
            </a:r>
          </a:p>
          <a:p>
            <a:pPr lvl="1"/>
            <a:r>
              <a:rPr lang="en-US" altLang="en-US" smtClean="0"/>
              <a:t>Molecular data suggest it occurred about 100 million years ago</a:t>
            </a:r>
          </a:p>
          <a:p>
            <a:pPr lvl="1"/>
            <a:r>
              <a:rPr lang="en-US" altLang="en-US" smtClean="0"/>
              <a:t>Morphological data indicate 60 million years ago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Half a Billion Years of Backbones</a:t>
            </a:r>
            <a:endParaRPr lang="en-US" altLang="en-US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Early in the Cambrian period, about 530 million years ago, an astonishing variety of invertebrate animals inhabited Earth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oceans</a:t>
            </a:r>
          </a:p>
          <a:p>
            <a:r>
              <a:rPr lang="en-US" altLang="en-US" dirty="0" smtClean="0"/>
              <a:t>One type of animal gave rise to vertebrates, one of the most successful groups of animals</a:t>
            </a:r>
          </a:p>
          <a:p>
            <a:r>
              <a:rPr lang="en-US" altLang="en-US" dirty="0" smtClean="0"/>
              <a:t>The animals called </a:t>
            </a:r>
            <a:r>
              <a:rPr lang="en-US" altLang="en-US" b="1" dirty="0" smtClean="0"/>
              <a:t>vertebrates</a:t>
            </a:r>
            <a:r>
              <a:rPr lang="en-US" altLang="en-US" dirty="0" smtClean="0"/>
              <a:t> get their name from vertebrae, the series of bones that make up the backbone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Tunicates</a:t>
            </a:r>
            <a:endParaRPr lang="en-US" altLang="en-US" dirty="0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Tunicates</a:t>
            </a:r>
            <a:r>
              <a:rPr lang="en-US" altLang="en-US" smtClean="0"/>
              <a:t> (Urochordata) are more closely related to other chordates than are lancelets</a:t>
            </a:r>
          </a:p>
          <a:p>
            <a:r>
              <a:rPr lang="en-US" altLang="en-US" smtClean="0"/>
              <a:t>Tunicates most resemble chordates during their larval stage, which may last only a few minutes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67840" y="213360"/>
            <a:ext cx="56083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46140" y="346960"/>
            <a:ext cx="153888" cy="761427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000000"/>
                </a:solidFill>
                <a:latin typeface="Arial"/>
              </a:rPr>
              <a:t>Monotremes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3740" y="346198"/>
            <a:ext cx="153888" cy="65883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000" b="1" dirty="0" smtClean="0">
                <a:solidFill>
                  <a:srgbClr val="000000"/>
                </a:solidFill>
                <a:latin typeface="Arial"/>
              </a:rPr>
              <a:t>5 species</a:t>
            </a:r>
            <a:r>
              <a:rPr lang="en-US" sz="10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1441" y="1388677"/>
            <a:ext cx="153888" cy="66684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FFFFFF"/>
                </a:solidFill>
                <a:latin typeface="Arial"/>
              </a:rPr>
              <a:t>Marsupials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9041" y="1387344"/>
            <a:ext cx="153888" cy="79989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324 species</a:t>
            </a:r>
            <a:r>
              <a:rPr lang="en-US" sz="1000" b="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384481" y="615539"/>
            <a:ext cx="8047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Monotremata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804544" y="1680751"/>
            <a:ext cx="79188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ANCESTRAL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804544" y="1833151"/>
            <a:ext cx="58669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MAMMAL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394006" y="1685514"/>
            <a:ext cx="70211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Marsupialia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384481" y="2399889"/>
            <a:ext cx="76623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Proboscidea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384481" y="2552289"/>
            <a:ext cx="4247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Sirenia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384481" y="2704689"/>
            <a:ext cx="839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Tubulidentata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384481" y="2857089"/>
            <a:ext cx="68768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Hyracoidea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6384481" y="3009489"/>
            <a:ext cx="75341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Afrosoricida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6384481" y="3161889"/>
            <a:ext cx="878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Macroscelidea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7631" y="3156644"/>
            <a:ext cx="153888" cy="660437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FFFFFF"/>
                </a:solidFill>
                <a:latin typeface="Arial"/>
              </a:rPr>
              <a:t>Eutherians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5231" y="3157216"/>
            <a:ext cx="153888" cy="905697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1000" b="1" dirty="0" smtClean="0">
                <a:solidFill>
                  <a:srgbClr val="FFFFFF"/>
                </a:solidFill>
                <a:latin typeface="Arial"/>
              </a:rPr>
              <a:t>5,010 species</a:t>
            </a:r>
            <a:r>
              <a:rPr lang="en-US" sz="1000" b="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6382894" y="3828639"/>
            <a:ext cx="5921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Xenarthra</a:t>
            </a:r>
          </a:p>
        </p:txBody>
      </p: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6386069" y="4655726"/>
            <a:ext cx="542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Rodentia</a:t>
            </a:r>
          </a:p>
        </p:txBody>
      </p:sp>
      <p:sp>
        <p:nvSpPr>
          <p:cNvPr id="24" name="TextBox 29"/>
          <p:cNvSpPr txBox="1">
            <a:spLocks noChangeArrowheads="1"/>
          </p:cNvSpPr>
          <p:nvPr/>
        </p:nvSpPr>
        <p:spPr bwMode="auto">
          <a:xfrm>
            <a:off x="6386069" y="4808126"/>
            <a:ext cx="768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Lagomorpha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6386069" y="4960526"/>
            <a:ext cx="536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Primates</a:t>
            </a: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6386069" y="5112926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Dermoptera</a:t>
            </a:r>
          </a:p>
        </p:txBody>
      </p:sp>
      <p:sp>
        <p:nvSpPr>
          <p:cNvPr id="27" name="TextBox 32"/>
          <p:cNvSpPr txBox="1">
            <a:spLocks noChangeArrowheads="1"/>
          </p:cNvSpPr>
          <p:nvPr/>
        </p:nvSpPr>
        <p:spPr bwMode="auto">
          <a:xfrm>
            <a:off x="6386069" y="5265326"/>
            <a:ext cx="6778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Scandentia</a:t>
            </a:r>
          </a:p>
        </p:txBody>
      </p:sp>
      <p:sp>
        <p:nvSpPr>
          <p:cNvPr id="28" name="TextBox 33"/>
          <p:cNvSpPr txBox="1">
            <a:spLocks noChangeArrowheads="1"/>
          </p:cNvSpPr>
          <p:nvPr/>
        </p:nvSpPr>
        <p:spPr bwMode="auto">
          <a:xfrm>
            <a:off x="6389244" y="5684426"/>
            <a:ext cx="59631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Carnivora</a:t>
            </a:r>
          </a:p>
        </p:txBody>
      </p:sp>
      <p:sp>
        <p:nvSpPr>
          <p:cNvPr id="29" name="TextBox 34"/>
          <p:cNvSpPr txBox="1">
            <a:spLocks noChangeArrowheads="1"/>
          </p:cNvSpPr>
          <p:nvPr/>
        </p:nvSpPr>
        <p:spPr bwMode="auto">
          <a:xfrm>
            <a:off x="6389244" y="5836826"/>
            <a:ext cx="923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Cetartiodactyla</a:t>
            </a: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6389244" y="5989226"/>
            <a:ext cx="89928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Perissodactyla</a:t>
            </a:r>
          </a:p>
        </p:txBody>
      </p:sp>
      <p:sp>
        <p:nvSpPr>
          <p:cNvPr id="31" name="TextBox 36"/>
          <p:cNvSpPr txBox="1">
            <a:spLocks noChangeArrowheads="1"/>
          </p:cNvSpPr>
          <p:nvPr/>
        </p:nvSpPr>
        <p:spPr bwMode="auto">
          <a:xfrm>
            <a:off x="6389244" y="6141626"/>
            <a:ext cx="64761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Chiroptera</a:t>
            </a:r>
          </a:p>
        </p:txBody>
      </p:sp>
      <p:sp>
        <p:nvSpPr>
          <p:cNvPr id="32" name="TextBox 37"/>
          <p:cNvSpPr txBox="1">
            <a:spLocks noChangeArrowheads="1"/>
          </p:cNvSpPr>
          <p:nvPr/>
        </p:nvSpPr>
        <p:spPr bwMode="auto">
          <a:xfrm>
            <a:off x="6389244" y="6294026"/>
            <a:ext cx="76783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Eulipotyphla</a:t>
            </a:r>
          </a:p>
        </p:txBody>
      </p: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6389244" y="6446426"/>
            <a:ext cx="58349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000000"/>
                </a:solidFill>
                <a:latin typeface="Arial"/>
              </a:rPr>
              <a:t>Pholidota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34.42aa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60484" y="341827"/>
            <a:ext cx="261610" cy="1372171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Monotremes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6509" y="341725"/>
            <a:ext cx="261610" cy="1192634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5 species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8825" y="2065697"/>
            <a:ext cx="261610" cy="1205458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</a:rPr>
              <a:t>Marsupials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4850" y="2065519"/>
            <a:ext cx="261610" cy="144911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324 species</a:t>
            </a:r>
            <a:r>
              <a:rPr lang="en-US" sz="1800" b="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195344" y="885385"/>
            <a:ext cx="14491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Monotremata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7344" y="2604646"/>
            <a:ext cx="14234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ANCESTRAL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7344" y="2858646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MAMMAL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93757" y="2650685"/>
            <a:ext cx="12695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Marsupialia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7195344" y="3968310"/>
            <a:ext cx="13849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Proboscidea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7195344" y="4222310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Sirenia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7195344" y="4476310"/>
            <a:ext cx="14961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Tubulidentata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195344" y="4730310"/>
            <a:ext cx="12439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Hyracoidea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7195344" y="4984310"/>
            <a:ext cx="13593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Afrosoricida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195344" y="5238310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Macroscelidea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35737" y="4881689"/>
            <a:ext cx="261610" cy="1192634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/>
              </a:rPr>
              <a:t>Eutherians</a:t>
            </a:r>
            <a:endParaRPr lang="en-US" sz="18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1763" y="4881765"/>
            <a:ext cx="261610" cy="164147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5,010 species</a:t>
            </a:r>
            <a:r>
              <a:rPr lang="en-US" sz="1800" b="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463040" y="213360"/>
            <a:ext cx="62179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34.42ab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997581" y="239537"/>
            <a:ext cx="1384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Proboscidea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997581" y="493537"/>
            <a:ext cx="769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Sirenia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997581" y="747537"/>
            <a:ext cx="14961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Tubulidentata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997581" y="1001537"/>
            <a:ext cx="1243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Hyracoidea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997581" y="1255537"/>
            <a:ext cx="13593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Afrosoricida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997581" y="1509537"/>
            <a:ext cx="15901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Macroscelidea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79276" y="1262882"/>
            <a:ext cx="276999" cy="1192634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Eutherians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5302" y="1262958"/>
            <a:ext cx="276999" cy="164147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5,010 species</a:t>
            </a:r>
            <a:r>
              <a:rPr lang="en-US" sz="1800" b="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005518" y="2423937"/>
            <a:ext cx="1077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Xenarthra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6000756" y="3331987"/>
            <a:ext cx="987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Rodentia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6000756" y="3585987"/>
            <a:ext cx="13978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Lagomorpha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6000756" y="3839987"/>
            <a:ext cx="974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Primates</a:t>
            </a: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000756" y="4093987"/>
            <a:ext cx="12952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Dermoptera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000756" y="4347987"/>
            <a:ext cx="12311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Scandentia</a:t>
            </a: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5949956" y="5075062"/>
            <a:ext cx="1077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Carnivora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5949956" y="5329062"/>
            <a:ext cx="1667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Cetartiodactyla</a:t>
            </a: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5949956" y="5583062"/>
            <a:ext cx="16286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Perissodactyla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5949956" y="5837062"/>
            <a:ext cx="1166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Chiroptera</a:t>
            </a: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5949956" y="6091062"/>
            <a:ext cx="1384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Eulipotyphla</a:t>
            </a:r>
          </a:p>
        </p:txBody>
      </p:sp>
      <p:sp>
        <p:nvSpPr>
          <p:cNvPr id="25" name="TextBox 31"/>
          <p:cNvSpPr txBox="1">
            <a:spLocks noChangeArrowheads="1"/>
          </p:cNvSpPr>
          <p:nvPr/>
        </p:nvSpPr>
        <p:spPr bwMode="auto">
          <a:xfrm>
            <a:off x="5949956" y="6345062"/>
            <a:ext cx="1051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Arial"/>
              </a:rPr>
              <a:t>Pholidota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804416" y="213360"/>
            <a:ext cx="553516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61935" y="277692"/>
            <a:ext cx="415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42860" y="430092"/>
            <a:ext cx="854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898385" y="720605"/>
            <a:ext cx="564257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Monotremata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987285" y="834905"/>
            <a:ext cx="4985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Platypuses,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echidnas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716073" y="277692"/>
            <a:ext cx="288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401748" y="430092"/>
            <a:ext cx="917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368410" y="726955"/>
            <a:ext cx="92974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Lay eggs; no nipples;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young suck milk from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fur of mother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181335" y="277692"/>
            <a:ext cx="415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962260" y="430092"/>
            <a:ext cx="854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717785" y="720605"/>
            <a:ext cx="495328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Marsupialia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4806685" y="826967"/>
            <a:ext cx="49212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Kangaroos,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opossums,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koalas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5603610" y="1311155"/>
            <a:ext cx="24365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Koala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6579923" y="277692"/>
            <a:ext cx="288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6265598" y="430092"/>
            <a:ext cx="917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6194160" y="720605"/>
            <a:ext cx="95218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Completes embryonic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development in pouch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on mother’s body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2723885" y="1311155"/>
            <a:ext cx="34785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Echidna</a:t>
            </a: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1898385" y="1504830"/>
            <a:ext cx="537006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Proboscidea</a:t>
            </a: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1987285" y="1609605"/>
            <a:ext cx="42800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Elephants</a:t>
            </a: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3368410" y="1493717"/>
            <a:ext cx="1005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Long, muscular trunk;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thick, loose skin; upper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incisors elongated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as tusks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2549260" y="2082680"/>
            <a:ext cx="703719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African elephant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1898385" y="2289055"/>
            <a:ext cx="29976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Sirenia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1987285" y="2393830"/>
            <a:ext cx="4344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Manatees,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dugongs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4717785" y="1504830"/>
            <a:ext cx="58830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Tubulidentata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4806685" y="1609605"/>
            <a:ext cx="437620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Aardvarks</a:t>
            </a:r>
          </a:p>
        </p:txBody>
      </p: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6194160" y="1504830"/>
            <a:ext cx="950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Teeth consisting of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many thin tubes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cemented together;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eats ants and termites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43"/>
          <p:cNvSpPr txBox="1">
            <a:spLocks noChangeArrowheads="1"/>
          </p:cNvSpPr>
          <p:nvPr/>
        </p:nvSpPr>
        <p:spPr bwMode="auto">
          <a:xfrm>
            <a:off x="5479785" y="2106492"/>
            <a:ext cx="387927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Aardvark</a:t>
            </a:r>
          </a:p>
        </p:txBody>
      </p:sp>
      <p:sp>
        <p:nvSpPr>
          <p:cNvPr id="32" name="TextBox 44"/>
          <p:cNvSpPr txBox="1">
            <a:spLocks noChangeArrowheads="1"/>
          </p:cNvSpPr>
          <p:nvPr/>
        </p:nvSpPr>
        <p:spPr bwMode="auto">
          <a:xfrm>
            <a:off x="3373173" y="2282705"/>
            <a:ext cx="87203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Aquatic; finlike fore-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limbs and no hind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limbs; herbivorous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47"/>
          <p:cNvSpPr txBox="1">
            <a:spLocks noChangeArrowheads="1"/>
          </p:cNvSpPr>
          <p:nvPr/>
        </p:nvSpPr>
        <p:spPr bwMode="auto">
          <a:xfrm>
            <a:off x="2719123" y="2762130"/>
            <a:ext cx="35907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Manatee</a:t>
            </a:r>
          </a:p>
        </p:txBody>
      </p:sp>
      <p:sp>
        <p:nvSpPr>
          <p:cNvPr id="34" name="TextBox 48"/>
          <p:cNvSpPr txBox="1">
            <a:spLocks noChangeArrowheads="1"/>
          </p:cNvSpPr>
          <p:nvPr/>
        </p:nvSpPr>
        <p:spPr bwMode="auto">
          <a:xfrm>
            <a:off x="4717785" y="2289055"/>
            <a:ext cx="48250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Hyracoidea</a:t>
            </a:r>
          </a:p>
        </p:txBody>
      </p:sp>
      <p:sp>
        <p:nvSpPr>
          <p:cNvPr id="35" name="TextBox 49"/>
          <p:cNvSpPr txBox="1">
            <a:spLocks noChangeArrowheads="1"/>
          </p:cNvSpPr>
          <p:nvPr/>
        </p:nvSpPr>
        <p:spPr bwMode="auto">
          <a:xfrm>
            <a:off x="4806685" y="2400180"/>
            <a:ext cx="34785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Hyraxes</a:t>
            </a:r>
          </a:p>
        </p:txBody>
      </p:sp>
      <p:sp>
        <p:nvSpPr>
          <p:cNvPr id="36" name="TextBox 50"/>
          <p:cNvSpPr txBox="1">
            <a:spLocks noChangeArrowheads="1"/>
          </p:cNvSpPr>
          <p:nvPr/>
        </p:nvSpPr>
        <p:spPr bwMode="auto">
          <a:xfrm>
            <a:off x="6186223" y="2282705"/>
            <a:ext cx="8720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Short legs; stumpy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tail; herbivorous;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complex, multi-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chambered stomach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TextBox 54"/>
          <p:cNvSpPr txBox="1">
            <a:spLocks noChangeArrowheads="1"/>
          </p:cNvSpPr>
          <p:nvPr/>
        </p:nvSpPr>
        <p:spPr bwMode="auto">
          <a:xfrm>
            <a:off x="5548048" y="2768480"/>
            <a:ext cx="48250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Rock hyrax</a:t>
            </a:r>
          </a:p>
        </p:txBody>
      </p:sp>
      <p:sp>
        <p:nvSpPr>
          <p:cNvPr id="38" name="TextBox 58"/>
          <p:cNvSpPr txBox="1">
            <a:spLocks noChangeArrowheads="1"/>
          </p:cNvSpPr>
          <p:nvPr/>
        </p:nvSpPr>
        <p:spPr bwMode="auto">
          <a:xfrm>
            <a:off x="1898385" y="2954217"/>
            <a:ext cx="41838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Xenarthra</a:t>
            </a:r>
          </a:p>
        </p:txBody>
      </p:sp>
      <p:sp>
        <p:nvSpPr>
          <p:cNvPr id="39" name="TextBox 59"/>
          <p:cNvSpPr txBox="1">
            <a:spLocks noChangeArrowheads="1"/>
          </p:cNvSpPr>
          <p:nvPr/>
        </p:nvSpPr>
        <p:spPr bwMode="auto">
          <a:xfrm>
            <a:off x="1987285" y="3060580"/>
            <a:ext cx="45044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Sloths,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anteaters,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armadillos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62"/>
          <p:cNvSpPr txBox="1">
            <a:spLocks noChangeArrowheads="1"/>
          </p:cNvSpPr>
          <p:nvPr/>
        </p:nvSpPr>
        <p:spPr bwMode="auto">
          <a:xfrm>
            <a:off x="2674673" y="3486030"/>
            <a:ext cx="447238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Tamandua</a:t>
            </a:r>
          </a:p>
        </p:txBody>
      </p:sp>
      <p:sp>
        <p:nvSpPr>
          <p:cNvPr id="41" name="TextBox 63"/>
          <p:cNvSpPr txBox="1">
            <a:spLocks noChangeArrowheads="1"/>
          </p:cNvSpPr>
          <p:nvPr/>
        </p:nvSpPr>
        <p:spPr bwMode="auto">
          <a:xfrm>
            <a:off x="1898385" y="3679705"/>
            <a:ext cx="54181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Lagomorpha</a:t>
            </a:r>
          </a:p>
        </p:txBody>
      </p:sp>
      <p:sp>
        <p:nvSpPr>
          <p:cNvPr id="42" name="TextBox 64"/>
          <p:cNvSpPr txBox="1">
            <a:spLocks noChangeArrowheads="1"/>
          </p:cNvSpPr>
          <p:nvPr/>
        </p:nvSpPr>
        <p:spPr bwMode="auto">
          <a:xfrm>
            <a:off x="1987285" y="3798767"/>
            <a:ext cx="6444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 smtClean="0">
                <a:solidFill>
                  <a:srgbClr val="000000"/>
                </a:solidFill>
                <a:latin typeface="Arial"/>
              </a:rPr>
              <a:t>Rabbits, hares,</a:t>
            </a:r>
          </a:p>
          <a:p>
            <a:r>
              <a:rPr lang="en-US" sz="700" b="1" smtClean="0">
                <a:solidFill>
                  <a:srgbClr val="000000"/>
                </a:solidFill>
                <a:latin typeface="Arial"/>
              </a:rPr>
              <a:t>picas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Box 66"/>
          <p:cNvSpPr txBox="1">
            <a:spLocks noChangeArrowheads="1"/>
          </p:cNvSpPr>
          <p:nvPr/>
        </p:nvSpPr>
        <p:spPr bwMode="auto">
          <a:xfrm>
            <a:off x="3368410" y="2954217"/>
            <a:ext cx="9794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Reduced teeth or no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teeth; herbivorous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(sloths) or carnivorous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(anteaters, armadillos)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70"/>
          <p:cNvSpPr txBox="1">
            <a:spLocks noChangeArrowheads="1"/>
          </p:cNvSpPr>
          <p:nvPr/>
        </p:nvSpPr>
        <p:spPr bwMode="auto">
          <a:xfrm>
            <a:off x="4717785" y="2954217"/>
            <a:ext cx="383118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Rodentia</a:t>
            </a:r>
          </a:p>
        </p:txBody>
      </p:sp>
      <p:sp>
        <p:nvSpPr>
          <p:cNvPr id="45" name="TextBox 71"/>
          <p:cNvSpPr txBox="1">
            <a:spLocks noChangeArrowheads="1"/>
          </p:cNvSpPr>
          <p:nvPr/>
        </p:nvSpPr>
        <p:spPr bwMode="auto">
          <a:xfrm>
            <a:off x="4806685" y="3064547"/>
            <a:ext cx="508152" cy="4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7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Squirrels,</a:t>
            </a:r>
          </a:p>
          <a:p>
            <a:pPr>
              <a:lnSpc>
                <a:spcPts val="7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beavers,</a:t>
            </a:r>
          </a:p>
          <a:p>
            <a:pPr>
              <a:lnSpc>
                <a:spcPts val="7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rats,</a:t>
            </a:r>
          </a:p>
          <a:p>
            <a:pPr>
              <a:lnSpc>
                <a:spcPts val="7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porcupines,</a:t>
            </a:r>
          </a:p>
          <a:p>
            <a:pPr>
              <a:lnSpc>
                <a:spcPts val="7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mice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76"/>
          <p:cNvSpPr txBox="1">
            <a:spLocks noChangeArrowheads="1"/>
          </p:cNvSpPr>
          <p:nvPr/>
        </p:nvSpPr>
        <p:spPr bwMode="auto">
          <a:xfrm>
            <a:off x="6194160" y="2955805"/>
            <a:ext cx="1059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Chisel-like, continuously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growing incisors worn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down by gnawing;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herbivorous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Box 80"/>
          <p:cNvSpPr txBox="1">
            <a:spLocks noChangeArrowheads="1"/>
          </p:cNvSpPr>
          <p:nvPr/>
        </p:nvSpPr>
        <p:spPr bwMode="auto">
          <a:xfrm>
            <a:off x="5521060" y="3481267"/>
            <a:ext cx="52418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Red squirrel</a:t>
            </a:r>
          </a:p>
        </p:txBody>
      </p:sp>
      <p:sp>
        <p:nvSpPr>
          <p:cNvPr id="48" name="TextBox 81"/>
          <p:cNvSpPr txBox="1">
            <a:spLocks noChangeArrowheads="1"/>
          </p:cNvSpPr>
          <p:nvPr/>
        </p:nvSpPr>
        <p:spPr bwMode="auto">
          <a:xfrm>
            <a:off x="6194160" y="3681292"/>
            <a:ext cx="1019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Opposable thumbs;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forward-facing eyes;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well-developed cerebral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cortex; omnivorous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89"/>
          <p:cNvSpPr txBox="1">
            <a:spLocks noChangeArrowheads="1"/>
          </p:cNvSpPr>
          <p:nvPr/>
        </p:nvSpPr>
        <p:spPr bwMode="auto">
          <a:xfrm>
            <a:off x="3368410" y="3679705"/>
            <a:ext cx="92333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Chisel-like incisors;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hind legs longer than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forelegs and adapted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for running and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jumping; herbivorous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94"/>
          <p:cNvSpPr txBox="1">
            <a:spLocks noChangeArrowheads="1"/>
          </p:cNvSpPr>
          <p:nvPr/>
        </p:nvSpPr>
        <p:spPr bwMode="auto">
          <a:xfrm>
            <a:off x="2655623" y="4344867"/>
            <a:ext cx="448841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Jackrabbit</a:t>
            </a:r>
          </a:p>
        </p:txBody>
      </p:sp>
      <p:sp>
        <p:nvSpPr>
          <p:cNvPr id="51" name="TextBox 95"/>
          <p:cNvSpPr txBox="1">
            <a:spLocks noChangeArrowheads="1"/>
          </p:cNvSpPr>
          <p:nvPr/>
        </p:nvSpPr>
        <p:spPr bwMode="auto">
          <a:xfrm>
            <a:off x="4717785" y="3679705"/>
            <a:ext cx="37991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Primates</a:t>
            </a:r>
          </a:p>
        </p:txBody>
      </p:sp>
      <p:sp>
        <p:nvSpPr>
          <p:cNvPr id="52" name="TextBox 96"/>
          <p:cNvSpPr txBox="1">
            <a:spLocks noChangeArrowheads="1"/>
          </p:cNvSpPr>
          <p:nvPr/>
        </p:nvSpPr>
        <p:spPr bwMode="auto">
          <a:xfrm>
            <a:off x="4806685" y="3782098"/>
            <a:ext cx="788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Lemurs, monkeys,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chimpanzees,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gorillas, humans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99"/>
          <p:cNvSpPr txBox="1">
            <a:spLocks noChangeArrowheads="1"/>
          </p:cNvSpPr>
          <p:nvPr/>
        </p:nvSpPr>
        <p:spPr bwMode="auto">
          <a:xfrm>
            <a:off x="5381360" y="4119442"/>
            <a:ext cx="495328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Golden lion</a:t>
            </a:r>
          </a:p>
        </p:txBody>
      </p:sp>
      <p:sp>
        <p:nvSpPr>
          <p:cNvPr id="54" name="TextBox 100"/>
          <p:cNvSpPr txBox="1">
            <a:spLocks noChangeArrowheads="1"/>
          </p:cNvSpPr>
          <p:nvPr/>
        </p:nvSpPr>
        <p:spPr bwMode="auto">
          <a:xfrm>
            <a:off x="5381360" y="4233742"/>
            <a:ext cx="325410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tamarin</a:t>
            </a:r>
          </a:p>
        </p:txBody>
      </p:sp>
      <p:sp>
        <p:nvSpPr>
          <p:cNvPr id="55" name="TextBox 101"/>
          <p:cNvSpPr txBox="1">
            <a:spLocks noChangeArrowheads="1"/>
          </p:cNvSpPr>
          <p:nvPr/>
        </p:nvSpPr>
        <p:spPr bwMode="auto">
          <a:xfrm>
            <a:off x="4695560" y="4516317"/>
            <a:ext cx="633187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Perissodactyla</a:t>
            </a:r>
          </a:p>
        </p:txBody>
      </p:sp>
      <p:sp>
        <p:nvSpPr>
          <p:cNvPr id="56" name="TextBox 102"/>
          <p:cNvSpPr txBox="1">
            <a:spLocks noChangeArrowheads="1"/>
          </p:cNvSpPr>
          <p:nvPr/>
        </p:nvSpPr>
        <p:spPr bwMode="auto">
          <a:xfrm>
            <a:off x="4765410" y="4622680"/>
            <a:ext cx="562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Horses,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zebras,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tapirs,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rhinoceroses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106"/>
          <p:cNvSpPr txBox="1">
            <a:spLocks noChangeArrowheads="1"/>
          </p:cNvSpPr>
          <p:nvPr/>
        </p:nvSpPr>
        <p:spPr bwMode="auto">
          <a:xfrm>
            <a:off x="4736835" y="5189417"/>
            <a:ext cx="453650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Chiroptera</a:t>
            </a:r>
          </a:p>
        </p:txBody>
      </p:sp>
      <p:sp>
        <p:nvSpPr>
          <p:cNvPr id="58" name="TextBox 107"/>
          <p:cNvSpPr txBox="1">
            <a:spLocks noChangeArrowheads="1"/>
          </p:cNvSpPr>
          <p:nvPr/>
        </p:nvSpPr>
        <p:spPr bwMode="auto">
          <a:xfrm>
            <a:off x="4865423" y="5303717"/>
            <a:ext cx="19396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Bats</a:t>
            </a:r>
          </a:p>
        </p:txBody>
      </p:sp>
      <p:sp>
        <p:nvSpPr>
          <p:cNvPr id="59" name="TextBox 108"/>
          <p:cNvSpPr txBox="1">
            <a:spLocks noChangeArrowheads="1"/>
          </p:cNvSpPr>
          <p:nvPr/>
        </p:nvSpPr>
        <p:spPr bwMode="auto">
          <a:xfrm>
            <a:off x="1898385" y="4522667"/>
            <a:ext cx="41838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Carnivora</a:t>
            </a:r>
          </a:p>
        </p:txBody>
      </p:sp>
      <p:sp>
        <p:nvSpPr>
          <p:cNvPr id="60" name="TextBox 109"/>
          <p:cNvSpPr txBox="1">
            <a:spLocks noChangeArrowheads="1"/>
          </p:cNvSpPr>
          <p:nvPr/>
        </p:nvSpPr>
        <p:spPr bwMode="auto">
          <a:xfrm>
            <a:off x="1987285" y="4617917"/>
            <a:ext cx="59952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Dogs, wolves,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bears, cats,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weasels,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otters, seals,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walruses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Box 114"/>
          <p:cNvSpPr txBox="1">
            <a:spLocks noChangeArrowheads="1"/>
          </p:cNvSpPr>
          <p:nvPr/>
        </p:nvSpPr>
        <p:spPr bwMode="auto">
          <a:xfrm>
            <a:off x="1898385" y="5217992"/>
            <a:ext cx="649217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Cetartiodactyla</a:t>
            </a:r>
          </a:p>
        </p:txBody>
      </p:sp>
      <p:sp>
        <p:nvSpPr>
          <p:cNvPr id="62" name="TextBox 115"/>
          <p:cNvSpPr txBox="1">
            <a:spLocks noChangeArrowheads="1"/>
          </p:cNvSpPr>
          <p:nvPr/>
        </p:nvSpPr>
        <p:spPr bwMode="auto">
          <a:xfrm>
            <a:off x="1987285" y="5337055"/>
            <a:ext cx="549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Artiodactyls: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sheep, pigs,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cattle, deer,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giraffes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TextBox 119"/>
          <p:cNvSpPr txBox="1">
            <a:spLocks noChangeArrowheads="1"/>
          </p:cNvSpPr>
          <p:nvPr/>
        </p:nvSpPr>
        <p:spPr bwMode="auto">
          <a:xfrm>
            <a:off x="1987285" y="5870455"/>
            <a:ext cx="477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Cetaceans: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whales,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dolphins,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porpoises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123"/>
          <p:cNvSpPr txBox="1">
            <a:spLocks noChangeArrowheads="1"/>
          </p:cNvSpPr>
          <p:nvPr/>
        </p:nvSpPr>
        <p:spPr bwMode="auto">
          <a:xfrm>
            <a:off x="3368410" y="4516317"/>
            <a:ext cx="9425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Sharp, pointed canine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teeth and molars for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shearing; carnivorous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126"/>
          <p:cNvSpPr txBox="1">
            <a:spLocks noChangeArrowheads="1"/>
          </p:cNvSpPr>
          <p:nvPr/>
        </p:nvSpPr>
        <p:spPr bwMode="auto">
          <a:xfrm>
            <a:off x="2761985" y="5022730"/>
            <a:ext cx="302968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Coyote</a:t>
            </a:r>
          </a:p>
        </p:txBody>
      </p:sp>
      <p:sp>
        <p:nvSpPr>
          <p:cNvPr id="66" name="TextBox 127"/>
          <p:cNvSpPr txBox="1">
            <a:spLocks noChangeArrowheads="1"/>
          </p:cNvSpPr>
          <p:nvPr/>
        </p:nvSpPr>
        <p:spPr bwMode="auto">
          <a:xfrm>
            <a:off x="3369998" y="5217992"/>
            <a:ext cx="97302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Hooves with an even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number of toes on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each foot; herbivorous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130"/>
          <p:cNvSpPr txBox="1">
            <a:spLocks noChangeArrowheads="1"/>
          </p:cNvSpPr>
          <p:nvPr/>
        </p:nvSpPr>
        <p:spPr bwMode="auto">
          <a:xfrm>
            <a:off x="2606410" y="5767267"/>
            <a:ext cx="62677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Bighorn sheep</a:t>
            </a:r>
          </a:p>
        </p:txBody>
      </p:sp>
      <p:sp>
        <p:nvSpPr>
          <p:cNvPr id="68" name="TextBox 131"/>
          <p:cNvSpPr txBox="1">
            <a:spLocks noChangeArrowheads="1"/>
          </p:cNvSpPr>
          <p:nvPr/>
        </p:nvSpPr>
        <p:spPr bwMode="auto">
          <a:xfrm>
            <a:off x="6194160" y="4517905"/>
            <a:ext cx="97302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Hooves with an odd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number of toes on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each foot; herbivorous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134"/>
          <p:cNvSpPr txBox="1">
            <a:spLocks noChangeArrowheads="1"/>
          </p:cNvSpPr>
          <p:nvPr/>
        </p:nvSpPr>
        <p:spPr bwMode="auto">
          <a:xfrm>
            <a:off x="5335323" y="5022730"/>
            <a:ext cx="753411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Indian rhinoceros</a:t>
            </a:r>
          </a:p>
        </p:txBody>
      </p:sp>
      <p:sp>
        <p:nvSpPr>
          <p:cNvPr id="70" name="TextBox 135"/>
          <p:cNvSpPr txBox="1">
            <a:spLocks noChangeArrowheads="1"/>
          </p:cNvSpPr>
          <p:nvPr/>
        </p:nvSpPr>
        <p:spPr bwMode="auto">
          <a:xfrm>
            <a:off x="6194160" y="5183067"/>
            <a:ext cx="105477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Adapted for flight; broad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skinfold that extends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from elongated fingers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to body and legs;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carnivorous or</a:t>
            </a:r>
          </a:p>
          <a:p>
            <a:pPr>
              <a:lnSpc>
                <a:spcPts val="8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herbivorous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Box 141"/>
          <p:cNvSpPr txBox="1">
            <a:spLocks noChangeArrowheads="1"/>
          </p:cNvSpPr>
          <p:nvPr/>
        </p:nvSpPr>
        <p:spPr bwMode="auto">
          <a:xfrm>
            <a:off x="6194160" y="5909349"/>
            <a:ext cx="785471" cy="3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Eat mainly insects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and other small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invertebrates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144"/>
          <p:cNvSpPr txBox="1">
            <a:spLocks noChangeArrowheads="1"/>
          </p:cNvSpPr>
          <p:nvPr/>
        </p:nvSpPr>
        <p:spPr bwMode="auto">
          <a:xfrm>
            <a:off x="5379773" y="5656142"/>
            <a:ext cx="654025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Frog-eating bat</a:t>
            </a:r>
          </a:p>
        </p:txBody>
      </p:sp>
      <p:sp>
        <p:nvSpPr>
          <p:cNvPr id="73" name="TextBox 145"/>
          <p:cNvSpPr txBox="1">
            <a:spLocks noChangeArrowheads="1"/>
          </p:cNvSpPr>
          <p:nvPr/>
        </p:nvSpPr>
        <p:spPr bwMode="auto">
          <a:xfrm>
            <a:off x="3368410" y="5870455"/>
            <a:ext cx="93936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Aquatic; streamlined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body; paddle-like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forelimbs and no hind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limbs; thick layer of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insulating blubber;</a:t>
            </a:r>
          </a:p>
          <a:p>
            <a:pPr>
              <a:lnSpc>
                <a:spcPts val="900"/>
              </a:lnSpc>
            </a:pPr>
            <a:r>
              <a:rPr lang="en-US" sz="700" b="1" smtClean="0">
                <a:solidFill>
                  <a:srgbClr val="000000"/>
                </a:solidFill>
                <a:latin typeface="Arial"/>
              </a:rPr>
              <a:t>carnivorous</a:t>
            </a:r>
            <a:endParaRPr lang="en-US" sz="7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151"/>
          <p:cNvSpPr txBox="1">
            <a:spLocks noChangeArrowheads="1"/>
          </p:cNvSpPr>
          <p:nvPr/>
        </p:nvSpPr>
        <p:spPr bwMode="auto">
          <a:xfrm>
            <a:off x="4717785" y="5911730"/>
            <a:ext cx="538609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>
                <a:solidFill>
                  <a:srgbClr val="000000"/>
                </a:solidFill>
                <a:latin typeface="Arial"/>
              </a:rPr>
              <a:t>Eulipotyphla</a:t>
            </a:r>
          </a:p>
        </p:txBody>
      </p:sp>
      <p:sp>
        <p:nvSpPr>
          <p:cNvPr id="75" name="TextBox 152"/>
          <p:cNvSpPr txBox="1">
            <a:spLocks noChangeArrowheads="1"/>
          </p:cNvSpPr>
          <p:nvPr/>
        </p:nvSpPr>
        <p:spPr bwMode="auto">
          <a:xfrm>
            <a:off x="4889235" y="6031586"/>
            <a:ext cx="599523" cy="45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“Core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insectivores”: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some moles,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some shrews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156"/>
          <p:cNvSpPr txBox="1">
            <a:spLocks noChangeArrowheads="1"/>
          </p:cNvSpPr>
          <p:nvPr/>
        </p:nvSpPr>
        <p:spPr bwMode="auto">
          <a:xfrm>
            <a:off x="5557713" y="6344083"/>
            <a:ext cx="468077" cy="2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700" b="1" dirty="0">
                <a:solidFill>
                  <a:srgbClr val="000000"/>
                </a:solidFill>
                <a:latin typeface="Arial"/>
              </a:rPr>
              <a:t>Star-nosed</a:t>
            </a:r>
          </a:p>
          <a:p>
            <a:pPr>
              <a:lnSpc>
                <a:spcPts val="900"/>
              </a:lnSpc>
            </a:pPr>
            <a:r>
              <a:rPr lang="en-US" sz="700" b="1" dirty="0" smtClean="0">
                <a:solidFill>
                  <a:srgbClr val="000000"/>
                </a:solidFill>
                <a:latin typeface="Arial"/>
              </a:rPr>
              <a:t>mole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157"/>
          <p:cNvSpPr txBox="1">
            <a:spLocks noChangeArrowheads="1"/>
          </p:cNvSpPr>
          <p:nvPr/>
        </p:nvSpPr>
        <p:spPr bwMode="auto">
          <a:xfrm>
            <a:off x="2628635" y="6337180"/>
            <a:ext cx="637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700" b="1" smtClean="0">
                <a:solidFill>
                  <a:srgbClr val="000000"/>
                </a:solidFill>
                <a:latin typeface="Arial"/>
              </a:rPr>
              <a:t>Pacific white-</a:t>
            </a:r>
          </a:p>
          <a:p>
            <a:r>
              <a:rPr lang="en-US" sz="700" b="1" smtClean="0">
                <a:solidFill>
                  <a:srgbClr val="000000"/>
                </a:solidFill>
                <a:latin typeface="Arial"/>
              </a:rPr>
              <a:t>sided porpoise</a:t>
            </a:r>
            <a:endParaRPr lang="en-US" sz="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0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542544" y="213360"/>
            <a:ext cx="80589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34.42ba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044645" y="430187"/>
            <a:ext cx="100989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0770" y="760387"/>
            <a:ext cx="206947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25420" y="1427137"/>
            <a:ext cx="19332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Monotremata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28632" y="1757337"/>
            <a:ext cx="171040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Platypuses,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echidnas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313432" y="430187"/>
            <a:ext cx="70051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559370" y="760387"/>
            <a:ext cx="222657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913257" y="1425550"/>
            <a:ext cx="317875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Lay eggs; no nipples;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young suck milk from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fur of mother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2774895" y="3359125"/>
            <a:ext cx="119584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Echidna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625420" y="4094137"/>
            <a:ext cx="169277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Marsupialia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892120" y="4424337"/>
            <a:ext cx="169277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Kangaroos,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opossums,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koalas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4876745" y="3994125"/>
            <a:ext cx="326211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Completes embryonic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development in pouch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on mother’s body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9"/>
          <p:cNvSpPr txBox="1">
            <a:spLocks noChangeArrowheads="1"/>
          </p:cNvSpPr>
          <p:nvPr/>
        </p:nvSpPr>
        <p:spPr bwMode="auto">
          <a:xfrm>
            <a:off x="3417832" y="6267425"/>
            <a:ext cx="83837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Koala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60576" y="213360"/>
            <a:ext cx="602284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34.42bb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582771" y="294436"/>
            <a:ext cx="924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00171" y="600824"/>
            <a:ext cx="18995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620746" y="1151686"/>
            <a:ext cx="146514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err="1">
                <a:solidFill>
                  <a:srgbClr val="000000"/>
                </a:solidFill>
                <a:latin typeface="Arial"/>
              </a:rPr>
              <a:t>Proboscidea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93796" y="1437436"/>
            <a:ext cx="1166986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Elephants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398621" y="2220074"/>
            <a:ext cx="191398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African elephant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40308" y="294436"/>
            <a:ext cx="644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 b="1" dirty="0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49746" y="600824"/>
            <a:ext cx="20406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200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98896" y="1154861"/>
            <a:ext cx="25760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Long, muscular trunk;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thick, loose skin;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upper incisors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elongated as tusks</a:t>
            </a:r>
            <a:endParaRPr lang="en-US" sz="1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4608421" y="2688386"/>
            <a:ext cx="291586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Aquatic; finlike forelimbs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and no hind limbs;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herbivorous</a:t>
            </a:r>
            <a:endParaRPr lang="en-US" sz="1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620746" y="2685211"/>
            <a:ext cx="812723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Sirenia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1893796" y="2980486"/>
            <a:ext cx="118301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Manatees,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dugongs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1620746" y="3937749"/>
            <a:ext cx="1583319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Tubulidentata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1912846" y="4204449"/>
            <a:ext cx="119584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Aardvarks</a:t>
            </a:r>
          </a:p>
        </p:txBody>
      </p:sp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3290796" y="3520236"/>
            <a:ext cx="97943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Manatee</a:t>
            </a:r>
          </a:p>
        </p:txBody>
      </p:sp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4613183" y="3940924"/>
            <a:ext cx="29266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Teeth consisting of many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thin tubes cemented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together; eats ants and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termites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3219358" y="5052174"/>
            <a:ext cx="105958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Aardvark</a:t>
            </a:r>
          </a:p>
        </p:txBody>
      </p:sp>
      <p:sp>
        <p:nvSpPr>
          <p:cNvPr id="22" name="TextBox 34"/>
          <p:cNvSpPr txBox="1">
            <a:spLocks noChangeArrowheads="1"/>
          </p:cNvSpPr>
          <p:nvPr/>
        </p:nvSpPr>
        <p:spPr bwMode="auto">
          <a:xfrm>
            <a:off x="4613183" y="5441111"/>
            <a:ext cx="2957541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Short legs; stumpy tail;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herbivorous; complex,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</a:rPr>
              <a:t>multichambered stomach</a:t>
            </a:r>
            <a:endParaRPr lang="en-US" sz="1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37"/>
          <p:cNvSpPr txBox="1">
            <a:spLocks noChangeArrowheads="1"/>
          </p:cNvSpPr>
          <p:nvPr/>
        </p:nvSpPr>
        <p:spPr bwMode="auto">
          <a:xfrm>
            <a:off x="3161415" y="6301539"/>
            <a:ext cx="1243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Arial"/>
              </a:rPr>
              <a:t>Rock hyrax</a:t>
            </a:r>
          </a:p>
        </p:txBody>
      </p:sp>
      <p:sp>
        <p:nvSpPr>
          <p:cNvPr id="24" name="TextBox 40"/>
          <p:cNvSpPr txBox="1">
            <a:spLocks noChangeArrowheads="1"/>
          </p:cNvSpPr>
          <p:nvPr/>
        </p:nvSpPr>
        <p:spPr bwMode="auto">
          <a:xfrm>
            <a:off x="1620746" y="5437936"/>
            <a:ext cx="131766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Hyracoidea</a:t>
            </a:r>
          </a:p>
        </p:txBody>
      </p:sp>
      <p:sp>
        <p:nvSpPr>
          <p:cNvPr id="25" name="TextBox 41"/>
          <p:cNvSpPr txBox="1">
            <a:spLocks noChangeArrowheads="1"/>
          </p:cNvSpPr>
          <p:nvPr/>
        </p:nvSpPr>
        <p:spPr bwMode="auto">
          <a:xfrm>
            <a:off x="1827121" y="5749086"/>
            <a:ext cx="952184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Hyraxes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109472" y="213360"/>
            <a:ext cx="6925056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34.42bc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05490" y="302617"/>
            <a:ext cx="7566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10203" y="556617"/>
            <a:ext cx="15517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21190" y="1048742"/>
            <a:ext cx="10772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Xenarthra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48203" y="1318617"/>
            <a:ext cx="11541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Sloths,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anteaters,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armadillos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21190" y="2277467"/>
            <a:ext cx="139781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Lagomorpha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291665" y="302617"/>
            <a:ext cx="5257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724928" y="556617"/>
            <a:ext cx="16671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199465" y="1048742"/>
            <a:ext cx="2513509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Reduced teeth or no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teeth; herbivorous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(sloths) or carnivorous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(anteaters, armadillos)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199465" y="2277467"/>
            <a:ext cx="2398092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Chisel-like incisors;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hind legs longer than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forelegs and adapted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for running and jump-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ing; herbivorous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5199465" y="3953867"/>
            <a:ext cx="271869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Chisel-like, continuously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growing incisors worn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down by gnawing;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herbivorous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5199465" y="5406429"/>
            <a:ext cx="2616101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Opposable thumbs;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forward-facing eyes;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well-developed cerebral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cortex; omnivorous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3786590" y="1894879"/>
            <a:ext cx="11370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Tamandua</a:t>
            </a: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1448203" y="2641004"/>
            <a:ext cx="165429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Rabbits, hares,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picas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3745315" y="3387129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Jackrabbit</a:t>
            </a: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221190" y="3880842"/>
            <a:ext cx="9874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Rodentia</a:t>
            </a:r>
          </a:p>
        </p:txBody>
      </p:sp>
      <p:sp>
        <p:nvSpPr>
          <p:cNvPr id="22" name="TextBox 36"/>
          <p:cNvSpPr txBox="1">
            <a:spLocks noChangeArrowheads="1"/>
          </p:cNvSpPr>
          <p:nvPr/>
        </p:nvSpPr>
        <p:spPr bwMode="auto">
          <a:xfrm>
            <a:off x="1448203" y="4133254"/>
            <a:ext cx="20646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Squirrels, beavers,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rats, porcupines,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mice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3651653" y="4688879"/>
            <a:ext cx="13465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Red squirrel</a:t>
            </a:r>
          </a:p>
        </p:txBody>
      </p:sp>
      <p:sp>
        <p:nvSpPr>
          <p:cNvPr id="24" name="TextBox 40"/>
          <p:cNvSpPr txBox="1">
            <a:spLocks noChangeArrowheads="1"/>
          </p:cNvSpPr>
          <p:nvPr/>
        </p:nvSpPr>
        <p:spPr bwMode="auto">
          <a:xfrm>
            <a:off x="1221190" y="5149254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Primates</a:t>
            </a:r>
          </a:p>
        </p:txBody>
      </p:sp>
      <p:sp>
        <p:nvSpPr>
          <p:cNvPr id="25" name="TextBox 41"/>
          <p:cNvSpPr txBox="1">
            <a:spLocks noChangeArrowheads="1"/>
          </p:cNvSpPr>
          <p:nvPr/>
        </p:nvSpPr>
        <p:spPr bwMode="auto">
          <a:xfrm>
            <a:off x="1448203" y="5404842"/>
            <a:ext cx="2026196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Lemurs, monkeys,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chimpanzees,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gorillas,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humans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3457978" y="6073179"/>
            <a:ext cx="12695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Golden lion</a:t>
            </a:r>
          </a:p>
          <a:p>
            <a:pPr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</a:rPr>
              <a:t>tamarin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64920" y="213360"/>
            <a:ext cx="661416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34.42bd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763340" y="387700"/>
            <a:ext cx="7566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369640" y="641700"/>
            <a:ext cx="15517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404440" y="1303687"/>
            <a:ext cx="10772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Carnivora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631453" y="1583087"/>
            <a:ext cx="1538883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Dogs, wolves,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bears, cats,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weasels,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otters, seals,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walruses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404440" y="3100737"/>
            <a:ext cx="16671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Cetartiodactyla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631453" y="3380137"/>
            <a:ext cx="141064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Artiodactyls: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sheep, pigs,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cattle, deer,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giraffes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239590" y="4519962"/>
            <a:ext cx="161582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Bighorn sheep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1631453" y="4823175"/>
            <a:ext cx="1231106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Cetaceans: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whales,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dolphins,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porpoises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3291978" y="5991575"/>
            <a:ext cx="164147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Pacific white-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sided porpoise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6212978" y="387700"/>
            <a:ext cx="5257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5647828" y="641700"/>
            <a:ext cx="16671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5223965" y="1286225"/>
            <a:ext cx="24237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Sharp, pointed canine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teeth and molars for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shearing; carnivorous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3636465" y="2595912"/>
            <a:ext cx="7822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Coyote</a:t>
            </a:r>
          </a:p>
        </p:txBody>
      </p: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5223965" y="3100737"/>
            <a:ext cx="25006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Hooves with an even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number of toes on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each foot; herbivorous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41"/>
          <p:cNvSpPr txBox="1">
            <a:spLocks noChangeArrowheads="1"/>
          </p:cNvSpPr>
          <p:nvPr/>
        </p:nvSpPr>
        <p:spPr bwMode="auto">
          <a:xfrm>
            <a:off x="5223965" y="4783487"/>
            <a:ext cx="241091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Aquatic; streamlined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body; paddle-like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forelimbs and no hind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limbs; thick layer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insulating blubber;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carnivorous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127760" y="213360"/>
            <a:ext cx="688848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34.42be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35783" y="359519"/>
            <a:ext cx="7566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Orders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42083" y="613519"/>
            <a:ext cx="15517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and Examples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65771" y="1319957"/>
            <a:ext cx="162865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Perissodactyla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554696" y="1607294"/>
            <a:ext cx="1449115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Horses,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zebras,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tapirs,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rhinoceroses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856446" y="2631232"/>
            <a:ext cx="193642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Indian rhinoceros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265771" y="3107482"/>
            <a:ext cx="11669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Chiroptera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554696" y="3367832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Bats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221946" y="359519"/>
            <a:ext cx="5257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Main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656796" y="613519"/>
            <a:ext cx="16671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Characteristics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5105933" y="1304082"/>
            <a:ext cx="25006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Hooves with an odd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number of toes on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each foot; herbivorous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2913596" y="4353669"/>
            <a:ext cx="167994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Frog-eating bat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265771" y="4871194"/>
            <a:ext cx="13849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Eulipotyphla</a:t>
            </a: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1586446" y="5190282"/>
            <a:ext cx="153888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“Core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insectivores”: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some moles,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some shrews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5105933" y="3131294"/>
            <a:ext cx="278281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Adapted for flight; broad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skinfold that extends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from elongated fingers to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body and legs;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carnivorous or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herbivorous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39"/>
          <p:cNvSpPr txBox="1">
            <a:spLocks noChangeArrowheads="1"/>
          </p:cNvSpPr>
          <p:nvPr/>
        </p:nvSpPr>
        <p:spPr bwMode="auto">
          <a:xfrm>
            <a:off x="5105933" y="4871194"/>
            <a:ext cx="2013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Eat mainly insects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and other small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invertebrates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42"/>
          <p:cNvSpPr txBox="1">
            <a:spLocks noChangeArrowheads="1"/>
          </p:cNvSpPr>
          <p:nvPr/>
        </p:nvSpPr>
        <p:spPr bwMode="auto">
          <a:xfrm>
            <a:off x="3424771" y="6011019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Star-nosed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mole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Bat Licking Nectar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1BatLicking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Metamorphosis from the larva to adult form involves the resorption of the tail and </a:t>
            </a:r>
            <a:r>
              <a:rPr lang="en-US" smtClean="0"/>
              <a:t>notochord </a:t>
            </a:r>
            <a:r>
              <a:rPr lang="en-US" altLang="en-US" smtClean="0"/>
              <a:t>and 90° rotation of the remaining organs </a:t>
            </a:r>
          </a:p>
          <a:p>
            <a:r>
              <a:rPr lang="en-US" altLang="en-US" smtClean="0"/>
              <a:t>Adult tunicates draw in water through an incurrent siphon, filtering food particles</a:t>
            </a:r>
          </a:p>
          <a:p>
            <a:r>
              <a:rPr lang="en-US" altLang="en-US" smtClean="0"/>
              <a:t>When attacked, tunicates, or </a:t>
            </a:r>
            <a:r>
              <a:rPr lang="ja-JP" altLang="en-US" smtClean="0"/>
              <a:t>“</a:t>
            </a:r>
            <a:r>
              <a:rPr lang="en-US" altLang="ja-JP" smtClean="0"/>
              <a:t>sea squirts,</a:t>
            </a:r>
            <a:r>
              <a:rPr lang="ja-JP" altLang="en-US" smtClean="0"/>
              <a:t>”</a:t>
            </a:r>
            <a:r>
              <a:rPr lang="en-US" altLang="ja-JP" smtClean="0"/>
              <a:t> shoot water through their excurrent siphon</a:t>
            </a:r>
          </a:p>
          <a:p>
            <a:r>
              <a:rPr lang="en-US" altLang="en-US" smtClean="0"/>
              <a:t>Tunicates are highly derived and have fewer </a:t>
            </a:r>
            <a:r>
              <a:rPr lang="en-US" altLang="en-US" i="1" smtClean="0"/>
              <a:t>Hox</a:t>
            </a:r>
            <a:r>
              <a:rPr lang="en-US" altLang="en-US" smtClean="0"/>
              <a:t> genes than other vertebrates</a:t>
            </a:r>
          </a:p>
          <a:p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Bat Pollinating</a:t>
            </a:r>
            <a:r>
              <a:rPr lang="en-US" altLang="en-US" i="1" dirty="0" smtClean="0"/>
              <a:t> Agave</a:t>
            </a:r>
            <a:r>
              <a:rPr lang="en-US" altLang="en-US" dirty="0" smtClean="0"/>
              <a:t> Plant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1BatPollinating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Galápagos Sea Lion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1SeaLion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Wolves Agonistic Behavior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1WolvesAgonistic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Shark Eating a Seal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15aSharkEatSeal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Primates</a:t>
            </a:r>
            <a:endParaRPr lang="en-US" altLang="en-US" i="1" dirty="0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mammalian order Primates includes lemurs, tarsiers, monkeys, and apes</a:t>
            </a:r>
          </a:p>
          <a:p>
            <a:r>
              <a:rPr lang="en-US" altLang="en-US" smtClean="0"/>
              <a:t>Humans are members of the ape group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Derived Characters of Primates</a:t>
            </a:r>
          </a:p>
          <a:p>
            <a:r>
              <a:rPr lang="en-US" dirty="0" smtClean="0"/>
              <a:t>Most primates have hands and feet adapted for grasping, and flat nails instead of claws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Other derived characters of primates </a:t>
            </a:r>
          </a:p>
          <a:p>
            <a:pPr lvl="1"/>
            <a:r>
              <a:rPr lang="en-US" altLang="en-US" smtClean="0"/>
              <a:t>A large brain and short jaws</a:t>
            </a:r>
          </a:p>
          <a:p>
            <a:pPr lvl="1"/>
            <a:r>
              <a:rPr lang="en-US" altLang="en-US" smtClean="0"/>
              <a:t>Forward-looking eyes close together on the face, providing depth perception</a:t>
            </a:r>
          </a:p>
          <a:p>
            <a:pPr lvl="1"/>
            <a:r>
              <a:rPr lang="en-US" altLang="en-US" smtClean="0"/>
              <a:t>A fully </a:t>
            </a:r>
            <a:r>
              <a:rPr lang="en-US" altLang="en-US" b="1" smtClean="0"/>
              <a:t>opposable thumb</a:t>
            </a:r>
            <a:r>
              <a:rPr lang="en-US" altLang="en-US" smtClean="0"/>
              <a:t> (in monkeys and apes)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Living Primates</a:t>
            </a:r>
          </a:p>
          <a:p>
            <a:r>
              <a:rPr lang="en-US" dirty="0" smtClean="0"/>
              <a:t>There are three main groups of living primates</a:t>
            </a:r>
          </a:p>
          <a:p>
            <a:pPr lvl="1"/>
            <a:r>
              <a:rPr lang="en-US" dirty="0" smtClean="0"/>
              <a:t>Lemurs, </a:t>
            </a:r>
            <a:r>
              <a:rPr lang="en-US" dirty="0" err="1" smtClean="0"/>
              <a:t>lorises</a:t>
            </a:r>
            <a:r>
              <a:rPr lang="en-US" dirty="0" smtClean="0"/>
              <a:t>, and bush babies </a:t>
            </a:r>
          </a:p>
          <a:p>
            <a:pPr lvl="1"/>
            <a:r>
              <a:rPr lang="en-US" dirty="0" smtClean="0"/>
              <a:t>Tarsiers</a:t>
            </a:r>
          </a:p>
          <a:p>
            <a:pPr lvl="1"/>
            <a:r>
              <a:rPr lang="en-US" b="1" dirty="0" smtClean="0"/>
              <a:t>Anthropoids</a:t>
            </a:r>
            <a:r>
              <a:rPr lang="en-US" dirty="0" smtClean="0"/>
              <a:t> (monkeys and apes)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84" y="137160"/>
            <a:ext cx="4370832" cy="65836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oldest known tarsier fossils date to about 55 million years old and indicate that tarsiers are more closely related to anthropoids than to lemurs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04544" y="213360"/>
            <a:ext cx="65349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34.UN02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80304" y="552742"/>
            <a:ext cx="25135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80304" y="1111542"/>
            <a:ext cx="18306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80304" y="1670342"/>
            <a:ext cx="9569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80304" y="2227555"/>
            <a:ext cx="2308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80304" y="2786355"/>
            <a:ext cx="23419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80304" y="3343567"/>
            <a:ext cx="20678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80304" y="3902367"/>
            <a:ext cx="13849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80304" y="4459580"/>
            <a:ext cx="9553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80304" y="5018380"/>
            <a:ext cx="14010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80304" y="5575592"/>
            <a:ext cx="111088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80304" y="6134392"/>
            <a:ext cx="14891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722376" y="213360"/>
            <a:ext cx="769924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34.44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068704" y="405159"/>
            <a:ext cx="182101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Lemurs, lorises,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and bush babies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64991" y="1059209"/>
            <a:ext cx="14234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PRIMATE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68704" y="1062384"/>
            <a:ext cx="8805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Tarsiers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68704" y="1608484"/>
            <a:ext cx="225286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New World monkeys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68704" y="2110134"/>
            <a:ext cx="21630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Old World monkeys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9546" y="1722319"/>
            <a:ext cx="256480" cy="1372171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Anthropoids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068704" y="2705447"/>
            <a:ext cx="9361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Gibbons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068704" y="3161059"/>
            <a:ext cx="12952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Orangutans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068704" y="3664297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Gorillas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5063941" y="4167534"/>
            <a:ext cx="14875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Chimpanzees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and bonobos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5101243" y="4857298"/>
            <a:ext cx="201337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800" b="1" i="1" dirty="0">
                <a:solidFill>
                  <a:srgbClr val="000000"/>
                </a:solidFill>
                <a:latin typeface="Arial"/>
              </a:rPr>
              <a:t>Australopithecus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5076641" y="5342284"/>
            <a:ext cx="1461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Humans and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extinct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species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1680979" y="6315422"/>
            <a:ext cx="30479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Time (millions of years ago)</a:t>
            </a: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1552391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70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2019296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60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2469534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50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2917391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40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3367629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30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28"/>
          <p:cNvSpPr txBox="1">
            <a:spLocks noChangeArrowheads="1"/>
          </p:cNvSpPr>
          <p:nvPr/>
        </p:nvSpPr>
        <p:spPr bwMode="auto">
          <a:xfrm>
            <a:off x="3817867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20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4268105" y="6077992"/>
            <a:ext cx="2564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10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4782630" y="607799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0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first monkeys evolved in the Old World (Africa and Asia)</a:t>
            </a:r>
          </a:p>
          <a:p>
            <a:r>
              <a:rPr lang="en-US" altLang="en-US" smtClean="0"/>
              <a:t>In the New World (South America), monkeys first appeared roughly 25 million years ago</a:t>
            </a:r>
          </a:p>
          <a:p>
            <a:r>
              <a:rPr lang="en-US" altLang="en-US" smtClean="0"/>
              <a:t>New World and Old World monkeys underwent separate adaptive radiations during their many millions of years of separation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70888" y="213360"/>
            <a:ext cx="56022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34.45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803509" y="240716"/>
            <a:ext cx="254973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8775" indent="-356616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(a) New World monkey: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spider monkey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4921358" y="4263442"/>
            <a:ext cx="243656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8775" indent="-356616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(b) Old world monkey:</a:t>
            </a:r>
            <a:br>
              <a:rPr lang="en-US" sz="1800" b="1" dirty="0">
                <a:solidFill>
                  <a:srgbClr val="000000"/>
                </a:solidFill>
                <a:latin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</a:rPr>
              <a:t>macaque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"/>
          <a:stretch>
            <a:fillRect/>
          </a:stretch>
        </p:blipFill>
        <p:spPr>
          <a:xfrm>
            <a:off x="2752344" y="941832"/>
            <a:ext cx="3639312" cy="49743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34.45a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802558" y="5225504"/>
            <a:ext cx="3395994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76250" indent="-47625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(a) New World monkey:</a:t>
            </a:r>
            <a:br>
              <a:rPr lang="en-US" b="1" dirty="0" smtClean="0">
                <a:solidFill>
                  <a:srgbClr val="000000"/>
                </a:solidFill>
                <a:latin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</a:rPr>
              <a:t>spider monkey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>
            <a:fillRect/>
          </a:stretch>
        </p:blipFill>
        <p:spPr>
          <a:xfrm>
            <a:off x="2682240" y="856488"/>
            <a:ext cx="3779520" cy="51450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34.45b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726690" y="5309263"/>
            <a:ext cx="32444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88950" indent="-488950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(b) Old world monkey:</a:t>
            </a:r>
            <a:br>
              <a:rPr lang="en-US" b="1" dirty="0" smtClean="0">
                <a:solidFill>
                  <a:srgbClr val="000000"/>
                </a:solidFill>
                <a:latin typeface="Arial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</a:rPr>
              <a:t>macaque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other group of anthropoids consists of primates informally called apes</a:t>
            </a:r>
          </a:p>
          <a:p>
            <a:r>
              <a:rPr lang="en-US" altLang="en-US" smtClean="0"/>
              <a:t>This group includes gibbons, orangutans, gorillas, chimpanzees, bonobos, and humans</a:t>
            </a:r>
          </a:p>
          <a:p>
            <a:r>
              <a:rPr lang="en-US" altLang="en-US" smtClean="0"/>
              <a:t>Apes diverged from Old World monkeys about 25–30 million years ago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4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"/>
          <a:stretch>
            <a:fillRect/>
          </a:stretch>
        </p:blipFill>
        <p:spPr>
          <a:xfrm>
            <a:off x="298704" y="676656"/>
            <a:ext cx="8546592" cy="55046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34.46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39802" y="684769"/>
            <a:ext cx="153567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(a) Gibbon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21189" y="910194"/>
            <a:ext cx="203260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Orangutan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010477" y="1565831"/>
            <a:ext cx="14346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(c) Gorilla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339802" y="5817156"/>
            <a:ext cx="229069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(d) Chimpanzee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3519564" y="5817156"/>
            <a:ext cx="162223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(e) Bonobo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"/>
          <a:stretch>
            <a:fillRect/>
          </a:stretch>
        </p:blipFill>
        <p:spPr>
          <a:xfrm>
            <a:off x="3026664" y="432816"/>
            <a:ext cx="3090672" cy="59923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34.46a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063875" y="6026035"/>
            <a:ext cx="15240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(a) Gibbon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>
            <a:fillRect/>
          </a:stretch>
        </p:blipFill>
        <p:spPr>
          <a:xfrm>
            <a:off x="1706880" y="1539240"/>
            <a:ext cx="5730240" cy="3779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34.46b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748155" y="4953585"/>
            <a:ext cx="203260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Orangutan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"/>
          <a:stretch>
            <a:fillRect/>
          </a:stretch>
        </p:blipFill>
        <p:spPr>
          <a:xfrm>
            <a:off x="2639568" y="374904"/>
            <a:ext cx="3864864" cy="61081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34.46c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665415" y="6121099"/>
            <a:ext cx="14346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(c) Gorilla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2"/>
          <a:stretch>
            <a:fillRect/>
          </a:stretch>
        </p:blipFill>
        <p:spPr>
          <a:xfrm>
            <a:off x="298704" y="1652016"/>
            <a:ext cx="8546592" cy="35539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</a:t>
            </a: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55208" y="1793877"/>
            <a:ext cx="7699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Water flow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44345" y="1663702"/>
            <a:ext cx="66684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Incurrent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siphon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to mouth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517358" y="2278064"/>
            <a:ext cx="71654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Excurrent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34170" y="3267077"/>
            <a:ext cx="71654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Muscle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segments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445295" y="3738564"/>
            <a:ext cx="6270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Intestine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667545" y="4078289"/>
            <a:ext cx="6429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Stomach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035845" y="4322764"/>
            <a:ext cx="4905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1789908" y="2917827"/>
            <a:ext cx="71654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Excurrent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2261395" y="3333752"/>
            <a:ext cx="66684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Incurrent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147220" y="2959102"/>
            <a:ext cx="71654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Excurrent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5628483" y="3092452"/>
            <a:ext cx="49532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5657058" y="4357689"/>
            <a:ext cx="4064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Tunic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3171033" y="3948114"/>
            <a:ext cx="381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Anus</a:t>
            </a: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3048795" y="4210052"/>
            <a:ext cx="6270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Intestine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2993233" y="4475164"/>
            <a:ext cx="822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Esophagus</a:t>
            </a: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3412333" y="4727577"/>
            <a:ext cx="64921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Stomach</a:t>
            </a:r>
          </a:p>
        </p:txBody>
      </p:sp>
      <p:sp>
        <p:nvSpPr>
          <p:cNvPr id="26" name="TextBox 41"/>
          <p:cNvSpPr txBox="1">
            <a:spLocks noChangeArrowheads="1"/>
          </p:cNvSpPr>
          <p:nvPr/>
        </p:nvSpPr>
        <p:spPr bwMode="auto">
          <a:xfrm>
            <a:off x="2993233" y="5000627"/>
            <a:ext cx="14732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(b) An adult tunicate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334170" y="5000627"/>
            <a:ext cx="13636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(a) A tunicate larva</a:t>
            </a:r>
          </a:p>
        </p:txBody>
      </p:sp>
      <p:sp>
        <p:nvSpPr>
          <p:cNvPr id="29" name="TextBox 46"/>
          <p:cNvSpPr txBox="1">
            <a:spLocks noChangeArrowheads="1"/>
          </p:cNvSpPr>
          <p:nvPr/>
        </p:nvSpPr>
        <p:spPr bwMode="auto">
          <a:xfrm>
            <a:off x="6515895" y="5000627"/>
            <a:ext cx="14652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</a:rPr>
              <a:t>(c) An adult tunicate</a:t>
            </a:r>
          </a:p>
        </p:txBody>
      </p:sp>
      <p:sp>
        <p:nvSpPr>
          <p:cNvPr id="30" name="Freeform 29"/>
          <p:cNvSpPr/>
          <p:nvPr/>
        </p:nvSpPr>
        <p:spPr>
          <a:xfrm>
            <a:off x="6205845" y="1756358"/>
            <a:ext cx="1616989" cy="310718"/>
          </a:xfrm>
          <a:custGeom>
            <a:avLst/>
            <a:gdLst>
              <a:gd name="connsiteX0" fmla="*/ 1610639 w 1616989"/>
              <a:gd name="connsiteY0" fmla="*/ 304368 h 310718"/>
              <a:gd name="connsiteX1" fmla="*/ 6350 w 1616989"/>
              <a:gd name="connsiteY1" fmla="*/ 6350 h 310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16989" h="310718">
                <a:moveTo>
                  <a:pt x="1610639" y="304368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6123410" y="3186912"/>
            <a:ext cx="986739" cy="25400"/>
          </a:xfrm>
          <a:custGeom>
            <a:avLst/>
            <a:gdLst>
              <a:gd name="connsiteX0" fmla="*/ 980389 w 986739"/>
              <a:gd name="connsiteY0" fmla="*/ 6350 h 25400"/>
              <a:gd name="connsiteX1" fmla="*/ 6350 w 98673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6739" h="25400">
                <a:moveTo>
                  <a:pt x="980389" y="6350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6092435" y="4315358"/>
            <a:ext cx="1263916" cy="153733"/>
          </a:xfrm>
          <a:custGeom>
            <a:avLst/>
            <a:gdLst>
              <a:gd name="connsiteX0" fmla="*/ 1257566 w 1263916"/>
              <a:gd name="connsiteY0" fmla="*/ 6350 h 153733"/>
              <a:gd name="connsiteX1" fmla="*/ 6350 w 1263916"/>
              <a:gd name="connsiteY1" fmla="*/ 147383 h 1537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3916" h="153733">
                <a:moveTo>
                  <a:pt x="1257566" y="6350"/>
                </a:moveTo>
                <a:lnTo>
                  <a:pt x="6350" y="14738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6286110" y="3679303"/>
            <a:ext cx="1085799" cy="25400"/>
          </a:xfrm>
          <a:custGeom>
            <a:avLst/>
            <a:gdLst>
              <a:gd name="connsiteX0" fmla="*/ 1079449 w 1085799"/>
              <a:gd name="connsiteY0" fmla="*/ 6350 h 25400"/>
              <a:gd name="connsiteX1" fmla="*/ 6350 w 108579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85799" h="25400">
                <a:moveTo>
                  <a:pt x="1079449" y="6350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6235259" y="2369400"/>
            <a:ext cx="709015" cy="94195"/>
          </a:xfrm>
          <a:custGeom>
            <a:avLst/>
            <a:gdLst>
              <a:gd name="connsiteX0" fmla="*/ 702665 w 709015"/>
              <a:gd name="connsiteY0" fmla="*/ 87845 h 94195"/>
              <a:gd name="connsiteX1" fmla="*/ 6350 w 709015"/>
              <a:gd name="connsiteY1" fmla="*/ 6350 h 94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09015" h="94195">
                <a:moveTo>
                  <a:pt x="702665" y="87845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4534373" y="1752600"/>
            <a:ext cx="1005662" cy="323557"/>
          </a:xfrm>
          <a:custGeom>
            <a:avLst/>
            <a:gdLst>
              <a:gd name="connsiteX0" fmla="*/ 6350 w 1005662"/>
              <a:gd name="connsiteY0" fmla="*/ 317207 h 323557"/>
              <a:gd name="connsiteX1" fmla="*/ 999312 w 1005662"/>
              <a:gd name="connsiteY1" fmla="*/ 6350 h 3235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05662" h="323557">
                <a:moveTo>
                  <a:pt x="6350" y="317207"/>
                </a:moveTo>
                <a:lnTo>
                  <a:pt x="999312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4949041" y="3167862"/>
            <a:ext cx="672477" cy="403618"/>
          </a:xfrm>
          <a:custGeom>
            <a:avLst/>
            <a:gdLst>
              <a:gd name="connsiteX0" fmla="*/ 6350 w 672477"/>
              <a:gd name="connsiteY0" fmla="*/ 397268 h 403618"/>
              <a:gd name="connsiteX1" fmla="*/ 666127 w 672477"/>
              <a:gd name="connsiteY1" fmla="*/ 6350 h 4036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72477" h="403618">
                <a:moveTo>
                  <a:pt x="6350" y="397268"/>
                </a:moveTo>
                <a:lnTo>
                  <a:pt x="66612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3471586" y="3299332"/>
            <a:ext cx="210896" cy="335495"/>
          </a:xfrm>
          <a:custGeom>
            <a:avLst/>
            <a:gdLst>
              <a:gd name="connsiteX0" fmla="*/ 204546 w 210896"/>
              <a:gd name="connsiteY0" fmla="*/ 329145 h 335495"/>
              <a:gd name="connsiteX1" fmla="*/ 6350 w 210896"/>
              <a:gd name="connsiteY1" fmla="*/ 6350 h 3354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0896" h="335495">
                <a:moveTo>
                  <a:pt x="204546" y="32914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3549247" y="3892498"/>
            <a:ext cx="386384" cy="157149"/>
          </a:xfrm>
          <a:custGeom>
            <a:avLst/>
            <a:gdLst>
              <a:gd name="connsiteX0" fmla="*/ 380034 w 386384"/>
              <a:gd name="connsiteY0" fmla="*/ 6350 h 157149"/>
              <a:gd name="connsiteX1" fmla="*/ 6350 w 386384"/>
              <a:gd name="connsiteY1" fmla="*/ 150799 h 1571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6384" h="157149">
                <a:moveTo>
                  <a:pt x="380034" y="6350"/>
                </a:moveTo>
                <a:lnTo>
                  <a:pt x="6350" y="15079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3692960" y="4036948"/>
            <a:ext cx="418706" cy="264096"/>
          </a:xfrm>
          <a:custGeom>
            <a:avLst/>
            <a:gdLst>
              <a:gd name="connsiteX0" fmla="*/ 412356 w 418706"/>
              <a:gd name="connsiteY0" fmla="*/ 6350 h 264096"/>
              <a:gd name="connsiteX1" fmla="*/ 6350 w 418706"/>
              <a:gd name="connsiteY1" fmla="*/ 257746 h 2640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8706" h="264096">
                <a:moveTo>
                  <a:pt x="412356" y="6350"/>
                </a:moveTo>
                <a:lnTo>
                  <a:pt x="6350" y="25774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4065730" y="4328477"/>
            <a:ext cx="284365" cy="490499"/>
          </a:xfrm>
          <a:custGeom>
            <a:avLst/>
            <a:gdLst>
              <a:gd name="connsiteX0" fmla="*/ 278015 w 284365"/>
              <a:gd name="connsiteY0" fmla="*/ 6350 h 490499"/>
              <a:gd name="connsiteX1" fmla="*/ 6350 w 284365"/>
              <a:gd name="connsiteY1" fmla="*/ 484149 h 4904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4365" h="490499">
                <a:moveTo>
                  <a:pt x="278015" y="6350"/>
                </a:moveTo>
                <a:lnTo>
                  <a:pt x="6350" y="48414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744834" y="2045525"/>
            <a:ext cx="515226" cy="414185"/>
          </a:xfrm>
          <a:custGeom>
            <a:avLst/>
            <a:gdLst>
              <a:gd name="connsiteX0" fmla="*/ 508876 w 515226"/>
              <a:gd name="connsiteY0" fmla="*/ 6350 h 414185"/>
              <a:gd name="connsiteX1" fmla="*/ 6350 w 515226"/>
              <a:gd name="connsiteY1" fmla="*/ 407835 h 4141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15226" h="414185">
                <a:moveTo>
                  <a:pt x="508876" y="6350"/>
                </a:moveTo>
                <a:lnTo>
                  <a:pt x="6350" y="40783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1112193" y="2558859"/>
            <a:ext cx="376402" cy="264312"/>
          </a:xfrm>
          <a:custGeom>
            <a:avLst/>
            <a:gdLst>
              <a:gd name="connsiteX0" fmla="*/ 370052 w 376402"/>
              <a:gd name="connsiteY0" fmla="*/ 6350 h 264312"/>
              <a:gd name="connsiteX1" fmla="*/ 6350 w 376402"/>
              <a:gd name="connsiteY1" fmla="*/ 257962 h 2643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6402" h="264312">
                <a:moveTo>
                  <a:pt x="370052" y="6350"/>
                </a:moveTo>
                <a:lnTo>
                  <a:pt x="6350" y="25796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1099734" y="3844340"/>
            <a:ext cx="775004" cy="177203"/>
          </a:xfrm>
          <a:custGeom>
            <a:avLst/>
            <a:gdLst>
              <a:gd name="connsiteX0" fmla="*/ 6350 w 775004"/>
              <a:gd name="connsiteY0" fmla="*/ 6350 h 177203"/>
              <a:gd name="connsiteX1" fmla="*/ 768654 w 775004"/>
              <a:gd name="connsiteY1" fmla="*/ 170852 h 1772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75004" h="177203">
                <a:moveTo>
                  <a:pt x="6350" y="6350"/>
                </a:moveTo>
                <a:lnTo>
                  <a:pt x="768654" y="17085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1307430" y="4094352"/>
            <a:ext cx="359981" cy="90449"/>
          </a:xfrm>
          <a:custGeom>
            <a:avLst/>
            <a:gdLst>
              <a:gd name="connsiteX0" fmla="*/ 353631 w 359981"/>
              <a:gd name="connsiteY0" fmla="*/ 6350 h 90449"/>
              <a:gd name="connsiteX1" fmla="*/ 6350 w 359981"/>
              <a:gd name="connsiteY1" fmla="*/ 84099 h 904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9981" h="90449">
                <a:moveTo>
                  <a:pt x="353631" y="6350"/>
                </a:moveTo>
                <a:lnTo>
                  <a:pt x="6350" y="8409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858438" y="3195090"/>
            <a:ext cx="368410" cy="188912"/>
          </a:xfrm>
          <a:custGeom>
            <a:avLst/>
            <a:gdLst>
              <a:gd name="connsiteX0" fmla="*/ 273947 w 368410"/>
              <a:gd name="connsiteY0" fmla="*/ 6350 h 188912"/>
              <a:gd name="connsiteX1" fmla="*/ 6350 w 368410"/>
              <a:gd name="connsiteY1" fmla="*/ 169265 h 188912"/>
              <a:gd name="connsiteX2" fmla="*/ 362060 w 368410"/>
              <a:gd name="connsiteY2" fmla="*/ 182562 h 1889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68410" h="188912">
                <a:moveTo>
                  <a:pt x="273947" y="6350"/>
                </a:moveTo>
                <a:lnTo>
                  <a:pt x="6350" y="169265"/>
                </a:lnTo>
                <a:lnTo>
                  <a:pt x="362060" y="18256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745082" y="2859455"/>
            <a:ext cx="183724" cy="25400"/>
          </a:xfrm>
          <a:custGeom>
            <a:avLst/>
            <a:gdLst>
              <a:gd name="connsiteX0" fmla="*/ 6350 w 183724"/>
              <a:gd name="connsiteY0" fmla="*/ 6350 h 25400"/>
              <a:gd name="connsiteX1" fmla="*/ 177374 w 18372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3724" h="25400">
                <a:moveTo>
                  <a:pt x="6350" y="6350"/>
                </a:moveTo>
                <a:lnTo>
                  <a:pt x="177374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3832889" y="4068038"/>
            <a:ext cx="379856" cy="475894"/>
          </a:xfrm>
          <a:custGeom>
            <a:avLst/>
            <a:gdLst>
              <a:gd name="connsiteX0" fmla="*/ 373507 w 379856"/>
              <a:gd name="connsiteY0" fmla="*/ 6350 h 475894"/>
              <a:gd name="connsiteX1" fmla="*/ 6350 w 379856"/>
              <a:gd name="connsiteY1" fmla="*/ 469544 h 4758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9856" h="475894">
                <a:moveTo>
                  <a:pt x="373507" y="6350"/>
                </a:moveTo>
                <a:lnTo>
                  <a:pt x="6350" y="46954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1530328" y="4247501"/>
            <a:ext cx="391629" cy="173151"/>
          </a:xfrm>
          <a:custGeom>
            <a:avLst/>
            <a:gdLst>
              <a:gd name="connsiteX0" fmla="*/ 385279 w 391629"/>
              <a:gd name="connsiteY0" fmla="*/ 6350 h 173151"/>
              <a:gd name="connsiteX1" fmla="*/ 6350 w 391629"/>
              <a:gd name="connsiteY1" fmla="*/ 166801 h 1731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1629" h="173151">
                <a:moveTo>
                  <a:pt x="385279" y="6350"/>
                </a:moveTo>
                <a:lnTo>
                  <a:pt x="6350" y="16680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839116" y="4255033"/>
            <a:ext cx="189814" cy="315506"/>
          </a:xfrm>
          <a:custGeom>
            <a:avLst/>
            <a:gdLst>
              <a:gd name="connsiteX0" fmla="*/ 183464 w 189814"/>
              <a:gd name="connsiteY0" fmla="*/ 6350 h 315506"/>
              <a:gd name="connsiteX1" fmla="*/ 6350 w 189814"/>
              <a:gd name="connsiteY1" fmla="*/ 309156 h 3155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814" h="315506">
                <a:moveTo>
                  <a:pt x="183464" y="6350"/>
                </a:moveTo>
                <a:lnTo>
                  <a:pt x="6350" y="30915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4404795" y="3677360"/>
            <a:ext cx="1062761" cy="25400"/>
          </a:xfrm>
          <a:custGeom>
            <a:avLst/>
            <a:gdLst>
              <a:gd name="connsiteX0" fmla="*/ 6350 w 1062761"/>
              <a:gd name="connsiteY0" fmla="*/ 6350 h 25400"/>
              <a:gd name="connsiteX1" fmla="*/ 1056411 w 106276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2761" h="25400">
                <a:moveTo>
                  <a:pt x="6350" y="6350"/>
                </a:moveTo>
                <a:lnTo>
                  <a:pt x="1056411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4928327" y="4315358"/>
            <a:ext cx="703364" cy="131203"/>
          </a:xfrm>
          <a:custGeom>
            <a:avLst/>
            <a:gdLst>
              <a:gd name="connsiteX0" fmla="*/ 6350 w 703364"/>
              <a:gd name="connsiteY0" fmla="*/ 6350 h 131203"/>
              <a:gd name="connsiteX1" fmla="*/ 697014 w 703364"/>
              <a:gd name="connsiteY1" fmla="*/ 124853 h 1312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03364" h="131203">
                <a:moveTo>
                  <a:pt x="6350" y="6350"/>
                </a:moveTo>
                <a:lnTo>
                  <a:pt x="697014" y="12485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1999847" y="3245179"/>
            <a:ext cx="25400" cy="397497"/>
          </a:xfrm>
          <a:custGeom>
            <a:avLst/>
            <a:gdLst>
              <a:gd name="connsiteX0" fmla="*/ 13030 w 25400"/>
              <a:gd name="connsiteY0" fmla="*/ 391147 h 397497"/>
              <a:gd name="connsiteX1" fmla="*/ 6350 w 25400"/>
              <a:gd name="connsiteY1" fmla="*/ 6350 h 3974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397497">
                <a:moveTo>
                  <a:pt x="13030" y="391147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2356730" y="3667632"/>
            <a:ext cx="227317" cy="260311"/>
          </a:xfrm>
          <a:custGeom>
            <a:avLst/>
            <a:gdLst>
              <a:gd name="connsiteX0" fmla="*/ 6350 w 227317"/>
              <a:gd name="connsiteY0" fmla="*/ 253961 h 260311"/>
              <a:gd name="connsiteX1" fmla="*/ 220967 w 227317"/>
              <a:gd name="connsiteY1" fmla="*/ 6350 h 2603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7317" h="260311">
                <a:moveTo>
                  <a:pt x="6350" y="253961"/>
                </a:moveTo>
                <a:lnTo>
                  <a:pt x="22096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465127" y="3493885"/>
            <a:ext cx="831253" cy="715988"/>
          </a:xfrm>
          <a:custGeom>
            <a:avLst/>
            <a:gdLst>
              <a:gd name="connsiteX0" fmla="*/ 831253 w 831253"/>
              <a:gd name="connsiteY0" fmla="*/ 715987 h 715988"/>
              <a:gd name="connsiteX1" fmla="*/ 0 w 831253"/>
              <a:gd name="connsiteY1" fmla="*/ 715987 h 715988"/>
              <a:gd name="connsiteX2" fmla="*/ 0 w 831253"/>
              <a:gd name="connsiteY2" fmla="*/ 0 h 715988"/>
              <a:gd name="connsiteX3" fmla="*/ 831253 w 831253"/>
              <a:gd name="connsiteY3" fmla="*/ 0 h 715988"/>
              <a:gd name="connsiteX4" fmla="*/ 831253 w 831253"/>
              <a:gd name="connsiteY4" fmla="*/ 715987 h 7159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1253" h="715988">
                <a:moveTo>
                  <a:pt x="831253" y="715987"/>
                </a:moveTo>
                <a:lnTo>
                  <a:pt x="0" y="715987"/>
                </a:lnTo>
                <a:lnTo>
                  <a:pt x="0" y="0"/>
                </a:lnTo>
                <a:lnTo>
                  <a:pt x="831253" y="0"/>
                </a:lnTo>
                <a:lnTo>
                  <a:pt x="831253" y="715987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5458777" y="3489509"/>
            <a:ext cx="843953" cy="728688"/>
          </a:xfrm>
          <a:custGeom>
            <a:avLst/>
            <a:gdLst>
              <a:gd name="connsiteX0" fmla="*/ 837603 w 843953"/>
              <a:gd name="connsiteY0" fmla="*/ 722337 h 728688"/>
              <a:gd name="connsiteX1" fmla="*/ 6350 w 843953"/>
              <a:gd name="connsiteY1" fmla="*/ 722337 h 728688"/>
              <a:gd name="connsiteX2" fmla="*/ 6350 w 843953"/>
              <a:gd name="connsiteY2" fmla="*/ 6350 h 728688"/>
              <a:gd name="connsiteX3" fmla="*/ 837603 w 843953"/>
              <a:gd name="connsiteY3" fmla="*/ 6350 h 728688"/>
              <a:gd name="connsiteX4" fmla="*/ 837603 w 843953"/>
              <a:gd name="connsiteY4" fmla="*/ 722337 h 728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43953" h="728688">
                <a:moveTo>
                  <a:pt x="837603" y="722337"/>
                </a:moveTo>
                <a:lnTo>
                  <a:pt x="6350" y="722337"/>
                </a:lnTo>
                <a:lnTo>
                  <a:pt x="6350" y="6350"/>
                </a:lnTo>
                <a:lnTo>
                  <a:pt x="837603" y="6350"/>
                </a:lnTo>
                <a:lnTo>
                  <a:pt x="837603" y="72233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1489404" y="2371814"/>
            <a:ext cx="1205128" cy="368592"/>
          </a:xfrm>
          <a:custGeom>
            <a:avLst/>
            <a:gdLst>
              <a:gd name="connsiteX0" fmla="*/ 1205128 w 1205128"/>
              <a:gd name="connsiteY0" fmla="*/ 0 h 368592"/>
              <a:gd name="connsiteX1" fmla="*/ 0 w 1205128"/>
              <a:gd name="connsiteY1" fmla="*/ 0 h 368592"/>
              <a:gd name="connsiteX2" fmla="*/ 0 w 1205128"/>
              <a:gd name="connsiteY2" fmla="*/ 368592 h 368592"/>
              <a:gd name="connsiteX3" fmla="*/ 1205128 w 1205128"/>
              <a:gd name="connsiteY3" fmla="*/ 368592 h 368592"/>
              <a:gd name="connsiteX4" fmla="*/ 1205128 w 1205128"/>
              <a:gd name="connsiteY4" fmla="*/ 0 h 3685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05128" h="368592">
                <a:moveTo>
                  <a:pt x="1205128" y="0"/>
                </a:moveTo>
                <a:lnTo>
                  <a:pt x="0" y="0"/>
                </a:lnTo>
                <a:lnTo>
                  <a:pt x="0" y="368592"/>
                </a:lnTo>
                <a:lnTo>
                  <a:pt x="1205128" y="368592"/>
                </a:lnTo>
                <a:lnTo>
                  <a:pt x="1205128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1483054" y="2365464"/>
            <a:ext cx="1217828" cy="381292"/>
          </a:xfrm>
          <a:custGeom>
            <a:avLst/>
            <a:gdLst>
              <a:gd name="connsiteX0" fmla="*/ 1211478 w 1217828"/>
              <a:gd name="connsiteY0" fmla="*/ 6350 h 381292"/>
              <a:gd name="connsiteX1" fmla="*/ 6350 w 1217828"/>
              <a:gd name="connsiteY1" fmla="*/ 6350 h 381292"/>
              <a:gd name="connsiteX2" fmla="*/ 6350 w 1217828"/>
              <a:gd name="connsiteY2" fmla="*/ 374942 h 381292"/>
              <a:gd name="connsiteX3" fmla="*/ 1211478 w 1217828"/>
              <a:gd name="connsiteY3" fmla="*/ 374942 h 381292"/>
              <a:gd name="connsiteX4" fmla="*/ 1211478 w 1217828"/>
              <a:gd name="connsiteY4" fmla="*/ 6350 h 3812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7828" h="381292">
                <a:moveTo>
                  <a:pt x="1211478" y="6350"/>
                </a:moveTo>
                <a:lnTo>
                  <a:pt x="6350" y="6350"/>
                </a:lnTo>
                <a:lnTo>
                  <a:pt x="6350" y="374942"/>
                </a:lnTo>
                <a:lnTo>
                  <a:pt x="1211478" y="374942"/>
                </a:lnTo>
                <a:lnTo>
                  <a:pt x="1211478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449440" y="2771864"/>
            <a:ext cx="305168" cy="162966"/>
          </a:xfrm>
          <a:custGeom>
            <a:avLst/>
            <a:gdLst>
              <a:gd name="connsiteX0" fmla="*/ 305168 w 305168"/>
              <a:gd name="connsiteY0" fmla="*/ 0 h 162966"/>
              <a:gd name="connsiteX1" fmla="*/ 0 w 305168"/>
              <a:gd name="connsiteY1" fmla="*/ 0 h 162966"/>
              <a:gd name="connsiteX2" fmla="*/ 0 w 305168"/>
              <a:gd name="connsiteY2" fmla="*/ 162966 h 162966"/>
              <a:gd name="connsiteX3" fmla="*/ 305168 w 305168"/>
              <a:gd name="connsiteY3" fmla="*/ 162966 h 162966"/>
              <a:gd name="connsiteX4" fmla="*/ 305168 w 305168"/>
              <a:gd name="connsiteY4" fmla="*/ 0 h 1629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05168" h="162966">
                <a:moveTo>
                  <a:pt x="305168" y="0"/>
                </a:moveTo>
                <a:lnTo>
                  <a:pt x="0" y="0"/>
                </a:lnTo>
                <a:lnTo>
                  <a:pt x="0" y="162966"/>
                </a:lnTo>
                <a:lnTo>
                  <a:pt x="305168" y="162966"/>
                </a:lnTo>
                <a:lnTo>
                  <a:pt x="305168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443090" y="2770506"/>
            <a:ext cx="317868" cy="175666"/>
          </a:xfrm>
          <a:custGeom>
            <a:avLst/>
            <a:gdLst>
              <a:gd name="connsiteX0" fmla="*/ 311518 w 317868"/>
              <a:gd name="connsiteY0" fmla="*/ 6350 h 175666"/>
              <a:gd name="connsiteX1" fmla="*/ 6350 w 317868"/>
              <a:gd name="connsiteY1" fmla="*/ 6350 h 175666"/>
              <a:gd name="connsiteX2" fmla="*/ 6350 w 317868"/>
              <a:gd name="connsiteY2" fmla="*/ 169316 h 175666"/>
              <a:gd name="connsiteX3" fmla="*/ 311518 w 317868"/>
              <a:gd name="connsiteY3" fmla="*/ 169316 h 175666"/>
              <a:gd name="connsiteX4" fmla="*/ 311518 w 317868"/>
              <a:gd name="connsiteY4" fmla="*/ 6350 h 175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17868" h="175666">
                <a:moveTo>
                  <a:pt x="311518" y="6350"/>
                </a:moveTo>
                <a:lnTo>
                  <a:pt x="6350" y="6350"/>
                </a:lnTo>
                <a:lnTo>
                  <a:pt x="6350" y="169316"/>
                </a:lnTo>
                <a:lnTo>
                  <a:pt x="311518" y="169316"/>
                </a:lnTo>
                <a:lnTo>
                  <a:pt x="311518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1110348" y="4559961"/>
            <a:ext cx="1417294" cy="182486"/>
          </a:xfrm>
          <a:custGeom>
            <a:avLst/>
            <a:gdLst>
              <a:gd name="connsiteX0" fmla="*/ 1417294 w 1417294"/>
              <a:gd name="connsiteY0" fmla="*/ 0 h 182486"/>
              <a:gd name="connsiteX1" fmla="*/ 0 w 1417294"/>
              <a:gd name="connsiteY1" fmla="*/ 0 h 182486"/>
              <a:gd name="connsiteX2" fmla="*/ 0 w 1417294"/>
              <a:gd name="connsiteY2" fmla="*/ 182486 h 182486"/>
              <a:gd name="connsiteX3" fmla="*/ 1417294 w 1417294"/>
              <a:gd name="connsiteY3" fmla="*/ 182486 h 182486"/>
              <a:gd name="connsiteX4" fmla="*/ 1417294 w 1417294"/>
              <a:gd name="connsiteY4" fmla="*/ 0 h 1824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17294" h="182486">
                <a:moveTo>
                  <a:pt x="1417294" y="0"/>
                </a:moveTo>
                <a:lnTo>
                  <a:pt x="0" y="0"/>
                </a:lnTo>
                <a:lnTo>
                  <a:pt x="0" y="182486"/>
                </a:lnTo>
                <a:lnTo>
                  <a:pt x="1417294" y="182486"/>
                </a:lnTo>
                <a:lnTo>
                  <a:pt x="1417294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1103998" y="4554113"/>
            <a:ext cx="1429994" cy="195186"/>
          </a:xfrm>
          <a:custGeom>
            <a:avLst/>
            <a:gdLst>
              <a:gd name="connsiteX0" fmla="*/ 1423644 w 1429994"/>
              <a:gd name="connsiteY0" fmla="*/ 6350 h 195186"/>
              <a:gd name="connsiteX1" fmla="*/ 6350 w 1429994"/>
              <a:gd name="connsiteY1" fmla="*/ 6350 h 195186"/>
              <a:gd name="connsiteX2" fmla="*/ 6350 w 1429994"/>
              <a:gd name="connsiteY2" fmla="*/ 188836 h 195186"/>
              <a:gd name="connsiteX3" fmla="*/ 1423644 w 1429994"/>
              <a:gd name="connsiteY3" fmla="*/ 188836 h 195186"/>
              <a:gd name="connsiteX4" fmla="*/ 1423644 w 1429994"/>
              <a:gd name="connsiteY4" fmla="*/ 6350 h 1951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429994" h="195186">
                <a:moveTo>
                  <a:pt x="1423644" y="6350"/>
                </a:moveTo>
                <a:lnTo>
                  <a:pt x="6350" y="6350"/>
                </a:lnTo>
                <a:lnTo>
                  <a:pt x="6350" y="188836"/>
                </a:lnTo>
                <a:lnTo>
                  <a:pt x="1423644" y="188836"/>
                </a:lnTo>
                <a:lnTo>
                  <a:pt x="1423644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860119" y="1879740"/>
            <a:ext cx="834732" cy="162953"/>
          </a:xfrm>
          <a:custGeom>
            <a:avLst/>
            <a:gdLst>
              <a:gd name="connsiteX0" fmla="*/ 0 w 834732"/>
              <a:gd name="connsiteY0" fmla="*/ 0 h 162953"/>
              <a:gd name="connsiteX1" fmla="*/ 834732 w 834732"/>
              <a:gd name="connsiteY1" fmla="*/ 0 h 162953"/>
              <a:gd name="connsiteX2" fmla="*/ 834732 w 834732"/>
              <a:gd name="connsiteY2" fmla="*/ 162953 h 162953"/>
              <a:gd name="connsiteX3" fmla="*/ 0 w 834732"/>
              <a:gd name="connsiteY3" fmla="*/ 162953 h 162953"/>
              <a:gd name="connsiteX4" fmla="*/ 0 w 834732"/>
              <a:gd name="connsiteY4" fmla="*/ 0 h 1629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4732" h="162953">
                <a:moveTo>
                  <a:pt x="0" y="0"/>
                </a:moveTo>
                <a:lnTo>
                  <a:pt x="834732" y="0"/>
                </a:lnTo>
                <a:lnTo>
                  <a:pt x="834732" y="162953"/>
                </a:lnTo>
                <a:lnTo>
                  <a:pt x="0" y="162953"/>
                </a:lnTo>
                <a:lnTo>
                  <a:pt x="0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853769" y="1877644"/>
            <a:ext cx="847432" cy="175653"/>
          </a:xfrm>
          <a:custGeom>
            <a:avLst/>
            <a:gdLst>
              <a:gd name="connsiteX0" fmla="*/ 6350 w 847432"/>
              <a:gd name="connsiteY0" fmla="*/ 6350 h 175653"/>
              <a:gd name="connsiteX1" fmla="*/ 841082 w 847432"/>
              <a:gd name="connsiteY1" fmla="*/ 6350 h 175653"/>
              <a:gd name="connsiteX2" fmla="*/ 841082 w 847432"/>
              <a:gd name="connsiteY2" fmla="*/ 169303 h 175653"/>
              <a:gd name="connsiteX3" fmla="*/ 6350 w 847432"/>
              <a:gd name="connsiteY3" fmla="*/ 169303 h 175653"/>
              <a:gd name="connsiteX4" fmla="*/ 6350 w 847432"/>
              <a:gd name="connsiteY4" fmla="*/ 6350 h 1756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47432" h="175653">
                <a:moveTo>
                  <a:pt x="6350" y="6350"/>
                </a:moveTo>
                <a:lnTo>
                  <a:pt x="841082" y="6350"/>
                </a:lnTo>
                <a:lnTo>
                  <a:pt x="841082" y="169303"/>
                </a:lnTo>
                <a:lnTo>
                  <a:pt x="6350" y="169303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EDDC8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887956" y="1875702"/>
            <a:ext cx="77905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69" name="TextBox 4"/>
          <p:cNvSpPr txBox="1">
            <a:spLocks noChangeArrowheads="1"/>
          </p:cNvSpPr>
          <p:nvPr/>
        </p:nvSpPr>
        <p:spPr bwMode="auto">
          <a:xfrm>
            <a:off x="1564580" y="2376574"/>
            <a:ext cx="1054776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Dorsal, hollow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nerve cord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13"/>
          <p:cNvSpPr txBox="1">
            <a:spLocks noChangeArrowheads="1"/>
          </p:cNvSpPr>
          <p:nvPr/>
        </p:nvSpPr>
        <p:spPr bwMode="auto">
          <a:xfrm>
            <a:off x="470262" y="2767852"/>
            <a:ext cx="263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Tail</a:t>
            </a:r>
          </a:p>
        </p:txBody>
      </p:sp>
      <p:sp>
        <p:nvSpPr>
          <p:cNvPr id="71" name="TextBox 28"/>
          <p:cNvSpPr txBox="1">
            <a:spLocks noChangeArrowheads="1"/>
          </p:cNvSpPr>
          <p:nvPr/>
        </p:nvSpPr>
        <p:spPr bwMode="auto">
          <a:xfrm>
            <a:off x="5508857" y="3494781"/>
            <a:ext cx="743793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Pharynx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with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numerous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slits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43"/>
          <p:cNvSpPr txBox="1">
            <a:spLocks noChangeArrowheads="1"/>
          </p:cNvSpPr>
          <p:nvPr/>
        </p:nvSpPr>
        <p:spPr bwMode="auto">
          <a:xfrm>
            <a:off x="1170501" y="4560425"/>
            <a:ext cx="12969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Pharynx with slits</a:t>
            </a:r>
          </a:p>
        </p:txBody>
      </p:sp>
      <p:sp>
        <p:nvSpPr>
          <p:cNvPr id="78" name="Freeform 77"/>
          <p:cNvSpPr/>
          <p:nvPr/>
        </p:nvSpPr>
        <p:spPr>
          <a:xfrm>
            <a:off x="6206246" y="1756358"/>
            <a:ext cx="1616989" cy="310718"/>
          </a:xfrm>
          <a:custGeom>
            <a:avLst/>
            <a:gdLst>
              <a:gd name="connsiteX0" fmla="*/ 1610639 w 1616989"/>
              <a:gd name="connsiteY0" fmla="*/ 304368 h 310718"/>
              <a:gd name="connsiteX1" fmla="*/ 6350 w 1616989"/>
              <a:gd name="connsiteY1" fmla="*/ 6350 h 310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16989" h="310718">
                <a:moveTo>
                  <a:pt x="1610639" y="304368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9" name="Freeform 3"/>
          <p:cNvSpPr/>
          <p:nvPr/>
        </p:nvSpPr>
        <p:spPr>
          <a:xfrm>
            <a:off x="6123811" y="3186912"/>
            <a:ext cx="986739" cy="25400"/>
          </a:xfrm>
          <a:custGeom>
            <a:avLst/>
            <a:gdLst>
              <a:gd name="connsiteX0" fmla="*/ 980389 w 986739"/>
              <a:gd name="connsiteY0" fmla="*/ 6350 h 25400"/>
              <a:gd name="connsiteX1" fmla="*/ 6350 w 98673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6739" h="25400">
                <a:moveTo>
                  <a:pt x="980389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0" name="Freeform 3"/>
          <p:cNvSpPr/>
          <p:nvPr/>
        </p:nvSpPr>
        <p:spPr>
          <a:xfrm>
            <a:off x="6092836" y="4315358"/>
            <a:ext cx="1263916" cy="153733"/>
          </a:xfrm>
          <a:custGeom>
            <a:avLst/>
            <a:gdLst>
              <a:gd name="connsiteX0" fmla="*/ 1257566 w 1263916"/>
              <a:gd name="connsiteY0" fmla="*/ 6350 h 153733"/>
              <a:gd name="connsiteX1" fmla="*/ 6350 w 1263916"/>
              <a:gd name="connsiteY1" fmla="*/ 147383 h 1537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63916" h="153733">
                <a:moveTo>
                  <a:pt x="1257566" y="6350"/>
                </a:moveTo>
                <a:lnTo>
                  <a:pt x="6350" y="14738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1" name="Freeform 3"/>
          <p:cNvSpPr/>
          <p:nvPr/>
        </p:nvSpPr>
        <p:spPr>
          <a:xfrm>
            <a:off x="6286511" y="3679303"/>
            <a:ext cx="1085799" cy="25400"/>
          </a:xfrm>
          <a:custGeom>
            <a:avLst/>
            <a:gdLst>
              <a:gd name="connsiteX0" fmla="*/ 1079449 w 1085799"/>
              <a:gd name="connsiteY0" fmla="*/ 6350 h 25400"/>
              <a:gd name="connsiteX1" fmla="*/ 6350 w 108579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85799" h="25400">
                <a:moveTo>
                  <a:pt x="1079449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2" name="Freeform 3"/>
          <p:cNvSpPr/>
          <p:nvPr/>
        </p:nvSpPr>
        <p:spPr>
          <a:xfrm>
            <a:off x="6235660" y="2369400"/>
            <a:ext cx="709015" cy="94195"/>
          </a:xfrm>
          <a:custGeom>
            <a:avLst/>
            <a:gdLst>
              <a:gd name="connsiteX0" fmla="*/ 702665 w 709015"/>
              <a:gd name="connsiteY0" fmla="*/ 87845 h 94195"/>
              <a:gd name="connsiteX1" fmla="*/ 6350 w 709015"/>
              <a:gd name="connsiteY1" fmla="*/ 6350 h 94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09015" h="94195">
                <a:moveTo>
                  <a:pt x="702665" y="8784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9"/>
          <a:stretch>
            <a:fillRect/>
          </a:stretch>
        </p:blipFill>
        <p:spPr>
          <a:xfrm>
            <a:off x="2106168" y="1450848"/>
            <a:ext cx="4931664" cy="39563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34.46d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134748" y="5047531"/>
            <a:ext cx="229069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(d) Chimpanzee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8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"/>
          <a:stretch>
            <a:fillRect/>
          </a:stretch>
        </p:blipFill>
        <p:spPr>
          <a:xfrm>
            <a:off x="2133600" y="1426464"/>
            <a:ext cx="4876800" cy="4005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34.46e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159791" y="5074301"/>
            <a:ext cx="162223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(e) Bonobo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Gibbons Brachiating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5aGibbonBrachiating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7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Chimp Agonistic Behavior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5dChimpAgonistic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Chimp Cracking Nut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45dChimpCrackNut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34.7: Humans are mammals that have a large brain and bipedal locomotion</a:t>
            </a:r>
            <a:endParaRPr lang="en-US" altLang="en-US" dirty="0" smtClean="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species </a:t>
            </a:r>
            <a:r>
              <a:rPr lang="en-US" altLang="en-US" i="1" smtClean="0"/>
              <a:t>Homo sapiens</a:t>
            </a:r>
            <a:r>
              <a:rPr lang="en-US" altLang="en-US" smtClean="0"/>
              <a:t> is about 200,000 years old, which is very young, considering that life has existed on Earth for at least 3.5 billion years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Humans</a:t>
            </a:r>
            <a:endParaRPr lang="en-US" altLang="en-US" dirty="0" smtClean="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number of characters distinguish humans from other apes</a:t>
            </a:r>
          </a:p>
          <a:p>
            <a:pPr lvl="1"/>
            <a:r>
              <a:rPr lang="en-US" altLang="en-US" smtClean="0"/>
              <a:t>Upright posture and bipedal locomotion</a:t>
            </a:r>
          </a:p>
          <a:p>
            <a:pPr lvl="1"/>
            <a:r>
              <a:rPr lang="en-US" altLang="en-US" smtClean="0"/>
              <a:t>Larger brains capable of language, symbolic thought, artistic expression, and the manufacture and use of complex tools</a:t>
            </a:r>
          </a:p>
          <a:p>
            <a:pPr lvl="1"/>
            <a:r>
              <a:rPr lang="en-US" altLang="en-US" smtClean="0"/>
              <a:t>Reduced jawbones and jaw muscles</a:t>
            </a:r>
          </a:p>
          <a:p>
            <a:pPr lvl="1"/>
            <a:r>
              <a:rPr lang="en-US" altLang="en-US" smtClean="0"/>
              <a:t>Shorter digestive tract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human and chimpanzee genomes are 99% identical</a:t>
            </a:r>
          </a:p>
          <a:p>
            <a:r>
              <a:rPr lang="en-US" altLang="en-US" smtClean="0"/>
              <a:t>Humans and chimpanzees differ in the expression of 19 regulatory genes</a:t>
            </a:r>
          </a:p>
          <a:p>
            <a:r>
              <a:rPr lang="en-US" altLang="en-US" smtClean="0"/>
              <a:t>Changes in regulatory genes can have large effects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Earliest Hominins</a:t>
            </a:r>
            <a:endParaRPr lang="en-US" altLang="en-US" dirty="0" smtClean="0"/>
          </a:p>
        </p:txBody>
      </p:sp>
      <p:sp>
        <p:nvSpPr>
          <p:cNvPr id="367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study of human origins is known as </a:t>
            </a:r>
            <a:r>
              <a:rPr lang="en-US" altLang="en-US" b="1" smtClean="0"/>
              <a:t>paleoanthropology</a:t>
            </a:r>
          </a:p>
          <a:p>
            <a:r>
              <a:rPr lang="en-US" altLang="en-US" b="1" smtClean="0"/>
              <a:t>Hominins</a:t>
            </a:r>
            <a:r>
              <a:rPr lang="en-US" altLang="en-US" smtClean="0"/>
              <a:t> are extinct species that are more closely related to humans than to chimpanzees</a:t>
            </a:r>
          </a:p>
          <a:p>
            <a:r>
              <a:rPr lang="en-US" altLang="en-US" smtClean="0"/>
              <a:t>Paleoanthropologists have discovered fossils of about 20 species of extinct hominins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"/>
          <a:stretch>
            <a:fillRect/>
          </a:stretch>
        </p:blipFill>
        <p:spPr>
          <a:xfrm>
            <a:off x="298704" y="451104"/>
            <a:ext cx="8546592" cy="59557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34.47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63579" y="739775"/>
            <a:ext cx="92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812804" y="3271837"/>
            <a:ext cx="136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anamensis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3225804" y="936625"/>
            <a:ext cx="1086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Paranthropus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boisei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6716717" y="446087"/>
            <a:ext cx="13769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neanderthalensis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4729167" y="447675"/>
            <a:ext cx="1086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Paranthropus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robustus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25"/>
          <p:cNvSpPr txBox="1">
            <a:spLocks noChangeArrowheads="1"/>
          </p:cNvSpPr>
          <p:nvPr/>
        </p:nvSpPr>
        <p:spPr bwMode="auto">
          <a:xfrm>
            <a:off x="8154992" y="447675"/>
            <a:ext cx="6235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sapiens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5920584" y="455866"/>
            <a:ext cx="65883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i="1" dirty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1500"/>
              </a:lnSpc>
            </a:pPr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ergaster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6764342" y="823912"/>
            <a:ext cx="1025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1919292" y="1870075"/>
            <a:ext cx="136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africanus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1354142" y="2506662"/>
            <a:ext cx="1227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Kenyanthropus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platyops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3543304" y="2817812"/>
            <a:ext cx="136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garhi</a:t>
            </a:r>
            <a:endParaRPr lang="en-US" sz="13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5707067" y="3548062"/>
            <a:ext cx="902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dirty="0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r>
              <a:rPr lang="en-US" sz="1300" b="1" i="1" dirty="0" err="1" smtClean="0">
                <a:solidFill>
                  <a:srgbClr val="000000"/>
                </a:solidFill>
                <a:latin typeface="Arial"/>
              </a:rPr>
              <a:t>rudolfensis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39"/>
          <p:cNvSpPr txBox="1">
            <a:spLocks noChangeArrowheads="1"/>
          </p:cNvSpPr>
          <p:nvPr/>
        </p:nvSpPr>
        <p:spPr bwMode="auto">
          <a:xfrm>
            <a:off x="5086354" y="3687762"/>
            <a:ext cx="5305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habilis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41"/>
          <p:cNvSpPr txBox="1">
            <a:spLocks noChangeArrowheads="1"/>
          </p:cNvSpPr>
          <p:nvPr/>
        </p:nvSpPr>
        <p:spPr bwMode="auto">
          <a:xfrm>
            <a:off x="3338517" y="4308475"/>
            <a:ext cx="1367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afarensis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43"/>
          <p:cNvSpPr txBox="1">
            <a:spLocks noChangeArrowheads="1"/>
          </p:cNvSpPr>
          <p:nvPr/>
        </p:nvSpPr>
        <p:spPr bwMode="auto">
          <a:xfrm>
            <a:off x="2678117" y="4900612"/>
            <a:ext cx="171841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>
                <a:solidFill>
                  <a:srgbClr val="000000"/>
                </a:solidFill>
                <a:latin typeface="Arial"/>
              </a:rPr>
              <a:t>Ardipithecus ramidus</a:t>
            </a:r>
          </a:p>
        </p:txBody>
      </p:sp>
      <p:sp>
        <p:nvSpPr>
          <p:cNvPr id="21" name="TextBox 44"/>
          <p:cNvSpPr txBox="1">
            <a:spLocks noChangeArrowheads="1"/>
          </p:cNvSpPr>
          <p:nvPr/>
        </p:nvSpPr>
        <p:spPr bwMode="auto">
          <a:xfrm>
            <a:off x="6745292" y="2976562"/>
            <a:ext cx="11140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>
                <a:solidFill>
                  <a:srgbClr val="000000"/>
                </a:solidFill>
                <a:latin typeface="Arial"/>
              </a:rPr>
              <a:t>Homo erectus</a:t>
            </a:r>
          </a:p>
        </p:txBody>
      </p:sp>
      <p:sp>
        <p:nvSpPr>
          <p:cNvPr id="22" name="TextBox 50"/>
          <p:cNvSpPr txBox="1">
            <a:spLocks noChangeArrowheads="1"/>
          </p:cNvSpPr>
          <p:nvPr/>
        </p:nvSpPr>
        <p:spPr bwMode="auto">
          <a:xfrm>
            <a:off x="1555754" y="5357812"/>
            <a:ext cx="150522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>
                <a:solidFill>
                  <a:srgbClr val="000000"/>
                </a:solidFill>
                <a:latin typeface="Arial"/>
              </a:rPr>
              <a:t>Orrorin tugenensis</a:t>
            </a:r>
          </a:p>
        </p:txBody>
      </p:sp>
      <p:sp>
        <p:nvSpPr>
          <p:cNvPr id="23" name="TextBox 51"/>
          <p:cNvSpPr txBox="1">
            <a:spLocks noChangeArrowheads="1"/>
          </p:cNvSpPr>
          <p:nvPr/>
        </p:nvSpPr>
        <p:spPr bwMode="auto">
          <a:xfrm>
            <a:off x="2417767" y="5872162"/>
            <a:ext cx="12647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Sahelanthropus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/>
              </a:rPr>
              <a:t>tchadensis</a:t>
            </a:r>
            <a:endParaRPr lang="en-US" sz="13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517521" y="1124755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0.5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517521" y="1507343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1.0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17521" y="1889930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1.5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4078" y="2446545"/>
            <a:ext cx="200055" cy="165590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Millions of years ago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517521" y="2283630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2.0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517521" y="2675743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2.5</a:t>
            </a: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517521" y="3050393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3.0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517521" y="3440918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3.5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517521" y="3823505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4.0</a:t>
            </a:r>
          </a:p>
        </p:txBody>
      </p:sp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517521" y="4206093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4.5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517521" y="4596618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5.0</a:t>
            </a: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517521" y="4987143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5.5</a:t>
            </a:r>
          </a:p>
        </p:txBody>
      </p: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517521" y="5377668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6.0</a:t>
            </a:r>
          </a:p>
        </p:txBody>
      </p: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517521" y="5763430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6.5</a:t>
            </a:r>
          </a:p>
        </p:txBody>
      </p:sp>
      <p:sp>
        <p:nvSpPr>
          <p:cNvPr id="38" name="TextBox 19"/>
          <p:cNvSpPr txBox="1">
            <a:spLocks noChangeArrowheads="1"/>
          </p:cNvSpPr>
          <p:nvPr/>
        </p:nvSpPr>
        <p:spPr bwMode="auto">
          <a:xfrm>
            <a:off x="517521" y="6139668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00" b="1">
                <a:solidFill>
                  <a:srgbClr val="000000"/>
                </a:solidFill>
                <a:latin typeface="Arial"/>
              </a:rPr>
              <a:t>7.0</a:t>
            </a:r>
          </a:p>
        </p:txBody>
      </p:sp>
      <p:sp>
        <p:nvSpPr>
          <p:cNvPr id="39" name="Freeform 38"/>
          <p:cNvSpPr/>
          <p:nvPr/>
        </p:nvSpPr>
        <p:spPr>
          <a:xfrm>
            <a:off x="1073954" y="5898918"/>
            <a:ext cx="524317" cy="91401"/>
          </a:xfrm>
          <a:custGeom>
            <a:avLst/>
            <a:gdLst>
              <a:gd name="connsiteX0" fmla="*/ 517967 w 524317"/>
              <a:gd name="connsiteY0" fmla="*/ 85051 h 91401"/>
              <a:gd name="connsiteX1" fmla="*/ 6350 w 524317"/>
              <a:gd name="connsiteY1" fmla="*/ 6350 h 914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24317" h="91401">
                <a:moveTo>
                  <a:pt x="517967" y="85051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6799149" y="2238626"/>
            <a:ext cx="25400" cy="149567"/>
          </a:xfrm>
          <a:custGeom>
            <a:avLst/>
            <a:gdLst>
              <a:gd name="connsiteX0" fmla="*/ 6350 w 25400"/>
              <a:gd name="connsiteY0" fmla="*/ 6350 h 149567"/>
              <a:gd name="connsiteX1" fmla="*/ 6350 w 25400"/>
              <a:gd name="connsiteY1" fmla="*/ 143217 h 1495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49567">
                <a:moveTo>
                  <a:pt x="6350" y="6350"/>
                </a:moveTo>
                <a:lnTo>
                  <a:pt x="6350" y="14321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2787092" y="3891518"/>
            <a:ext cx="362711" cy="25400"/>
          </a:xfrm>
          <a:custGeom>
            <a:avLst/>
            <a:gdLst>
              <a:gd name="connsiteX0" fmla="*/ 356362 w 362711"/>
              <a:gd name="connsiteY0" fmla="*/ 6350 h 25400"/>
              <a:gd name="connsiteX1" fmla="*/ 6350 w 36271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2711" h="25400">
                <a:moveTo>
                  <a:pt x="356362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2094497" y="3780495"/>
            <a:ext cx="131711" cy="182397"/>
          </a:xfrm>
          <a:custGeom>
            <a:avLst/>
            <a:gdLst>
              <a:gd name="connsiteX0" fmla="*/ 6350 w 131711"/>
              <a:gd name="connsiteY0" fmla="*/ 6350 h 182397"/>
              <a:gd name="connsiteX1" fmla="*/ 125361 w 131711"/>
              <a:gd name="connsiteY1" fmla="*/ 176047 h 1823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1711" h="182397">
                <a:moveTo>
                  <a:pt x="6350" y="6350"/>
                </a:moveTo>
                <a:lnTo>
                  <a:pt x="125361" y="1760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2260182" y="3203254"/>
            <a:ext cx="25400" cy="297319"/>
          </a:xfrm>
          <a:custGeom>
            <a:avLst/>
            <a:gdLst>
              <a:gd name="connsiteX0" fmla="*/ 6350 w 25400"/>
              <a:gd name="connsiteY0" fmla="*/ 6350 h 297319"/>
              <a:gd name="connsiteX1" fmla="*/ 6350 w 25400"/>
              <a:gd name="connsiteY1" fmla="*/ 290969 h 2973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97319">
                <a:moveTo>
                  <a:pt x="6350" y="6350"/>
                </a:moveTo>
                <a:lnTo>
                  <a:pt x="6350" y="29096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4283787" y="1458338"/>
            <a:ext cx="25400" cy="461962"/>
          </a:xfrm>
          <a:custGeom>
            <a:avLst/>
            <a:gdLst>
              <a:gd name="connsiteX0" fmla="*/ 6350 w 25400"/>
              <a:gd name="connsiteY0" fmla="*/ 6350 h 461962"/>
              <a:gd name="connsiteX1" fmla="*/ 6350 w 25400"/>
              <a:gd name="connsiteY1" fmla="*/ 455612 h 4619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61962">
                <a:moveTo>
                  <a:pt x="6350" y="6350"/>
                </a:moveTo>
                <a:lnTo>
                  <a:pt x="6350" y="45561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4790199" y="1379979"/>
            <a:ext cx="25400" cy="680745"/>
          </a:xfrm>
          <a:custGeom>
            <a:avLst/>
            <a:gdLst>
              <a:gd name="connsiteX0" fmla="*/ 6350 w 25400"/>
              <a:gd name="connsiteY0" fmla="*/ 6350 h 680745"/>
              <a:gd name="connsiteX1" fmla="*/ 6350 w 25400"/>
              <a:gd name="connsiteY1" fmla="*/ 674395 h 6807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680745">
                <a:moveTo>
                  <a:pt x="6350" y="6350"/>
                </a:moveTo>
                <a:lnTo>
                  <a:pt x="6350" y="67439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5809654" y="2716844"/>
            <a:ext cx="25400" cy="360591"/>
          </a:xfrm>
          <a:custGeom>
            <a:avLst/>
            <a:gdLst>
              <a:gd name="connsiteX0" fmla="*/ 6350 w 25400"/>
              <a:gd name="connsiteY0" fmla="*/ 6350 h 360591"/>
              <a:gd name="connsiteX1" fmla="*/ 6350 w 25400"/>
              <a:gd name="connsiteY1" fmla="*/ 354240 h 3605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360591">
                <a:moveTo>
                  <a:pt x="6350" y="6350"/>
                </a:moveTo>
                <a:lnTo>
                  <a:pt x="6350" y="35424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5292446" y="2722623"/>
            <a:ext cx="25400" cy="502399"/>
          </a:xfrm>
          <a:custGeom>
            <a:avLst/>
            <a:gdLst>
              <a:gd name="connsiteX0" fmla="*/ 6350 w 25400"/>
              <a:gd name="connsiteY0" fmla="*/ 6350 h 502399"/>
              <a:gd name="connsiteX1" fmla="*/ 6350 w 25400"/>
              <a:gd name="connsiteY1" fmla="*/ 496049 h 5023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02399">
                <a:moveTo>
                  <a:pt x="6350" y="6350"/>
                </a:moveTo>
                <a:lnTo>
                  <a:pt x="6350" y="49604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6305487" y="1500057"/>
            <a:ext cx="25400" cy="253161"/>
          </a:xfrm>
          <a:custGeom>
            <a:avLst/>
            <a:gdLst>
              <a:gd name="connsiteX0" fmla="*/ 6350 w 25400"/>
              <a:gd name="connsiteY0" fmla="*/ 246811 h 253161"/>
              <a:gd name="connsiteX1" fmla="*/ 6350 w 25400"/>
              <a:gd name="connsiteY1" fmla="*/ 6350 h 2531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53161">
                <a:moveTo>
                  <a:pt x="6350" y="246811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8281455" y="896325"/>
            <a:ext cx="25400" cy="214261"/>
          </a:xfrm>
          <a:custGeom>
            <a:avLst/>
            <a:gdLst>
              <a:gd name="connsiteX0" fmla="*/ 6350 w 25400"/>
              <a:gd name="connsiteY0" fmla="*/ 6350 h 214261"/>
              <a:gd name="connsiteX1" fmla="*/ 6350 w 25400"/>
              <a:gd name="connsiteY1" fmla="*/ 207911 h 2142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14261">
                <a:moveTo>
                  <a:pt x="6350" y="6350"/>
                </a:moveTo>
                <a:lnTo>
                  <a:pt x="6350" y="20791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7470852" y="1081770"/>
            <a:ext cx="25400" cy="838492"/>
          </a:xfrm>
          <a:custGeom>
            <a:avLst/>
            <a:gdLst>
              <a:gd name="connsiteX0" fmla="*/ 6350 w 25400"/>
              <a:gd name="connsiteY0" fmla="*/ 6350 h 838492"/>
              <a:gd name="connsiteX1" fmla="*/ 6350 w 25400"/>
              <a:gd name="connsiteY1" fmla="*/ 832142 h 8384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838492">
                <a:moveTo>
                  <a:pt x="6350" y="6350"/>
                </a:moveTo>
                <a:lnTo>
                  <a:pt x="6350" y="83214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3210243" y="2482250"/>
            <a:ext cx="91059" cy="242785"/>
          </a:xfrm>
          <a:custGeom>
            <a:avLst/>
            <a:gdLst>
              <a:gd name="connsiteX0" fmla="*/ 6350 w 91059"/>
              <a:gd name="connsiteY0" fmla="*/ 6350 h 242785"/>
              <a:gd name="connsiteX1" fmla="*/ 84708 w 91059"/>
              <a:gd name="connsiteY1" fmla="*/ 236435 h 2427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1059" h="242785">
                <a:moveTo>
                  <a:pt x="6350" y="6350"/>
                </a:moveTo>
                <a:lnTo>
                  <a:pt x="84708" y="23643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3685045" y="2571086"/>
            <a:ext cx="122974" cy="213817"/>
          </a:xfrm>
          <a:custGeom>
            <a:avLst/>
            <a:gdLst>
              <a:gd name="connsiteX0" fmla="*/ 6350 w 122974"/>
              <a:gd name="connsiteY0" fmla="*/ 6350 h 213817"/>
              <a:gd name="connsiteX1" fmla="*/ 116624 w 122974"/>
              <a:gd name="connsiteY1" fmla="*/ 207467 h 2138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2974" h="213817">
                <a:moveTo>
                  <a:pt x="6350" y="6350"/>
                </a:moveTo>
                <a:lnTo>
                  <a:pt x="116624" y="20746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1298233" y="5480593"/>
            <a:ext cx="75412" cy="25400"/>
          </a:xfrm>
          <a:custGeom>
            <a:avLst/>
            <a:gdLst>
              <a:gd name="connsiteX0" fmla="*/ 69062 w 75412"/>
              <a:gd name="connsiteY0" fmla="*/ 6350 h 25400"/>
              <a:gd name="connsiteX1" fmla="*/ 6350 w 7541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5412" h="25400">
                <a:moveTo>
                  <a:pt x="69062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683525" y="4750165"/>
            <a:ext cx="362699" cy="25400"/>
          </a:xfrm>
          <a:custGeom>
            <a:avLst/>
            <a:gdLst>
              <a:gd name="connsiteX0" fmla="*/ 356349 w 362699"/>
              <a:gd name="connsiteY0" fmla="*/ 6350 h 25400"/>
              <a:gd name="connsiteX1" fmla="*/ 6350 w 36269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2699" h="25400">
                <a:moveTo>
                  <a:pt x="356349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"/>
          <a:stretch>
            <a:fillRect/>
          </a:stretch>
        </p:blipFill>
        <p:spPr>
          <a:xfrm>
            <a:off x="298704" y="923544"/>
            <a:ext cx="8546592" cy="50109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34.5a</a:t>
            </a:r>
            <a:endParaRPr lang="en-US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833266" y="1095559"/>
            <a:ext cx="11583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Water flow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735216" y="911409"/>
            <a:ext cx="10002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Incurrent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siphon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to mouth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332703" y="3191059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Muscle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segments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473991" y="4053072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Intestine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34341" y="4341997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Stomach</a:t>
            </a: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1278853" y="4689659"/>
            <a:ext cx="7437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2402803" y="2692584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Excurrent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3071141" y="3283134"/>
            <a:ext cx="100027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Incurrent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4330028" y="2751322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Excurrent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7855866" y="2940234"/>
            <a:ext cx="74379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7916191" y="4803959"/>
            <a:ext cx="59843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Tunic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4330028" y="4156259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Anus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4163341" y="4507097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Intestine</a:t>
            </a: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4045866" y="4894447"/>
            <a:ext cx="12439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Esophagus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4620541" y="5264334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Stomach</a:t>
            </a: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4045866" y="5653272"/>
            <a:ext cx="22227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(b) An adult tunicate</a:t>
            </a:r>
          </a:p>
        </p:txBody>
      </p:sp>
      <p:sp>
        <p:nvSpPr>
          <p:cNvPr id="27" name="TextBox 42"/>
          <p:cNvSpPr txBox="1">
            <a:spLocks noChangeArrowheads="1"/>
          </p:cNvSpPr>
          <p:nvPr/>
        </p:nvSpPr>
        <p:spPr bwMode="auto">
          <a:xfrm>
            <a:off x="332703" y="5653272"/>
            <a:ext cx="204748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(a) A tunicate larva</a:t>
            </a:r>
          </a:p>
        </p:txBody>
      </p:sp>
      <p:sp>
        <p:nvSpPr>
          <p:cNvPr id="57" name="Freeform 56"/>
          <p:cNvSpPr/>
          <p:nvPr/>
        </p:nvSpPr>
        <p:spPr>
          <a:xfrm>
            <a:off x="6312015" y="1047198"/>
            <a:ext cx="1423644" cy="454418"/>
          </a:xfrm>
          <a:custGeom>
            <a:avLst/>
            <a:gdLst>
              <a:gd name="connsiteX0" fmla="*/ 6350 w 1423644"/>
              <a:gd name="connsiteY0" fmla="*/ 448068 h 454418"/>
              <a:gd name="connsiteX1" fmla="*/ 1417294 w 1423644"/>
              <a:gd name="connsiteY1" fmla="*/ 6350 h 4544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23644" h="454418">
                <a:moveTo>
                  <a:pt x="6350" y="448068"/>
                </a:moveTo>
                <a:lnTo>
                  <a:pt x="1417294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6901232" y="3058230"/>
            <a:ext cx="950213" cy="568172"/>
          </a:xfrm>
          <a:custGeom>
            <a:avLst/>
            <a:gdLst>
              <a:gd name="connsiteX0" fmla="*/ 6350 w 950213"/>
              <a:gd name="connsiteY0" fmla="*/ 561822 h 568172"/>
              <a:gd name="connsiteX1" fmla="*/ 943864 w 950213"/>
              <a:gd name="connsiteY1" fmla="*/ 6350 h 5681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50213" h="568172">
                <a:moveTo>
                  <a:pt x="6350" y="561822"/>
                </a:moveTo>
                <a:lnTo>
                  <a:pt x="943864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4801858" y="3245034"/>
            <a:ext cx="294309" cy="471385"/>
          </a:xfrm>
          <a:custGeom>
            <a:avLst/>
            <a:gdLst>
              <a:gd name="connsiteX0" fmla="*/ 287959 w 294309"/>
              <a:gd name="connsiteY0" fmla="*/ 465035 h 471385"/>
              <a:gd name="connsiteX1" fmla="*/ 6350 w 294309"/>
              <a:gd name="connsiteY1" fmla="*/ 6350 h 4713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4309" h="471385">
                <a:moveTo>
                  <a:pt x="287959" y="46503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4912208" y="4087882"/>
            <a:ext cx="543674" cy="217957"/>
          </a:xfrm>
          <a:custGeom>
            <a:avLst/>
            <a:gdLst>
              <a:gd name="connsiteX0" fmla="*/ 537324 w 543674"/>
              <a:gd name="connsiteY0" fmla="*/ 6350 h 217957"/>
              <a:gd name="connsiteX1" fmla="*/ 6350 w 543674"/>
              <a:gd name="connsiteY1" fmla="*/ 211607 h 2179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43674" h="217957">
                <a:moveTo>
                  <a:pt x="537324" y="6350"/>
                </a:moveTo>
                <a:lnTo>
                  <a:pt x="6350" y="21160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5116386" y="4293139"/>
            <a:ext cx="589648" cy="338734"/>
          </a:xfrm>
          <a:custGeom>
            <a:avLst/>
            <a:gdLst>
              <a:gd name="connsiteX0" fmla="*/ 583298 w 589648"/>
              <a:gd name="connsiteY0" fmla="*/ 6350 h 338734"/>
              <a:gd name="connsiteX1" fmla="*/ 6350 w 589648"/>
              <a:gd name="connsiteY1" fmla="*/ 332384 h 3387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89648" h="338734">
                <a:moveTo>
                  <a:pt x="583298" y="6350"/>
                </a:moveTo>
                <a:lnTo>
                  <a:pt x="6350" y="33238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5592624" y="4707401"/>
            <a:ext cx="452196" cy="707821"/>
          </a:xfrm>
          <a:custGeom>
            <a:avLst/>
            <a:gdLst>
              <a:gd name="connsiteX0" fmla="*/ 445846 w 452196"/>
              <a:gd name="connsiteY0" fmla="*/ 6350 h 707821"/>
              <a:gd name="connsiteX1" fmla="*/ 6350 w 452196"/>
              <a:gd name="connsiteY1" fmla="*/ 701471 h 7078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2196" h="707821">
                <a:moveTo>
                  <a:pt x="445846" y="6350"/>
                </a:moveTo>
                <a:lnTo>
                  <a:pt x="6350" y="70147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927267" y="1463440"/>
            <a:ext cx="726782" cy="583196"/>
          </a:xfrm>
          <a:custGeom>
            <a:avLst/>
            <a:gdLst>
              <a:gd name="connsiteX0" fmla="*/ 720432 w 726782"/>
              <a:gd name="connsiteY0" fmla="*/ 6350 h 583196"/>
              <a:gd name="connsiteX1" fmla="*/ 6350 w 726782"/>
              <a:gd name="connsiteY1" fmla="*/ 576846 h 5831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26782" h="583196">
                <a:moveTo>
                  <a:pt x="720432" y="6350"/>
                </a:moveTo>
                <a:lnTo>
                  <a:pt x="6350" y="57684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1449261" y="2192864"/>
            <a:ext cx="529526" cy="370230"/>
          </a:xfrm>
          <a:custGeom>
            <a:avLst/>
            <a:gdLst>
              <a:gd name="connsiteX0" fmla="*/ 523176 w 529526"/>
              <a:gd name="connsiteY0" fmla="*/ 6350 h 370230"/>
              <a:gd name="connsiteX1" fmla="*/ 6350 w 529526"/>
              <a:gd name="connsiteY1" fmla="*/ 363880 h 3702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29526" h="370230">
                <a:moveTo>
                  <a:pt x="523176" y="6350"/>
                </a:moveTo>
                <a:lnTo>
                  <a:pt x="6350" y="36388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1432066" y="4210869"/>
            <a:ext cx="1095375" cy="55041"/>
          </a:xfrm>
          <a:custGeom>
            <a:avLst/>
            <a:gdLst>
              <a:gd name="connsiteX0" fmla="*/ 6350 w 1095375"/>
              <a:gd name="connsiteY0" fmla="*/ 6350 h 55041"/>
              <a:gd name="connsiteX1" fmla="*/ 1089024 w 1095375"/>
              <a:gd name="connsiteY1" fmla="*/ 48691 h 550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95375" h="55041">
                <a:moveTo>
                  <a:pt x="6350" y="6350"/>
                </a:moveTo>
                <a:lnTo>
                  <a:pt x="1089024" y="4869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1726693" y="4374724"/>
            <a:ext cx="506171" cy="123177"/>
          </a:xfrm>
          <a:custGeom>
            <a:avLst/>
            <a:gdLst>
              <a:gd name="connsiteX0" fmla="*/ 499821 w 506171"/>
              <a:gd name="connsiteY0" fmla="*/ 6350 h 123177"/>
              <a:gd name="connsiteX1" fmla="*/ 6350 w 506171"/>
              <a:gd name="connsiteY1" fmla="*/ 116827 h 1231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6171" h="123177">
                <a:moveTo>
                  <a:pt x="499821" y="6350"/>
                </a:moveTo>
                <a:lnTo>
                  <a:pt x="6350" y="11682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1135457" y="3096914"/>
            <a:ext cx="471385" cy="263093"/>
          </a:xfrm>
          <a:custGeom>
            <a:avLst/>
            <a:gdLst>
              <a:gd name="connsiteX0" fmla="*/ 339813 w 471385"/>
              <a:gd name="connsiteY0" fmla="*/ 6350 h 263093"/>
              <a:gd name="connsiteX1" fmla="*/ 6350 w 471385"/>
              <a:gd name="connsiteY1" fmla="*/ 239585 h 263093"/>
              <a:gd name="connsiteX2" fmla="*/ 465035 w 471385"/>
              <a:gd name="connsiteY2" fmla="*/ 256743 h 2630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471385" h="263093">
                <a:moveTo>
                  <a:pt x="339813" y="6350"/>
                </a:moveTo>
                <a:lnTo>
                  <a:pt x="6350" y="239585"/>
                </a:lnTo>
                <a:lnTo>
                  <a:pt x="465035" y="25674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927614" y="2619991"/>
            <a:ext cx="255710" cy="25400"/>
          </a:xfrm>
          <a:custGeom>
            <a:avLst/>
            <a:gdLst>
              <a:gd name="connsiteX0" fmla="*/ 6350 w 255710"/>
              <a:gd name="connsiteY0" fmla="*/ 6350 h 25400"/>
              <a:gd name="connsiteX1" fmla="*/ 249360 w 25571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5710" h="25400">
                <a:moveTo>
                  <a:pt x="6350" y="6350"/>
                </a:moveTo>
                <a:lnTo>
                  <a:pt x="24936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9" name="Freeform 3"/>
          <p:cNvSpPr/>
          <p:nvPr/>
        </p:nvSpPr>
        <p:spPr>
          <a:xfrm>
            <a:off x="5303229" y="4337336"/>
            <a:ext cx="546430" cy="679170"/>
          </a:xfrm>
          <a:custGeom>
            <a:avLst/>
            <a:gdLst>
              <a:gd name="connsiteX0" fmla="*/ 540080 w 546430"/>
              <a:gd name="connsiteY0" fmla="*/ 6350 h 679170"/>
              <a:gd name="connsiteX1" fmla="*/ 6350 w 546430"/>
              <a:gd name="connsiteY1" fmla="*/ 672820 h 6791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46430" h="679170">
                <a:moveTo>
                  <a:pt x="540080" y="6350"/>
                </a:moveTo>
                <a:lnTo>
                  <a:pt x="6350" y="67282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0" name="Freeform 3"/>
          <p:cNvSpPr/>
          <p:nvPr/>
        </p:nvSpPr>
        <p:spPr>
          <a:xfrm>
            <a:off x="2043405" y="4592339"/>
            <a:ext cx="551154" cy="240677"/>
          </a:xfrm>
          <a:custGeom>
            <a:avLst/>
            <a:gdLst>
              <a:gd name="connsiteX0" fmla="*/ 544804 w 551154"/>
              <a:gd name="connsiteY0" fmla="*/ 6350 h 240677"/>
              <a:gd name="connsiteX1" fmla="*/ 6350 w 551154"/>
              <a:gd name="connsiteY1" fmla="*/ 234327 h 2406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51154" h="240677">
                <a:moveTo>
                  <a:pt x="544804" y="6350"/>
                </a:moveTo>
                <a:lnTo>
                  <a:pt x="6350" y="23432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1" name="Freeform 3"/>
          <p:cNvSpPr/>
          <p:nvPr/>
        </p:nvSpPr>
        <p:spPr>
          <a:xfrm>
            <a:off x="2482203" y="4603032"/>
            <a:ext cx="264363" cy="443001"/>
          </a:xfrm>
          <a:custGeom>
            <a:avLst/>
            <a:gdLst>
              <a:gd name="connsiteX0" fmla="*/ 258013 w 264363"/>
              <a:gd name="connsiteY0" fmla="*/ 6350 h 443001"/>
              <a:gd name="connsiteX1" fmla="*/ 6350 w 264363"/>
              <a:gd name="connsiteY1" fmla="*/ 436651 h 4430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4363" h="443001">
                <a:moveTo>
                  <a:pt x="258013" y="6350"/>
                </a:moveTo>
                <a:lnTo>
                  <a:pt x="6350" y="43665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2" name="Freeform 3"/>
          <p:cNvSpPr/>
          <p:nvPr/>
        </p:nvSpPr>
        <p:spPr>
          <a:xfrm>
            <a:off x="6127890" y="3782193"/>
            <a:ext cx="1504772" cy="25400"/>
          </a:xfrm>
          <a:custGeom>
            <a:avLst/>
            <a:gdLst>
              <a:gd name="connsiteX0" fmla="*/ 6350 w 1504772"/>
              <a:gd name="connsiteY0" fmla="*/ 6350 h 25400"/>
              <a:gd name="connsiteX1" fmla="*/ 1498422 w 150477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04772" h="25400">
                <a:moveTo>
                  <a:pt x="6350" y="6350"/>
                </a:moveTo>
                <a:lnTo>
                  <a:pt x="1498422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3" name="Freeform 3"/>
          <p:cNvSpPr/>
          <p:nvPr/>
        </p:nvSpPr>
        <p:spPr>
          <a:xfrm>
            <a:off x="6871806" y="4688757"/>
            <a:ext cx="1054188" cy="258724"/>
          </a:xfrm>
          <a:custGeom>
            <a:avLst/>
            <a:gdLst>
              <a:gd name="connsiteX0" fmla="*/ 6350 w 1054188"/>
              <a:gd name="connsiteY0" fmla="*/ 6350 h 258724"/>
              <a:gd name="connsiteX1" fmla="*/ 1047839 w 1054188"/>
              <a:gd name="connsiteY1" fmla="*/ 252374 h 258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54188" h="258724">
                <a:moveTo>
                  <a:pt x="6350" y="6350"/>
                </a:moveTo>
                <a:lnTo>
                  <a:pt x="1047839" y="25237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4" name="Freeform 3"/>
          <p:cNvSpPr/>
          <p:nvPr/>
        </p:nvSpPr>
        <p:spPr>
          <a:xfrm>
            <a:off x="2710574" y="3168085"/>
            <a:ext cx="25400" cy="559473"/>
          </a:xfrm>
          <a:custGeom>
            <a:avLst/>
            <a:gdLst>
              <a:gd name="connsiteX0" fmla="*/ 15849 w 25400"/>
              <a:gd name="connsiteY0" fmla="*/ 553123 h 559473"/>
              <a:gd name="connsiteX1" fmla="*/ 6350 w 25400"/>
              <a:gd name="connsiteY1" fmla="*/ 6350 h 5594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59473">
                <a:moveTo>
                  <a:pt x="15849" y="553123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5" name="Freeform 3"/>
          <p:cNvSpPr/>
          <p:nvPr/>
        </p:nvSpPr>
        <p:spPr>
          <a:xfrm>
            <a:off x="3217686" y="3768363"/>
            <a:ext cx="317665" cy="364553"/>
          </a:xfrm>
          <a:custGeom>
            <a:avLst/>
            <a:gdLst>
              <a:gd name="connsiteX0" fmla="*/ 6350 w 317665"/>
              <a:gd name="connsiteY0" fmla="*/ 358203 h 364553"/>
              <a:gd name="connsiteX1" fmla="*/ 311315 w 317665"/>
              <a:gd name="connsiteY1" fmla="*/ 6350 h 3645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7665" h="364553">
                <a:moveTo>
                  <a:pt x="6350" y="358203"/>
                </a:moveTo>
                <a:lnTo>
                  <a:pt x="311315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7617800" y="3524978"/>
            <a:ext cx="1252728" cy="1060704"/>
          </a:xfrm>
          <a:custGeom>
            <a:avLst/>
            <a:gdLst>
              <a:gd name="connsiteX0" fmla="*/ 0 w 901903"/>
              <a:gd name="connsiteY0" fmla="*/ 1017397 h 1017397"/>
              <a:gd name="connsiteX1" fmla="*/ 901903 w 901903"/>
              <a:gd name="connsiteY1" fmla="*/ 1017397 h 1017397"/>
              <a:gd name="connsiteX2" fmla="*/ 901903 w 901903"/>
              <a:gd name="connsiteY2" fmla="*/ 0 h 1017397"/>
              <a:gd name="connsiteX3" fmla="*/ 0 w 901903"/>
              <a:gd name="connsiteY3" fmla="*/ 0 h 1017397"/>
              <a:gd name="connsiteX4" fmla="*/ 0 w 901903"/>
              <a:gd name="connsiteY4" fmla="*/ 1017397 h 10173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01903" h="1017397">
                <a:moveTo>
                  <a:pt x="0" y="1017397"/>
                </a:moveTo>
                <a:lnTo>
                  <a:pt x="901903" y="1017397"/>
                </a:lnTo>
                <a:lnTo>
                  <a:pt x="901903" y="0"/>
                </a:lnTo>
                <a:lnTo>
                  <a:pt x="0" y="0"/>
                </a:lnTo>
                <a:lnTo>
                  <a:pt x="0" y="1017397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1987549" y="1935108"/>
            <a:ext cx="1737360" cy="548640"/>
          </a:xfrm>
          <a:custGeom>
            <a:avLst/>
            <a:gdLst>
              <a:gd name="connsiteX0" fmla="*/ 1712417 w 1712417"/>
              <a:gd name="connsiteY0" fmla="*/ 0 h 523760"/>
              <a:gd name="connsiteX1" fmla="*/ 0 w 1712417"/>
              <a:gd name="connsiteY1" fmla="*/ 0 h 523760"/>
              <a:gd name="connsiteX2" fmla="*/ 0 w 1712417"/>
              <a:gd name="connsiteY2" fmla="*/ 523760 h 523760"/>
              <a:gd name="connsiteX3" fmla="*/ 1712417 w 1712417"/>
              <a:gd name="connsiteY3" fmla="*/ 523760 h 523760"/>
              <a:gd name="connsiteX4" fmla="*/ 1712417 w 1712417"/>
              <a:gd name="connsiteY4" fmla="*/ 0 h 5237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12417" h="523760">
                <a:moveTo>
                  <a:pt x="1712417" y="0"/>
                </a:moveTo>
                <a:lnTo>
                  <a:pt x="0" y="0"/>
                </a:lnTo>
                <a:lnTo>
                  <a:pt x="0" y="523760"/>
                </a:lnTo>
                <a:lnTo>
                  <a:pt x="1712417" y="523760"/>
                </a:lnTo>
                <a:lnTo>
                  <a:pt x="1712417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490542" y="2489261"/>
            <a:ext cx="457200" cy="274320"/>
          </a:xfrm>
          <a:custGeom>
            <a:avLst/>
            <a:gdLst>
              <a:gd name="connsiteX0" fmla="*/ 0 w 177101"/>
              <a:gd name="connsiteY0" fmla="*/ 231571 h 231571"/>
              <a:gd name="connsiteX1" fmla="*/ 177101 w 177101"/>
              <a:gd name="connsiteY1" fmla="*/ 231571 h 231571"/>
              <a:gd name="connsiteX2" fmla="*/ 177101 w 177101"/>
              <a:gd name="connsiteY2" fmla="*/ 0 h 231571"/>
              <a:gd name="connsiteX3" fmla="*/ 0 w 177101"/>
              <a:gd name="connsiteY3" fmla="*/ 0 h 231571"/>
              <a:gd name="connsiteX4" fmla="*/ 0 w 177101"/>
              <a:gd name="connsiteY4" fmla="*/ 231571 h 2315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7101" h="231571">
                <a:moveTo>
                  <a:pt x="0" y="231571"/>
                </a:moveTo>
                <a:lnTo>
                  <a:pt x="177101" y="231571"/>
                </a:lnTo>
                <a:lnTo>
                  <a:pt x="177101" y="0"/>
                </a:lnTo>
                <a:lnTo>
                  <a:pt x="0" y="0"/>
                </a:lnTo>
                <a:lnTo>
                  <a:pt x="0" y="231571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1448942" y="5041503"/>
            <a:ext cx="2057400" cy="301752"/>
          </a:xfrm>
          <a:custGeom>
            <a:avLst/>
            <a:gdLst>
              <a:gd name="connsiteX0" fmla="*/ 2013889 w 2013889"/>
              <a:gd name="connsiteY0" fmla="*/ 0 h 259334"/>
              <a:gd name="connsiteX1" fmla="*/ 0 w 2013889"/>
              <a:gd name="connsiteY1" fmla="*/ 0 h 259334"/>
              <a:gd name="connsiteX2" fmla="*/ 0 w 2013889"/>
              <a:gd name="connsiteY2" fmla="*/ 259334 h 259334"/>
              <a:gd name="connsiteX3" fmla="*/ 2013889 w 2013889"/>
              <a:gd name="connsiteY3" fmla="*/ 259334 h 259334"/>
              <a:gd name="connsiteX4" fmla="*/ 2013889 w 2013889"/>
              <a:gd name="connsiteY4" fmla="*/ 0 h 2593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13889" h="259334">
                <a:moveTo>
                  <a:pt x="2013889" y="0"/>
                </a:moveTo>
                <a:lnTo>
                  <a:pt x="0" y="0"/>
                </a:lnTo>
                <a:lnTo>
                  <a:pt x="0" y="259334"/>
                </a:lnTo>
                <a:lnTo>
                  <a:pt x="2013889" y="259334"/>
                </a:lnTo>
                <a:lnTo>
                  <a:pt x="2013889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1093369" y="1220852"/>
            <a:ext cx="1234440" cy="274320"/>
          </a:xfrm>
          <a:custGeom>
            <a:avLst/>
            <a:gdLst>
              <a:gd name="connsiteX0" fmla="*/ 0 w 1186116"/>
              <a:gd name="connsiteY0" fmla="*/ 0 h 231559"/>
              <a:gd name="connsiteX1" fmla="*/ 1186116 w 1186116"/>
              <a:gd name="connsiteY1" fmla="*/ 0 h 231559"/>
              <a:gd name="connsiteX2" fmla="*/ 1186116 w 1186116"/>
              <a:gd name="connsiteY2" fmla="*/ 231559 h 231559"/>
              <a:gd name="connsiteX3" fmla="*/ 0 w 1186116"/>
              <a:gd name="connsiteY3" fmla="*/ 231559 h 231559"/>
              <a:gd name="connsiteX4" fmla="*/ 0 w 1186116"/>
              <a:gd name="connsiteY4" fmla="*/ 0 h 2315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86116" h="231559">
                <a:moveTo>
                  <a:pt x="0" y="0"/>
                </a:moveTo>
                <a:lnTo>
                  <a:pt x="1186116" y="0"/>
                </a:lnTo>
                <a:lnTo>
                  <a:pt x="1186116" y="231559"/>
                </a:lnTo>
                <a:lnTo>
                  <a:pt x="0" y="231559"/>
                </a:lnTo>
                <a:lnTo>
                  <a:pt x="0" y="0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0" name="TextBox 3"/>
          <p:cNvSpPr txBox="1">
            <a:spLocks noChangeArrowheads="1"/>
          </p:cNvSpPr>
          <p:nvPr/>
        </p:nvSpPr>
        <p:spPr bwMode="auto">
          <a:xfrm>
            <a:off x="1127096" y="1229772"/>
            <a:ext cx="11669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2067552" y="1952948"/>
            <a:ext cx="1577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Dorsal, hollow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nerve cord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6"/>
          <p:cNvSpPr txBox="1">
            <a:spLocks noChangeArrowheads="1"/>
          </p:cNvSpPr>
          <p:nvPr/>
        </p:nvSpPr>
        <p:spPr bwMode="auto">
          <a:xfrm>
            <a:off x="528930" y="2498181"/>
            <a:ext cx="3804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Tail</a:t>
            </a:r>
          </a:p>
        </p:txBody>
      </p:sp>
      <p:sp>
        <p:nvSpPr>
          <p:cNvPr id="53" name="TextBox 29"/>
          <p:cNvSpPr txBox="1">
            <a:spLocks noChangeArrowheads="1"/>
          </p:cNvSpPr>
          <p:nvPr/>
        </p:nvSpPr>
        <p:spPr bwMode="auto">
          <a:xfrm>
            <a:off x="7686319" y="3542369"/>
            <a:ext cx="111569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Pharynx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with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numerous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slits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41"/>
          <p:cNvSpPr txBox="1">
            <a:spLocks noChangeArrowheads="1"/>
          </p:cNvSpPr>
          <p:nvPr/>
        </p:nvSpPr>
        <p:spPr bwMode="auto">
          <a:xfrm>
            <a:off x="1496604" y="5064139"/>
            <a:ext cx="196207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Pharynx with slits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"/>
          <a:stretch>
            <a:fillRect/>
          </a:stretch>
        </p:blipFill>
        <p:spPr>
          <a:xfrm>
            <a:off x="298704" y="1435608"/>
            <a:ext cx="8546592" cy="39867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34.47a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143050" y="1445309"/>
            <a:ext cx="116378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Paranthropus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robustus</a:t>
            </a:r>
            <a:endParaRPr lang="en-US" sz="14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71199" y="1964422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23562" y="235336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040" y="2733329"/>
            <a:ext cx="215444" cy="176811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Millions of years ago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24175" y="1445309"/>
            <a:ext cx="70692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ergaster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500487" y="1445309"/>
            <a:ext cx="146995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neanderthalensis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124500" y="1445309"/>
            <a:ext cx="66524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dirty="0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1600"/>
              </a:lnSpc>
            </a:pPr>
            <a:r>
              <a:rPr lang="en-US" sz="1400" b="1" i="1" dirty="0" smtClean="0">
                <a:solidFill>
                  <a:srgbClr val="000000"/>
                </a:solidFill>
                <a:latin typeface="Arial"/>
              </a:rPr>
              <a:t>sapiens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6486994" y="2039034"/>
            <a:ext cx="10900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2800025" y="2139047"/>
            <a:ext cx="116378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Paranthropus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boisei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23562" y="2743885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1.0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23562" y="313441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1.5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623562" y="353604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2.0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623562" y="393609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2.5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623562" y="431709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3.0</a:t>
            </a: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623562" y="471556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3.5</a:t>
            </a: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623562" y="5106085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>
                <a:solidFill>
                  <a:srgbClr val="000000"/>
                </a:solidFill>
                <a:latin typeface="Arial"/>
              </a:rPr>
              <a:t>4.0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2769862" y="4110722"/>
            <a:ext cx="146033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garhi</a:t>
            </a:r>
            <a:endParaRPr lang="en-US" sz="14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5279700" y="4834622"/>
            <a:ext cx="96340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rudolfensis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4579612" y="4936222"/>
            <a:ext cx="56586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Homo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habilis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1131562" y="3124884"/>
            <a:ext cx="146033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pPr>
              <a:lnSpc>
                <a:spcPts val="1600"/>
              </a:lnSpc>
            </a:pPr>
            <a:r>
              <a:rPr lang="en-US" sz="1400" b="1" i="1" smtClean="0">
                <a:solidFill>
                  <a:srgbClr val="000000"/>
                </a:solidFill>
                <a:latin typeface="Arial"/>
              </a:rPr>
              <a:t>africanus</a:t>
            </a:r>
            <a:endParaRPr lang="en-US" sz="14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6478262" y="4252009"/>
            <a:ext cx="119423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b="1" i="1">
                <a:solidFill>
                  <a:srgbClr val="000000"/>
                </a:solidFill>
                <a:latin typeface="Arial"/>
              </a:rPr>
              <a:t>Homo erectus</a:t>
            </a:r>
          </a:p>
        </p:txBody>
      </p:sp>
      <p:sp>
        <p:nvSpPr>
          <p:cNvPr id="27" name="bk object 16"/>
          <p:cNvSpPr/>
          <p:nvPr/>
        </p:nvSpPr>
        <p:spPr>
          <a:xfrm>
            <a:off x="6538341" y="3502124"/>
            <a:ext cx="0" cy="139700"/>
          </a:xfrm>
          <a:custGeom>
            <a:avLst/>
            <a:gdLst/>
            <a:ahLst/>
            <a:cxnLst/>
            <a:rect l="l" t="t" r="r" b="b"/>
            <a:pathLst>
              <a:path h="139700">
                <a:moveTo>
                  <a:pt x="0" y="0"/>
                </a:moveTo>
                <a:lnTo>
                  <a:pt x="0" y="139509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28" name="bk object 17"/>
          <p:cNvSpPr/>
          <p:nvPr/>
        </p:nvSpPr>
        <p:spPr>
          <a:xfrm>
            <a:off x="3917353" y="2706672"/>
            <a:ext cx="0" cy="458470"/>
          </a:xfrm>
          <a:custGeom>
            <a:avLst/>
            <a:gdLst/>
            <a:ahLst/>
            <a:cxnLst/>
            <a:rect l="l" t="t" r="r" b="b"/>
            <a:pathLst>
              <a:path h="458469">
                <a:moveTo>
                  <a:pt x="0" y="0"/>
                </a:moveTo>
                <a:lnTo>
                  <a:pt x="0" y="45800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29" name="bk object 18"/>
          <p:cNvSpPr/>
          <p:nvPr/>
        </p:nvSpPr>
        <p:spPr>
          <a:xfrm>
            <a:off x="4407713" y="2626789"/>
            <a:ext cx="0" cy="681355"/>
          </a:xfrm>
          <a:custGeom>
            <a:avLst/>
            <a:gdLst/>
            <a:ahLst/>
            <a:cxnLst/>
            <a:rect l="l" t="t" r="r" b="b"/>
            <a:pathLst>
              <a:path h="681355">
                <a:moveTo>
                  <a:pt x="0" y="0"/>
                </a:moveTo>
                <a:lnTo>
                  <a:pt x="0" y="681024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0" name="bk object 19"/>
          <p:cNvSpPr/>
          <p:nvPr/>
        </p:nvSpPr>
        <p:spPr>
          <a:xfrm>
            <a:off x="5390921" y="3989626"/>
            <a:ext cx="0" cy="354965"/>
          </a:xfrm>
          <a:custGeom>
            <a:avLst/>
            <a:gdLst/>
            <a:ahLst/>
            <a:cxnLst/>
            <a:rect l="l" t="t" r="r" b="b"/>
            <a:pathLst>
              <a:path h="354964">
                <a:moveTo>
                  <a:pt x="0" y="0"/>
                </a:moveTo>
                <a:lnTo>
                  <a:pt x="0" y="354647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1" name="bk object 20"/>
          <p:cNvSpPr/>
          <p:nvPr/>
        </p:nvSpPr>
        <p:spPr>
          <a:xfrm>
            <a:off x="4863668" y="3995519"/>
            <a:ext cx="0" cy="499745"/>
          </a:xfrm>
          <a:custGeom>
            <a:avLst/>
            <a:gdLst/>
            <a:ahLst/>
            <a:cxnLst/>
            <a:rect l="l" t="t" r="r" b="b"/>
            <a:pathLst>
              <a:path h="499744">
                <a:moveTo>
                  <a:pt x="0" y="0"/>
                </a:moveTo>
                <a:lnTo>
                  <a:pt x="0" y="499198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2" name="bk object 21"/>
          <p:cNvSpPr/>
          <p:nvPr/>
        </p:nvSpPr>
        <p:spPr>
          <a:xfrm>
            <a:off x="5838253" y="2749204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4">
                <a:moveTo>
                  <a:pt x="0" y="245135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3" name="bk object 22"/>
          <p:cNvSpPr/>
          <p:nvPr/>
        </p:nvSpPr>
        <p:spPr>
          <a:xfrm>
            <a:off x="8267497" y="2134042"/>
            <a:ext cx="0" cy="205740"/>
          </a:xfrm>
          <a:custGeom>
            <a:avLst/>
            <a:gdLst/>
            <a:ahLst/>
            <a:cxnLst/>
            <a:rect l="l" t="t" r="r" b="b"/>
            <a:pathLst>
              <a:path h="205740">
                <a:moveTo>
                  <a:pt x="0" y="292"/>
                </a:moveTo>
                <a:lnTo>
                  <a:pt x="0" y="20547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4" name="bk object 23"/>
          <p:cNvSpPr/>
          <p:nvPr/>
        </p:nvSpPr>
        <p:spPr>
          <a:xfrm>
            <a:off x="7441133" y="2322802"/>
            <a:ext cx="0" cy="842010"/>
          </a:xfrm>
          <a:custGeom>
            <a:avLst/>
            <a:gdLst/>
            <a:ahLst/>
            <a:cxnLst/>
            <a:rect l="l" t="t" r="r" b="b"/>
            <a:pathLst>
              <a:path h="842010">
                <a:moveTo>
                  <a:pt x="0" y="0"/>
                </a:moveTo>
                <a:lnTo>
                  <a:pt x="0" y="841806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5" name="bk object 24"/>
          <p:cNvSpPr/>
          <p:nvPr/>
        </p:nvSpPr>
        <p:spPr>
          <a:xfrm>
            <a:off x="2423809" y="3750485"/>
            <a:ext cx="80010" cy="234950"/>
          </a:xfrm>
          <a:custGeom>
            <a:avLst/>
            <a:gdLst/>
            <a:ahLst/>
            <a:cxnLst/>
            <a:rect l="l" t="t" r="r" b="b"/>
            <a:pathLst>
              <a:path w="80010" h="234950">
                <a:moveTo>
                  <a:pt x="0" y="0"/>
                </a:moveTo>
                <a:lnTo>
                  <a:pt x="79871" y="234543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6" name="bk object 25"/>
          <p:cNvSpPr/>
          <p:nvPr/>
        </p:nvSpPr>
        <p:spPr>
          <a:xfrm>
            <a:off x="3129381" y="3841036"/>
            <a:ext cx="113030" cy="205104"/>
          </a:xfrm>
          <a:custGeom>
            <a:avLst/>
            <a:gdLst/>
            <a:ahLst/>
            <a:cxnLst/>
            <a:rect l="l" t="t" r="r" b="b"/>
            <a:pathLst>
              <a:path w="113030" h="205105">
                <a:moveTo>
                  <a:pt x="0" y="0"/>
                </a:moveTo>
                <a:lnTo>
                  <a:pt x="112433" y="205016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84504" y="213360"/>
            <a:ext cx="71749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34.47b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442563" y="679797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2.5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42563" y="1287810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3.0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442563" y="1921222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3.5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214" y="2307645"/>
            <a:ext cx="256480" cy="228267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Millions of years ago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42563" y="2540347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4.0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442563" y="3161060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4.5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442563" y="3792885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5.0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42563" y="4426297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5.5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442563" y="5059710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6.0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442563" y="5685185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6.5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442563" y="6294785"/>
            <a:ext cx="3206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7.0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217389" y="409922"/>
            <a:ext cx="169277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 err="1" smtClean="0">
                <a:solidFill>
                  <a:srgbClr val="000000"/>
                </a:solidFill>
                <a:latin typeface="Arial"/>
              </a:rPr>
              <a:t>Kenyanthropus</a:t>
            </a:r>
            <a:endParaRPr lang="en-US" sz="1800" b="1" i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000"/>
              </a:lnSpc>
            </a:pPr>
            <a:r>
              <a:rPr lang="en-US" sz="1800" b="1" i="1" dirty="0" err="1" smtClean="0">
                <a:solidFill>
                  <a:srgbClr val="000000"/>
                </a:solidFill>
                <a:latin typeface="Arial"/>
              </a:rPr>
              <a:t>platyops</a:t>
            </a:r>
            <a:endParaRPr 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10889" y="1516410"/>
            <a:ext cx="188513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pPr>
              <a:lnSpc>
                <a:spcPts val="2000"/>
              </a:lnSpc>
            </a:pPr>
            <a:r>
              <a:rPr lang="en-US" sz="1800" b="1" i="1" smtClean="0">
                <a:solidFill>
                  <a:srgbClr val="000000"/>
                </a:solidFill>
                <a:latin typeface="Arial"/>
              </a:rPr>
              <a:t>anamensis</a:t>
            </a:r>
            <a:endParaRPr 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130451" y="3376960"/>
            <a:ext cx="188513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smtClean="0">
                <a:solidFill>
                  <a:srgbClr val="000000"/>
                </a:solidFill>
                <a:latin typeface="Arial"/>
              </a:rPr>
              <a:t>Australopithecus</a:t>
            </a:r>
          </a:p>
          <a:p>
            <a:pPr>
              <a:lnSpc>
                <a:spcPts val="2000"/>
              </a:lnSpc>
            </a:pPr>
            <a:r>
              <a:rPr lang="en-US" sz="1800" b="1" i="1" smtClean="0">
                <a:solidFill>
                  <a:srgbClr val="000000"/>
                </a:solidFill>
                <a:latin typeface="Arial"/>
              </a:rPr>
              <a:t>afarensis</a:t>
            </a:r>
            <a:endParaRPr lang="en-US" sz="18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4958876" y="4291360"/>
            <a:ext cx="237244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Ardipithecus ramidus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3138014" y="5032722"/>
            <a:ext cx="207749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Orrorin tugenensis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4535014" y="5866160"/>
            <a:ext cx="17440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smtClean="0">
                <a:solidFill>
                  <a:srgbClr val="000000"/>
                </a:solidFill>
                <a:latin typeface="Arial"/>
              </a:rPr>
              <a:t>Sahelanthropus</a:t>
            </a:r>
          </a:p>
          <a:p>
            <a:pPr>
              <a:lnSpc>
                <a:spcPts val="2000"/>
              </a:lnSpc>
            </a:pPr>
            <a:r>
              <a:rPr lang="en-US" sz="1800" b="1" i="1" smtClean="0">
                <a:solidFill>
                  <a:srgbClr val="000000"/>
                </a:solidFill>
                <a:latin typeface="Arial"/>
              </a:rPr>
              <a:t>tchadensis</a:t>
            </a:r>
            <a:endParaRPr lang="en-US" sz="18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32448" y="5164931"/>
            <a:ext cx="127000" cy="50800"/>
          </a:xfrm>
          <a:custGeom>
            <a:avLst/>
            <a:gdLst>
              <a:gd name="connsiteX0" fmla="*/ 114300 w 127000"/>
              <a:gd name="connsiteY0" fmla="*/ 12700 h 50800"/>
              <a:gd name="connsiteX1" fmla="*/ 12700 w 127000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7000" h="50800">
                <a:moveTo>
                  <a:pt x="114300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2359142" y="5841436"/>
            <a:ext cx="854565" cy="152971"/>
          </a:xfrm>
          <a:custGeom>
            <a:avLst/>
            <a:gdLst>
              <a:gd name="connsiteX0" fmla="*/ 841865 w 854565"/>
              <a:gd name="connsiteY0" fmla="*/ 140271 h 152971"/>
              <a:gd name="connsiteX1" fmla="*/ 12700 w 854565"/>
              <a:gd name="connsiteY1" fmla="*/ 12700 h 1529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54565" h="152971">
                <a:moveTo>
                  <a:pt x="841865" y="140271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326124" y="2588039"/>
            <a:ext cx="592708" cy="50800"/>
          </a:xfrm>
          <a:custGeom>
            <a:avLst/>
            <a:gdLst>
              <a:gd name="connsiteX0" fmla="*/ 580008 w 592708"/>
              <a:gd name="connsiteY0" fmla="*/ 12700 h 50800"/>
              <a:gd name="connsiteX1" fmla="*/ 12700 w 592708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2708" h="50800">
                <a:moveTo>
                  <a:pt x="580008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3810582" y="2335982"/>
            <a:ext cx="245541" cy="372516"/>
          </a:xfrm>
          <a:custGeom>
            <a:avLst/>
            <a:gdLst>
              <a:gd name="connsiteX0" fmla="*/ 12700 w 245541"/>
              <a:gd name="connsiteY0" fmla="*/ 12700 h 372516"/>
              <a:gd name="connsiteX1" fmla="*/ 232841 w 245541"/>
              <a:gd name="connsiteY1" fmla="*/ 359816 h 3725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5541" h="372516">
                <a:moveTo>
                  <a:pt x="12700" y="12700"/>
                </a:moveTo>
                <a:lnTo>
                  <a:pt x="232841" y="35981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4510276" y="1472535"/>
            <a:ext cx="50800" cy="486727"/>
          </a:xfrm>
          <a:custGeom>
            <a:avLst/>
            <a:gdLst>
              <a:gd name="connsiteX0" fmla="*/ 12700 w 50800"/>
              <a:gd name="connsiteY0" fmla="*/ 12700 h 486727"/>
              <a:gd name="connsiteX1" fmla="*/ 12700 w 50800"/>
              <a:gd name="connsiteY1" fmla="*/ 474027 h 4867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486727">
                <a:moveTo>
                  <a:pt x="12700" y="12700"/>
                </a:moveTo>
                <a:lnTo>
                  <a:pt x="12700" y="47402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347083" y="3979616"/>
            <a:ext cx="592658" cy="50800"/>
          </a:xfrm>
          <a:custGeom>
            <a:avLst/>
            <a:gdLst>
              <a:gd name="connsiteX0" fmla="*/ 579958 w 592658"/>
              <a:gd name="connsiteY0" fmla="*/ 12700 h 50800"/>
              <a:gd name="connsiteX1" fmla="*/ 12700 w 592658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2658" h="50800">
                <a:moveTo>
                  <a:pt x="579958" y="12700"/>
                </a:moveTo>
                <a:lnTo>
                  <a:pt x="12700" y="1270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4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oldest fossil evidence of hominins dates back to 6.5 million years ago</a:t>
            </a:r>
          </a:p>
          <a:p>
            <a:r>
              <a:rPr lang="en-US" altLang="en-US" smtClean="0"/>
              <a:t>Early hominins show evidence of small brains and increasing bipedalism</a:t>
            </a:r>
          </a:p>
          <a:p>
            <a:r>
              <a:rPr lang="en-US" altLang="en-US" smtClean="0"/>
              <a:t>They were also small in stature; </a:t>
            </a:r>
            <a:r>
              <a:rPr lang="en-US" altLang="en-US" i="1" smtClean="0"/>
              <a:t>Ardipithecus ramidus </a:t>
            </a:r>
            <a:r>
              <a:rPr lang="en-US" altLang="en-US" smtClean="0"/>
              <a:t>(4.4 million years old) was only about </a:t>
            </a:r>
            <a:br>
              <a:rPr lang="en-US" altLang="en-US" smtClean="0"/>
            </a:br>
            <a:r>
              <a:rPr lang="en-US" altLang="en-US" smtClean="0"/>
              <a:t>1.2 m tall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34.48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64" y="137160"/>
            <a:ext cx="2481072" cy="65836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Misconception: Early hominins were chimpanzees or evolved from chimpanzees</a:t>
            </a:r>
          </a:p>
          <a:p>
            <a:pPr lvl="1"/>
            <a:r>
              <a:rPr lang="en-US" altLang="en-US" smtClean="0"/>
              <a:t>Correction: Hominins and chimpanzees shared a common ancestor</a:t>
            </a:r>
          </a:p>
          <a:p>
            <a:r>
              <a:rPr lang="en-US" altLang="en-US" smtClean="0"/>
              <a:t>Misconception: Human evolution is like a ladder leading directly to </a:t>
            </a:r>
            <a:r>
              <a:rPr lang="en-US" altLang="en-US" i="1" smtClean="0"/>
              <a:t>Homo sapiens</a:t>
            </a:r>
          </a:p>
          <a:p>
            <a:pPr lvl="1"/>
            <a:r>
              <a:rPr lang="en-US" altLang="en-US" smtClean="0"/>
              <a:t>Correction: Hominin evolution included many branches or coexisting species, though only humans survive today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Australopiths</a:t>
            </a:r>
            <a:endParaRPr lang="en-US" altLang="en-US" dirty="0" smtClean="0"/>
          </a:p>
        </p:txBody>
      </p:sp>
      <p:sp>
        <p:nvSpPr>
          <p:cNvPr id="374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Australopiths are a paraphyletic assemblage of hominins living between 4 and 2 million years ago</a:t>
            </a:r>
          </a:p>
          <a:p>
            <a:r>
              <a:rPr lang="en-US" altLang="en-US" smtClean="0"/>
              <a:t>Some species, such as </a:t>
            </a:r>
            <a:r>
              <a:rPr lang="en-US" altLang="en-US" i="1" smtClean="0"/>
              <a:t>Australopithecus afarensis,</a:t>
            </a:r>
            <a:r>
              <a:rPr lang="en-US" altLang="en-US" smtClean="0"/>
              <a:t> walked fully erect 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83536" y="213360"/>
            <a:ext cx="437692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34.49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416874" y="222567"/>
            <a:ext cx="156453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9250" indent="-347472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(a) The </a:t>
            </a: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Laetoli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Arial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</a:rPr>
              <a:t>footprints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421636" y="3469006"/>
            <a:ext cx="19684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9250" indent="-347472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(b) An artist’s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reconstruction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of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</a:rPr>
              <a:t>A.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</a:rPr>
              <a:t>afarensis</a:t>
            </a:r>
            <a:endParaRPr lang="en-US" sz="18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"/>
          <a:stretch>
            <a:fillRect/>
          </a:stretch>
        </p:blipFill>
        <p:spPr>
          <a:xfrm>
            <a:off x="2807208" y="249936"/>
            <a:ext cx="3529584" cy="63581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34.49a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838958" y="6255713"/>
            <a:ext cx="344645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</a:rPr>
              <a:t>(a) The </a:t>
            </a:r>
            <a:r>
              <a:rPr lang="en-US" sz="2300" b="1" dirty="0" err="1">
                <a:solidFill>
                  <a:srgbClr val="000000"/>
                </a:solidFill>
                <a:latin typeface="Arial"/>
              </a:rPr>
              <a:t>Laetoli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footprints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"/>
          <a:stretch>
            <a:fillRect/>
          </a:stretch>
        </p:blipFill>
        <p:spPr>
          <a:xfrm>
            <a:off x="1243584" y="1383792"/>
            <a:ext cx="6656832" cy="40904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34.49b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279849" y="5115383"/>
            <a:ext cx="639380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An artist’s reconstruction of </a:t>
            </a:r>
            <a:r>
              <a:rPr lang="en-US" b="1" i="1" dirty="0">
                <a:solidFill>
                  <a:srgbClr val="000000"/>
                </a:solidFill>
                <a:latin typeface="Arial"/>
              </a:rPr>
              <a:t>A. 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afarensis</a:t>
            </a:r>
            <a:endParaRPr lang="en-US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“</a:t>
            </a:r>
            <a:r>
              <a:rPr lang="en-US" altLang="ja-JP" smtClean="0"/>
              <a:t>Robust</a:t>
            </a:r>
            <a:r>
              <a:rPr lang="ja-JP" altLang="en-US" smtClean="0"/>
              <a:t>”</a:t>
            </a:r>
            <a:r>
              <a:rPr lang="en-US" altLang="ja-JP" smtClean="0"/>
              <a:t> australopiths had sturdy skulls and powerful jaws</a:t>
            </a:r>
          </a:p>
          <a:p>
            <a:r>
              <a:rPr lang="ja-JP" altLang="en-US" smtClean="0"/>
              <a:t>“</a:t>
            </a:r>
            <a:r>
              <a:rPr lang="en-US" altLang="ja-JP" smtClean="0"/>
              <a:t>Gracile</a:t>
            </a:r>
            <a:r>
              <a:rPr lang="ja-JP" altLang="en-US" smtClean="0"/>
              <a:t>”</a:t>
            </a:r>
            <a:r>
              <a:rPr lang="en-US" altLang="ja-JP" smtClean="0"/>
              <a:t> australopiths were more slender and had lighter jaws </a:t>
            </a:r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"/>
          <a:stretch>
            <a:fillRect/>
          </a:stretch>
        </p:blipFill>
        <p:spPr>
          <a:xfrm>
            <a:off x="1789176" y="569976"/>
            <a:ext cx="5565648" cy="57180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33824" y="605323"/>
            <a:ext cx="111088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Incurrent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siphon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to mouth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92549" y="1678473"/>
            <a:ext cx="1197444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Excurrent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siphon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071936" y="2867511"/>
            <a:ext cx="82554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Atrium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141786" y="4872523"/>
            <a:ext cx="66543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Tunic</a:t>
            </a: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582550" y="5980598"/>
            <a:ext cx="245272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(c) An adult tunicate</a:t>
            </a:r>
          </a:p>
        </p:txBody>
      </p:sp>
      <p:sp>
        <p:nvSpPr>
          <p:cNvPr id="12" name="Freeform 11"/>
          <p:cNvSpPr/>
          <p:nvPr/>
        </p:nvSpPr>
        <p:spPr>
          <a:xfrm>
            <a:off x="3079782" y="756663"/>
            <a:ext cx="2628773" cy="427748"/>
          </a:xfrm>
          <a:custGeom>
            <a:avLst/>
            <a:gdLst>
              <a:gd name="connsiteX0" fmla="*/ 2622422 w 2628773"/>
              <a:gd name="connsiteY0" fmla="*/ 421398 h 427748"/>
              <a:gd name="connsiteX1" fmla="*/ 6350 w 2628773"/>
              <a:gd name="connsiteY1" fmla="*/ 6350 h 4277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28773" h="427748">
                <a:moveTo>
                  <a:pt x="2622423" y="421398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2945369" y="3018507"/>
            <a:ext cx="1601021" cy="25400"/>
          </a:xfrm>
          <a:custGeom>
            <a:avLst/>
            <a:gdLst>
              <a:gd name="connsiteX0" fmla="*/ 1594671 w 1601021"/>
              <a:gd name="connsiteY0" fmla="*/ 6350 h 25400"/>
              <a:gd name="connsiteX1" fmla="*/ 6350 w 160102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1021" h="25400">
                <a:moveTo>
                  <a:pt x="1594671" y="6350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2857895" y="4858622"/>
            <a:ext cx="2089980" cy="173317"/>
          </a:xfrm>
          <a:custGeom>
            <a:avLst/>
            <a:gdLst>
              <a:gd name="connsiteX0" fmla="*/ 2083630 w 2089980"/>
              <a:gd name="connsiteY0" fmla="*/ 6350 h 173317"/>
              <a:gd name="connsiteX1" fmla="*/ 6350 w 2089980"/>
              <a:gd name="connsiteY1" fmla="*/ 166966 h 1733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9980" h="173317">
                <a:moveTo>
                  <a:pt x="2083630" y="6350"/>
                </a:moveTo>
                <a:lnTo>
                  <a:pt x="6350" y="16696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3210680" y="3821413"/>
            <a:ext cx="1762544" cy="25400"/>
          </a:xfrm>
          <a:custGeom>
            <a:avLst/>
            <a:gdLst>
              <a:gd name="connsiteX0" fmla="*/ 1756194 w 1762544"/>
              <a:gd name="connsiteY0" fmla="*/ 6350 h 25400"/>
              <a:gd name="connsiteX1" fmla="*/ 6350 w 176254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62544" h="25400">
                <a:moveTo>
                  <a:pt x="1756194" y="6350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3127762" y="1818293"/>
            <a:ext cx="1148156" cy="25400"/>
          </a:xfrm>
          <a:custGeom>
            <a:avLst/>
            <a:gdLst>
              <a:gd name="connsiteX0" fmla="*/ 1141806 w 1148156"/>
              <a:gd name="connsiteY0" fmla="*/ 6350 h 25400"/>
              <a:gd name="connsiteX1" fmla="*/ 6350 w 114815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8156" h="25400">
                <a:moveTo>
                  <a:pt x="1141806" y="6350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19274" y="3523980"/>
            <a:ext cx="1399032" cy="1216152"/>
          </a:xfrm>
          <a:custGeom>
            <a:avLst/>
            <a:gdLst>
              <a:gd name="connsiteX0" fmla="*/ 1355521 w 1355521"/>
              <a:gd name="connsiteY0" fmla="*/ 1167574 h 1167574"/>
              <a:gd name="connsiteX1" fmla="*/ 0 w 1355521"/>
              <a:gd name="connsiteY1" fmla="*/ 1167574 h 1167574"/>
              <a:gd name="connsiteX2" fmla="*/ 0 w 1355521"/>
              <a:gd name="connsiteY2" fmla="*/ 0 h 1167574"/>
              <a:gd name="connsiteX3" fmla="*/ 1355521 w 1355521"/>
              <a:gd name="connsiteY3" fmla="*/ 0 h 1167574"/>
              <a:gd name="connsiteX4" fmla="*/ 1355521 w 1355521"/>
              <a:gd name="connsiteY4" fmla="*/ 1167574 h 11675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55521" h="1167574">
                <a:moveTo>
                  <a:pt x="1355521" y="1167574"/>
                </a:moveTo>
                <a:lnTo>
                  <a:pt x="0" y="1167574"/>
                </a:lnTo>
                <a:lnTo>
                  <a:pt x="0" y="0"/>
                </a:lnTo>
                <a:lnTo>
                  <a:pt x="1355521" y="0"/>
                </a:lnTo>
                <a:lnTo>
                  <a:pt x="1355521" y="1167574"/>
                </a:lnTo>
              </a:path>
            </a:pathLst>
          </a:custGeom>
          <a:solidFill>
            <a:srgbClr val="DEDDC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1898428" y="3542151"/>
            <a:ext cx="1240724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3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Pharynx</a:t>
            </a:r>
          </a:p>
          <a:p>
            <a:pPr algn="ctr">
              <a:lnSpc>
                <a:spcPts val="23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with</a:t>
            </a:r>
          </a:p>
          <a:p>
            <a:pPr algn="ctr">
              <a:lnSpc>
                <a:spcPts val="23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numerous</a:t>
            </a:r>
          </a:p>
          <a:p>
            <a:pPr algn="ctr">
              <a:lnSpc>
                <a:spcPts val="23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slits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079781" y="756663"/>
            <a:ext cx="2628773" cy="427748"/>
          </a:xfrm>
          <a:custGeom>
            <a:avLst/>
            <a:gdLst>
              <a:gd name="connsiteX0" fmla="*/ 2622422 w 2628773"/>
              <a:gd name="connsiteY0" fmla="*/ 421398 h 427748"/>
              <a:gd name="connsiteX1" fmla="*/ 6350 w 2628773"/>
              <a:gd name="connsiteY1" fmla="*/ 6350 h 4277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28773" h="427748">
                <a:moveTo>
                  <a:pt x="2622423" y="421398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2945368" y="3018507"/>
            <a:ext cx="1601021" cy="25400"/>
          </a:xfrm>
          <a:custGeom>
            <a:avLst/>
            <a:gdLst>
              <a:gd name="connsiteX0" fmla="*/ 1594671 w 1601021"/>
              <a:gd name="connsiteY0" fmla="*/ 6350 h 25400"/>
              <a:gd name="connsiteX1" fmla="*/ 6350 w 160102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1021" h="25400">
                <a:moveTo>
                  <a:pt x="1594671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2857894" y="4858622"/>
            <a:ext cx="2089980" cy="173317"/>
          </a:xfrm>
          <a:custGeom>
            <a:avLst/>
            <a:gdLst>
              <a:gd name="connsiteX0" fmla="*/ 2083630 w 2089980"/>
              <a:gd name="connsiteY0" fmla="*/ 6350 h 173317"/>
              <a:gd name="connsiteX1" fmla="*/ 6350 w 2089980"/>
              <a:gd name="connsiteY1" fmla="*/ 166966 h 1733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89980" h="173317">
                <a:moveTo>
                  <a:pt x="2083630" y="6350"/>
                </a:moveTo>
                <a:lnTo>
                  <a:pt x="6350" y="16696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3210679" y="3821413"/>
            <a:ext cx="1762544" cy="25400"/>
          </a:xfrm>
          <a:custGeom>
            <a:avLst/>
            <a:gdLst>
              <a:gd name="connsiteX0" fmla="*/ 1756194 w 1762544"/>
              <a:gd name="connsiteY0" fmla="*/ 6350 h 25400"/>
              <a:gd name="connsiteX1" fmla="*/ 6350 w 176254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62544" h="25400">
                <a:moveTo>
                  <a:pt x="1756194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3127761" y="1818293"/>
            <a:ext cx="1148156" cy="25400"/>
          </a:xfrm>
          <a:custGeom>
            <a:avLst/>
            <a:gdLst>
              <a:gd name="connsiteX0" fmla="*/ 1141806 w 1148156"/>
              <a:gd name="connsiteY0" fmla="*/ 6350 h 25400"/>
              <a:gd name="connsiteX1" fmla="*/ 6350 w 114815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8156" h="25400">
                <a:moveTo>
                  <a:pt x="114180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Bipedalism</a:t>
            </a:r>
            <a:endParaRPr lang="en-US" altLang="en-US" dirty="0" smtClean="0"/>
          </a:p>
        </p:txBody>
      </p:sp>
      <p:sp>
        <p:nvSpPr>
          <p:cNvPr id="379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Hominins began to walk long distances on two legs about 1.9 million years ago</a:t>
            </a:r>
          </a:p>
          <a:p>
            <a:r>
              <a:rPr lang="en-US" altLang="en-US" smtClean="0"/>
              <a:t>Bipedal walking was energy efficient in the arid environments inhabited by hominins at the time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Tool Use</a:t>
            </a:r>
            <a:endParaRPr lang="en-US" altLang="en-US" dirty="0" smtClean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oldest evidence of tool use, cut marks on animal bones, is 2.5 million years old</a:t>
            </a:r>
          </a:p>
          <a:p>
            <a:r>
              <a:rPr lang="en-US" altLang="en-US" smtClean="0"/>
              <a:t>Fossil evidence indicates tool use may have originated prior to the evolution of large brains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Early</a:t>
            </a:r>
            <a:r>
              <a:rPr lang="en-US" altLang="en-US" smtClean="0"/>
              <a:t> Homo</a:t>
            </a:r>
            <a:endParaRPr lang="en-US" altLang="en-US" dirty="0" smtClean="0"/>
          </a:p>
        </p:txBody>
      </p:sp>
      <p:sp>
        <p:nvSpPr>
          <p:cNvPr id="381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earliest fossils placed in our genus </a:t>
            </a:r>
            <a:r>
              <a:rPr lang="en-US" altLang="en-US" i="1" smtClean="0"/>
              <a:t>Homo</a:t>
            </a:r>
            <a:r>
              <a:rPr lang="en-US" altLang="en-US" smtClean="0"/>
              <a:t> are those of</a:t>
            </a:r>
            <a:r>
              <a:rPr lang="en-US" altLang="en-US" i="1" smtClean="0"/>
              <a:t> Homo habilis</a:t>
            </a:r>
            <a:r>
              <a:rPr lang="en-US" altLang="en-US" smtClean="0"/>
              <a:t>, ranging in age from about 2.4 to 1.6 million years</a:t>
            </a:r>
          </a:p>
          <a:p>
            <a:r>
              <a:rPr lang="en-US" altLang="en-US" smtClean="0"/>
              <a:t>Stone tools have been found with </a:t>
            </a:r>
            <a:r>
              <a:rPr lang="en-US" altLang="en-US" i="1" smtClean="0"/>
              <a:t>H. habilis</a:t>
            </a:r>
            <a:r>
              <a:rPr lang="en-US" altLang="en-US" smtClean="0"/>
              <a:t>, giving this species its name, which means </a:t>
            </a:r>
            <a:r>
              <a:rPr lang="ja-JP" altLang="en-US" smtClean="0"/>
              <a:t>“</a:t>
            </a:r>
            <a:r>
              <a:rPr lang="en-US" altLang="ja-JP" smtClean="0"/>
              <a:t>handy man</a:t>
            </a:r>
            <a:r>
              <a:rPr lang="ja-JP" altLang="en-US" smtClean="0"/>
              <a:t>”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Homo ergaster</a:t>
            </a:r>
            <a:r>
              <a:rPr lang="en-US" altLang="en-US" smtClean="0"/>
              <a:t> was the first fully bipedal, large-brained hominid</a:t>
            </a:r>
          </a:p>
          <a:p>
            <a:r>
              <a:rPr lang="en-US" altLang="en-US" smtClean="0"/>
              <a:t>The species existed between 1.9 and 1.5 million years ago</a:t>
            </a:r>
          </a:p>
          <a:p>
            <a:r>
              <a:rPr lang="en-US" altLang="en-US" i="1" smtClean="0"/>
              <a:t>Homo ergaster</a:t>
            </a:r>
            <a:r>
              <a:rPr lang="en-US" altLang="en-US" smtClean="0"/>
              <a:t> shows a significant decrease in sexual dimorphism (a size difference between sexes) compared with its ancestors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Homo ergaster</a:t>
            </a:r>
            <a:r>
              <a:rPr lang="en-US" altLang="en-US" smtClean="0"/>
              <a:t> fossils were previously assigned to </a:t>
            </a:r>
            <a:r>
              <a:rPr lang="en-US" altLang="en-US" i="1" smtClean="0"/>
              <a:t>Homo erectus</a:t>
            </a:r>
            <a:r>
              <a:rPr lang="en-US" altLang="en-US" smtClean="0"/>
              <a:t>; most paleoanthropologists now recognize these as separate species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24" y="137160"/>
            <a:ext cx="2359152" cy="65836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Homo erectus</a:t>
            </a:r>
            <a:r>
              <a:rPr lang="en-US" altLang="en-US" smtClean="0"/>
              <a:t> originated in Africa and was the first hominin to migrate out of Africa</a:t>
            </a:r>
          </a:p>
          <a:p>
            <a:r>
              <a:rPr lang="en-US" altLang="en-US" smtClean="0"/>
              <a:t>The oldest fossils of hominins outside Africa date back to 1.8 million years ago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Neanderthals</a:t>
            </a:r>
            <a:endParaRPr lang="en-US" altLang="en-US" dirty="0" smtClean="0"/>
          </a:p>
        </p:txBody>
      </p:sp>
      <p:sp>
        <p:nvSpPr>
          <p:cNvPr id="3420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Neanderthals, </a:t>
            </a:r>
            <a:r>
              <a:rPr lang="en-US" i="1" smtClean="0"/>
              <a:t>Homo neanderthalensis</a:t>
            </a:r>
            <a:r>
              <a:rPr lang="en-US" smtClean="0"/>
              <a:t>, lived in Europe and the Near East from 350,000 to between 40,000 and 28,000 years ago</a:t>
            </a:r>
          </a:p>
          <a:p>
            <a:r>
              <a:rPr lang="en-US" smtClean="0"/>
              <a:t>Neanderthals were thick-boned with a larger brain than modern humans</a:t>
            </a:r>
          </a:p>
          <a:p>
            <a:r>
              <a:rPr lang="en-US" smtClean="0"/>
              <a:t>They buried their dead, and they made hunting tools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lineages leading to </a:t>
            </a:r>
            <a:r>
              <a:rPr lang="en-US" altLang="en-US" i="1" dirty="0" smtClean="0"/>
              <a:t>H. sapiens </a:t>
            </a:r>
            <a:r>
              <a:rPr lang="en-US" altLang="en-US" dirty="0" smtClean="0"/>
              <a:t>and </a:t>
            </a:r>
            <a:br>
              <a:rPr lang="en-US" altLang="en-US" dirty="0" smtClean="0"/>
            </a:br>
            <a:r>
              <a:rPr lang="en-US" altLang="en-US" i="1" dirty="0" smtClean="0"/>
              <a:t>H. </a:t>
            </a:r>
            <a:r>
              <a:rPr lang="en-US" altLang="en-US" i="1" dirty="0" err="1" smtClean="0"/>
              <a:t>neanderthalensis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diverged about 400,000 </a:t>
            </a:r>
            <a:br>
              <a:rPr lang="en-US" altLang="en-US" dirty="0" smtClean="0"/>
            </a:br>
            <a:r>
              <a:rPr lang="en-US" altLang="en-US" dirty="0" smtClean="0"/>
              <a:t>years ago</a:t>
            </a:r>
          </a:p>
          <a:p>
            <a:r>
              <a:rPr lang="en-US" altLang="en-US" dirty="0" smtClean="0"/>
              <a:t>Genetic analysis indicates that subsequent gene flow occurred between Neanderthals and </a:t>
            </a:r>
            <a:r>
              <a:rPr lang="en-US" altLang="en-US" i="1" dirty="0" smtClean="0"/>
              <a:t>Homo sapiens</a:t>
            </a:r>
          </a:p>
          <a:p>
            <a:pPr lvl="1"/>
            <a:r>
              <a:rPr lang="en-US" altLang="en-US" dirty="0" smtClean="0"/>
              <a:t>For example, DNA extracted from a fossil of a human jawbone was recently found to contain long stretches of Neanderthal DNA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29640" y="213360"/>
            <a:ext cx="72847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34.51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53983" y="210969"/>
            <a:ext cx="8335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C16D42"/>
                </a:solidFill>
                <a:latin typeface="Arial"/>
              </a:rPr>
              <a:t>Results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84195" y="664994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7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384195" y="135238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6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384195" y="2093744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5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384195" y="2779544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4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384195" y="3465344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384195" y="415273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384195" y="4838532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373083" y="5481469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069995" y="834857"/>
            <a:ext cx="46679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These relatively high bars indicate that the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Neanderthal genome was more similar to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genomes of non-Africans than of Africans.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1944" y="1553861"/>
            <a:ext cx="256480" cy="297517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Genetic </a:t>
            </a:r>
            <a:r>
              <a:rPr lang="en-US" sz="1800" b="1" smtClean="0">
                <a:solidFill>
                  <a:srgbClr val="000000"/>
                </a:solidFill>
                <a:latin typeface="Arial"/>
              </a:rPr>
              <a:t>similarity index (D)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1520720" y="5700544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Africans to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1584220" y="5954544"/>
            <a:ext cx="9233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Africans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2962170" y="5700544"/>
            <a:ext cx="27101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Non-Africans to Africans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6373708" y="5700544"/>
            <a:ext cx="17312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Non-Africans to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6513408" y="5954544"/>
            <a:ext cx="14491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Non-Africans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1879495" y="6353007"/>
            <a:ext cx="61427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Populations being compared in relation to Neanderthals</a:t>
            </a:r>
          </a:p>
        </p:txBody>
      </p:sp>
      <p:sp>
        <p:nvSpPr>
          <p:cNvPr id="3" name="Left Brace 2"/>
          <p:cNvSpPr/>
          <p:nvPr/>
        </p:nvSpPr>
        <p:spPr bwMode="auto">
          <a:xfrm rot="5400000">
            <a:off x="4236248" y="-62700"/>
            <a:ext cx="284149" cy="3613151"/>
          </a:xfrm>
          <a:prstGeom prst="leftBrace">
            <a:avLst>
              <a:gd name="adj1" fmla="val 34784"/>
              <a:gd name="adj2" fmla="val 50000"/>
            </a:avLst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Early Chordate Evolution</a:t>
            </a:r>
            <a:endParaRPr lang="en-US" altLang="en-US" dirty="0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Ancestral chordates may have resembled lancelets</a:t>
            </a:r>
          </a:p>
          <a:p>
            <a:r>
              <a:rPr lang="en-US" altLang="en-US" dirty="0" smtClean="0"/>
              <a:t>The same </a:t>
            </a:r>
            <a:r>
              <a:rPr lang="en-US" altLang="en-US" i="1" dirty="0" err="1" smtClean="0"/>
              <a:t>Hox</a:t>
            </a:r>
            <a:r>
              <a:rPr lang="en-US" altLang="en-US" dirty="0" smtClean="0"/>
              <a:t> genes that organize the vertebrate brain are expressed in the lancelet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simple nerve cord tip</a:t>
            </a:r>
          </a:p>
          <a:p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56" y="1600200"/>
            <a:ext cx="4437888" cy="36576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Homo sapiens</a:t>
            </a:r>
            <a:endParaRPr lang="en-US" altLang="en-US" i="1" dirty="0" smtClean="0"/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oldest fossils of </a:t>
            </a:r>
            <a:r>
              <a:rPr lang="en-US" altLang="en-US" i="1" smtClean="0"/>
              <a:t>Homo sapiens</a:t>
            </a:r>
            <a:r>
              <a:rPr lang="en-US" altLang="en-US" smtClean="0"/>
              <a:t> are found at two different sites in Ethiopia and include specimens that are 195,000 and 160,000 years old</a:t>
            </a:r>
          </a:p>
          <a:p>
            <a:r>
              <a:rPr lang="en-US" altLang="en-US" smtClean="0"/>
              <a:t>All living humans are descended from African ancestors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08760"/>
            <a:ext cx="3200400" cy="38404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oldest fossils of </a:t>
            </a:r>
            <a:r>
              <a:rPr lang="en-US" altLang="en-US" i="1" smtClean="0"/>
              <a:t>Homo sapiens</a:t>
            </a:r>
            <a:r>
              <a:rPr lang="en-US" altLang="en-US" smtClean="0"/>
              <a:t> outside Africa date back about 115,000 years and are from the Middle East</a:t>
            </a:r>
          </a:p>
          <a:p>
            <a:r>
              <a:rPr lang="en-US" altLang="en-US" smtClean="0"/>
              <a:t>Humans first arrived in the New World sometime before 15,000 years ago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7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 2015, a new member of the human family was discovered, </a:t>
            </a:r>
            <a:r>
              <a:rPr lang="en-US" altLang="en-US" i="1" smtClean="0"/>
              <a:t>Homo naledi</a:t>
            </a:r>
          </a:p>
          <a:p>
            <a:r>
              <a:rPr lang="en-US" altLang="en-US" smtClean="0"/>
              <a:t>Scientists cannot determine the age of these fossils using radioactive isotopes</a:t>
            </a:r>
          </a:p>
          <a:p>
            <a:r>
              <a:rPr lang="en-US" altLang="en-US" smtClean="0"/>
              <a:t>The presence of both derived and early hominin traits in the fossils leaves the position of </a:t>
            </a:r>
            <a:r>
              <a:rPr lang="en-US" altLang="en-US" i="1" smtClean="0"/>
              <a:t>H. naledi </a:t>
            </a:r>
            <a:r>
              <a:rPr lang="en-US" altLang="en-US" smtClean="0"/>
              <a:t>on the hominin tree uncertain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48" y="1923288"/>
            <a:ext cx="4413504" cy="30114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2004, 18,000-year-old fossils were found in Indonesia, and a new small </a:t>
            </a:r>
            <a:r>
              <a:rPr lang="en-US" altLang="en-US" dirty="0" err="1" smtClean="0"/>
              <a:t>hominin</a:t>
            </a:r>
            <a:r>
              <a:rPr lang="en-US" altLang="en-US" dirty="0" smtClean="0"/>
              <a:t> was named: </a:t>
            </a:r>
            <a:r>
              <a:rPr lang="en-US" altLang="en-US" i="1" dirty="0" smtClean="0"/>
              <a:t>Homo </a:t>
            </a:r>
            <a:r>
              <a:rPr lang="en-US" altLang="en-US" i="1" dirty="0" err="1" smtClean="0"/>
              <a:t>floresiensis</a:t>
            </a:r>
            <a:endParaRPr lang="en-US" altLang="en-US" i="1" dirty="0" smtClean="0"/>
          </a:p>
          <a:p>
            <a:r>
              <a:rPr lang="en-US" altLang="en-US" dirty="0" smtClean="0"/>
              <a:t>Although the issue is controversial, most studies support the designation of </a:t>
            </a:r>
            <a:r>
              <a:rPr lang="en-US" altLang="en-US" i="1" dirty="0" smtClean="0"/>
              <a:t>H. </a:t>
            </a:r>
            <a:r>
              <a:rPr lang="en-US" altLang="en-US" i="1" dirty="0" err="1" smtClean="0"/>
              <a:t>floresiensis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as a new </a:t>
            </a:r>
            <a:r>
              <a:rPr lang="en-US" altLang="en-US" dirty="0" err="1" smtClean="0"/>
              <a:t>hominin</a:t>
            </a:r>
            <a:r>
              <a:rPr lang="en-US" altLang="en-US" dirty="0" smtClean="0"/>
              <a:t> species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Homo sapiens </a:t>
            </a:r>
            <a:r>
              <a:rPr lang="en-US" altLang="en-US" smtClean="0"/>
              <a:t>were the first group to show evidence of symbolic and sophisticated thought</a:t>
            </a:r>
          </a:p>
          <a:p>
            <a:r>
              <a:rPr lang="en-US" altLang="en-US" smtClean="0"/>
              <a:t>A 77,000-year-old artistic carving was recently discovered in a cave in South Africa</a:t>
            </a:r>
          </a:p>
          <a:p>
            <a:r>
              <a:rPr lang="en-US" altLang="en-US" smtClean="0"/>
              <a:t>By 30,000 year ago, humans were producing spectacular cave paintings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34.54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1335024"/>
            <a:ext cx="6626352" cy="41879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34.UN07a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04" y="2054352"/>
            <a:ext cx="3364992" cy="27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Genes associated with the heart and thyroid are present in tunicates and vertebrates but are absent from nonchordate invertebrates</a:t>
            </a:r>
          </a:p>
          <a:p>
            <a:r>
              <a:rPr lang="en-US" smtClean="0"/>
              <a:t>Tunicates have embryonic cells that share characteristics with cells found in the vertebrate neural crest</a:t>
            </a:r>
          </a:p>
          <a:p>
            <a:endParaRPr lang="en-US" smtClean="0"/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34.UN07b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"/>
          <a:stretch/>
        </p:blipFill>
        <p:spPr>
          <a:xfrm>
            <a:off x="298704" y="1013682"/>
            <a:ext cx="8546592" cy="4929922"/>
          </a:xfrm>
          <a:prstGeom prst="rect">
            <a:avLst/>
          </a:prstGeom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198563" y="1570866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22,000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198563" y="2047116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20,000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198563" y="2537654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18,000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198563" y="3026604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16,000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198563" y="3504441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14,000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198563" y="3998154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dirty="0">
                <a:solidFill>
                  <a:srgbClr val="000000"/>
                </a:solidFill>
                <a:latin typeface="Arial"/>
              </a:rPr>
              <a:t>12,000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978025" y="4433129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49" name="TextBox 20"/>
          <p:cNvSpPr txBox="1">
            <a:spLocks noChangeArrowheads="1"/>
          </p:cNvSpPr>
          <p:nvPr/>
        </p:nvSpPr>
        <p:spPr bwMode="auto">
          <a:xfrm>
            <a:off x="2171700" y="4772920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dirty="0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50" name="TextBox 21"/>
          <p:cNvSpPr txBox="1">
            <a:spLocks noChangeArrowheads="1"/>
          </p:cNvSpPr>
          <p:nvPr/>
        </p:nvSpPr>
        <p:spPr bwMode="auto">
          <a:xfrm>
            <a:off x="2741613" y="4772920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1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2419350" y="5160204"/>
            <a:ext cx="222657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Number of prior</a:t>
            </a:r>
          </a:p>
        </p:txBody>
      </p:sp>
      <p:sp>
        <p:nvSpPr>
          <p:cNvPr id="52" name="TextBox 23"/>
          <p:cNvSpPr txBox="1">
            <a:spLocks noChangeArrowheads="1"/>
          </p:cNvSpPr>
          <p:nvPr/>
        </p:nvSpPr>
        <p:spPr bwMode="auto">
          <a:xfrm>
            <a:off x="2555875" y="5465004"/>
            <a:ext cx="194604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i="1" dirty="0" err="1">
                <a:solidFill>
                  <a:srgbClr val="000000"/>
                </a:solidFill>
                <a:latin typeface="Arial"/>
              </a:rPr>
              <a:t>Bd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exposures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79969" y="1186113"/>
            <a:ext cx="353943" cy="278121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Percentage survival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25"/>
          <p:cNvSpPr txBox="1">
            <a:spLocks noChangeArrowheads="1"/>
          </p:cNvSpPr>
          <p:nvPr/>
        </p:nvSpPr>
        <p:spPr bwMode="auto">
          <a:xfrm>
            <a:off x="1198563" y="1094616"/>
            <a:ext cx="8992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24,000</a:t>
            </a:r>
          </a:p>
        </p:txBody>
      </p:sp>
      <p:sp>
        <p:nvSpPr>
          <p:cNvPr id="55" name="TextBox 26"/>
          <p:cNvSpPr txBox="1">
            <a:spLocks noChangeArrowheads="1"/>
          </p:cNvSpPr>
          <p:nvPr/>
        </p:nvSpPr>
        <p:spPr bwMode="auto">
          <a:xfrm>
            <a:off x="5680075" y="1094616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0.8</a:t>
            </a:r>
          </a:p>
        </p:txBody>
      </p:sp>
      <p:sp>
        <p:nvSpPr>
          <p:cNvPr id="56" name="TextBox 27"/>
          <p:cNvSpPr txBox="1">
            <a:spLocks noChangeArrowheads="1"/>
          </p:cNvSpPr>
          <p:nvPr/>
        </p:nvSpPr>
        <p:spPr bwMode="auto">
          <a:xfrm>
            <a:off x="5680075" y="1521654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0.7</a:t>
            </a:r>
          </a:p>
        </p:txBody>
      </p:sp>
      <p:sp>
        <p:nvSpPr>
          <p:cNvPr id="57" name="TextBox 28"/>
          <p:cNvSpPr txBox="1">
            <a:spLocks noChangeArrowheads="1"/>
          </p:cNvSpPr>
          <p:nvPr/>
        </p:nvSpPr>
        <p:spPr bwMode="auto">
          <a:xfrm>
            <a:off x="5680075" y="1931229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0.6</a:t>
            </a:r>
          </a:p>
        </p:txBody>
      </p:sp>
      <p:sp>
        <p:nvSpPr>
          <p:cNvPr id="58" name="TextBox 29"/>
          <p:cNvSpPr txBox="1">
            <a:spLocks noChangeArrowheads="1"/>
          </p:cNvSpPr>
          <p:nvPr/>
        </p:nvSpPr>
        <p:spPr bwMode="auto">
          <a:xfrm>
            <a:off x="5680075" y="2339216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0.5</a:t>
            </a:r>
          </a:p>
        </p:txBody>
      </p:sp>
      <p:sp>
        <p:nvSpPr>
          <p:cNvPr id="59" name="TextBox 30"/>
          <p:cNvSpPr txBox="1">
            <a:spLocks noChangeArrowheads="1"/>
          </p:cNvSpPr>
          <p:nvPr/>
        </p:nvSpPr>
        <p:spPr bwMode="auto">
          <a:xfrm>
            <a:off x="5680075" y="2756729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0.4</a:t>
            </a: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5680075" y="3166304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0.3</a:t>
            </a:r>
          </a:p>
        </p:txBody>
      </p:sp>
      <p:sp>
        <p:nvSpPr>
          <p:cNvPr id="61" name="TextBox 32"/>
          <p:cNvSpPr txBox="1">
            <a:spLocks noChangeArrowheads="1"/>
          </p:cNvSpPr>
          <p:nvPr/>
        </p:nvSpPr>
        <p:spPr bwMode="auto">
          <a:xfrm>
            <a:off x="5680075" y="3582229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0.2</a:t>
            </a:r>
          </a:p>
        </p:txBody>
      </p:sp>
      <p:sp>
        <p:nvSpPr>
          <p:cNvPr id="62" name="TextBox 33"/>
          <p:cNvSpPr txBox="1">
            <a:spLocks noChangeArrowheads="1"/>
          </p:cNvSpPr>
          <p:nvPr/>
        </p:nvSpPr>
        <p:spPr bwMode="auto">
          <a:xfrm>
            <a:off x="5680075" y="3998154"/>
            <a:ext cx="40876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0.1</a:t>
            </a:r>
          </a:p>
        </p:txBody>
      </p:sp>
      <p:sp>
        <p:nvSpPr>
          <p:cNvPr id="63" name="TextBox 34"/>
          <p:cNvSpPr txBox="1">
            <a:spLocks noChangeArrowheads="1"/>
          </p:cNvSpPr>
          <p:nvPr/>
        </p:nvSpPr>
        <p:spPr bwMode="auto">
          <a:xfrm>
            <a:off x="5946775" y="4433129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64" name="TextBox 37"/>
          <p:cNvSpPr txBox="1">
            <a:spLocks noChangeArrowheads="1"/>
          </p:cNvSpPr>
          <p:nvPr/>
        </p:nvSpPr>
        <p:spPr bwMode="auto">
          <a:xfrm>
            <a:off x="6426200" y="5160204"/>
            <a:ext cx="222657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>
                <a:solidFill>
                  <a:srgbClr val="000000"/>
                </a:solidFill>
                <a:latin typeface="Arial"/>
              </a:rPr>
              <a:t>Number of prior</a:t>
            </a:r>
          </a:p>
        </p:txBody>
      </p:sp>
      <p:sp>
        <p:nvSpPr>
          <p:cNvPr id="65" name="TextBox 38"/>
          <p:cNvSpPr txBox="1">
            <a:spLocks noChangeArrowheads="1"/>
          </p:cNvSpPr>
          <p:nvPr/>
        </p:nvSpPr>
        <p:spPr bwMode="auto">
          <a:xfrm>
            <a:off x="6562725" y="5465004"/>
            <a:ext cx="194604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i="1" dirty="0" err="1">
                <a:solidFill>
                  <a:srgbClr val="000000"/>
                </a:solidFill>
                <a:latin typeface="Arial"/>
              </a:rPr>
              <a:t>Bd</a:t>
            </a:r>
            <a:r>
              <a:rPr lang="en-US" sz="2300" b="1" dirty="0">
                <a:solidFill>
                  <a:srgbClr val="000000"/>
                </a:solidFill>
                <a:latin typeface="Arial"/>
              </a:rPr>
              <a:t> exposures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4104" y="1026198"/>
            <a:ext cx="641201" cy="362919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i="1" dirty="0" err="1" smtClean="0">
                <a:solidFill>
                  <a:srgbClr val="000000"/>
                </a:solidFill>
                <a:latin typeface="Arial"/>
              </a:rPr>
              <a:t>Bd</a:t>
            </a:r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 abundance on frog’s</a:t>
            </a:r>
          </a:p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rgbClr val="000000"/>
                </a:solidFill>
                <a:latin typeface="Arial"/>
              </a:rPr>
              <a:t>skin (organisms/g of frog)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21"/>
          <p:cNvSpPr txBox="1">
            <a:spLocks noChangeArrowheads="1"/>
          </p:cNvSpPr>
          <p:nvPr/>
        </p:nvSpPr>
        <p:spPr bwMode="auto">
          <a:xfrm>
            <a:off x="3322641" y="4772920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dirty="0">
                <a:solidFill>
                  <a:srgbClr val="000000"/>
                </a:solidFill>
                <a:latin typeface="Arial"/>
              </a:rPr>
              <a:t>2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Box 21"/>
          <p:cNvSpPr txBox="1">
            <a:spLocks noChangeArrowheads="1"/>
          </p:cNvSpPr>
          <p:nvPr/>
        </p:nvSpPr>
        <p:spPr bwMode="auto">
          <a:xfrm>
            <a:off x="3908432" y="4772920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/>
              </a:rPr>
              <a:t>3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21"/>
          <p:cNvSpPr txBox="1">
            <a:spLocks noChangeArrowheads="1"/>
          </p:cNvSpPr>
          <p:nvPr/>
        </p:nvSpPr>
        <p:spPr bwMode="auto">
          <a:xfrm>
            <a:off x="4494223" y="4772920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/>
              </a:rPr>
              <a:t>4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20"/>
          <p:cNvSpPr txBox="1">
            <a:spLocks noChangeArrowheads="1"/>
          </p:cNvSpPr>
          <p:nvPr/>
        </p:nvSpPr>
        <p:spPr bwMode="auto">
          <a:xfrm>
            <a:off x="6185793" y="4767398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dirty="0">
                <a:solidFill>
                  <a:srgbClr val="000000"/>
                </a:solidFill>
                <a:latin typeface="Arial"/>
              </a:rPr>
              <a:t>0</a:t>
            </a:r>
          </a:p>
        </p:txBody>
      </p:sp>
      <p:sp>
        <p:nvSpPr>
          <p:cNvPr id="71" name="TextBox 21"/>
          <p:cNvSpPr txBox="1">
            <a:spLocks noChangeArrowheads="1"/>
          </p:cNvSpPr>
          <p:nvPr/>
        </p:nvSpPr>
        <p:spPr bwMode="auto">
          <a:xfrm>
            <a:off x="6755706" y="4767398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b="1" dirty="0" smtClean="0">
                <a:solidFill>
                  <a:srgbClr val="000000"/>
                </a:solidFill>
                <a:latin typeface="Arial"/>
              </a:rPr>
              <a:t>1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21"/>
          <p:cNvSpPr txBox="1">
            <a:spLocks noChangeArrowheads="1"/>
          </p:cNvSpPr>
          <p:nvPr/>
        </p:nvSpPr>
        <p:spPr bwMode="auto">
          <a:xfrm>
            <a:off x="7336734" y="4767398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dirty="0">
                <a:solidFill>
                  <a:srgbClr val="000000"/>
                </a:solidFill>
                <a:latin typeface="Arial"/>
              </a:rPr>
              <a:t>2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21"/>
          <p:cNvSpPr txBox="1">
            <a:spLocks noChangeArrowheads="1"/>
          </p:cNvSpPr>
          <p:nvPr/>
        </p:nvSpPr>
        <p:spPr bwMode="auto">
          <a:xfrm>
            <a:off x="7922525" y="4767398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/>
              </a:rPr>
              <a:t>3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21"/>
          <p:cNvSpPr txBox="1">
            <a:spLocks noChangeArrowheads="1"/>
          </p:cNvSpPr>
          <p:nvPr/>
        </p:nvSpPr>
        <p:spPr bwMode="auto">
          <a:xfrm>
            <a:off x="8508316" y="4767398"/>
            <a:ext cx="16350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00" dirty="0" smtClean="0">
                <a:solidFill>
                  <a:srgbClr val="000000"/>
                </a:solidFill>
                <a:latin typeface="Arial"/>
              </a:rPr>
              <a:t>4</a:t>
            </a:r>
            <a:endParaRPr lang="en-US" sz="23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7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34.UN07c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1280160" y="137160"/>
            <a:ext cx="658368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34.UN10a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34.UN10b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6" y="2575560"/>
            <a:ext cx="2182368" cy="17068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655064" y="213360"/>
            <a:ext cx="58338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34.UN12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130082" y="263137"/>
            <a:ext cx="31418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dirty="0">
                <a:solidFill>
                  <a:srgbClr val="000000"/>
                </a:solidFill>
                <a:latin typeface="Arial"/>
              </a:rPr>
              <a:t>Clade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471269" y="451256"/>
            <a:ext cx="9425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Cephalochordata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(lancelets)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471269" y="865594"/>
            <a:ext cx="68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Urochordata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(tunicates)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979519" y="261550"/>
            <a:ext cx="63478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>
                <a:solidFill>
                  <a:srgbClr val="000000"/>
                </a:solidFill>
                <a:latin typeface="Arial"/>
              </a:rPr>
              <a:t>Description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227044" y="433794"/>
            <a:ext cx="20133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Basal chordates; marine suspension</a:t>
            </a: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feeders that exhibit four key derived</a:t>
            </a: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characters of chordates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5227044" y="865594"/>
            <a:ext cx="186589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Marine suspension feeders;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larvae display the derived traits of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chordates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227044" y="1505356"/>
            <a:ext cx="20903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Jawless aquatic vertebrates with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reduced vertebrae; hagfishes have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head with a skull and brain, eyes, and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other sensory organs; some lampreys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feed by attaching to a live fish and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ingesting its blood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5227044" y="2388006"/>
            <a:ext cx="21672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Aquatic gnathostomes; have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cartilaginous skeleton, a derived trait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formed by the reduction of an ancestral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mineralized skeleton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5255802" y="3000781"/>
            <a:ext cx="18851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Aquatic gnathostomes; have bony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skeleton and maneuverable fins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supported by rays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5227044" y="3473856"/>
            <a:ext cx="2135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Ancient lineage of aquatic lobefins still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surviving in Indian Ocean</a:t>
            </a:r>
            <a:endParaRPr lang="en-US" sz="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33"/>
          <p:cNvSpPr txBox="1">
            <a:spLocks noChangeArrowheads="1"/>
          </p:cNvSpPr>
          <p:nvPr/>
        </p:nvSpPr>
        <p:spPr bwMode="auto">
          <a:xfrm>
            <a:off x="5222282" y="3764369"/>
            <a:ext cx="20133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Freshwater lobe-fins with both lungs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and gills; sister group of tetrapods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5227044" y="4096156"/>
            <a:ext cx="220573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Have four limbs descended from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modified fins; most have moist skin that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functions in gas exchange; many live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both in water (as larvae) and on land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(as adults)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40"/>
          <p:cNvSpPr txBox="1">
            <a:spLocks noChangeArrowheads="1"/>
          </p:cNvSpPr>
          <p:nvPr/>
        </p:nvSpPr>
        <p:spPr bwMode="auto">
          <a:xfrm>
            <a:off x="5227044" y="4856569"/>
            <a:ext cx="20710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One of two groups of living amniotes;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have amniotic eggs and rib cage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ventilation, key adaptations for life on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land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44"/>
          <p:cNvSpPr txBox="1">
            <a:spLocks noChangeArrowheads="1"/>
          </p:cNvSpPr>
          <p:nvPr/>
        </p:nvSpPr>
        <p:spPr bwMode="auto">
          <a:xfrm>
            <a:off x="5227044" y="5621744"/>
            <a:ext cx="2083904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Evolved from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synapsid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 ancestors;</a:t>
            </a: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include egg-laying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monotremes</a:t>
            </a:r>
            <a:endParaRPr lang="en-US" sz="9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(echidnas, platypus); pouched</a:t>
            </a: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marsupials (such as kangaroos,</a:t>
            </a: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opossums); and </a:t>
            </a:r>
            <a:r>
              <a:rPr lang="en-US" sz="900" b="1" dirty="0" err="1" smtClean="0">
                <a:solidFill>
                  <a:srgbClr val="000000"/>
                </a:solidFill>
                <a:latin typeface="Arial"/>
              </a:rPr>
              <a:t>eutherians</a:t>
            </a:r>
            <a:endParaRPr lang="en-US" sz="900" b="1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(placental mammals, such as rodents,</a:t>
            </a:r>
          </a:p>
          <a:p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primates)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52"/>
          <p:cNvSpPr txBox="1">
            <a:spLocks noChangeArrowheads="1"/>
          </p:cNvSpPr>
          <p:nvPr/>
        </p:nvSpPr>
        <p:spPr bwMode="auto">
          <a:xfrm>
            <a:off x="3471269" y="1449794"/>
            <a:ext cx="11028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Myxini (hagfishes)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and Petromyzontida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(lampreys)</a:t>
            </a:r>
            <a:endParaRPr lang="en-US" sz="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55"/>
          <p:cNvSpPr txBox="1">
            <a:spLocks noChangeArrowheads="1"/>
          </p:cNvSpPr>
          <p:nvPr/>
        </p:nvSpPr>
        <p:spPr bwMode="auto">
          <a:xfrm>
            <a:off x="3474444" y="2388006"/>
            <a:ext cx="11669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Chondrichthyes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(sharks, rays, skates,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ratfishes)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62"/>
          <p:cNvSpPr txBox="1">
            <a:spLocks noChangeArrowheads="1"/>
          </p:cNvSpPr>
          <p:nvPr/>
        </p:nvSpPr>
        <p:spPr bwMode="auto">
          <a:xfrm>
            <a:off x="3471269" y="3021419"/>
            <a:ext cx="1000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Actinopterygii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(ray-finned fishes)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64"/>
          <p:cNvSpPr txBox="1">
            <a:spLocks noChangeArrowheads="1"/>
          </p:cNvSpPr>
          <p:nvPr/>
        </p:nvSpPr>
        <p:spPr bwMode="auto">
          <a:xfrm>
            <a:off x="3471269" y="3457981"/>
            <a:ext cx="743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Actinistia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(coelacanths)</a:t>
            </a:r>
            <a:endParaRPr lang="en-US" sz="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66"/>
          <p:cNvSpPr txBox="1">
            <a:spLocks noChangeArrowheads="1"/>
          </p:cNvSpPr>
          <p:nvPr/>
        </p:nvSpPr>
        <p:spPr bwMode="auto">
          <a:xfrm>
            <a:off x="3480794" y="3750081"/>
            <a:ext cx="654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Dipnoi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(lungfishes)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8"/>
          <p:cNvSpPr txBox="1">
            <a:spLocks noChangeArrowheads="1"/>
          </p:cNvSpPr>
          <p:nvPr/>
        </p:nvSpPr>
        <p:spPr bwMode="auto">
          <a:xfrm>
            <a:off x="3468094" y="4073931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Amphibia (salamanders,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frogs, caecilians)</a:t>
            </a:r>
            <a:endParaRPr lang="en-US" sz="9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81"/>
          <p:cNvSpPr txBox="1">
            <a:spLocks noChangeArrowheads="1"/>
          </p:cNvSpPr>
          <p:nvPr/>
        </p:nvSpPr>
        <p:spPr bwMode="auto">
          <a:xfrm>
            <a:off x="3468094" y="4858156"/>
            <a:ext cx="11285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Reptilia (tuataras,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lizards and snakes,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turtles, crocodilians,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birds)</a:t>
            </a:r>
            <a:endParaRPr lang="en-US" sz="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85"/>
          <p:cNvSpPr txBox="1">
            <a:spLocks noChangeArrowheads="1"/>
          </p:cNvSpPr>
          <p:nvPr/>
        </p:nvSpPr>
        <p:spPr bwMode="auto">
          <a:xfrm>
            <a:off x="3468094" y="5763031"/>
            <a:ext cx="7630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Mammalia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(monotremes,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marsupials,</a:t>
            </a:r>
          </a:p>
          <a:p>
            <a:r>
              <a:rPr lang="en-US" sz="900" b="1" smtClean="0">
                <a:solidFill>
                  <a:srgbClr val="000000"/>
                </a:solidFill>
                <a:latin typeface="Arial"/>
              </a:rPr>
              <a:t>eutherians)</a:t>
            </a:r>
            <a:endParaRPr lang="en-US" sz="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82558" y="203215"/>
            <a:ext cx="132024" cy="441146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Chordates: notochord; dorsal, hollow nerve cord; pharyngeal slits; post-anal tail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20531" y="593606"/>
            <a:ext cx="141064" cy="323165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Vertebrates: </a:t>
            </a:r>
            <a:r>
              <a:rPr lang="en-US" sz="900" b="1" i="1" dirty="0" err="1">
                <a:solidFill>
                  <a:srgbClr val="000000"/>
                </a:solidFill>
                <a:latin typeface="Arial"/>
              </a:rPr>
              <a:t>Hox</a:t>
            </a:r>
            <a:r>
              <a:rPr lang="en-US" sz="9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" b="1" dirty="0">
                <a:solidFill>
                  <a:srgbClr val="000000"/>
                </a:solidFill>
                <a:latin typeface="Arial"/>
              </a:rPr>
              <a:t>genes duplication, backbone of vertebrae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1590" y="627310"/>
            <a:ext cx="132024" cy="185307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Cyclostomes: jawless vertebrates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98419" y="3373432"/>
            <a:ext cx="132024" cy="164147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err="1">
                <a:solidFill>
                  <a:srgbClr val="000000"/>
                </a:solidFill>
                <a:latin typeface="Arial"/>
              </a:rPr>
              <a:t>Osteichthyans</a:t>
            </a:r>
            <a:r>
              <a:rPr lang="en-US" sz="900" b="1" dirty="0">
                <a:solidFill>
                  <a:srgbClr val="000000"/>
                </a:solidFill>
                <a:latin typeface="Arial"/>
              </a:rPr>
              <a:t>: bony skeleton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25991" y="3390823"/>
            <a:ext cx="132024" cy="182101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Lobe-fins: muscular fins or limbs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61590" y="2891595"/>
            <a:ext cx="132024" cy="284693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err="1">
                <a:solidFill>
                  <a:srgbClr val="000000"/>
                </a:solidFill>
                <a:latin typeface="Arial"/>
              </a:rPr>
              <a:t>Gnathostomes</a:t>
            </a:r>
            <a:r>
              <a:rPr lang="en-US" sz="900" b="1" dirty="0">
                <a:solidFill>
                  <a:srgbClr val="000000"/>
                </a:solidFill>
                <a:latin typeface="Arial"/>
              </a:rPr>
              <a:t>: hinged jaws, four sets of </a:t>
            </a:r>
            <a:r>
              <a:rPr lang="en-US" sz="900" b="1" i="1" dirty="0" err="1">
                <a:solidFill>
                  <a:srgbClr val="000000"/>
                </a:solidFill>
                <a:latin typeface="Arial"/>
              </a:rPr>
              <a:t>Hox</a:t>
            </a:r>
            <a:r>
              <a:rPr lang="en-US" sz="9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" b="1" dirty="0">
                <a:solidFill>
                  <a:srgbClr val="000000"/>
                </a:solidFill>
                <a:latin typeface="Arial"/>
              </a:rPr>
              <a:t>genes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45561" y="3676161"/>
            <a:ext cx="141064" cy="262251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err="1">
                <a:solidFill>
                  <a:srgbClr val="000000"/>
                </a:solidFill>
                <a:latin typeface="Arial"/>
              </a:rPr>
              <a:t>Tetrapods</a:t>
            </a:r>
            <a:r>
              <a:rPr lang="en-US" sz="900" b="1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</a:rPr>
              <a:t> four </a:t>
            </a:r>
            <a:r>
              <a:rPr lang="en-US" sz="900" b="1" dirty="0">
                <a:solidFill>
                  <a:srgbClr val="000000"/>
                </a:solidFill>
                <a:latin typeface="Arial"/>
              </a:rPr>
              <a:t>limbs, neck, fused pelvic girdle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00221" y="3879024"/>
            <a:ext cx="132024" cy="242374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Amniotes: amniotic egg, rib cage ventilation</a:t>
            </a:r>
          </a:p>
        </p:txBody>
      </p:sp>
      <p:sp>
        <p:nvSpPr>
          <p:cNvPr id="36" name="Freeform 35"/>
          <p:cNvSpPr/>
          <p:nvPr/>
        </p:nvSpPr>
        <p:spPr>
          <a:xfrm>
            <a:off x="1831009" y="464925"/>
            <a:ext cx="89192" cy="5933147"/>
          </a:xfrm>
          <a:custGeom>
            <a:avLst/>
            <a:gdLst>
              <a:gd name="connsiteX0" fmla="*/ 82842 w 89192"/>
              <a:gd name="connsiteY0" fmla="*/ 6350 h 5933147"/>
              <a:gd name="connsiteX1" fmla="*/ 36956 w 89192"/>
              <a:gd name="connsiteY1" fmla="*/ 36944 h 5933147"/>
              <a:gd name="connsiteX2" fmla="*/ 36956 w 89192"/>
              <a:gd name="connsiteY2" fmla="*/ 2706103 h 5933147"/>
              <a:gd name="connsiteX3" fmla="*/ 6350 w 89192"/>
              <a:gd name="connsiteY3" fmla="*/ 2742412 h 5933147"/>
              <a:gd name="connsiteX4" fmla="*/ 36956 w 89192"/>
              <a:gd name="connsiteY4" fmla="*/ 2778760 h 5933147"/>
              <a:gd name="connsiteX5" fmla="*/ 36956 w 89192"/>
              <a:gd name="connsiteY5" fmla="*/ 5896216 h 5933147"/>
              <a:gd name="connsiteX6" fmla="*/ 82842 w 89192"/>
              <a:gd name="connsiteY6" fmla="*/ 5926797 h 59331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92" h="5933147">
                <a:moveTo>
                  <a:pt x="82842" y="6350"/>
                </a:moveTo>
                <a:cubicBezTo>
                  <a:pt x="82842" y="6350"/>
                  <a:pt x="36956" y="10172"/>
                  <a:pt x="36956" y="36944"/>
                </a:cubicBezTo>
                <a:lnTo>
                  <a:pt x="36956" y="2706103"/>
                </a:lnTo>
                <a:cubicBezTo>
                  <a:pt x="36956" y="2727134"/>
                  <a:pt x="6350" y="2742412"/>
                  <a:pt x="6350" y="2742412"/>
                </a:cubicBezTo>
                <a:cubicBezTo>
                  <a:pt x="6350" y="2742412"/>
                  <a:pt x="36956" y="2757728"/>
                  <a:pt x="36956" y="2778760"/>
                </a:cubicBezTo>
                <a:lnTo>
                  <a:pt x="36956" y="5896216"/>
                </a:lnTo>
                <a:cubicBezTo>
                  <a:pt x="36956" y="5922975"/>
                  <a:pt x="82842" y="5926797"/>
                  <a:pt x="82842" y="5926797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2058742" y="1171194"/>
            <a:ext cx="91719" cy="5226875"/>
          </a:xfrm>
          <a:custGeom>
            <a:avLst/>
            <a:gdLst>
              <a:gd name="connsiteX0" fmla="*/ 82816 w 91719"/>
              <a:gd name="connsiteY0" fmla="*/ 5220525 h 5226875"/>
              <a:gd name="connsiteX1" fmla="*/ 36956 w 91719"/>
              <a:gd name="connsiteY1" fmla="*/ 5189944 h 5226875"/>
              <a:gd name="connsiteX2" fmla="*/ 36956 w 91719"/>
              <a:gd name="connsiteY2" fmla="*/ 2439670 h 5226875"/>
              <a:gd name="connsiteX3" fmla="*/ 6350 w 91719"/>
              <a:gd name="connsiteY3" fmla="*/ 2403335 h 5226875"/>
              <a:gd name="connsiteX4" fmla="*/ 36956 w 91719"/>
              <a:gd name="connsiteY4" fmla="*/ 2367000 h 5226875"/>
              <a:gd name="connsiteX5" fmla="*/ 39484 w 91719"/>
              <a:gd name="connsiteY5" fmla="*/ 36957 h 5226875"/>
              <a:gd name="connsiteX6" fmla="*/ 85369 w 91719"/>
              <a:gd name="connsiteY6" fmla="*/ 6350 h 5226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1719" h="5226875">
                <a:moveTo>
                  <a:pt x="82816" y="5220525"/>
                </a:moveTo>
                <a:cubicBezTo>
                  <a:pt x="82816" y="5220525"/>
                  <a:pt x="36956" y="5216702"/>
                  <a:pt x="36956" y="5189944"/>
                </a:cubicBezTo>
                <a:lnTo>
                  <a:pt x="36956" y="2439670"/>
                </a:lnTo>
                <a:cubicBezTo>
                  <a:pt x="36956" y="2418638"/>
                  <a:pt x="6350" y="2403335"/>
                  <a:pt x="6350" y="2403335"/>
                </a:cubicBezTo>
                <a:cubicBezTo>
                  <a:pt x="6350" y="2403335"/>
                  <a:pt x="36956" y="2388031"/>
                  <a:pt x="36956" y="2367000"/>
                </a:cubicBezTo>
                <a:cubicBezTo>
                  <a:pt x="36956" y="2345931"/>
                  <a:pt x="39484" y="63728"/>
                  <a:pt x="39484" y="36957"/>
                </a:cubicBezTo>
                <a:cubicBezTo>
                  <a:pt x="39484" y="10172"/>
                  <a:pt x="85369" y="6350"/>
                  <a:pt x="85369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2325044" y="2470700"/>
            <a:ext cx="89192" cy="3927373"/>
          </a:xfrm>
          <a:custGeom>
            <a:avLst/>
            <a:gdLst>
              <a:gd name="connsiteX0" fmla="*/ 82842 w 89192"/>
              <a:gd name="connsiteY0" fmla="*/ 6350 h 3927373"/>
              <a:gd name="connsiteX1" fmla="*/ 36956 w 89192"/>
              <a:gd name="connsiteY1" fmla="*/ 36957 h 3927373"/>
              <a:gd name="connsiteX2" fmla="*/ 36956 w 89192"/>
              <a:gd name="connsiteY2" fmla="*/ 1482191 h 3927373"/>
              <a:gd name="connsiteX3" fmla="*/ 6350 w 89192"/>
              <a:gd name="connsiteY3" fmla="*/ 1518539 h 3927373"/>
              <a:gd name="connsiteX4" fmla="*/ 36956 w 89192"/>
              <a:gd name="connsiteY4" fmla="*/ 1554848 h 3927373"/>
              <a:gd name="connsiteX5" fmla="*/ 36956 w 89192"/>
              <a:gd name="connsiteY5" fmla="*/ 3890429 h 3927373"/>
              <a:gd name="connsiteX6" fmla="*/ 82842 w 89192"/>
              <a:gd name="connsiteY6" fmla="*/ 3921023 h 39273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92" h="3927373">
                <a:moveTo>
                  <a:pt x="82842" y="6350"/>
                </a:moveTo>
                <a:cubicBezTo>
                  <a:pt x="82842" y="6350"/>
                  <a:pt x="36956" y="10185"/>
                  <a:pt x="36956" y="36957"/>
                </a:cubicBezTo>
                <a:lnTo>
                  <a:pt x="36956" y="1482191"/>
                </a:lnTo>
                <a:cubicBezTo>
                  <a:pt x="36956" y="1503235"/>
                  <a:pt x="6350" y="1518539"/>
                  <a:pt x="6350" y="1518539"/>
                </a:cubicBezTo>
                <a:cubicBezTo>
                  <a:pt x="6350" y="1518539"/>
                  <a:pt x="36956" y="1533817"/>
                  <a:pt x="36956" y="1554848"/>
                </a:cubicBezTo>
                <a:lnTo>
                  <a:pt x="36956" y="3890429"/>
                </a:lnTo>
                <a:cubicBezTo>
                  <a:pt x="36956" y="3917200"/>
                  <a:pt x="82842" y="3921023"/>
                  <a:pt x="82842" y="3921023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2286944" y="1189049"/>
            <a:ext cx="89192" cy="1270723"/>
          </a:xfrm>
          <a:custGeom>
            <a:avLst/>
            <a:gdLst>
              <a:gd name="connsiteX0" fmla="*/ 82842 w 89192"/>
              <a:gd name="connsiteY0" fmla="*/ 6350 h 1270723"/>
              <a:gd name="connsiteX1" fmla="*/ 36956 w 89192"/>
              <a:gd name="connsiteY1" fmla="*/ 36944 h 1270723"/>
              <a:gd name="connsiteX2" fmla="*/ 36956 w 89192"/>
              <a:gd name="connsiteY2" fmla="*/ 583349 h 1270723"/>
              <a:gd name="connsiteX3" fmla="*/ 6350 w 89192"/>
              <a:gd name="connsiteY3" fmla="*/ 619683 h 1270723"/>
              <a:gd name="connsiteX4" fmla="*/ 36956 w 89192"/>
              <a:gd name="connsiteY4" fmla="*/ 656018 h 1270723"/>
              <a:gd name="connsiteX5" fmla="*/ 36956 w 89192"/>
              <a:gd name="connsiteY5" fmla="*/ 1233779 h 1270723"/>
              <a:gd name="connsiteX6" fmla="*/ 82842 w 89192"/>
              <a:gd name="connsiteY6" fmla="*/ 1264373 h 12707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92" h="1270723">
                <a:moveTo>
                  <a:pt x="82842" y="6350"/>
                </a:moveTo>
                <a:cubicBezTo>
                  <a:pt x="82842" y="6350"/>
                  <a:pt x="36956" y="10172"/>
                  <a:pt x="36956" y="36944"/>
                </a:cubicBezTo>
                <a:lnTo>
                  <a:pt x="36956" y="583349"/>
                </a:lnTo>
                <a:cubicBezTo>
                  <a:pt x="36956" y="604393"/>
                  <a:pt x="6350" y="619683"/>
                  <a:pt x="6350" y="619683"/>
                </a:cubicBezTo>
                <a:cubicBezTo>
                  <a:pt x="6350" y="619683"/>
                  <a:pt x="36956" y="634987"/>
                  <a:pt x="36956" y="656018"/>
                </a:cubicBezTo>
                <a:lnTo>
                  <a:pt x="36956" y="1233779"/>
                </a:lnTo>
                <a:cubicBezTo>
                  <a:pt x="36956" y="1260551"/>
                  <a:pt x="82842" y="1264373"/>
                  <a:pt x="82842" y="1264373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2548412" y="2963657"/>
            <a:ext cx="89166" cy="3434409"/>
          </a:xfrm>
          <a:custGeom>
            <a:avLst/>
            <a:gdLst>
              <a:gd name="connsiteX0" fmla="*/ 82816 w 89166"/>
              <a:gd name="connsiteY0" fmla="*/ 6350 h 3434409"/>
              <a:gd name="connsiteX1" fmla="*/ 36957 w 89166"/>
              <a:gd name="connsiteY1" fmla="*/ 36957 h 3434409"/>
              <a:gd name="connsiteX2" fmla="*/ 36957 w 89166"/>
              <a:gd name="connsiteY2" fmla="*/ 1138808 h 3434409"/>
              <a:gd name="connsiteX3" fmla="*/ 6350 w 89166"/>
              <a:gd name="connsiteY3" fmla="*/ 1175156 h 3434409"/>
              <a:gd name="connsiteX4" fmla="*/ 36957 w 89166"/>
              <a:gd name="connsiteY4" fmla="*/ 1211490 h 3434409"/>
              <a:gd name="connsiteX5" fmla="*/ 36957 w 89166"/>
              <a:gd name="connsiteY5" fmla="*/ 3397478 h 3434409"/>
              <a:gd name="connsiteX6" fmla="*/ 82816 w 89166"/>
              <a:gd name="connsiteY6" fmla="*/ 3428060 h 3434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66" h="3434409">
                <a:moveTo>
                  <a:pt x="82816" y="6350"/>
                </a:moveTo>
                <a:cubicBezTo>
                  <a:pt x="82816" y="6350"/>
                  <a:pt x="36957" y="10198"/>
                  <a:pt x="36957" y="36957"/>
                </a:cubicBezTo>
                <a:lnTo>
                  <a:pt x="36957" y="1138808"/>
                </a:lnTo>
                <a:cubicBezTo>
                  <a:pt x="36957" y="1159878"/>
                  <a:pt x="6350" y="1175156"/>
                  <a:pt x="6350" y="1175156"/>
                </a:cubicBezTo>
                <a:cubicBezTo>
                  <a:pt x="6350" y="1175156"/>
                  <a:pt x="36957" y="1190460"/>
                  <a:pt x="36957" y="1211490"/>
                </a:cubicBezTo>
                <a:lnTo>
                  <a:pt x="36957" y="3397478"/>
                </a:lnTo>
                <a:cubicBezTo>
                  <a:pt x="36957" y="3424237"/>
                  <a:pt x="82816" y="3428060"/>
                  <a:pt x="82816" y="342806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2771778" y="3338511"/>
            <a:ext cx="89166" cy="3059557"/>
          </a:xfrm>
          <a:custGeom>
            <a:avLst/>
            <a:gdLst>
              <a:gd name="connsiteX0" fmla="*/ 82816 w 89166"/>
              <a:gd name="connsiteY0" fmla="*/ 6350 h 3059557"/>
              <a:gd name="connsiteX1" fmla="*/ 36931 w 89166"/>
              <a:gd name="connsiteY1" fmla="*/ 36931 h 3059557"/>
              <a:gd name="connsiteX2" fmla="*/ 36931 w 89166"/>
              <a:gd name="connsiteY2" fmla="*/ 1114132 h 3059557"/>
              <a:gd name="connsiteX3" fmla="*/ 6350 w 89166"/>
              <a:gd name="connsiteY3" fmla="*/ 1150492 h 3059557"/>
              <a:gd name="connsiteX4" fmla="*/ 36931 w 89166"/>
              <a:gd name="connsiteY4" fmla="*/ 1186802 h 3059557"/>
              <a:gd name="connsiteX5" fmla="*/ 36931 w 89166"/>
              <a:gd name="connsiteY5" fmla="*/ 3022625 h 3059557"/>
              <a:gd name="connsiteX6" fmla="*/ 82816 w 89166"/>
              <a:gd name="connsiteY6" fmla="*/ 3053207 h 30595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66" h="3059557">
                <a:moveTo>
                  <a:pt x="82816" y="6350"/>
                </a:moveTo>
                <a:cubicBezTo>
                  <a:pt x="82816" y="6350"/>
                  <a:pt x="36931" y="10147"/>
                  <a:pt x="36931" y="36931"/>
                </a:cubicBezTo>
                <a:lnTo>
                  <a:pt x="36931" y="1114132"/>
                </a:lnTo>
                <a:cubicBezTo>
                  <a:pt x="36931" y="1135164"/>
                  <a:pt x="6350" y="1150492"/>
                  <a:pt x="6350" y="1150492"/>
                </a:cubicBezTo>
                <a:cubicBezTo>
                  <a:pt x="6350" y="1150492"/>
                  <a:pt x="36931" y="1165771"/>
                  <a:pt x="36931" y="1186802"/>
                </a:cubicBezTo>
                <a:lnTo>
                  <a:pt x="36931" y="3022625"/>
                </a:lnTo>
                <a:cubicBezTo>
                  <a:pt x="36931" y="3049384"/>
                  <a:pt x="82816" y="3053207"/>
                  <a:pt x="82816" y="3053207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2999807" y="3986087"/>
            <a:ext cx="89166" cy="2411983"/>
          </a:xfrm>
          <a:custGeom>
            <a:avLst/>
            <a:gdLst>
              <a:gd name="connsiteX0" fmla="*/ 82816 w 89166"/>
              <a:gd name="connsiteY0" fmla="*/ 6350 h 2411983"/>
              <a:gd name="connsiteX1" fmla="*/ 36931 w 89166"/>
              <a:gd name="connsiteY1" fmla="*/ 36931 h 2411983"/>
              <a:gd name="connsiteX2" fmla="*/ 36931 w 89166"/>
              <a:gd name="connsiteY2" fmla="*/ 1670050 h 2411983"/>
              <a:gd name="connsiteX3" fmla="*/ 6350 w 89166"/>
              <a:gd name="connsiteY3" fmla="*/ 1706359 h 2411983"/>
              <a:gd name="connsiteX4" fmla="*/ 36931 w 89166"/>
              <a:gd name="connsiteY4" fmla="*/ 1742731 h 2411983"/>
              <a:gd name="connsiteX5" fmla="*/ 36931 w 89166"/>
              <a:gd name="connsiteY5" fmla="*/ 2375052 h 2411983"/>
              <a:gd name="connsiteX6" fmla="*/ 82816 w 89166"/>
              <a:gd name="connsiteY6" fmla="*/ 2405633 h 24119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66" h="2411983">
                <a:moveTo>
                  <a:pt x="82816" y="6350"/>
                </a:moveTo>
                <a:cubicBezTo>
                  <a:pt x="82816" y="6350"/>
                  <a:pt x="36931" y="10172"/>
                  <a:pt x="36931" y="36931"/>
                </a:cubicBezTo>
                <a:lnTo>
                  <a:pt x="36931" y="1670050"/>
                </a:lnTo>
                <a:cubicBezTo>
                  <a:pt x="36931" y="1691055"/>
                  <a:pt x="6350" y="1706359"/>
                  <a:pt x="6350" y="1706359"/>
                </a:cubicBezTo>
                <a:cubicBezTo>
                  <a:pt x="6350" y="1706359"/>
                  <a:pt x="36931" y="1721637"/>
                  <a:pt x="36931" y="1742731"/>
                </a:cubicBezTo>
                <a:lnTo>
                  <a:pt x="36931" y="2375052"/>
                </a:lnTo>
                <a:cubicBezTo>
                  <a:pt x="36931" y="2401811"/>
                  <a:pt x="82816" y="2405633"/>
                  <a:pt x="82816" y="2405633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3253807" y="4944788"/>
            <a:ext cx="89192" cy="1453286"/>
          </a:xfrm>
          <a:custGeom>
            <a:avLst/>
            <a:gdLst>
              <a:gd name="connsiteX0" fmla="*/ 82842 w 89192"/>
              <a:gd name="connsiteY0" fmla="*/ 6350 h 1453286"/>
              <a:gd name="connsiteX1" fmla="*/ 36956 w 89192"/>
              <a:gd name="connsiteY1" fmla="*/ 36931 h 1453286"/>
              <a:gd name="connsiteX2" fmla="*/ 36956 w 89192"/>
              <a:gd name="connsiteY2" fmla="*/ 1177111 h 1453286"/>
              <a:gd name="connsiteX3" fmla="*/ 6350 w 89192"/>
              <a:gd name="connsiteY3" fmla="*/ 1213421 h 1453286"/>
              <a:gd name="connsiteX4" fmla="*/ 36956 w 89192"/>
              <a:gd name="connsiteY4" fmla="*/ 1249755 h 1453286"/>
              <a:gd name="connsiteX5" fmla="*/ 36956 w 89192"/>
              <a:gd name="connsiteY5" fmla="*/ 1416341 h 1453286"/>
              <a:gd name="connsiteX6" fmla="*/ 82842 w 89192"/>
              <a:gd name="connsiteY6" fmla="*/ 1446936 h 14532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192" h="1453286">
                <a:moveTo>
                  <a:pt x="82842" y="6350"/>
                </a:moveTo>
                <a:cubicBezTo>
                  <a:pt x="82842" y="6350"/>
                  <a:pt x="36956" y="10172"/>
                  <a:pt x="36956" y="36931"/>
                </a:cubicBezTo>
                <a:lnTo>
                  <a:pt x="36956" y="1177111"/>
                </a:lnTo>
                <a:cubicBezTo>
                  <a:pt x="36956" y="1198143"/>
                  <a:pt x="6350" y="1213421"/>
                  <a:pt x="6350" y="1213421"/>
                </a:cubicBezTo>
                <a:cubicBezTo>
                  <a:pt x="6350" y="1213421"/>
                  <a:pt x="36956" y="1228725"/>
                  <a:pt x="36956" y="1249755"/>
                </a:cubicBezTo>
                <a:lnTo>
                  <a:pt x="36956" y="1416341"/>
                </a:lnTo>
                <a:cubicBezTo>
                  <a:pt x="36956" y="1443113"/>
                  <a:pt x="82842" y="1446936"/>
                  <a:pt x="82842" y="1446936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1579" y="2872400"/>
            <a:ext cx="512961" cy="1781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zh-CN" sz="900" b="1" dirty="0" smtClean="0">
                <a:solidFill>
                  <a:srgbClr val="000000"/>
                </a:solidFill>
                <a:latin typeface="Arial"/>
                <a:cs typeface="Symbol" pitchFamily="18" charset="0"/>
              </a:rPr>
              <a:t>. . . . . . . . </a:t>
            </a:r>
          </a:p>
        </p:txBody>
      </p:sp>
      <p:sp>
        <p:nvSpPr>
          <p:cNvPr id="45" name="TextBox 1"/>
          <p:cNvSpPr txBox="1"/>
          <p:nvPr/>
        </p:nvSpPr>
        <p:spPr>
          <a:xfrm>
            <a:off x="2293279" y="1081700"/>
            <a:ext cx="865622" cy="1872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zh-CN" sz="900" b="1" dirty="0" smtClean="0">
                <a:solidFill>
                  <a:srgbClr val="000000"/>
                </a:solidFill>
                <a:latin typeface="Arial"/>
                <a:cs typeface="Symbol" pitchFamily="18" charset="0"/>
              </a:rPr>
              <a:t>. . . . . . . . . . . . . .</a:t>
            </a:r>
          </a:p>
        </p:txBody>
      </p:sp>
      <p:sp>
        <p:nvSpPr>
          <p:cNvPr id="46" name="TextBox 1"/>
          <p:cNvSpPr txBox="1"/>
          <p:nvPr/>
        </p:nvSpPr>
        <p:spPr>
          <a:xfrm>
            <a:off x="2928279" y="3245462"/>
            <a:ext cx="352661" cy="1872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zh-CN" sz="900" b="1" dirty="0" smtClean="0">
                <a:solidFill>
                  <a:srgbClr val="000000"/>
                </a:solidFill>
                <a:latin typeface="Arial"/>
                <a:cs typeface="Symbol" pitchFamily="18" charset="0"/>
              </a:rPr>
              <a:t>. . . . . 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44168" y="213360"/>
            <a:ext cx="645566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34.UN12a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4722" y="289625"/>
            <a:ext cx="508152" cy="2231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>
                <a:solidFill>
                  <a:srgbClr val="000000"/>
                </a:solidFill>
                <a:latin typeface="Arial"/>
              </a:rPr>
              <a:t>Clade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8585" y="586488"/>
            <a:ext cx="1524456" cy="4462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Cephalochordata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(lancelets)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8585" y="1359600"/>
            <a:ext cx="1109278" cy="4462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Urochordata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(tunicates)</a:t>
            </a:r>
            <a:endParaRPr lang="en-US" sz="145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8585" y="2229550"/>
            <a:ext cx="1780937" cy="6694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Myxini (hagfishes)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and Petromyzontida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(lampreys)</a:t>
            </a:r>
            <a:endParaRPr lang="en-US" sz="145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3385" y="289625"/>
            <a:ext cx="1025922" cy="2231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>
                <a:solidFill>
                  <a:srgbClr val="000000"/>
                </a:solidFill>
                <a:latin typeface="Arial"/>
              </a:rPr>
              <a:t>Description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1360" y="603950"/>
            <a:ext cx="2935099" cy="6694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Basal chordates; marine suspen-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sion feeders that exhibit four key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derived characters of chordates</a:t>
            </a:r>
            <a:endParaRPr lang="en-US" sz="145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1360" y="1361188"/>
            <a:ext cx="2789225" cy="6694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Marine suspension feeders;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larvae display the derived traits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of chordates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1360" y="2259713"/>
            <a:ext cx="3082575" cy="15619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Jawless aquatic vertebrates with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reduced vertebrae; hagfishes have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head with a skull and brain,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eyes, and other sensory organs;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some lampreys feed by attaching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to a live fish and ingesting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its blood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1360" y="3807525"/>
            <a:ext cx="2975173" cy="89255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Aquatic gnathostomes; have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cartilaginous skeleton, a derived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trait formed by the reduction of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an ancestral mineralized skeleton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1360" y="4763200"/>
            <a:ext cx="2944717" cy="6694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Aquatic gnathostomes; have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bony skeleton and maneuverable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fins supported by rays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1360" y="5461700"/>
            <a:ext cx="3021661" cy="4462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Ancient lineage of aquatic lobe-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fins still surviving in Indian Ocean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1360" y="5918900"/>
            <a:ext cx="2702663" cy="6694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Freshwater lobe-fins with both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lungs and gills; sister group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of tetrapods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8585" y="3834513"/>
            <a:ext cx="1889941" cy="6694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Chondrichthyes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(sharks, rays, skates,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ratfishes)</a:t>
            </a:r>
            <a:endParaRPr lang="en-US" sz="145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8585" y="4807650"/>
            <a:ext cx="1670329" cy="4462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dirty="0" err="1" smtClean="0">
                <a:solidFill>
                  <a:srgbClr val="000000"/>
                </a:solidFill>
                <a:latin typeface="Arial"/>
              </a:rPr>
              <a:t>Actinopterygii</a:t>
            </a:r>
            <a:endParaRPr lang="en-US" sz="1450" b="1" dirty="0" smtClean="0">
              <a:solidFill>
                <a:srgbClr val="000000"/>
              </a:solidFill>
              <a:latin typeface="Arial"/>
            </a:endParaRP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(ray-finned fishes)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5572" y="5436300"/>
            <a:ext cx="1205458" cy="4462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Actinistia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(coelacanths)</a:t>
            </a:r>
            <a:endParaRPr lang="en-US" sz="14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5572" y="6060188"/>
            <a:ext cx="1057982" cy="4462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Dipnoi</a:t>
            </a:r>
          </a:p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0" b="1" smtClean="0">
                <a:solidFill>
                  <a:srgbClr val="000000"/>
                </a:solidFill>
                <a:latin typeface="Arial"/>
              </a:rPr>
              <a:t>(lungfishes)</a:t>
            </a:r>
            <a:endParaRPr lang="en-US" sz="145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749808" y="213360"/>
            <a:ext cx="764438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34.UN12b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075173" y="304898"/>
            <a:ext cx="69890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Clade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870261" y="708123"/>
            <a:ext cx="296234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Amphibia (salamanders,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frogs, caecilians)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496236" y="301723"/>
            <a:ext cx="141064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Description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143686" y="747810"/>
            <a:ext cx="384239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Have four limbs descended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from modified fins; most have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moist skin that functions in gas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exchange; many live both in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water (as larvae) and on land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(as adults)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143686" y="2802035"/>
            <a:ext cx="3659656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One of two groups of living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amniotes; have amniotic eggs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and rib cage ventilation, key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adaptations for life on land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870261" y="2763935"/>
            <a:ext cx="2503891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Reptilia (tuataras,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lizards and snakes,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turtles, crocodilians,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birds)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870261" y="4556223"/>
            <a:ext cx="1694375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Mammalia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(monotremes,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marsupials,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eutherians)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4143686" y="4587973"/>
            <a:ext cx="4174220" cy="19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Evolved from synapsid ancestors;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include egg-laying monotremes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(echidnas, platypus); pouched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marsupials (such as kangaroos,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opossums); and eutherians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(placental mammals, such as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rodents, primates)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"/>
          <a:stretch>
            <a:fillRect/>
          </a:stretch>
        </p:blipFill>
        <p:spPr>
          <a:xfrm>
            <a:off x="298704" y="2011680"/>
            <a:ext cx="8546592" cy="28346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34.UN14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405128"/>
            <a:ext cx="6583680" cy="40477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6"/>
          <a:stretch>
            <a:fillRect/>
          </a:stretch>
        </p:blipFill>
        <p:spPr>
          <a:xfrm>
            <a:off x="1289304" y="1767840"/>
            <a:ext cx="6565392" cy="33223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34.6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576761" y="1770063"/>
            <a:ext cx="4360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BF1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097461" y="1998663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Otx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842124" y="2014538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Hox3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323974" y="2647950"/>
            <a:ext cx="33085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Nerve cord of lancelet embryo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335461" y="3313113"/>
            <a:ext cx="4360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</a:rPr>
              <a:t>BF1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323974" y="4013200"/>
            <a:ext cx="29495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Brain of vertebrate embryo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(shown straightened)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00536" y="4859896"/>
            <a:ext cx="10643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Forebrain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943474" y="3448050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Otx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6878636" y="3422650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</a:rPr>
              <a:t>Hox3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587999" y="4859896"/>
            <a:ext cx="9618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Midbrain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6761950" y="4862277"/>
            <a:ext cx="107721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Hindbrain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822854" y="4353386"/>
            <a:ext cx="25400" cy="468157"/>
          </a:xfrm>
          <a:custGeom>
            <a:avLst/>
            <a:gdLst>
              <a:gd name="connsiteX0" fmla="*/ 6350 w 25400"/>
              <a:gd name="connsiteY0" fmla="*/ 6350 h 468157"/>
              <a:gd name="connsiteX1" fmla="*/ 6350 w 25400"/>
              <a:gd name="connsiteY1" fmla="*/ 461807 h 4681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68157">
                <a:moveTo>
                  <a:pt x="6350" y="6350"/>
                </a:moveTo>
                <a:lnTo>
                  <a:pt x="6350" y="46180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771135" y="4353386"/>
            <a:ext cx="394322" cy="488410"/>
          </a:xfrm>
          <a:custGeom>
            <a:avLst/>
            <a:gdLst>
              <a:gd name="connsiteX0" fmla="*/ 6350 w 394322"/>
              <a:gd name="connsiteY0" fmla="*/ 6350 h 488410"/>
              <a:gd name="connsiteX1" fmla="*/ 387972 w 394322"/>
              <a:gd name="connsiteY1" fmla="*/ 482060 h 4884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4322" h="488410">
                <a:moveTo>
                  <a:pt x="6350" y="6350"/>
                </a:moveTo>
                <a:lnTo>
                  <a:pt x="387972" y="48206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5356304" y="4184706"/>
            <a:ext cx="321056" cy="657091"/>
          </a:xfrm>
          <a:custGeom>
            <a:avLst/>
            <a:gdLst>
              <a:gd name="connsiteX0" fmla="*/ 6350 w 321056"/>
              <a:gd name="connsiteY0" fmla="*/ 6349 h 657091"/>
              <a:gd name="connsiteX1" fmla="*/ 314705 w 321056"/>
              <a:gd name="connsiteY1" fmla="*/ 650741 h 6570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1056" h="657091">
                <a:moveTo>
                  <a:pt x="6350" y="6349"/>
                </a:moveTo>
                <a:lnTo>
                  <a:pt x="314705" y="65074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34.2: Vertebrates are chordates that have a backbone</a:t>
            </a:r>
            <a:endParaRPr lang="en-US" altLang="en-US" dirty="0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skeletal system and complex nervous system have allowed vertebrates efficiency at two essential tasks</a:t>
            </a:r>
          </a:p>
          <a:p>
            <a:pPr lvl="1"/>
            <a:r>
              <a:rPr lang="en-US" altLang="en-US" smtClean="0"/>
              <a:t>Capturing food</a:t>
            </a:r>
          </a:p>
          <a:p>
            <a:pPr lvl="1"/>
            <a:r>
              <a:rPr lang="en-US" altLang="en-US" smtClean="0"/>
              <a:t>Evading predators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47928"/>
            <a:ext cx="8546592" cy="49621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Vertebrates</a:t>
            </a:r>
            <a:endParaRPr lang="en-US" altLang="en-US" dirty="0" smtClean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Vertebrates have two or more sets of </a:t>
            </a:r>
            <a:r>
              <a:rPr lang="en-US" altLang="en-US" i="1" smtClean="0"/>
              <a:t>Hox</a:t>
            </a:r>
            <a:r>
              <a:rPr lang="en-US" altLang="en-US" smtClean="0"/>
              <a:t> genes; lancelets and tunicates have only one </a:t>
            </a:r>
          </a:p>
          <a:p>
            <a:r>
              <a:rPr lang="en-US" altLang="en-US" smtClean="0"/>
              <a:t>In the majority of vertebrates, the vertebrae that enclose the spinal cord have taken over the mechanical roles of the notochord</a:t>
            </a:r>
          </a:p>
          <a:p>
            <a:r>
              <a:rPr lang="en-US" altLang="en-US" smtClean="0"/>
              <a:t>The </a:t>
            </a:r>
            <a:r>
              <a:rPr lang="en-US" altLang="en-US" b="1" smtClean="0"/>
              <a:t>neural crest</a:t>
            </a:r>
            <a:r>
              <a:rPr lang="en-US" altLang="en-US" smtClean="0"/>
              <a:t>, cells that appear along the edges of the closing neural tube of an embryo, is another unique feature of vertebrates 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542544" y="213360"/>
            <a:ext cx="80589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34.7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185677" y="214192"/>
            <a:ext cx="138178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Closing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neural tube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835090" y="214192"/>
            <a:ext cx="79829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Neural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crest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65527" y="214192"/>
            <a:ext cx="79829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Neural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tube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144527" y="3217742"/>
            <a:ext cx="129843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80840" y="3738442"/>
            <a:ext cx="345992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(a)	The neural crest consists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of bilateral bands of cells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that form the neural tube.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580840" y="5129092"/>
            <a:ext cx="359938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(c)	Neural crest cells give rise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to anatomical structures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unique to vertebrates.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5925952" y="2976442"/>
            <a:ext cx="199253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Migrating neural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crest cells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4757552" y="3738442"/>
            <a:ext cx="379815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(b)	Neural crest cells migrate to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distant sites in the embryo.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00147" y="745108"/>
            <a:ext cx="782091" cy="1138402"/>
          </a:xfrm>
          <a:custGeom>
            <a:avLst/>
            <a:gdLst>
              <a:gd name="connsiteX0" fmla="*/ 6350 w 782091"/>
              <a:gd name="connsiteY0" fmla="*/ 1132052 h 1138402"/>
              <a:gd name="connsiteX1" fmla="*/ 775741 w 782091"/>
              <a:gd name="connsiteY1" fmla="*/ 6350 h 11384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2091" h="1138402">
                <a:moveTo>
                  <a:pt x="6350" y="1132052"/>
                </a:moveTo>
                <a:lnTo>
                  <a:pt x="775741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5293652" y="770316"/>
            <a:ext cx="163652" cy="914298"/>
          </a:xfrm>
          <a:custGeom>
            <a:avLst/>
            <a:gdLst>
              <a:gd name="connsiteX0" fmla="*/ 6350 w 163652"/>
              <a:gd name="connsiteY0" fmla="*/ 6350 h 914298"/>
              <a:gd name="connsiteX1" fmla="*/ 157302 w 163652"/>
              <a:gd name="connsiteY1" fmla="*/ 907948 h 9142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3652" h="914298">
                <a:moveTo>
                  <a:pt x="6350" y="6350"/>
                </a:moveTo>
                <a:lnTo>
                  <a:pt x="157302" y="90794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6290970" y="2446374"/>
            <a:ext cx="345656" cy="532307"/>
          </a:xfrm>
          <a:custGeom>
            <a:avLst/>
            <a:gdLst>
              <a:gd name="connsiteX0" fmla="*/ 6350 w 345656"/>
              <a:gd name="connsiteY0" fmla="*/ 6350 h 532307"/>
              <a:gd name="connsiteX1" fmla="*/ 339305 w 345656"/>
              <a:gd name="connsiteY1" fmla="*/ 525957 h 532307"/>
              <a:gd name="connsiteX2" fmla="*/ 194716 w 345656"/>
              <a:gd name="connsiteY2" fmla="*/ 184073 h 532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45656" h="532307">
                <a:moveTo>
                  <a:pt x="6350" y="6350"/>
                </a:moveTo>
                <a:lnTo>
                  <a:pt x="339305" y="525957"/>
                </a:lnTo>
                <a:lnTo>
                  <a:pt x="194716" y="18407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1775384" y="3199674"/>
            <a:ext cx="355498" cy="135394"/>
          </a:xfrm>
          <a:custGeom>
            <a:avLst/>
            <a:gdLst>
              <a:gd name="connsiteX0" fmla="*/ 6350 w 355498"/>
              <a:gd name="connsiteY0" fmla="*/ 6350 h 135394"/>
              <a:gd name="connsiteX1" fmla="*/ 349148 w 355498"/>
              <a:gd name="connsiteY1" fmla="*/ 129044 h 1353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5498" h="135394">
                <a:moveTo>
                  <a:pt x="6350" y="6350"/>
                </a:moveTo>
                <a:lnTo>
                  <a:pt x="349148" y="12904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1762684" y="745108"/>
            <a:ext cx="25400" cy="990295"/>
          </a:xfrm>
          <a:custGeom>
            <a:avLst/>
            <a:gdLst>
              <a:gd name="connsiteX0" fmla="*/ 6350 w 25400"/>
              <a:gd name="connsiteY0" fmla="*/ 983945 h 990295"/>
              <a:gd name="connsiteX1" fmla="*/ 6350 w 25400"/>
              <a:gd name="connsiteY1" fmla="*/ 6350 h 990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990295">
                <a:moveTo>
                  <a:pt x="6350" y="98394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>
            <a:fillRect/>
          </a:stretch>
        </p:blipFill>
        <p:spPr>
          <a:xfrm>
            <a:off x="679704" y="1298448"/>
            <a:ext cx="7784592" cy="42611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34.7a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24336" y="1292103"/>
            <a:ext cx="138178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Closing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neural tube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973749" y="1292103"/>
            <a:ext cx="79829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Neural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crest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37486" y="1292103"/>
            <a:ext cx="79829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Neural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tube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2283186" y="4295653"/>
            <a:ext cx="129843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719499" y="4730628"/>
            <a:ext cx="345992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(a)	The neural crest consists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of bilateral bands of cells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that form the neural tube.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5797911" y="4054353"/>
            <a:ext cx="199253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Migrating neural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</a:rPr>
              <a:t>crest cells</a:t>
            </a:r>
            <a:endParaRPr lang="en-US" sz="20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4629511" y="4744915"/>
            <a:ext cx="379815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93192" indent="-393192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(b)	Neural crest cells migrate to</a:t>
            </a:r>
            <a:br>
              <a:rPr lang="en-US" sz="20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distant sites in the embryo.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435833" y="1813493"/>
            <a:ext cx="782091" cy="1138402"/>
          </a:xfrm>
          <a:custGeom>
            <a:avLst/>
            <a:gdLst>
              <a:gd name="connsiteX0" fmla="*/ 6350 w 782091"/>
              <a:gd name="connsiteY0" fmla="*/ 1132052 h 1138402"/>
              <a:gd name="connsiteX1" fmla="*/ 775741 w 782091"/>
              <a:gd name="connsiteY1" fmla="*/ 6350 h 11384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2091" h="1138402">
                <a:moveTo>
                  <a:pt x="6350" y="1132052"/>
                </a:moveTo>
                <a:lnTo>
                  <a:pt x="775741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5162613" y="1838701"/>
            <a:ext cx="163664" cy="914311"/>
          </a:xfrm>
          <a:custGeom>
            <a:avLst/>
            <a:gdLst>
              <a:gd name="connsiteX0" fmla="*/ 6350 w 163664"/>
              <a:gd name="connsiteY0" fmla="*/ 6350 h 914311"/>
              <a:gd name="connsiteX1" fmla="*/ 157314 w 163664"/>
              <a:gd name="connsiteY1" fmla="*/ 907961 h 9143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3664" h="914311">
                <a:moveTo>
                  <a:pt x="6350" y="6350"/>
                </a:moveTo>
                <a:lnTo>
                  <a:pt x="157314" y="907961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6159931" y="3514759"/>
            <a:ext cx="345656" cy="532307"/>
          </a:xfrm>
          <a:custGeom>
            <a:avLst/>
            <a:gdLst>
              <a:gd name="connsiteX0" fmla="*/ 6350 w 345656"/>
              <a:gd name="connsiteY0" fmla="*/ 6350 h 532307"/>
              <a:gd name="connsiteX1" fmla="*/ 339306 w 345656"/>
              <a:gd name="connsiteY1" fmla="*/ 525957 h 532307"/>
              <a:gd name="connsiteX2" fmla="*/ 194716 w 345656"/>
              <a:gd name="connsiteY2" fmla="*/ 184073 h 532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45656" h="532307">
                <a:moveTo>
                  <a:pt x="6350" y="6350"/>
                </a:moveTo>
                <a:lnTo>
                  <a:pt x="339306" y="525957"/>
                </a:lnTo>
                <a:lnTo>
                  <a:pt x="194716" y="18407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1911070" y="4268059"/>
            <a:ext cx="355498" cy="135394"/>
          </a:xfrm>
          <a:custGeom>
            <a:avLst/>
            <a:gdLst>
              <a:gd name="connsiteX0" fmla="*/ 6350 w 355498"/>
              <a:gd name="connsiteY0" fmla="*/ 6350 h 135394"/>
              <a:gd name="connsiteX1" fmla="*/ 349148 w 355498"/>
              <a:gd name="connsiteY1" fmla="*/ 129044 h 1353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5498" h="135394">
                <a:moveTo>
                  <a:pt x="6350" y="6350"/>
                </a:moveTo>
                <a:lnTo>
                  <a:pt x="349148" y="12904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1898370" y="1813493"/>
            <a:ext cx="25400" cy="990295"/>
          </a:xfrm>
          <a:custGeom>
            <a:avLst/>
            <a:gdLst>
              <a:gd name="connsiteX0" fmla="*/ 6350 w 25400"/>
              <a:gd name="connsiteY0" fmla="*/ 983945 h 990295"/>
              <a:gd name="connsiteX1" fmla="*/ 6350 w 25400"/>
              <a:gd name="connsiteY1" fmla="*/ 6350 h 9902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990295">
                <a:moveTo>
                  <a:pt x="6350" y="983945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1"/>
          <a:stretch>
            <a:fillRect/>
          </a:stretch>
        </p:blipFill>
        <p:spPr>
          <a:xfrm>
            <a:off x="2907792" y="1962912"/>
            <a:ext cx="3328416" cy="29321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34.7b</a:t>
            </a:r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937060" y="4101064"/>
            <a:ext cx="32803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84048" indent="-384048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(c)	Neural crest cells give rise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to anatomical structures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unique to vertebrates.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Hagfishes and Lampreys</a:t>
            </a:r>
            <a:endParaRPr lang="en-US" altLang="en-US" dirty="0" smtClean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Fossil evidence shows that the earliest vertebrates lacked jaws</a:t>
            </a:r>
          </a:p>
          <a:p>
            <a:r>
              <a:rPr lang="en-US" altLang="en-US" smtClean="0"/>
              <a:t>Only two lineages of jawless vertebrates remain today: the</a:t>
            </a:r>
            <a:r>
              <a:rPr lang="en-US" altLang="en-US" b="1" smtClean="0"/>
              <a:t> hagfishes</a:t>
            </a:r>
            <a:r>
              <a:rPr lang="en-US" altLang="en-US" smtClean="0"/>
              <a:t> and the </a:t>
            </a:r>
            <a:r>
              <a:rPr lang="en-US" altLang="en-US" b="1" smtClean="0"/>
              <a:t>lampreys</a:t>
            </a:r>
          </a:p>
          <a:p>
            <a:r>
              <a:rPr lang="en-US" altLang="en-US" smtClean="0"/>
              <a:t>Members of these groups lack a backbone</a:t>
            </a:r>
          </a:p>
          <a:p>
            <a:r>
              <a:rPr lang="en-US" altLang="en-US" smtClean="0"/>
              <a:t>The presence of rudimentary vertebrae and the results of phylogenetic analysis indicate that both hagfishes and lampreys are vertebrates 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Together, the hagfishes and lampreys form a clade of living jawless vertebrates, the </a:t>
            </a:r>
            <a:r>
              <a:rPr lang="en-US" b="1" smtClean="0"/>
              <a:t>cyclostomes</a:t>
            </a:r>
          </a:p>
          <a:p>
            <a:r>
              <a:rPr lang="en-US" smtClean="0"/>
              <a:t>Vertebrates with jaws make up a much larger clade, the gnathostomes 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10640" y="213360"/>
            <a:ext cx="65227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34.UN03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12832" y="569716"/>
            <a:ext cx="25135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err="1">
                <a:solidFill>
                  <a:srgbClr val="000000"/>
                </a:solidFill>
                <a:latin typeface="Arial"/>
              </a:rPr>
              <a:t>Cephalochordata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12832" y="1126928"/>
            <a:ext cx="18306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12832" y="1684141"/>
            <a:ext cx="9569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12832" y="2241353"/>
            <a:ext cx="2308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12832" y="2798566"/>
            <a:ext cx="23419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2832" y="3355778"/>
            <a:ext cx="20678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12832" y="3912991"/>
            <a:ext cx="13849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12832" y="4470203"/>
            <a:ext cx="9553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12832" y="5027416"/>
            <a:ext cx="14010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12832" y="5584628"/>
            <a:ext cx="111088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12832" y="6141841"/>
            <a:ext cx="14891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Hagfishes</a:t>
            </a:r>
            <a:endParaRPr lang="en-US" altLang="en-US" i="1" dirty="0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Hagfishes are jawless vertebrates that have a cartilaginous skull, reduced vertebrae, and a flexible rod of cartilage derived from the notochord</a:t>
            </a:r>
          </a:p>
          <a:p>
            <a:r>
              <a:rPr lang="en-US" altLang="en-US" smtClean="0"/>
              <a:t>They have a small brain, eyes, ears, a nasal opening, and tooth-like formations in their mouths</a:t>
            </a:r>
          </a:p>
          <a:p>
            <a:r>
              <a:rPr lang="en-US" altLang="en-US" smtClean="0"/>
              <a:t>All hagfishes are marine; most are bottom-dwelling scavengers</a:t>
            </a:r>
          </a:p>
          <a:p>
            <a:r>
              <a:rPr lang="en-US" altLang="en-US" smtClean="0"/>
              <a:t>Hagfishes produce slime to repel competitors and predators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0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"/>
          <a:stretch>
            <a:fillRect/>
          </a:stretch>
        </p:blipFill>
        <p:spPr>
          <a:xfrm>
            <a:off x="1255776" y="1292352"/>
            <a:ext cx="6632448" cy="42732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34.8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76427" y="1339056"/>
            <a:ext cx="99065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Slime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glands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876550" y="1552575"/>
            <a:ext cx="923925" cy="404813"/>
          </a:xfrm>
          <a:custGeom>
            <a:avLst/>
            <a:gdLst>
              <a:gd name="connsiteX0" fmla="*/ 633413 w 923925"/>
              <a:gd name="connsiteY0" fmla="*/ 147638 h 404813"/>
              <a:gd name="connsiteX1" fmla="*/ 0 w 923925"/>
              <a:gd name="connsiteY1" fmla="*/ 0 h 404813"/>
              <a:gd name="connsiteX2" fmla="*/ 923925 w 923925"/>
              <a:gd name="connsiteY2" fmla="*/ 404813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3925" h="404813">
                <a:moveTo>
                  <a:pt x="633413" y="147638"/>
                </a:moveTo>
                <a:lnTo>
                  <a:pt x="0" y="0"/>
                </a:lnTo>
                <a:lnTo>
                  <a:pt x="923925" y="404813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876550" y="1552575"/>
            <a:ext cx="923925" cy="404813"/>
          </a:xfrm>
          <a:custGeom>
            <a:avLst/>
            <a:gdLst>
              <a:gd name="connsiteX0" fmla="*/ 633413 w 923925"/>
              <a:gd name="connsiteY0" fmla="*/ 147638 h 404813"/>
              <a:gd name="connsiteX1" fmla="*/ 0 w 923925"/>
              <a:gd name="connsiteY1" fmla="*/ 0 h 404813"/>
              <a:gd name="connsiteX2" fmla="*/ 923925 w 923925"/>
              <a:gd name="connsiteY2" fmla="*/ 404813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3925" h="404813">
                <a:moveTo>
                  <a:pt x="633413" y="147638"/>
                </a:moveTo>
                <a:lnTo>
                  <a:pt x="0" y="0"/>
                </a:lnTo>
                <a:lnTo>
                  <a:pt x="923925" y="4048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Lampreys</a:t>
            </a:r>
            <a:endParaRPr lang="en-US" altLang="en-US" i="1" dirty="0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Lampreys are jawless vertebrates that inhabit various marine and freshwater habitats </a:t>
            </a:r>
          </a:p>
          <a:p>
            <a:r>
              <a:rPr lang="en-US" altLang="en-US" smtClean="0"/>
              <a:t>Some are parasites that feed by clamping their mouths onto a live fish</a:t>
            </a:r>
          </a:p>
          <a:p>
            <a:r>
              <a:rPr lang="en-US" altLang="en-US" smtClean="0"/>
              <a:t>Free-living species feed as larvae for several years and then mature, reproduce, and die within a few days</a:t>
            </a:r>
          </a:p>
          <a:p>
            <a:r>
              <a:rPr lang="en-US" altLang="en-US" smtClean="0"/>
              <a:t>Lampreys have a notochord and cartilaginous skeleton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One lineage of vertebrates colonized land 365 million years ago</a:t>
            </a:r>
          </a:p>
          <a:p>
            <a:r>
              <a:rPr lang="en-US" altLang="en-US" smtClean="0"/>
              <a:t>They gave rise to modern amphibians, reptiles (including birds), and mammals</a:t>
            </a:r>
          </a:p>
          <a:p>
            <a:r>
              <a:rPr lang="en-US" altLang="en-US" smtClean="0"/>
              <a:t>There are more than 57,000 species of vertebrates, including the largest organisms ever to live on Earth</a:t>
            </a:r>
          </a:p>
          <a:p>
            <a:r>
              <a:rPr lang="en-US" altLang="en-US" smtClean="0"/>
              <a:t>Vertebrates have great disparity, a wide range of differences within the group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34.9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05840"/>
            <a:ext cx="8546592" cy="4846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34.9a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17320"/>
            <a:ext cx="8546592" cy="40233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34.9b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56" y="2465832"/>
            <a:ext cx="2761488" cy="19263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Early Vertebrate Evolution</a:t>
            </a:r>
            <a:endParaRPr lang="en-US" altLang="en-US" dirty="0" smtClean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Fossils from the Cambrian explosion document the transition to </a:t>
            </a:r>
            <a:r>
              <a:rPr lang="en-US" altLang="en-US" dirty="0" err="1" smtClean="0"/>
              <a:t>craniates</a:t>
            </a:r>
            <a:endParaRPr lang="en-US" altLang="en-US" dirty="0" smtClean="0"/>
          </a:p>
          <a:p>
            <a:r>
              <a:rPr lang="en-US" altLang="en-US" dirty="0" smtClean="0"/>
              <a:t>The most primitive of the fossils are those of the </a:t>
            </a:r>
            <a:br>
              <a:rPr lang="en-US" altLang="en-US" dirty="0" smtClean="0"/>
            </a:br>
            <a:r>
              <a:rPr lang="en-US" altLang="en-US" dirty="0" smtClean="0"/>
              <a:t>3-cm-long </a:t>
            </a:r>
            <a:r>
              <a:rPr lang="en-US" altLang="en-US" i="1" dirty="0" err="1" smtClean="0"/>
              <a:t>Haikouella</a:t>
            </a:r>
            <a:endParaRPr lang="en-US" altLang="en-US" i="1" dirty="0" smtClean="0"/>
          </a:p>
          <a:p>
            <a:r>
              <a:rPr lang="en-US" altLang="en-US" i="1" dirty="0" err="1" smtClean="0"/>
              <a:t>Haikouella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resembled lancelets but had a well-formed brain, eyes, and muscular segments</a:t>
            </a:r>
          </a:p>
          <a:p>
            <a:r>
              <a:rPr lang="en-US" altLang="en-US" dirty="0" smtClean="0"/>
              <a:t>Unlike vertebrates, </a:t>
            </a:r>
            <a:r>
              <a:rPr lang="en-US" altLang="en-US" i="1" dirty="0" err="1" smtClean="0"/>
              <a:t>Haikouella</a:t>
            </a:r>
            <a:r>
              <a:rPr lang="en-US" altLang="en-US" dirty="0" smtClean="0"/>
              <a:t> lacked a skull and ear organs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78864" y="213360"/>
            <a:ext cx="59862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34.10</a:t>
            </a:r>
            <a:endParaRPr lang="en-US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733777" y="3766004"/>
            <a:ext cx="8047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5 mm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505552" y="4404179"/>
            <a:ext cx="297677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Segmented muscles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646464" y="6172654"/>
            <a:ext cx="235962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Pharyngeal slits</a:t>
            </a:r>
          </a:p>
        </p:txBody>
      </p:sp>
      <p:sp>
        <p:nvSpPr>
          <p:cNvPr id="2" name="Freeform 1"/>
          <p:cNvSpPr/>
          <p:nvPr/>
        </p:nvSpPr>
        <p:spPr>
          <a:xfrm>
            <a:off x="5484019" y="4705350"/>
            <a:ext cx="540544" cy="695325"/>
          </a:xfrm>
          <a:custGeom>
            <a:avLst/>
            <a:gdLst>
              <a:gd name="connsiteX0" fmla="*/ 0 w 540544"/>
              <a:gd name="connsiteY0" fmla="*/ 600075 h 695325"/>
              <a:gd name="connsiteX1" fmla="*/ 540544 w 540544"/>
              <a:gd name="connsiteY1" fmla="*/ 0 h 695325"/>
              <a:gd name="connsiteX2" fmla="*/ 295275 w 540544"/>
              <a:gd name="connsiteY2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544" h="695325">
                <a:moveTo>
                  <a:pt x="0" y="600075"/>
                </a:moveTo>
                <a:lnTo>
                  <a:pt x="540544" y="0"/>
                </a:lnTo>
                <a:lnTo>
                  <a:pt x="295275" y="6953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679700" y="5819775"/>
            <a:ext cx="400050" cy="425450"/>
          </a:xfrm>
          <a:custGeom>
            <a:avLst/>
            <a:gdLst>
              <a:gd name="connsiteX0" fmla="*/ 250825 w 400050"/>
              <a:gd name="connsiteY0" fmla="*/ 0 h 425450"/>
              <a:gd name="connsiteX1" fmla="*/ 0 w 400050"/>
              <a:gd name="connsiteY1" fmla="*/ 425450 h 425450"/>
              <a:gd name="connsiteX2" fmla="*/ 400050 w 400050"/>
              <a:gd name="connsiteY2" fmla="*/ 69850 h 42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425450">
                <a:moveTo>
                  <a:pt x="250825" y="0"/>
                </a:moveTo>
                <a:lnTo>
                  <a:pt x="0" y="425450"/>
                </a:lnTo>
                <a:lnTo>
                  <a:pt x="400050" y="698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16200000">
            <a:off x="2072903" y="3366792"/>
            <a:ext cx="137160" cy="672990"/>
            <a:chOff x="73" y="999807"/>
            <a:chExt cx="89669" cy="576732"/>
          </a:xfrm>
        </p:grpSpPr>
        <p:sp>
          <p:nvSpPr>
            <p:cNvPr id="14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5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6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6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8"/>
          <a:stretch>
            <a:fillRect/>
          </a:stretch>
        </p:blipFill>
        <p:spPr>
          <a:xfrm>
            <a:off x="1176528" y="1222248"/>
            <a:ext cx="6790944" cy="44135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34.10a</a:t>
            </a:r>
            <a:endParaRPr lang="en-US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402782" y="5282861"/>
            <a:ext cx="80470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5 mm</a:t>
            </a:r>
          </a:p>
        </p:txBody>
      </p:sp>
      <p:grpSp>
        <p:nvGrpSpPr>
          <p:cNvPr id="7" name="Group 6"/>
          <p:cNvGrpSpPr/>
          <p:nvPr/>
        </p:nvGrpSpPr>
        <p:grpSpPr>
          <a:xfrm rot="16200000" flipH="1" flipV="1">
            <a:off x="1720010" y="4790814"/>
            <a:ext cx="137160" cy="768096"/>
            <a:chOff x="73" y="999807"/>
            <a:chExt cx="89669" cy="576732"/>
          </a:xfrm>
        </p:grpSpPr>
        <p:sp>
          <p:nvSpPr>
            <p:cNvPr id="8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Conodonts </a:t>
            </a:r>
            <a:r>
              <a:rPr lang="en-US" altLang="en-US" smtClean="0"/>
              <a:t>were among the earliest vertebrates in the fossil record, dating to 500 million years ago </a:t>
            </a:r>
          </a:p>
          <a:p>
            <a:r>
              <a:rPr lang="en-US" altLang="en-US" smtClean="0"/>
              <a:t>They had a set of barbed hooks at the anterior end of the mouth used for capturing prey</a:t>
            </a:r>
          </a:p>
          <a:p>
            <a:r>
              <a:rPr lang="en-US" altLang="en-US" smtClean="0"/>
              <a:t>These hooks, and another set of dental elements in the pharynx, were mineralized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"/>
          <a:stretch>
            <a:fillRect/>
          </a:stretch>
        </p:blipFill>
        <p:spPr>
          <a:xfrm>
            <a:off x="1432560" y="877824"/>
            <a:ext cx="6278880" cy="51023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34.11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358132" y="3239854"/>
            <a:ext cx="2361224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Dental elements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(within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head)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470594" y="5676667"/>
            <a:ext cx="95859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0.5 cm</a:t>
            </a:r>
          </a:p>
        </p:txBody>
      </p:sp>
      <p:sp>
        <p:nvSpPr>
          <p:cNvPr id="2" name="Freeform 1"/>
          <p:cNvSpPr/>
          <p:nvPr/>
        </p:nvSpPr>
        <p:spPr>
          <a:xfrm>
            <a:off x="5727700" y="3454400"/>
            <a:ext cx="838200" cy="1047750"/>
          </a:xfrm>
          <a:custGeom>
            <a:avLst/>
            <a:gdLst>
              <a:gd name="connsiteX0" fmla="*/ 508000 w 838200"/>
              <a:gd name="connsiteY0" fmla="*/ 1047750 h 1047750"/>
              <a:gd name="connsiteX1" fmla="*/ 0 w 838200"/>
              <a:gd name="connsiteY1" fmla="*/ 0 h 1047750"/>
              <a:gd name="connsiteX2" fmla="*/ 838200 w 838200"/>
              <a:gd name="connsiteY2" fmla="*/ 8572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047750">
                <a:moveTo>
                  <a:pt x="508000" y="1047750"/>
                </a:moveTo>
                <a:lnTo>
                  <a:pt x="0" y="0"/>
                </a:lnTo>
                <a:lnTo>
                  <a:pt x="838200" y="8572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6200000">
            <a:off x="1903379" y="5132121"/>
            <a:ext cx="137160" cy="990031"/>
            <a:chOff x="73" y="999807"/>
            <a:chExt cx="89669" cy="576732"/>
          </a:xfrm>
        </p:grpSpPr>
        <p:sp>
          <p:nvSpPr>
            <p:cNvPr id="9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5727293" y="3453605"/>
            <a:ext cx="838200" cy="1047750"/>
          </a:xfrm>
          <a:custGeom>
            <a:avLst/>
            <a:gdLst>
              <a:gd name="connsiteX0" fmla="*/ 508000 w 838200"/>
              <a:gd name="connsiteY0" fmla="*/ 1047750 h 1047750"/>
              <a:gd name="connsiteX1" fmla="*/ 0 w 838200"/>
              <a:gd name="connsiteY1" fmla="*/ 0 h 1047750"/>
              <a:gd name="connsiteX2" fmla="*/ 838200 w 838200"/>
              <a:gd name="connsiteY2" fmla="*/ 8572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047750">
                <a:moveTo>
                  <a:pt x="508000" y="1047750"/>
                </a:moveTo>
                <a:lnTo>
                  <a:pt x="0" y="0"/>
                </a:lnTo>
                <a:lnTo>
                  <a:pt x="838200" y="8572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Other jawless vertebrates had a muscular pharynx for sucking in food items</a:t>
            </a:r>
          </a:p>
          <a:p>
            <a:r>
              <a:rPr lang="en-US" altLang="en-US" smtClean="0"/>
              <a:t>They were also armored with defensive plates of mineralized bone to protect them from predators</a:t>
            </a:r>
          </a:p>
          <a:p>
            <a:r>
              <a:rPr lang="en-US" altLang="en-US" smtClean="0"/>
              <a:t>All of the jawless, armored vertebrates became extinct by the end of the Devonian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"/>
          <a:stretch>
            <a:fillRect/>
          </a:stretch>
        </p:blipFill>
        <p:spPr>
          <a:xfrm>
            <a:off x="298704" y="938784"/>
            <a:ext cx="8546592" cy="49804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34.12</a:t>
            </a:r>
            <a:endParaRPr lang="en-US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693926" y="3232762"/>
            <a:ext cx="138659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i="1" dirty="0" err="1">
                <a:solidFill>
                  <a:srgbClr val="000000"/>
                </a:solidFill>
                <a:latin typeface="Arial"/>
              </a:rPr>
              <a:t>Pteraspis</a:t>
            </a:r>
            <a:endParaRPr lang="en-US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160776" y="5064737"/>
            <a:ext cx="211917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i="1">
                <a:solidFill>
                  <a:srgbClr val="000000"/>
                </a:solidFill>
                <a:latin typeface="Arial"/>
              </a:rPr>
              <a:t>Pharyngolepis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34.1: Chordates have a notochord and a dorsal, hollow nerve cord</a:t>
            </a:r>
            <a:endParaRPr lang="en-US" altLang="en-US" dirty="0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Chordates</a:t>
            </a:r>
            <a:r>
              <a:rPr lang="en-US" altLang="en-US" smtClean="0"/>
              <a:t> (phylum Chordata) are bilaterian animals that belong to the clade of animals known as Deuterostomia</a:t>
            </a:r>
          </a:p>
          <a:p>
            <a:r>
              <a:rPr lang="en-US" altLang="en-US" smtClean="0"/>
              <a:t>Chordates comprise all vertebrates and two groups of invertebrates, the urochordates and cephalochordates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vertebrate skeleton evolved as a structure made of unmineralized cartilage</a:t>
            </a:r>
          </a:p>
          <a:p>
            <a:r>
              <a:rPr lang="en-US" altLang="en-US" smtClean="0"/>
              <a:t>Mineralized bone first appeared on the outer surface of the skull in some jawless vertebrates 470 million years ago</a:t>
            </a:r>
          </a:p>
          <a:p>
            <a:r>
              <a:rPr lang="en-US" altLang="en-US" smtClean="0"/>
              <a:t>Skeletons with a thin layer of bone lining the cartilage appeared by 430 million years ago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34.3: Gnathostomes are vertebrates that have jaws</a:t>
            </a:r>
            <a:endParaRPr lang="en-US" altLang="en-US" dirty="0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Today, jawed vertebrates, or </a:t>
            </a:r>
            <a:r>
              <a:rPr lang="en-US" altLang="en-US" b="1" smtClean="0"/>
              <a:t>gnathostomes</a:t>
            </a:r>
            <a:r>
              <a:rPr lang="en-US" altLang="en-US" smtClean="0"/>
              <a:t>, outnumber jawless vertebrates</a:t>
            </a:r>
          </a:p>
          <a:p>
            <a:r>
              <a:rPr lang="en-US" altLang="en-US" smtClean="0"/>
              <a:t>Gnathostomes include sharks and their relatives, ray-finned fishes, lobe-finned fishes, amphibians, reptiles (including birds), and mammals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Gnathostomes</a:t>
            </a:r>
            <a:endParaRPr lang="en-US" altLang="en-US" dirty="0" smtClean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Gnathostomes (</a:t>
            </a:r>
            <a:r>
              <a:rPr lang="ja-JP" altLang="en-US" smtClean="0"/>
              <a:t>“</a:t>
            </a:r>
            <a:r>
              <a:rPr lang="en-US" altLang="ja-JP" smtClean="0"/>
              <a:t>jaw mouth</a:t>
            </a:r>
            <a:r>
              <a:rPr lang="ja-JP" altLang="en-US" smtClean="0"/>
              <a:t>”</a:t>
            </a:r>
            <a:r>
              <a:rPr lang="en-US" altLang="ja-JP" smtClean="0"/>
              <a:t>) have jaws (hinged structures) with teeth that are used to grip and slice food items</a:t>
            </a:r>
          </a:p>
          <a:p>
            <a:r>
              <a:rPr lang="en-US" altLang="en-US" smtClean="0"/>
              <a:t>One hypothesis suggests that jaws evolved by modification of the skeletal rods that supported the pharyngeal (gill) slits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490728" y="213360"/>
            <a:ext cx="816254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34.13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21718" y="427037"/>
            <a:ext cx="119423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Gill slits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420643" y="427037"/>
            <a:ext cx="124874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Cranium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404143" y="5776912"/>
            <a:ext cx="116378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Skeletal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rods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5928518" y="5824537"/>
            <a:ext cx="188192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Modified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skeletal rods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059552" y="4107144"/>
            <a:ext cx="659130" cy="1682940"/>
          </a:xfrm>
          <a:custGeom>
            <a:avLst/>
            <a:gdLst>
              <a:gd name="connsiteX0" fmla="*/ 29293 w 659130"/>
              <a:gd name="connsiteY0" fmla="*/ 58356 h 1682940"/>
              <a:gd name="connsiteX1" fmla="*/ 6350 w 659130"/>
              <a:gd name="connsiteY1" fmla="*/ 1676590 h 1682940"/>
              <a:gd name="connsiteX2" fmla="*/ 652780 w 659130"/>
              <a:gd name="connsiteY2" fmla="*/ 6350 h 16829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59130" h="1682940">
                <a:moveTo>
                  <a:pt x="29293" y="58356"/>
                </a:moveTo>
                <a:lnTo>
                  <a:pt x="6350" y="1676590"/>
                </a:lnTo>
                <a:lnTo>
                  <a:pt x="65278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5563659" y="4029230"/>
            <a:ext cx="1001712" cy="1760855"/>
          </a:xfrm>
          <a:custGeom>
            <a:avLst/>
            <a:gdLst>
              <a:gd name="connsiteX0" fmla="*/ 6350 w 1001712"/>
              <a:gd name="connsiteY0" fmla="*/ 6350 h 1760855"/>
              <a:gd name="connsiteX1" fmla="*/ 995362 w 1001712"/>
              <a:gd name="connsiteY1" fmla="*/ 1754504 h 1760855"/>
              <a:gd name="connsiteX2" fmla="*/ 733768 w 1001712"/>
              <a:gd name="connsiteY2" fmla="*/ 84264 h 17608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1712" h="1760855">
                <a:moveTo>
                  <a:pt x="6350" y="6350"/>
                </a:moveTo>
                <a:lnTo>
                  <a:pt x="995362" y="1754504"/>
                </a:lnTo>
                <a:lnTo>
                  <a:pt x="733768" y="84264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2368276" y="691430"/>
            <a:ext cx="714146" cy="2467241"/>
          </a:xfrm>
          <a:custGeom>
            <a:avLst/>
            <a:gdLst>
              <a:gd name="connsiteX0" fmla="*/ 6350 w 714146"/>
              <a:gd name="connsiteY0" fmla="*/ 2408897 h 2467241"/>
              <a:gd name="connsiteX1" fmla="*/ 512826 w 714146"/>
              <a:gd name="connsiteY1" fmla="*/ 6350 h 2467241"/>
              <a:gd name="connsiteX2" fmla="*/ 707796 w 714146"/>
              <a:gd name="connsiteY2" fmla="*/ 2460891 h 24672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714146" h="2467241">
                <a:moveTo>
                  <a:pt x="6350" y="2408897"/>
                </a:moveTo>
                <a:lnTo>
                  <a:pt x="512826" y="6350"/>
                </a:lnTo>
                <a:lnTo>
                  <a:pt x="707796" y="2460891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7068190" y="729529"/>
            <a:ext cx="300710" cy="1935467"/>
          </a:xfrm>
          <a:custGeom>
            <a:avLst/>
            <a:gdLst>
              <a:gd name="connsiteX0" fmla="*/ 294360 w 300710"/>
              <a:gd name="connsiteY0" fmla="*/ 1929117 h 1935467"/>
              <a:gd name="connsiteX1" fmla="*/ 6350 w 300710"/>
              <a:gd name="connsiteY1" fmla="*/ 6350 h 19354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0710" h="1935467">
                <a:moveTo>
                  <a:pt x="294360" y="1929117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Other characters common to gnathostomes</a:t>
            </a:r>
          </a:p>
          <a:p>
            <a:pPr lvl="1"/>
            <a:r>
              <a:rPr lang="en-US" altLang="en-US" smtClean="0"/>
              <a:t>Genome duplication, including duplication of </a:t>
            </a:r>
            <a:r>
              <a:rPr lang="en-US" altLang="en-US" i="1" smtClean="0"/>
              <a:t>Hox</a:t>
            </a:r>
            <a:r>
              <a:rPr lang="en-US" altLang="en-US" smtClean="0"/>
              <a:t> genes</a:t>
            </a:r>
          </a:p>
          <a:p>
            <a:pPr lvl="1"/>
            <a:r>
              <a:rPr lang="en-US" altLang="en-US" smtClean="0"/>
              <a:t>An enlarged forebrain associated with enhanced senses of smell and vision</a:t>
            </a:r>
          </a:p>
          <a:p>
            <a:pPr lvl="1"/>
            <a:r>
              <a:rPr lang="en-US" altLang="en-US" smtClean="0"/>
              <a:t>The </a:t>
            </a:r>
            <a:r>
              <a:rPr lang="en-US" altLang="en-US" b="1" smtClean="0"/>
              <a:t>lateral line system</a:t>
            </a:r>
            <a:r>
              <a:rPr lang="en-US" altLang="en-US" smtClean="0"/>
              <a:t>, rows of organs sensitive to vibrations that are located along each side of the body of aquatic gnathostomes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Fossil Gnathostomes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earliest gnathostomes appeared in the fossil record 440 million years ago</a:t>
            </a:r>
          </a:p>
          <a:p>
            <a:r>
              <a:rPr lang="en-US" altLang="en-US" smtClean="0"/>
              <a:t>Over time, dorsal, ventral, and anal fins stiffened by bony structures called fin rays evolved</a:t>
            </a:r>
          </a:p>
          <a:p>
            <a:r>
              <a:rPr lang="en-US" altLang="en-US" smtClean="0"/>
              <a:t>Fin rays provided thrust and steering control for pursuit of prey and avoidance of predators</a:t>
            </a:r>
          </a:p>
          <a:p>
            <a:r>
              <a:rPr lang="en-US" altLang="en-US" smtClean="0"/>
              <a:t>The early gnathostomes included armored vertebrates called </a:t>
            </a:r>
            <a:r>
              <a:rPr lang="en-US" altLang="en-US" b="1" smtClean="0"/>
              <a:t>placoderms</a:t>
            </a:r>
            <a:endParaRPr lang="en-US" altLang="en-US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"/>
          <a:stretch>
            <a:fillRect/>
          </a:stretch>
        </p:blipFill>
        <p:spPr>
          <a:xfrm>
            <a:off x="1432560" y="984504"/>
            <a:ext cx="6278880" cy="48889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34.14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486290" y="1342682"/>
            <a:ext cx="78707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0.5 m</a:t>
            </a: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6827634" y="890299"/>
            <a:ext cx="146304" cy="1627632"/>
            <a:chOff x="73" y="999807"/>
            <a:chExt cx="89669" cy="576732"/>
          </a:xfrm>
        </p:grpSpPr>
        <p:sp>
          <p:nvSpPr>
            <p:cNvPr id="8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Another group of jawed vertebrates called </a:t>
            </a:r>
            <a:r>
              <a:rPr lang="en-US" altLang="en-US" b="1" smtClean="0"/>
              <a:t>acanthodians</a:t>
            </a:r>
            <a:r>
              <a:rPr lang="en-US" altLang="en-US" smtClean="0"/>
              <a:t> radiated during the Silurian and Devonian periods (444–359 million years ago)</a:t>
            </a:r>
          </a:p>
          <a:p>
            <a:r>
              <a:rPr lang="en-US" altLang="en-US" smtClean="0"/>
              <a:t>Placoderms were extinct by 359 million years ago, followed by acanthodians about 70 million years later</a:t>
            </a:r>
          </a:p>
          <a:p>
            <a:r>
              <a:rPr lang="en-US" altLang="en-US" smtClean="0"/>
              <a:t>The three surviving lineages of jawed vertebrates—chondrichthyans, ray-finned fishes, and lobe-fins—evolved by 420 million years ago.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Chondrichthyans (Sharks, Rays, and Their Relatives)</a:t>
            </a:r>
            <a:endParaRPr lang="en-US" altLang="en-US" dirty="0" smtClean="0"/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Chondrichthyans</a:t>
            </a:r>
            <a:r>
              <a:rPr lang="en-US" smtClean="0"/>
              <a:t> have a skeleton composed primarily of cartilage</a:t>
            </a:r>
          </a:p>
          <a:p>
            <a:r>
              <a:rPr lang="en-US" smtClean="0"/>
              <a:t>The largest and most diverse group of chondrichthyans includes the sharks, rays, and skates </a:t>
            </a:r>
          </a:p>
          <a:p>
            <a:r>
              <a:rPr lang="en-US" smtClean="0"/>
              <a:t>A second group is composed of a few dozen species of ratfishes, or chimaeras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13688" y="213360"/>
            <a:ext cx="65166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34.UN04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53312" y="543459"/>
            <a:ext cx="25135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53312" y="1100671"/>
            <a:ext cx="18306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253312" y="1657884"/>
            <a:ext cx="9569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53312" y="2215096"/>
            <a:ext cx="2308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3312" y="2772309"/>
            <a:ext cx="23419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53312" y="3329521"/>
            <a:ext cx="20678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53312" y="3886734"/>
            <a:ext cx="13849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53312" y="4443946"/>
            <a:ext cx="9553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3312" y="5001159"/>
            <a:ext cx="14010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53312" y="5558371"/>
            <a:ext cx="111088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53312" y="6115584"/>
            <a:ext cx="14891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588794" y="795338"/>
            <a:ext cx="13673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err="1">
                <a:solidFill>
                  <a:srgbClr val="000000"/>
                </a:solidFill>
                <a:latin typeface="Arial"/>
              </a:rPr>
              <a:t>Cephalochordata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588794" y="1331913"/>
            <a:ext cx="9938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231106" y="1631950"/>
            <a:ext cx="8463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588794" y="1879600"/>
            <a:ext cx="52097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359694" y="2093913"/>
            <a:ext cx="90249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Common</a:t>
            </a:r>
          </a:p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ancestor of</a:t>
            </a:r>
          </a:p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chordates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7735" y="851715"/>
            <a:ext cx="166712" cy="69890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Chordates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40519" y="874713"/>
            <a:ext cx="140442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DEUTEROSTOME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7637" y="1960171"/>
            <a:ext cx="166712" cy="775853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Vertebrates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88796" y="1991845"/>
            <a:ext cx="166712" cy="878446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/>
              </a:rPr>
              <a:t>Cyclostomes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5588794" y="2416175"/>
            <a:ext cx="12535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588794" y="2955925"/>
            <a:ext cx="127438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588794" y="3497263"/>
            <a:ext cx="112530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5588794" y="4038600"/>
            <a:ext cx="75341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36917" y="3553538"/>
            <a:ext cx="166712" cy="971420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Osteichthyans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8796" y="3019376"/>
            <a:ext cx="166712" cy="987450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latin typeface="Arial"/>
              </a:rPr>
              <a:t>Gnathostomes</a:t>
            </a:r>
            <a:endParaRPr lang="en-US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2108994" y="3032125"/>
            <a:ext cx="76027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Vertebrae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1172369" y="3684588"/>
            <a:ext cx="214642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Jaws, mineralized skeleton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1645444" y="4257675"/>
            <a:ext cx="2037417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Lungs or lung derivatives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3177381" y="4738688"/>
            <a:ext cx="847989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Lobed fins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69811" y="4112109"/>
            <a:ext cx="166712" cy="63478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Lobe-fins</a:t>
            </a:r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5588794" y="4578350"/>
            <a:ext cx="52097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5588794" y="5119688"/>
            <a:ext cx="761427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5588794" y="5659438"/>
            <a:ext cx="60433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5588794" y="6200775"/>
            <a:ext cx="80631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7990" y="5183482"/>
            <a:ext cx="166712" cy="68287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Tetrapods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0802" y="5748721"/>
            <a:ext cx="166712" cy="64280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Amniotes</a:t>
            </a: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3399631" y="5756275"/>
            <a:ext cx="13673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Limbs with digits</a:t>
            </a:r>
          </a:p>
        </p:txBody>
      </p: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4077494" y="6115050"/>
            <a:ext cx="1059585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Amniotic egg</a:t>
            </a:r>
          </a:p>
        </p:txBody>
      </p:sp>
      <p:sp>
        <p:nvSpPr>
          <p:cNvPr id="34" name="TextBox 43"/>
          <p:cNvSpPr txBox="1">
            <a:spLocks noChangeArrowheads="1"/>
          </p:cNvSpPr>
          <p:nvPr/>
        </p:nvSpPr>
        <p:spPr bwMode="auto">
          <a:xfrm>
            <a:off x="5156199" y="6431756"/>
            <a:ext cx="325410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Milk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586409" y="254794"/>
            <a:ext cx="12070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</a:rPr>
              <a:t>Echinodermata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981200" y="1585913"/>
            <a:ext cx="216694" cy="504825"/>
          </a:xfrm>
          <a:custGeom>
            <a:avLst/>
            <a:gdLst>
              <a:gd name="connsiteX0" fmla="*/ 216694 w 216694"/>
              <a:gd name="connsiteY0" fmla="*/ 0 h 504825"/>
              <a:gd name="connsiteX1" fmla="*/ 0 w 216694"/>
              <a:gd name="connsiteY1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694" h="504825">
                <a:moveTo>
                  <a:pt x="216694" y="0"/>
                </a:moveTo>
                <a:lnTo>
                  <a:pt x="0" y="5048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"/>
          <a:stretch>
            <a:fillRect/>
          </a:stretch>
        </p:blipFill>
        <p:spPr>
          <a:xfrm>
            <a:off x="298704" y="420624"/>
            <a:ext cx="8546592" cy="60167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34.15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08518" y="1013611"/>
            <a:ext cx="7874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Dorsal fins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010030" y="2486811"/>
            <a:ext cx="9159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FFFFFF"/>
                </a:solidFill>
                <a:latin typeface="Arial"/>
              </a:rPr>
              <a:t>Pectoral fins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94318" y="2393149"/>
            <a:ext cx="76142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Pelvic fins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70168" y="2997986"/>
            <a:ext cx="37607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(a) </a:t>
            </a:r>
            <a:r>
              <a:rPr lang="en-US" sz="1200" b="1" dirty="0" err="1">
                <a:solidFill>
                  <a:srgbClr val="000000"/>
                </a:solidFill>
                <a:latin typeface="Arial"/>
              </a:rPr>
              <a:t>Blacktip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reef shark (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</a:rPr>
              <a:t>Carcharhinus</a:t>
            </a:r>
            <a:r>
              <a:rPr lang="en-US" sz="12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</a:rPr>
              <a:t>melanopterus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25443" y="6223786"/>
            <a:ext cx="31067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(b) Southern stingray (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</a:rPr>
              <a:t>Dasyatis</a:t>
            </a:r>
            <a:r>
              <a:rPr lang="en-US" sz="12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</a:rPr>
              <a:t>americana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4476755" y="6223786"/>
            <a:ext cx="283410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(c) Spotted ratfish (</a:t>
            </a:r>
            <a:r>
              <a:rPr lang="en-US" sz="1200" b="1" i="1" dirty="0" err="1">
                <a:solidFill>
                  <a:srgbClr val="000000"/>
                </a:solidFill>
                <a:latin typeface="Arial"/>
              </a:rPr>
              <a:t>Hydrolagus</a:t>
            </a:r>
            <a:r>
              <a:rPr lang="en-US" sz="12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  <a:latin typeface="Arial"/>
              </a:rPr>
              <a:t>colliei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133850" y="1219200"/>
            <a:ext cx="933450" cy="454819"/>
          </a:xfrm>
          <a:custGeom>
            <a:avLst/>
            <a:gdLst>
              <a:gd name="connsiteX0" fmla="*/ 0 w 933450"/>
              <a:gd name="connsiteY0" fmla="*/ 197644 h 454819"/>
              <a:gd name="connsiteX1" fmla="*/ 819150 w 933450"/>
              <a:gd name="connsiteY1" fmla="*/ 0 h 454819"/>
              <a:gd name="connsiteX2" fmla="*/ 933450 w 933450"/>
              <a:gd name="connsiteY2" fmla="*/ 454819 h 45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3450" h="454819">
                <a:moveTo>
                  <a:pt x="0" y="197644"/>
                </a:moveTo>
                <a:lnTo>
                  <a:pt x="819150" y="0"/>
                </a:lnTo>
                <a:lnTo>
                  <a:pt x="933450" y="454819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500563" y="2007394"/>
            <a:ext cx="762000" cy="466725"/>
          </a:xfrm>
          <a:custGeom>
            <a:avLst/>
            <a:gdLst>
              <a:gd name="connsiteX0" fmla="*/ 0 w 762000"/>
              <a:gd name="connsiteY0" fmla="*/ 66675 h 466725"/>
              <a:gd name="connsiteX1" fmla="*/ 762000 w 762000"/>
              <a:gd name="connsiteY1" fmla="*/ 466725 h 466725"/>
              <a:gd name="connsiteX2" fmla="*/ 226218 w 762000"/>
              <a:gd name="connsiteY2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466725">
                <a:moveTo>
                  <a:pt x="0" y="66675"/>
                </a:moveTo>
                <a:lnTo>
                  <a:pt x="762000" y="466725"/>
                </a:lnTo>
                <a:lnTo>
                  <a:pt x="226218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486150" y="1843088"/>
            <a:ext cx="540544" cy="673893"/>
          </a:xfrm>
          <a:custGeom>
            <a:avLst/>
            <a:gdLst>
              <a:gd name="connsiteX0" fmla="*/ 0 w 540544"/>
              <a:gd name="connsiteY0" fmla="*/ 233362 h 673893"/>
              <a:gd name="connsiteX1" fmla="*/ 495300 w 540544"/>
              <a:gd name="connsiteY1" fmla="*/ 673893 h 673893"/>
              <a:gd name="connsiteX2" fmla="*/ 540544 w 540544"/>
              <a:gd name="connsiteY2" fmla="*/ 0 h 67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544" h="673893">
                <a:moveTo>
                  <a:pt x="0" y="233362"/>
                </a:moveTo>
                <a:lnTo>
                  <a:pt x="495300" y="673893"/>
                </a:lnTo>
                <a:lnTo>
                  <a:pt x="540544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"/>
          <a:stretch>
            <a:fillRect/>
          </a:stretch>
        </p:blipFill>
        <p:spPr>
          <a:xfrm>
            <a:off x="1255776" y="1060704"/>
            <a:ext cx="6632448" cy="4736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34.15a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769655" y="2028828"/>
            <a:ext cx="132408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Dorsal fins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773504" y="4532159"/>
            <a:ext cx="153728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Pectoral fins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62666" y="4448023"/>
            <a:ext cx="126637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</a:rPr>
              <a:t>Pelvic fins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1447" y="5501331"/>
            <a:ext cx="632224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(a) 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Blacktip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 reef shark (</a:t>
            </a:r>
            <a:r>
              <a:rPr lang="en-US" sz="2000" b="1" i="1" dirty="0" err="1">
                <a:solidFill>
                  <a:srgbClr val="000000"/>
                </a:solidFill>
                <a:latin typeface="Arial"/>
              </a:rPr>
              <a:t>Carcharhinus</a:t>
            </a:r>
            <a:r>
              <a:rPr lang="en-US" sz="20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Arial"/>
              </a:rPr>
              <a:t>melanopterus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" name="Freeform 1"/>
          <p:cNvSpPr/>
          <p:nvPr/>
        </p:nvSpPr>
        <p:spPr>
          <a:xfrm>
            <a:off x="2860675" y="3486150"/>
            <a:ext cx="939800" cy="1158875"/>
          </a:xfrm>
          <a:custGeom>
            <a:avLst/>
            <a:gdLst>
              <a:gd name="connsiteX0" fmla="*/ 0 w 939800"/>
              <a:gd name="connsiteY0" fmla="*/ 384175 h 1158875"/>
              <a:gd name="connsiteX1" fmla="*/ 860425 w 939800"/>
              <a:gd name="connsiteY1" fmla="*/ 1158875 h 1158875"/>
              <a:gd name="connsiteX2" fmla="*/ 939800 w 939800"/>
              <a:gd name="connsiteY2" fmla="*/ 0 h 115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9800" h="1158875">
                <a:moveTo>
                  <a:pt x="0" y="384175"/>
                </a:moveTo>
                <a:lnTo>
                  <a:pt x="860425" y="1158875"/>
                </a:lnTo>
                <a:lnTo>
                  <a:pt x="93980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29150" y="3765550"/>
            <a:ext cx="1311275" cy="800100"/>
          </a:xfrm>
          <a:custGeom>
            <a:avLst/>
            <a:gdLst>
              <a:gd name="connsiteX0" fmla="*/ 0 w 1311275"/>
              <a:gd name="connsiteY0" fmla="*/ 120650 h 800100"/>
              <a:gd name="connsiteX1" fmla="*/ 1311275 w 1311275"/>
              <a:gd name="connsiteY1" fmla="*/ 800100 h 800100"/>
              <a:gd name="connsiteX2" fmla="*/ 374650 w 1311275"/>
              <a:gd name="connsiteY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1275" h="800100">
                <a:moveTo>
                  <a:pt x="0" y="120650"/>
                </a:moveTo>
                <a:lnTo>
                  <a:pt x="1311275" y="800100"/>
                </a:lnTo>
                <a:lnTo>
                  <a:pt x="3746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971925" y="2338388"/>
            <a:ext cx="1619250" cy="852487"/>
          </a:xfrm>
          <a:custGeom>
            <a:avLst/>
            <a:gdLst>
              <a:gd name="connsiteX0" fmla="*/ 0 w 1614488"/>
              <a:gd name="connsiteY0" fmla="*/ 438150 h 890587"/>
              <a:gd name="connsiteX1" fmla="*/ 1414463 w 1614488"/>
              <a:gd name="connsiteY1" fmla="*/ 0 h 890587"/>
              <a:gd name="connsiteX2" fmla="*/ 1614488 w 1614488"/>
              <a:gd name="connsiteY2" fmla="*/ 890587 h 8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4488" h="890587">
                <a:moveTo>
                  <a:pt x="0" y="438150"/>
                </a:moveTo>
                <a:lnTo>
                  <a:pt x="1414463" y="0"/>
                </a:lnTo>
                <a:lnTo>
                  <a:pt x="1614488" y="890587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"/>
          <a:stretch>
            <a:fillRect/>
          </a:stretch>
        </p:blipFill>
        <p:spPr>
          <a:xfrm>
            <a:off x="1252728" y="755904"/>
            <a:ext cx="6638544" cy="53461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34.15b</a:t>
            </a:r>
            <a:endParaRPr lang="en-US"/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287463" y="5734055"/>
            <a:ext cx="6277359" cy="3334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(b) Southern stingray (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Dasyatis</a:t>
            </a:r>
            <a:r>
              <a:rPr lang="en-US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/>
              </a:rPr>
              <a:t>americana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>
            <a:fillRect/>
          </a:stretch>
        </p:blipFill>
        <p:spPr>
          <a:xfrm>
            <a:off x="298704" y="356616"/>
            <a:ext cx="8546592" cy="6144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34.15c</a:t>
            </a:r>
            <a:endParaRPr lang="en-US"/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322007" y="6109121"/>
            <a:ext cx="651300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900"/>
              </a:lnSpc>
            </a:pPr>
            <a:r>
              <a:rPr lang="en-US" sz="2700" b="1" dirty="0">
                <a:solidFill>
                  <a:srgbClr val="000000"/>
                </a:solidFill>
                <a:latin typeface="Arial"/>
              </a:rPr>
              <a:t>(c) Spotted ratfish (</a:t>
            </a:r>
            <a:r>
              <a:rPr lang="en-US" sz="2700" b="1" i="1" dirty="0" err="1">
                <a:solidFill>
                  <a:srgbClr val="000000"/>
                </a:solidFill>
                <a:latin typeface="Arial"/>
              </a:rPr>
              <a:t>Hydrolagus</a:t>
            </a:r>
            <a:r>
              <a:rPr lang="en-US" sz="27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700" b="1" i="1" dirty="0" err="1" smtClean="0">
                <a:solidFill>
                  <a:srgbClr val="000000"/>
                </a:solidFill>
                <a:latin typeface="Arial"/>
              </a:rPr>
              <a:t>colliei</a:t>
            </a:r>
            <a:r>
              <a:rPr lang="en-US" sz="27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27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Manta Ray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15bMantaRay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Sharks have a streamlined body and are swift swimmers</a:t>
            </a:r>
          </a:p>
          <a:p>
            <a:r>
              <a:rPr lang="en-US" altLang="en-US" smtClean="0"/>
              <a:t>Dorsal fins function as stabilizers, and paired pectoral and pelvic fins are used for maneuvering</a:t>
            </a:r>
          </a:p>
          <a:p>
            <a:r>
              <a:rPr lang="en-US" altLang="en-US" smtClean="0"/>
              <a:t>Continual swimming keeps sharks from sinking and maintains continuous flow of water over gills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largest sharks are suspension feeders, but most are carnivores</a:t>
            </a:r>
          </a:p>
          <a:p>
            <a:r>
              <a:rPr lang="en-US" altLang="en-US" smtClean="0"/>
              <a:t>Sharks have a short digestive tract with a spiral valve that increases surface area and slows the passage of food</a:t>
            </a:r>
          </a:p>
          <a:p>
            <a:r>
              <a:rPr lang="en-US" altLang="en-US" smtClean="0"/>
              <a:t>Acute senses including sight, smell, and the ability to detect electrical fields from nearby animals are adaptations for their active carnivorous lifestyle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Shark eggs are fertilized internally, but embryos can develop in different ways</a:t>
            </a:r>
          </a:p>
          <a:p>
            <a:pPr lvl="1"/>
            <a:r>
              <a:rPr lang="en-US" altLang="en-US" b="1" dirty="0" smtClean="0"/>
              <a:t>Oviparous</a:t>
            </a:r>
            <a:r>
              <a:rPr lang="en-US" altLang="en-US" dirty="0" smtClean="0"/>
              <a:t>: Eggs hatch outside the mother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body</a:t>
            </a:r>
          </a:p>
          <a:p>
            <a:pPr lvl="1"/>
            <a:r>
              <a:rPr lang="en-US" altLang="en-US" b="1" dirty="0" smtClean="0"/>
              <a:t>Ovoviviparous</a:t>
            </a:r>
            <a:r>
              <a:rPr lang="en-US" altLang="en-US" dirty="0" smtClean="0"/>
              <a:t>: Eggs are retained within the oviduct; young are born after hatching within the uterus</a:t>
            </a:r>
          </a:p>
          <a:p>
            <a:pPr lvl="1"/>
            <a:r>
              <a:rPr lang="en-US" altLang="en-US" b="1" dirty="0" smtClean="0"/>
              <a:t>Viviparous</a:t>
            </a:r>
            <a:r>
              <a:rPr lang="en-US" altLang="en-US" dirty="0" smtClean="0"/>
              <a:t>: The embryo develops within the uterus and is nourished from the mother’s blood through a yolk sac placenta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reproductive tract, excretory system, and digestive tract empty into the </a:t>
            </a:r>
            <a:r>
              <a:rPr lang="en-US" b="1" dirty="0" smtClean="0"/>
              <a:t>cloaca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a common chamber with an opening to the outside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Most rays are bottom-dwellers that feed on molluscs and crustaceans</a:t>
            </a:r>
          </a:p>
          <a:p>
            <a:r>
              <a:rPr lang="en-US" altLang="en-US" smtClean="0"/>
              <a:t>They are flattened and have enlarged pectoral fins that function like water wings</a:t>
            </a:r>
          </a:p>
          <a:p>
            <a:r>
              <a:rPr lang="en-US" altLang="en-US" smtClean="0"/>
              <a:t>Many have whiplike tails; in some species, the tail bears venomous barbs for defense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"/>
          <a:stretch>
            <a:fillRect/>
          </a:stretch>
        </p:blipFill>
        <p:spPr>
          <a:xfrm>
            <a:off x="298704" y="493776"/>
            <a:ext cx="8546592" cy="58704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35575" y="566738"/>
            <a:ext cx="16671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Echinodermata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31788" y="1512888"/>
            <a:ext cx="194508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DEUTEROSTOME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35575" y="1419225"/>
            <a:ext cx="18851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235575" y="2259013"/>
            <a:ext cx="13721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77201" y="2733891"/>
            <a:ext cx="11669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77201" y="3320707"/>
            <a:ext cx="12439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Common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ancestor of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chordates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235575" y="3119438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235575" y="3959225"/>
            <a:ext cx="17312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976563" y="4830763"/>
            <a:ext cx="105163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Vertebrae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5235575" y="4806950"/>
            <a:ext cx="17568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1757363" y="5926138"/>
            <a:ext cx="29623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Jaws, mineralized skeleton</a:t>
            </a:r>
          </a:p>
        </p:txBody>
      </p:sp>
      <p:sp>
        <p:nvSpPr>
          <p:cNvPr id="2" name="Freeform 1"/>
          <p:cNvSpPr/>
          <p:nvPr/>
        </p:nvSpPr>
        <p:spPr>
          <a:xfrm>
            <a:off x="2657475" y="2609850"/>
            <a:ext cx="320675" cy="838200"/>
          </a:xfrm>
          <a:custGeom>
            <a:avLst/>
            <a:gdLst>
              <a:gd name="connsiteX0" fmla="*/ 320675 w 320675"/>
              <a:gd name="connsiteY0" fmla="*/ 0 h 838200"/>
              <a:gd name="connsiteX1" fmla="*/ 0 w 320675"/>
              <a:gd name="connsiteY1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675" h="838200">
                <a:moveTo>
                  <a:pt x="320675" y="0"/>
                </a:moveTo>
                <a:lnTo>
                  <a:pt x="0" y="838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Chondrichthyans are severely threatened by overfishing</a:t>
            </a:r>
          </a:p>
          <a:p>
            <a:r>
              <a:rPr lang="en-US" altLang="en-US" smtClean="0"/>
              <a:t>Shark populations in the Pacific have plummeted by up to 95%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Ray-Finned Fishes and Lobe-Fins</a:t>
            </a:r>
            <a:endParaRPr lang="en-US" altLang="en-US" dirty="0" smtClean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vast majority of vertebrates are </a:t>
            </a:r>
            <a:r>
              <a:rPr lang="en-US" altLang="en-US" b="1" smtClean="0"/>
              <a:t>osteichthyans</a:t>
            </a:r>
            <a:r>
              <a:rPr lang="en-US" altLang="en-US" smtClean="0"/>
              <a:t>, nearly all of which have a bony endoskeleton</a:t>
            </a:r>
          </a:p>
          <a:p>
            <a:r>
              <a:rPr lang="en-US" altLang="en-US" smtClean="0"/>
              <a:t>Osteichthyans include the bony fishes and tetrapods</a:t>
            </a:r>
          </a:p>
          <a:p>
            <a:r>
              <a:rPr lang="en-US" altLang="en-US" smtClean="0"/>
              <a:t>Aquatic osteichthyans are the vertebrates we informally call fishes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80160" y="213360"/>
            <a:ext cx="658368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34.UN05</a:t>
            </a:r>
            <a:endParaRPr lang="en-US" dirty="0"/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5260692" y="536577"/>
            <a:ext cx="25135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Cephalochordata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260692" y="1120777"/>
            <a:ext cx="18306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260692" y="1633539"/>
            <a:ext cx="95699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5260692" y="2220914"/>
            <a:ext cx="2308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5260692" y="2776539"/>
            <a:ext cx="23419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5260692" y="3355977"/>
            <a:ext cx="20678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5260692" y="3935414"/>
            <a:ext cx="13849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260692" y="4449764"/>
            <a:ext cx="9553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260692" y="5010152"/>
            <a:ext cx="140102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5260692" y="5541964"/>
            <a:ext cx="111088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5260692" y="6115052"/>
            <a:ext cx="14891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Most fishes breathe by drawing water over gills protected by an </a:t>
            </a:r>
            <a:r>
              <a:rPr lang="en-US" altLang="en-US" b="1" smtClean="0"/>
              <a:t>operculum</a:t>
            </a:r>
          </a:p>
          <a:p>
            <a:r>
              <a:rPr lang="en-US" altLang="en-US" smtClean="0"/>
              <a:t>Fishes control their buoyancy with an air sac known as a </a:t>
            </a:r>
            <a:r>
              <a:rPr lang="en-US" altLang="en-US" b="1" smtClean="0"/>
              <a:t>swim bladder</a:t>
            </a:r>
          </a:p>
          <a:p>
            <a:r>
              <a:rPr lang="en-US" altLang="en-US" smtClean="0"/>
              <a:t>The skin secretes mucus and is covered by flattened, bony scales in most fishes</a:t>
            </a:r>
          </a:p>
          <a:p>
            <a:r>
              <a:rPr lang="en-US" altLang="en-US" smtClean="0"/>
              <a:t>Fishes have a lateral line system</a:t>
            </a:r>
          </a:p>
          <a:p>
            <a:r>
              <a:rPr lang="en-US" altLang="en-US" smtClean="0"/>
              <a:t>Most species are oviparous, but some have internal fertilization and birthing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"/>
          <a:stretch>
            <a:fillRect/>
          </a:stretch>
        </p:blipFill>
        <p:spPr>
          <a:xfrm>
            <a:off x="298704" y="1399032"/>
            <a:ext cx="8546592" cy="40599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34.16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795957" y="1559471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Kidney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84694" y="1870621"/>
            <a:ext cx="12567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Spinal cord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67182" y="2167484"/>
            <a:ext cx="5899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Brain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810694" y="1408661"/>
            <a:ext cx="10643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Dorsal 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fin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889745" y="1435451"/>
            <a:ext cx="8335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Swim</a:t>
            </a:r>
            <a:endParaRPr lang="en-US" sz="1800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bladder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240832" y="1432471"/>
            <a:ext cx="1577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Adipose fin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(characteristic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of trout)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042644" y="1727746"/>
            <a:ext cx="76944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Caudal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fin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38507" y="2640559"/>
            <a:ext cx="7309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Nostril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328982" y="4101059"/>
            <a:ext cx="14619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Cut edge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of operculum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7501307" y="4012159"/>
            <a:ext cx="8463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Anal fin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2078407" y="4443959"/>
            <a:ext cx="5899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Heart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4313607" y="4761459"/>
            <a:ext cx="7309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Gonad</a:t>
            </a: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2921369" y="4874171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Stomach</a:t>
            </a:r>
          </a:p>
        </p:txBody>
      </p:sp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5094657" y="4971009"/>
            <a:ext cx="66684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Pelvic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fin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3588119" y="5209134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Intestine</a:t>
            </a: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5423269" y="4582071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Anus</a:t>
            </a:r>
          </a:p>
        </p:txBody>
      </p: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6820269" y="4401096"/>
            <a:ext cx="7566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Lateral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line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6424982" y="4961484"/>
            <a:ext cx="8335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Urinary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bladder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1637082" y="4948784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Gills</a:t>
            </a: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2866601" y="4420147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Liver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72821" y="2876550"/>
            <a:ext cx="45719" cy="372548"/>
          </a:xfrm>
          <a:custGeom>
            <a:avLst/>
            <a:gdLst>
              <a:gd name="connsiteX0" fmla="*/ 25102 w 31452"/>
              <a:gd name="connsiteY0" fmla="*/ 6350 h 359994"/>
              <a:gd name="connsiteX1" fmla="*/ 6350 w 31452"/>
              <a:gd name="connsiteY1" fmla="*/ 353644 h 3599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452" h="359994">
                <a:moveTo>
                  <a:pt x="25102" y="6350"/>
                </a:moveTo>
                <a:lnTo>
                  <a:pt x="6350" y="35364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1457414" y="2401080"/>
            <a:ext cx="239064" cy="652386"/>
          </a:xfrm>
          <a:custGeom>
            <a:avLst/>
            <a:gdLst>
              <a:gd name="connsiteX0" fmla="*/ 6350 w 239064"/>
              <a:gd name="connsiteY0" fmla="*/ 6350 h 652386"/>
              <a:gd name="connsiteX1" fmla="*/ 232714 w 239064"/>
              <a:gd name="connsiteY1" fmla="*/ 646036 h 6523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9064" h="652386">
                <a:moveTo>
                  <a:pt x="6350" y="6350"/>
                </a:moveTo>
                <a:lnTo>
                  <a:pt x="232714" y="64603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2225053" y="2107113"/>
            <a:ext cx="29781" cy="887298"/>
          </a:xfrm>
          <a:custGeom>
            <a:avLst/>
            <a:gdLst>
              <a:gd name="connsiteX0" fmla="*/ 23431 w 29781"/>
              <a:gd name="connsiteY0" fmla="*/ 6350 h 887298"/>
              <a:gd name="connsiteX1" fmla="*/ 6350 w 29781"/>
              <a:gd name="connsiteY1" fmla="*/ 880948 h 8872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781" h="887298">
                <a:moveTo>
                  <a:pt x="23431" y="6350"/>
                </a:moveTo>
                <a:lnTo>
                  <a:pt x="6350" y="88094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789807" y="1928703"/>
            <a:ext cx="445363" cy="1439697"/>
          </a:xfrm>
          <a:custGeom>
            <a:avLst/>
            <a:gdLst>
              <a:gd name="connsiteX0" fmla="*/ 439013 w 445363"/>
              <a:gd name="connsiteY0" fmla="*/ 6350 h 1439697"/>
              <a:gd name="connsiteX1" fmla="*/ 6350 w 445363"/>
              <a:gd name="connsiteY1" fmla="*/ 1433347 h 14396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5363" h="1439697">
                <a:moveTo>
                  <a:pt x="439013" y="6350"/>
                </a:moveTo>
                <a:lnTo>
                  <a:pt x="6350" y="14333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2874556" y="4005230"/>
            <a:ext cx="235357" cy="426276"/>
          </a:xfrm>
          <a:custGeom>
            <a:avLst/>
            <a:gdLst>
              <a:gd name="connsiteX0" fmla="*/ 237807 w 244157"/>
              <a:gd name="connsiteY0" fmla="*/ 436486 h 442836"/>
              <a:gd name="connsiteX1" fmla="*/ 6350 w 244157"/>
              <a:gd name="connsiteY1" fmla="*/ 6350 h 4428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4157" h="442836">
                <a:moveTo>
                  <a:pt x="237807" y="436486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2374106" y="3906805"/>
            <a:ext cx="139198" cy="546133"/>
          </a:xfrm>
          <a:custGeom>
            <a:avLst/>
            <a:gdLst>
              <a:gd name="connsiteX0" fmla="*/ 6350 w 142227"/>
              <a:gd name="connsiteY0" fmla="*/ 555205 h 561555"/>
              <a:gd name="connsiteX1" fmla="*/ 135877 w 142227"/>
              <a:gd name="connsiteY1" fmla="*/ 6350 h 5615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2227" h="561555">
                <a:moveTo>
                  <a:pt x="6350" y="555205"/>
                </a:moveTo>
                <a:lnTo>
                  <a:pt x="135877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2677731" y="1809749"/>
            <a:ext cx="465519" cy="1519267"/>
          </a:xfrm>
          <a:custGeom>
            <a:avLst/>
            <a:gdLst>
              <a:gd name="connsiteX0" fmla="*/ 465747 w 472097"/>
              <a:gd name="connsiteY0" fmla="*/ 6350 h 1547926"/>
              <a:gd name="connsiteX1" fmla="*/ 6350 w 472097"/>
              <a:gd name="connsiteY1" fmla="*/ 1541576 h 15479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2097" h="1547926">
                <a:moveTo>
                  <a:pt x="465747" y="6350"/>
                </a:moveTo>
                <a:lnTo>
                  <a:pt x="6350" y="154157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1864519" y="3562342"/>
            <a:ext cx="166553" cy="1362083"/>
          </a:xfrm>
          <a:custGeom>
            <a:avLst/>
            <a:gdLst>
              <a:gd name="connsiteX0" fmla="*/ 163385 w 169735"/>
              <a:gd name="connsiteY0" fmla="*/ 35890 h 1379143"/>
              <a:gd name="connsiteX1" fmla="*/ 6350 w 169735"/>
              <a:gd name="connsiteY1" fmla="*/ 1372793 h 1379143"/>
              <a:gd name="connsiteX2" fmla="*/ 64960 w 169735"/>
              <a:gd name="connsiteY2" fmla="*/ 6350 h 13791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69735" h="1379143">
                <a:moveTo>
                  <a:pt x="163385" y="35890"/>
                </a:moveTo>
                <a:lnTo>
                  <a:pt x="6350" y="1372793"/>
                </a:lnTo>
                <a:lnTo>
                  <a:pt x="6496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1347788" y="3513144"/>
            <a:ext cx="309332" cy="694526"/>
          </a:xfrm>
          <a:custGeom>
            <a:avLst/>
            <a:gdLst>
              <a:gd name="connsiteX0" fmla="*/ 317423 w 323773"/>
              <a:gd name="connsiteY0" fmla="*/ 6350 h 721613"/>
              <a:gd name="connsiteX1" fmla="*/ 6350 w 323773"/>
              <a:gd name="connsiteY1" fmla="*/ 715264 h 7216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3773" h="721613">
                <a:moveTo>
                  <a:pt x="317423" y="6350"/>
                </a:moveTo>
                <a:lnTo>
                  <a:pt x="6350" y="71526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3381374" y="3778890"/>
            <a:ext cx="519531" cy="1109816"/>
          </a:xfrm>
          <a:custGeom>
            <a:avLst/>
            <a:gdLst>
              <a:gd name="connsiteX0" fmla="*/ 6350 w 534276"/>
              <a:gd name="connsiteY0" fmla="*/ 1138072 h 1144422"/>
              <a:gd name="connsiteX1" fmla="*/ 527926 w 534276"/>
              <a:gd name="connsiteY1" fmla="*/ 6350 h 11444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4276" h="1144422">
                <a:moveTo>
                  <a:pt x="6350" y="1138072"/>
                </a:moveTo>
                <a:lnTo>
                  <a:pt x="527926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4055516" y="4792515"/>
            <a:ext cx="25400" cy="429768"/>
          </a:xfrm>
          <a:custGeom>
            <a:avLst/>
            <a:gdLst>
              <a:gd name="connsiteX0" fmla="*/ 6350 w 25400"/>
              <a:gd name="connsiteY0" fmla="*/ 439369 h 445719"/>
              <a:gd name="connsiteX1" fmla="*/ 6350 w 25400"/>
              <a:gd name="connsiteY1" fmla="*/ 6350 h 4457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45719">
                <a:moveTo>
                  <a:pt x="6350" y="439369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4656772" y="3709980"/>
            <a:ext cx="139700" cy="1075575"/>
          </a:xfrm>
          <a:custGeom>
            <a:avLst/>
            <a:gdLst>
              <a:gd name="connsiteX0" fmla="*/ 6350 w 139700"/>
              <a:gd name="connsiteY0" fmla="*/ 1069225 h 1075575"/>
              <a:gd name="connsiteX1" fmla="*/ 133350 w 139700"/>
              <a:gd name="connsiteY1" fmla="*/ 6350 h 1075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9700" h="1075575">
                <a:moveTo>
                  <a:pt x="6350" y="1069225"/>
                </a:moveTo>
                <a:lnTo>
                  <a:pt x="133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177396" y="4457921"/>
            <a:ext cx="135173" cy="514129"/>
          </a:xfrm>
          <a:custGeom>
            <a:avLst/>
            <a:gdLst>
              <a:gd name="connsiteX0" fmla="*/ 133350 w 139700"/>
              <a:gd name="connsiteY0" fmla="*/ 532066 h 538416"/>
              <a:gd name="connsiteX1" fmla="*/ 6350 w 139700"/>
              <a:gd name="connsiteY1" fmla="*/ 6350 h 538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9700" h="538416">
                <a:moveTo>
                  <a:pt x="133350" y="532066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5698998" y="4093799"/>
            <a:ext cx="25400" cy="493776"/>
          </a:xfrm>
          <a:custGeom>
            <a:avLst/>
            <a:gdLst>
              <a:gd name="connsiteX0" fmla="*/ 6350 w 25400"/>
              <a:gd name="connsiteY0" fmla="*/ 508241 h 514591"/>
              <a:gd name="connsiteX1" fmla="*/ 6350 w 25400"/>
              <a:gd name="connsiteY1" fmla="*/ 6350 h 5145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14591">
                <a:moveTo>
                  <a:pt x="6350" y="508241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5689143" y="3896987"/>
            <a:ext cx="711657" cy="1144119"/>
          </a:xfrm>
          <a:custGeom>
            <a:avLst/>
            <a:gdLst>
              <a:gd name="connsiteX0" fmla="*/ 715670 w 722020"/>
              <a:gd name="connsiteY0" fmla="*/ 1154290 h 1160640"/>
              <a:gd name="connsiteX1" fmla="*/ 6350 w 722020"/>
              <a:gd name="connsiteY1" fmla="*/ 6350 h 11606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22020" h="1160640">
                <a:moveTo>
                  <a:pt x="715670" y="115429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6092647" y="3355701"/>
            <a:ext cx="703441" cy="1144862"/>
          </a:xfrm>
          <a:custGeom>
            <a:avLst/>
            <a:gdLst>
              <a:gd name="connsiteX0" fmla="*/ 706983 w 713333"/>
              <a:gd name="connsiteY0" fmla="*/ 1153972 h 1160322"/>
              <a:gd name="connsiteX1" fmla="*/ 6350 w 713333"/>
              <a:gd name="connsiteY1" fmla="*/ 6350 h 11603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3333" h="1160322">
                <a:moveTo>
                  <a:pt x="706983" y="1153972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6929158" y="4093799"/>
            <a:ext cx="540823" cy="45719"/>
          </a:xfrm>
          <a:custGeom>
            <a:avLst/>
            <a:gdLst>
              <a:gd name="connsiteX0" fmla="*/ 546671 w 553021"/>
              <a:gd name="connsiteY0" fmla="*/ 29819 h 36169"/>
              <a:gd name="connsiteX1" fmla="*/ 6350 w 553021"/>
              <a:gd name="connsiteY1" fmla="*/ 6350 h 361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53021" h="36169">
                <a:moveTo>
                  <a:pt x="546671" y="29819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6510338" y="2183605"/>
            <a:ext cx="136270" cy="407313"/>
          </a:xfrm>
          <a:custGeom>
            <a:avLst/>
            <a:gdLst>
              <a:gd name="connsiteX0" fmla="*/ 6350 w 152400"/>
              <a:gd name="connsiteY0" fmla="*/ 6350 h 450494"/>
              <a:gd name="connsiteX1" fmla="*/ 146050 w 152400"/>
              <a:gd name="connsiteY1" fmla="*/ 444144 h 450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2400" h="450494">
                <a:moveTo>
                  <a:pt x="6350" y="6350"/>
                </a:moveTo>
                <a:lnTo>
                  <a:pt x="146050" y="44414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4921542" y="1664494"/>
            <a:ext cx="300539" cy="552474"/>
          </a:xfrm>
          <a:custGeom>
            <a:avLst/>
            <a:gdLst>
              <a:gd name="connsiteX0" fmla="*/ 307606 w 313956"/>
              <a:gd name="connsiteY0" fmla="*/ 6350 h 580364"/>
              <a:gd name="connsiteX1" fmla="*/ 6350 w 313956"/>
              <a:gd name="connsiteY1" fmla="*/ 574014 h 5803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3956" h="580364">
                <a:moveTo>
                  <a:pt x="307606" y="6350"/>
                </a:moveTo>
                <a:lnTo>
                  <a:pt x="6350" y="57401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8198345" y="2215368"/>
            <a:ext cx="111442" cy="572388"/>
          </a:xfrm>
          <a:custGeom>
            <a:avLst/>
            <a:gdLst>
              <a:gd name="connsiteX0" fmla="*/ 6350 w 111442"/>
              <a:gd name="connsiteY0" fmla="*/ 6350 h 572388"/>
              <a:gd name="connsiteX1" fmla="*/ 105092 w 111442"/>
              <a:gd name="connsiteY1" fmla="*/ 566038 h 5723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1442" h="572388">
                <a:moveTo>
                  <a:pt x="6350" y="6350"/>
                </a:moveTo>
                <a:lnTo>
                  <a:pt x="105092" y="56603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Ray-Finned Fishes</a:t>
            </a:r>
            <a:endParaRPr lang="en-US" altLang="en-US" i="1" dirty="0" smtClean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</a:t>
            </a:r>
            <a:r>
              <a:rPr lang="en-US" altLang="en-US" b="1" smtClean="0"/>
              <a:t> ray-finned fishes</a:t>
            </a:r>
            <a:r>
              <a:rPr lang="en-US" altLang="en-US" smtClean="0"/>
              <a:t> (Actinopterygii) include nearly all the familiar aquatic osteichthyans</a:t>
            </a:r>
          </a:p>
          <a:p>
            <a:r>
              <a:rPr lang="en-US" altLang="en-US" smtClean="0"/>
              <a:t>Ray-finned fishes originated during the Silurian period (444–419 million years ago)</a:t>
            </a:r>
          </a:p>
          <a:p>
            <a:r>
              <a:rPr lang="en-US" altLang="en-US" smtClean="0"/>
              <a:t>The fins, supported mainly by long, flexible rays, are modified for maneuvering, defense, and other functions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95728" y="213360"/>
            <a:ext cx="435254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34.17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70548" y="1591466"/>
            <a:ext cx="34447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</a:rPr>
              <a:t>Yellowfin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tuna (</a:t>
            </a:r>
            <a:r>
              <a:rPr lang="en-US" sz="1600" b="1" i="1" dirty="0" err="1">
                <a:solidFill>
                  <a:srgbClr val="000000"/>
                </a:solidFill>
                <a:latin typeface="Arial"/>
              </a:rPr>
              <a:t>Thunnus</a:t>
            </a:r>
            <a:r>
              <a:rPr lang="en-US" sz="160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/>
              </a:rPr>
              <a:t>albacares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418136" y="1881978"/>
            <a:ext cx="117500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Red lionfish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Arial"/>
              </a:rPr>
              <a:t>Pterois</a:t>
            </a:r>
            <a:endParaRPr lang="en-US" sz="1600" b="1" i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20"/>
              </a:lnSpc>
            </a:pPr>
            <a:r>
              <a:rPr lang="en-US" sz="1600" b="1" i="1" dirty="0" err="1" smtClean="0">
                <a:solidFill>
                  <a:srgbClr val="000000"/>
                </a:solidFill>
                <a:latin typeface="Arial"/>
              </a:rPr>
              <a:t>volitans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670548" y="5701503"/>
            <a:ext cx="14234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s-ES" sz="1600" b="1" dirty="0" err="1" smtClean="0">
                <a:solidFill>
                  <a:srgbClr val="000000"/>
                </a:solidFill>
                <a:latin typeface="Arial"/>
              </a:rPr>
              <a:t>Common</a:t>
            </a:r>
            <a:r>
              <a:rPr lang="es-ES" sz="1600" b="1" dirty="0" smtClean="0">
                <a:solidFill>
                  <a:srgbClr val="000000"/>
                </a:solidFill>
                <a:latin typeface="Arial"/>
              </a:rPr>
              <a:t> sea</a:t>
            </a:r>
          </a:p>
          <a:p>
            <a:pPr>
              <a:lnSpc>
                <a:spcPts val="1820"/>
              </a:lnSpc>
            </a:pPr>
            <a:r>
              <a:rPr lang="es-ES" sz="1600" b="1" dirty="0" err="1" smtClean="0">
                <a:solidFill>
                  <a:srgbClr val="000000"/>
                </a:solidFill>
                <a:latin typeface="Arial"/>
              </a:rPr>
              <a:t>horse</a:t>
            </a:r>
            <a:endParaRPr lang="es-ES" sz="1600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20"/>
              </a:lnSpc>
            </a:pPr>
            <a:r>
              <a:rPr lang="es-ES" sz="16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s-ES" sz="1600" b="1" i="1" dirty="0" err="1" smtClean="0">
                <a:solidFill>
                  <a:srgbClr val="000000"/>
                </a:solidFill>
                <a:latin typeface="Arial"/>
              </a:rPr>
              <a:t>Hippocampus</a:t>
            </a:r>
            <a:endParaRPr lang="es-ES" sz="1600" b="1" i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20"/>
              </a:lnSpc>
            </a:pPr>
            <a:r>
              <a:rPr lang="es-ES" sz="1600" b="1" i="1" dirty="0" err="1" smtClean="0">
                <a:solidFill>
                  <a:srgbClr val="000000"/>
                </a:solidFill>
                <a:latin typeface="Arial"/>
              </a:rPr>
              <a:t>ramulosus</a:t>
            </a:r>
            <a:r>
              <a:rPr lang="es-ES" sz="16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4500936" y="6057103"/>
            <a:ext cx="2247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Fine-spotted moray eel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Arial"/>
              </a:rPr>
              <a:t>Gymnothorax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Arial"/>
              </a:rPr>
              <a:t>dovii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48878" y="1607820"/>
            <a:ext cx="177266" cy="153504"/>
          </a:xfrm>
          <a:custGeom>
            <a:avLst/>
            <a:gdLst>
              <a:gd name="connsiteX0" fmla="*/ 0 w 177266"/>
              <a:gd name="connsiteY0" fmla="*/ 153504 h 153504"/>
              <a:gd name="connsiteX1" fmla="*/ 88633 w 177266"/>
              <a:gd name="connsiteY1" fmla="*/ 0 h 153504"/>
              <a:gd name="connsiteX2" fmla="*/ 177266 w 177266"/>
              <a:gd name="connsiteY2" fmla="*/ 153504 h 153504"/>
              <a:gd name="connsiteX3" fmla="*/ 0 w 177266"/>
              <a:gd name="connsiteY3" fmla="*/ 153504 h 15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77266" h="153504">
                <a:moveTo>
                  <a:pt x="0" y="153504"/>
                </a:moveTo>
                <a:lnTo>
                  <a:pt x="88633" y="0"/>
                </a:lnTo>
                <a:lnTo>
                  <a:pt x="177266" y="153504"/>
                </a:lnTo>
                <a:lnTo>
                  <a:pt x="0" y="153504"/>
                </a:lnTo>
              </a:path>
            </a:pathLst>
          </a:custGeom>
          <a:solidFill>
            <a:srgbClr val="4375C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3626306" y="1922871"/>
            <a:ext cx="153504" cy="177266"/>
          </a:xfrm>
          <a:custGeom>
            <a:avLst/>
            <a:gdLst>
              <a:gd name="connsiteX0" fmla="*/ 0 w 153504"/>
              <a:gd name="connsiteY0" fmla="*/ 0 h 177266"/>
              <a:gd name="connsiteX1" fmla="*/ 153504 w 153504"/>
              <a:gd name="connsiteY1" fmla="*/ 88633 h 177266"/>
              <a:gd name="connsiteX2" fmla="*/ 0 w 153504"/>
              <a:gd name="connsiteY2" fmla="*/ 177266 h 177266"/>
              <a:gd name="connsiteX3" fmla="*/ 0 w 153504"/>
              <a:gd name="connsiteY3" fmla="*/ 0 h 1772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53504" h="177266">
                <a:moveTo>
                  <a:pt x="0" y="0"/>
                </a:moveTo>
                <a:lnTo>
                  <a:pt x="153504" y="88633"/>
                </a:lnTo>
                <a:lnTo>
                  <a:pt x="0" y="177266"/>
                </a:lnTo>
                <a:lnTo>
                  <a:pt x="0" y="0"/>
                </a:lnTo>
              </a:path>
            </a:pathLst>
          </a:custGeom>
          <a:solidFill>
            <a:srgbClr val="4375C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2451023" y="5716634"/>
            <a:ext cx="177253" cy="153543"/>
          </a:xfrm>
          <a:custGeom>
            <a:avLst/>
            <a:gdLst>
              <a:gd name="connsiteX0" fmla="*/ 0 w 177253"/>
              <a:gd name="connsiteY0" fmla="*/ 153542 h 153543"/>
              <a:gd name="connsiteX1" fmla="*/ 88620 w 177253"/>
              <a:gd name="connsiteY1" fmla="*/ 0 h 153543"/>
              <a:gd name="connsiteX2" fmla="*/ 177253 w 177253"/>
              <a:gd name="connsiteY2" fmla="*/ 153542 h 153543"/>
              <a:gd name="connsiteX3" fmla="*/ 0 w 177253"/>
              <a:gd name="connsiteY3" fmla="*/ 153542 h 1535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77253" h="153543">
                <a:moveTo>
                  <a:pt x="0" y="153542"/>
                </a:moveTo>
                <a:lnTo>
                  <a:pt x="88620" y="0"/>
                </a:lnTo>
                <a:lnTo>
                  <a:pt x="177253" y="153542"/>
                </a:lnTo>
                <a:lnTo>
                  <a:pt x="0" y="153542"/>
                </a:lnTo>
              </a:path>
            </a:pathLst>
          </a:custGeom>
          <a:solidFill>
            <a:srgbClr val="4375C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4301801" y="6090877"/>
            <a:ext cx="166154" cy="143916"/>
          </a:xfrm>
          <a:custGeom>
            <a:avLst/>
            <a:gdLst>
              <a:gd name="connsiteX0" fmla="*/ 0 w 166154"/>
              <a:gd name="connsiteY0" fmla="*/ 143916 h 143916"/>
              <a:gd name="connsiteX1" fmla="*/ 83083 w 166154"/>
              <a:gd name="connsiteY1" fmla="*/ 0 h 143916"/>
              <a:gd name="connsiteX2" fmla="*/ 166154 w 166154"/>
              <a:gd name="connsiteY2" fmla="*/ 143916 h 143916"/>
              <a:gd name="connsiteX3" fmla="*/ 0 w 166154"/>
              <a:gd name="connsiteY3" fmla="*/ 143916 h 1439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66154" h="143916">
                <a:moveTo>
                  <a:pt x="0" y="143916"/>
                </a:moveTo>
                <a:lnTo>
                  <a:pt x="83083" y="0"/>
                </a:lnTo>
                <a:lnTo>
                  <a:pt x="166154" y="143916"/>
                </a:lnTo>
                <a:lnTo>
                  <a:pt x="0" y="143916"/>
                </a:lnTo>
              </a:path>
            </a:pathLst>
          </a:custGeom>
          <a:solidFill>
            <a:srgbClr val="4375C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"/>
          <a:stretch>
            <a:fillRect/>
          </a:stretch>
        </p:blipFill>
        <p:spPr>
          <a:xfrm>
            <a:off x="1271016" y="1990344"/>
            <a:ext cx="6601968" cy="28773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34.17a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10047" y="4496588"/>
            <a:ext cx="532524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2480" b="1" dirty="0" err="1">
                <a:solidFill>
                  <a:srgbClr val="000000"/>
                </a:solidFill>
                <a:latin typeface="Arial"/>
              </a:rPr>
              <a:t>Yellowfin</a:t>
            </a:r>
            <a:r>
              <a:rPr lang="en-US" sz="2480" b="1" dirty="0">
                <a:solidFill>
                  <a:srgbClr val="000000"/>
                </a:solidFill>
                <a:latin typeface="Arial"/>
              </a:rPr>
              <a:t> tuna (</a:t>
            </a:r>
            <a:r>
              <a:rPr lang="en-US" sz="2480" b="1" i="1" dirty="0" err="1">
                <a:solidFill>
                  <a:srgbClr val="000000"/>
                </a:solidFill>
                <a:latin typeface="Arial"/>
              </a:rPr>
              <a:t>Thunnus</a:t>
            </a:r>
            <a:r>
              <a:rPr lang="en-US" sz="2480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80" b="1" i="1" dirty="0" err="1">
                <a:solidFill>
                  <a:srgbClr val="000000"/>
                </a:solidFill>
                <a:latin typeface="Arial"/>
              </a:rPr>
              <a:t>albacares</a:t>
            </a:r>
            <a:r>
              <a:rPr lang="en-US" sz="248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6"/>
          <a:stretch>
            <a:fillRect/>
          </a:stretch>
        </p:blipFill>
        <p:spPr>
          <a:xfrm>
            <a:off x="2538984" y="1331976"/>
            <a:ext cx="4066032" cy="41940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34.17b</a:t>
            </a: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80061" y="4825203"/>
            <a:ext cx="249587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Red lionfish</a:t>
            </a:r>
          </a:p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Pterois</a:t>
            </a:r>
            <a:r>
              <a:rPr lang="en-US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volitans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"/>
          <a:stretch>
            <a:fillRect/>
          </a:stretch>
        </p:blipFill>
        <p:spPr>
          <a:xfrm>
            <a:off x="2987040" y="499872"/>
            <a:ext cx="3169920" cy="58582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34.17c</a:t>
            </a:r>
            <a:endParaRPr lang="en-US"/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3032498" y="5340006"/>
            <a:ext cx="285655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s-ES" b="1" dirty="0" err="1">
                <a:solidFill>
                  <a:srgbClr val="000000"/>
                </a:solidFill>
                <a:latin typeface="Arial"/>
              </a:rPr>
              <a:t>Common</a:t>
            </a:r>
            <a:r>
              <a:rPr lang="es-ES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b="1" dirty="0" smtClean="0">
                <a:solidFill>
                  <a:srgbClr val="000000"/>
                </a:solidFill>
                <a:latin typeface="Arial"/>
              </a:rPr>
              <a:t>sea </a:t>
            </a:r>
            <a:r>
              <a:rPr lang="es-ES" b="1" dirty="0" err="1" smtClean="0">
                <a:solidFill>
                  <a:srgbClr val="000000"/>
                </a:solidFill>
                <a:latin typeface="Arial"/>
              </a:rPr>
              <a:t>horse</a:t>
            </a:r>
            <a:endParaRPr lang="es-ES" b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600"/>
              </a:lnSpc>
            </a:pPr>
            <a:r>
              <a:rPr lang="es-ES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s-ES" b="1" i="1" dirty="0" err="1">
                <a:solidFill>
                  <a:srgbClr val="000000"/>
                </a:solidFill>
                <a:latin typeface="Arial"/>
              </a:rPr>
              <a:t>Hippocampus</a:t>
            </a:r>
            <a:endParaRPr lang="es-ES" b="1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600"/>
              </a:lnSpc>
            </a:pPr>
            <a:r>
              <a:rPr lang="es-ES" b="1" i="1" dirty="0" err="1">
                <a:solidFill>
                  <a:srgbClr val="000000"/>
                </a:solidFill>
                <a:latin typeface="Arial"/>
              </a:rPr>
              <a:t>ramulosus</a:t>
            </a:r>
            <a:r>
              <a:rPr lang="es-ES" b="1" dirty="0">
                <a:solidFill>
                  <a:srgbClr val="000000"/>
                </a:solidFill>
                <a:latin typeface="Arial"/>
              </a:rPr>
              <a:t>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"/>
          <a:stretch>
            <a:fillRect/>
          </a:stretch>
        </p:blipFill>
        <p:spPr>
          <a:xfrm>
            <a:off x="298704" y="451104"/>
            <a:ext cx="8546592" cy="59557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34.2b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288754" y="481014"/>
            <a:ext cx="17568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9241" y="1614489"/>
            <a:ext cx="12695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Jaws,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mineralized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skeleton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288754" y="1358901"/>
            <a:ext cx="15517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288754" y="2236789"/>
            <a:ext cx="1038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00841" y="2516189"/>
            <a:ext cx="175689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Lungs or</a:t>
            </a:r>
          </a:p>
          <a:p>
            <a:pPr algn="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lung derivatives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574004" y="3336240"/>
            <a:ext cx="11669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Lobed fins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5288754" y="3114676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5288754" y="3990976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056604" y="4966603"/>
            <a:ext cx="18851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Limbs with digits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3086891" y="5573714"/>
            <a:ext cx="146193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Amniotic egg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4669629" y="6076265"/>
            <a:ext cx="4488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Milk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5288754" y="4868864"/>
            <a:ext cx="8335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5288754" y="5746751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7"/>
          <a:stretch>
            <a:fillRect/>
          </a:stretch>
        </p:blipFill>
        <p:spPr>
          <a:xfrm>
            <a:off x="2877312" y="893064"/>
            <a:ext cx="3389376" cy="50718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34.17d</a:t>
            </a:r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2919786" y="5241128"/>
            <a:ext cx="336791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Fine-spotted moray eel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Gymnothorax</a:t>
            </a:r>
            <a:r>
              <a:rPr lang="en-US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Arial"/>
              </a:rPr>
              <a:t>dovii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Clownfish and Anemone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17ClownfishAnemone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Coral Reef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17CoralReef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Video: Seahorse Camouflage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3" name="34_17SeaHorses_S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Humans have harvested ray-finned fishes for thousands of years, but industrial-scale fishing has driven many fisheries to collapse</a:t>
            </a:r>
          </a:p>
          <a:p>
            <a:r>
              <a:rPr lang="en-US" altLang="en-US" smtClean="0"/>
              <a:t>Ray-finned fishes are also negatively impacted by dams that change water flow patterns, affecting prey capture, migration, and spawning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smtClean="0"/>
              <a:t>Lobe-Fins</a:t>
            </a:r>
            <a:endParaRPr lang="en-US" altLang="en-US" i="1" dirty="0" smtClean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</a:t>
            </a:r>
            <a:r>
              <a:rPr lang="en-US" altLang="en-US" b="1" smtClean="0"/>
              <a:t>lobe-fins</a:t>
            </a:r>
            <a:r>
              <a:rPr lang="en-US" altLang="en-US" smtClean="0"/>
              <a:t> (Sarcopterygii) also originated in the Silurian period</a:t>
            </a:r>
          </a:p>
          <a:p>
            <a:r>
              <a:rPr lang="en-US" altLang="en-US" smtClean="0"/>
              <a:t>They have rod-shaped bones surrounded by a thick layer of muscle in their pelvic and pectoral fins</a:t>
            </a:r>
          </a:p>
          <a:p>
            <a:r>
              <a:rPr lang="en-US" altLang="en-US" smtClean="0"/>
              <a:t>The lobed fins may have been used by ancient species to maneuver across the substrate of aquatic habitats (as seen in some living species)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"/>
          <a:stretch>
            <a:fillRect/>
          </a:stretch>
        </p:blipFill>
        <p:spPr>
          <a:xfrm>
            <a:off x="1258824" y="679704"/>
            <a:ext cx="6626352" cy="5498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34.18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74441" y="2886081"/>
            <a:ext cx="5257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</a:rPr>
              <a:t>5 cm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07079" y="3420726"/>
            <a:ext cx="67967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Lower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jaw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733486" y="3376619"/>
            <a:ext cx="9618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Scaly</a:t>
            </a:r>
          </a:p>
          <a:p>
            <a:pPr algn="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covering</a:t>
            </a:r>
            <a:endParaRPr lang="en-US" sz="18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204266" y="3408369"/>
            <a:ext cx="71814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Dorsal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spine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38886" y="2674797"/>
            <a:ext cx="859260" cy="791781"/>
          </a:xfrm>
          <a:custGeom>
            <a:avLst/>
            <a:gdLst>
              <a:gd name="connsiteX0" fmla="*/ 658117 w 859260"/>
              <a:gd name="connsiteY0" fmla="*/ 6350 h 791781"/>
              <a:gd name="connsiteX1" fmla="*/ 6350 w 859260"/>
              <a:gd name="connsiteY1" fmla="*/ 785431 h 791781"/>
              <a:gd name="connsiteX2" fmla="*/ 852910 w 859260"/>
              <a:gd name="connsiteY2" fmla="*/ 319836 h 7917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859260" h="791781">
                <a:moveTo>
                  <a:pt x="658117" y="6350"/>
                </a:moveTo>
                <a:lnTo>
                  <a:pt x="6350" y="785431"/>
                </a:lnTo>
                <a:lnTo>
                  <a:pt x="852910" y="31983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3786828" y="2378544"/>
            <a:ext cx="1363027" cy="2222652"/>
          </a:xfrm>
          <a:custGeom>
            <a:avLst/>
            <a:gdLst>
              <a:gd name="connsiteX0" fmla="*/ 1356677 w 1363027"/>
              <a:gd name="connsiteY0" fmla="*/ 6350 h 2222652"/>
              <a:gd name="connsiteX1" fmla="*/ 6350 w 1363027"/>
              <a:gd name="connsiteY1" fmla="*/ 1259141 h 2222652"/>
              <a:gd name="connsiteX2" fmla="*/ 560882 w 1363027"/>
              <a:gd name="connsiteY2" fmla="*/ 2216302 h 2222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363027" h="2222652">
                <a:moveTo>
                  <a:pt x="1356677" y="6350"/>
                </a:moveTo>
                <a:lnTo>
                  <a:pt x="6350" y="1259141"/>
                </a:lnTo>
                <a:lnTo>
                  <a:pt x="560882" y="2216302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1428891" y="3902354"/>
            <a:ext cx="266679" cy="1748358"/>
          </a:xfrm>
          <a:custGeom>
            <a:avLst/>
            <a:gdLst>
              <a:gd name="connsiteX0" fmla="*/ 6350 w 266679"/>
              <a:gd name="connsiteY0" fmla="*/ 6350 h 1748358"/>
              <a:gd name="connsiteX1" fmla="*/ 260329 w 266679"/>
              <a:gd name="connsiteY1" fmla="*/ 1742007 h 17483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6679" h="1748358">
                <a:moveTo>
                  <a:pt x="6350" y="6350"/>
                </a:moveTo>
                <a:lnTo>
                  <a:pt x="260329" y="1742007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4963686" y="1040816"/>
            <a:ext cx="1654949" cy="3162325"/>
          </a:xfrm>
          <a:custGeom>
            <a:avLst/>
            <a:gdLst>
              <a:gd name="connsiteX0" fmla="*/ 1648599 w 1654949"/>
              <a:gd name="connsiteY0" fmla="*/ 6350 h 3162325"/>
              <a:gd name="connsiteX1" fmla="*/ 6350 w 1654949"/>
              <a:gd name="connsiteY1" fmla="*/ 2508161 h 3162325"/>
              <a:gd name="connsiteX2" fmla="*/ 366115 w 1654949"/>
              <a:gd name="connsiteY2" fmla="*/ 3155975 h 3162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654949" h="3162325">
                <a:moveTo>
                  <a:pt x="1648599" y="6350"/>
                </a:moveTo>
                <a:lnTo>
                  <a:pt x="6350" y="2508161"/>
                </a:lnTo>
                <a:lnTo>
                  <a:pt x="366115" y="3155975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7084679" y="2350286"/>
            <a:ext cx="137160" cy="1014443"/>
            <a:chOff x="73" y="999807"/>
            <a:chExt cx="89669" cy="576732"/>
          </a:xfrm>
        </p:grpSpPr>
        <p:sp>
          <p:nvSpPr>
            <p:cNvPr id="19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0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1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1538885" y="2674797"/>
            <a:ext cx="859260" cy="791781"/>
          </a:xfrm>
          <a:custGeom>
            <a:avLst/>
            <a:gdLst>
              <a:gd name="connsiteX0" fmla="*/ 658117 w 859260"/>
              <a:gd name="connsiteY0" fmla="*/ 6350 h 791781"/>
              <a:gd name="connsiteX1" fmla="*/ 6350 w 859260"/>
              <a:gd name="connsiteY1" fmla="*/ 785431 h 791781"/>
              <a:gd name="connsiteX2" fmla="*/ 852910 w 859260"/>
              <a:gd name="connsiteY2" fmla="*/ 319836 h 7917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859260" h="791781">
                <a:moveTo>
                  <a:pt x="658117" y="6350"/>
                </a:moveTo>
                <a:lnTo>
                  <a:pt x="6350" y="785431"/>
                </a:lnTo>
                <a:lnTo>
                  <a:pt x="852910" y="31983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3786827" y="2378544"/>
            <a:ext cx="1363027" cy="2222652"/>
          </a:xfrm>
          <a:custGeom>
            <a:avLst/>
            <a:gdLst>
              <a:gd name="connsiteX0" fmla="*/ 1356677 w 1363027"/>
              <a:gd name="connsiteY0" fmla="*/ 6350 h 2222652"/>
              <a:gd name="connsiteX1" fmla="*/ 6350 w 1363027"/>
              <a:gd name="connsiteY1" fmla="*/ 1259141 h 2222652"/>
              <a:gd name="connsiteX2" fmla="*/ 560882 w 1363027"/>
              <a:gd name="connsiteY2" fmla="*/ 2216302 h 2222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363027" h="2222652">
                <a:moveTo>
                  <a:pt x="1356677" y="6350"/>
                </a:moveTo>
                <a:lnTo>
                  <a:pt x="6350" y="1259141"/>
                </a:lnTo>
                <a:lnTo>
                  <a:pt x="560882" y="221630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1428890" y="3902354"/>
            <a:ext cx="266679" cy="1748358"/>
          </a:xfrm>
          <a:custGeom>
            <a:avLst/>
            <a:gdLst>
              <a:gd name="connsiteX0" fmla="*/ 6350 w 266679"/>
              <a:gd name="connsiteY0" fmla="*/ 6350 h 1748358"/>
              <a:gd name="connsiteX1" fmla="*/ 260329 w 266679"/>
              <a:gd name="connsiteY1" fmla="*/ 1742007 h 17483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6679" h="1748358">
                <a:moveTo>
                  <a:pt x="6350" y="6350"/>
                </a:moveTo>
                <a:lnTo>
                  <a:pt x="260329" y="174200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4963685" y="1040816"/>
            <a:ext cx="1654949" cy="3162325"/>
          </a:xfrm>
          <a:custGeom>
            <a:avLst/>
            <a:gdLst>
              <a:gd name="connsiteX0" fmla="*/ 1648599 w 1654949"/>
              <a:gd name="connsiteY0" fmla="*/ 6350 h 3162325"/>
              <a:gd name="connsiteX1" fmla="*/ 6350 w 1654949"/>
              <a:gd name="connsiteY1" fmla="*/ 2508161 h 3162325"/>
              <a:gd name="connsiteX2" fmla="*/ 366115 w 1654949"/>
              <a:gd name="connsiteY2" fmla="*/ 3155975 h 3162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654949" h="3162325">
                <a:moveTo>
                  <a:pt x="1648599" y="6350"/>
                </a:moveTo>
                <a:lnTo>
                  <a:pt x="6350" y="2508161"/>
                </a:lnTo>
                <a:lnTo>
                  <a:pt x="366115" y="315597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"/>
          <a:stretch>
            <a:fillRect/>
          </a:stretch>
        </p:blipFill>
        <p:spPr>
          <a:xfrm>
            <a:off x="1319784" y="1941576"/>
            <a:ext cx="6504432" cy="29748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34.18a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38777" y="4075917"/>
            <a:ext cx="70211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5 cm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64229" y="4557719"/>
            <a:ext cx="14859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Lower jaw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364448" y="4565027"/>
            <a:ext cx="217206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Scaly covering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783035" y="4567247"/>
            <a:ext cx="184665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Dorsal spine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020691" y="3929594"/>
            <a:ext cx="430894" cy="644029"/>
          </a:xfrm>
          <a:custGeom>
            <a:avLst/>
            <a:gdLst>
              <a:gd name="connsiteX0" fmla="*/ 229751 w 430894"/>
              <a:gd name="connsiteY0" fmla="*/ 6350 h 644029"/>
              <a:gd name="connsiteX1" fmla="*/ 6350 w 430894"/>
              <a:gd name="connsiteY1" fmla="*/ 637679 h 644029"/>
              <a:gd name="connsiteX2" fmla="*/ 424544 w 430894"/>
              <a:gd name="connsiteY2" fmla="*/ 319849 h 644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430894" h="644029">
                <a:moveTo>
                  <a:pt x="229751" y="6350"/>
                </a:moveTo>
                <a:lnTo>
                  <a:pt x="6350" y="637679"/>
                </a:lnTo>
                <a:lnTo>
                  <a:pt x="424544" y="319849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191904" y="3633354"/>
            <a:ext cx="1011389" cy="979424"/>
          </a:xfrm>
          <a:custGeom>
            <a:avLst/>
            <a:gdLst>
              <a:gd name="connsiteX0" fmla="*/ 1005040 w 1011389"/>
              <a:gd name="connsiteY0" fmla="*/ 6350 h 979424"/>
              <a:gd name="connsiteX1" fmla="*/ 6350 w 1011389"/>
              <a:gd name="connsiteY1" fmla="*/ 973074 h 9794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1389" h="979424">
                <a:moveTo>
                  <a:pt x="1005040" y="6350"/>
                </a:moveTo>
                <a:lnTo>
                  <a:pt x="6350" y="973074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6074959" y="2295626"/>
            <a:ext cx="597115" cy="2317153"/>
          </a:xfrm>
          <a:custGeom>
            <a:avLst/>
            <a:gdLst>
              <a:gd name="connsiteX0" fmla="*/ 590765 w 597115"/>
              <a:gd name="connsiteY0" fmla="*/ 6350 h 2317153"/>
              <a:gd name="connsiteX1" fmla="*/ 6350 w 597115"/>
              <a:gd name="connsiteY1" fmla="*/ 2310803 h 23171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7115" h="2317153">
                <a:moveTo>
                  <a:pt x="590765" y="6350"/>
                </a:moveTo>
                <a:lnTo>
                  <a:pt x="6350" y="231080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7144609" y="3564073"/>
            <a:ext cx="137160" cy="1008886"/>
            <a:chOff x="73" y="999807"/>
            <a:chExt cx="89669" cy="576732"/>
          </a:xfrm>
        </p:grpSpPr>
        <p:sp>
          <p:nvSpPr>
            <p:cNvPr id="25" name="Freeform 3"/>
            <p:cNvSpPr/>
            <p:nvPr/>
          </p:nvSpPr>
          <p:spPr>
            <a:xfrm>
              <a:off x="73" y="1551139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/>
            <p:cNvSpPr/>
            <p:nvPr/>
          </p:nvSpPr>
          <p:spPr>
            <a:xfrm>
              <a:off x="73" y="999807"/>
              <a:ext cx="89669" cy="25400"/>
            </a:xfrm>
            <a:custGeom>
              <a:avLst/>
              <a:gdLst>
                <a:gd name="connsiteX0" fmla="*/ 6350 w 89669"/>
                <a:gd name="connsiteY0" fmla="*/ 6350 h 25400"/>
                <a:gd name="connsiteX1" fmla="*/ 83319 w 89669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9669" h="25400">
                  <a:moveTo>
                    <a:pt x="6350" y="6350"/>
                  </a:moveTo>
                  <a:lnTo>
                    <a:pt x="83319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7" name="Freeform 3"/>
            <p:cNvSpPr/>
            <p:nvPr/>
          </p:nvSpPr>
          <p:spPr>
            <a:xfrm>
              <a:off x="38558" y="999807"/>
              <a:ext cx="25400" cy="566991"/>
            </a:xfrm>
            <a:custGeom>
              <a:avLst/>
              <a:gdLst>
                <a:gd name="connsiteX0" fmla="*/ 6350 w 25400"/>
                <a:gd name="connsiteY0" fmla="*/ 560641 h 566991"/>
                <a:gd name="connsiteX1" fmla="*/ 6350 w 25400"/>
                <a:gd name="connsiteY1" fmla="*/ 6350 h 5669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66991">
                  <a:moveTo>
                    <a:pt x="6350" y="560641"/>
                  </a:moveTo>
                  <a:lnTo>
                    <a:pt x="6350" y="635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2020691" y="3929594"/>
            <a:ext cx="430894" cy="644029"/>
          </a:xfrm>
          <a:custGeom>
            <a:avLst/>
            <a:gdLst>
              <a:gd name="connsiteX0" fmla="*/ 229751 w 430894"/>
              <a:gd name="connsiteY0" fmla="*/ 6350 h 644029"/>
              <a:gd name="connsiteX1" fmla="*/ 6350 w 430894"/>
              <a:gd name="connsiteY1" fmla="*/ 637679 h 644029"/>
              <a:gd name="connsiteX2" fmla="*/ 424544 w 430894"/>
              <a:gd name="connsiteY2" fmla="*/ 319849 h 6440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430894" h="644029">
                <a:moveTo>
                  <a:pt x="229751" y="6350"/>
                </a:moveTo>
                <a:lnTo>
                  <a:pt x="6350" y="637679"/>
                </a:lnTo>
                <a:lnTo>
                  <a:pt x="424544" y="31984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4191904" y="3633354"/>
            <a:ext cx="1011389" cy="979424"/>
          </a:xfrm>
          <a:custGeom>
            <a:avLst/>
            <a:gdLst>
              <a:gd name="connsiteX0" fmla="*/ 1005040 w 1011389"/>
              <a:gd name="connsiteY0" fmla="*/ 6350 h 979424"/>
              <a:gd name="connsiteX1" fmla="*/ 6350 w 1011389"/>
              <a:gd name="connsiteY1" fmla="*/ 973074 h 9794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1389" h="979424">
                <a:moveTo>
                  <a:pt x="1005040" y="6350"/>
                </a:moveTo>
                <a:lnTo>
                  <a:pt x="6350" y="97307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6074959" y="2295626"/>
            <a:ext cx="597115" cy="2317153"/>
          </a:xfrm>
          <a:custGeom>
            <a:avLst/>
            <a:gdLst>
              <a:gd name="connsiteX0" fmla="*/ 590765 w 597115"/>
              <a:gd name="connsiteY0" fmla="*/ 6350 h 2317153"/>
              <a:gd name="connsiteX1" fmla="*/ 6350 w 597115"/>
              <a:gd name="connsiteY1" fmla="*/ 2310803 h 23171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7115" h="2317153">
                <a:moveTo>
                  <a:pt x="590765" y="6350"/>
                </a:moveTo>
                <a:lnTo>
                  <a:pt x="6350" y="231080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Three lineages survive and include coelacanths (Actinistia), lungfishes (Dipnoi), and tetrapods</a:t>
            </a:r>
          </a:p>
          <a:p>
            <a:r>
              <a:rPr lang="en-US" altLang="en-US" smtClean="0"/>
              <a:t>Coelacanths were thought to have become extinct 75 million years ago, but a living coelacanth was caught off the coast of South Africa in 1938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34.19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682496"/>
            <a:ext cx="6620256" cy="349300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Chordates</a:t>
            </a:r>
            <a:endParaRPr lang="en-US" altLang="en-US" dirty="0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All chordates share a set of derived characters</a:t>
            </a:r>
          </a:p>
          <a:p>
            <a:r>
              <a:rPr lang="en-US" altLang="en-US" smtClean="0"/>
              <a:t>Some species have some of these traits only during embryonic development</a:t>
            </a:r>
          </a:p>
          <a:p>
            <a:r>
              <a:rPr lang="en-US" altLang="en-US" smtClean="0"/>
              <a:t>Four key characters of chordates</a:t>
            </a:r>
          </a:p>
          <a:p>
            <a:pPr lvl="1"/>
            <a:r>
              <a:rPr lang="en-US" altLang="en-US" smtClean="0"/>
              <a:t>Notochord</a:t>
            </a:r>
          </a:p>
          <a:p>
            <a:pPr lvl="1"/>
            <a:r>
              <a:rPr lang="en-US" altLang="en-US" smtClean="0"/>
              <a:t>Dorsal, hollow nerve cord</a:t>
            </a:r>
          </a:p>
          <a:p>
            <a:pPr lvl="1"/>
            <a:r>
              <a:rPr lang="en-US" altLang="en-US" smtClean="0"/>
              <a:t>Pharyngeal slits or clefts</a:t>
            </a:r>
          </a:p>
          <a:p>
            <a:pPr lvl="1"/>
            <a:r>
              <a:rPr lang="en-US" altLang="en-US" smtClean="0"/>
              <a:t>Muscular, post-anal tail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living lungfishes are all found in the Southern Hemisphere</a:t>
            </a:r>
          </a:p>
          <a:p>
            <a:r>
              <a:rPr lang="en-US" altLang="en-US" smtClean="0"/>
              <a:t>Though gills are the main organs for gas exchange, they can also surface to gulp air into their lungs</a:t>
            </a:r>
          </a:p>
          <a:p>
            <a:r>
              <a:rPr lang="en-US" altLang="en-US" smtClean="0"/>
              <a:t>The third surviving lineage of lobe-fins is tetrapods, a group that adapted to life on land</a:t>
            </a:r>
          </a:p>
          <a:p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altLang="en-US" smtClean="0"/>
              <a:t>Concept 34.4: Tetrapods are gnathostomes that have limbs</a:t>
            </a:r>
            <a:endParaRPr lang="en-US" altLang="en-US" dirty="0" smtClean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One of the most significant events in vertebrate history was when the fins of some lobe-fins evolved into the limbs and feet of tetrapods</a:t>
            </a:r>
          </a:p>
          <a:p>
            <a:r>
              <a:rPr lang="en-US" altLang="en-US" smtClean="0"/>
              <a:t>Tetrapods diversified greatly following the colonization of land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Derived Characters of Tetrapods</a:t>
            </a:r>
            <a:endParaRPr lang="en-US" altLang="en-US" dirty="0" smtClean="0"/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smtClean="0"/>
              <a:t>Tetrapods</a:t>
            </a:r>
            <a:r>
              <a:rPr lang="en-US" altLang="en-US" smtClean="0"/>
              <a:t> have some specific adaptations</a:t>
            </a:r>
          </a:p>
          <a:p>
            <a:pPr lvl="1"/>
            <a:r>
              <a:rPr lang="en-US" altLang="en-US" smtClean="0"/>
              <a:t>Four limbs and feet with digits</a:t>
            </a:r>
          </a:p>
          <a:p>
            <a:pPr lvl="1"/>
            <a:r>
              <a:rPr lang="en-US" altLang="en-US" smtClean="0"/>
              <a:t>A neck, which allows separate movement of the head</a:t>
            </a:r>
          </a:p>
          <a:p>
            <a:pPr lvl="1"/>
            <a:r>
              <a:rPr lang="en-US" altLang="en-US" smtClean="0"/>
              <a:t>Fusion of the pelvic girdle to the backbone</a:t>
            </a:r>
          </a:p>
          <a:p>
            <a:pPr lvl="1"/>
            <a:r>
              <a:rPr lang="en-US" altLang="en-US" smtClean="0"/>
              <a:t>The absence of gills (except some aquatic species)</a:t>
            </a:r>
          </a:p>
          <a:p>
            <a:pPr lvl="1"/>
            <a:r>
              <a:rPr lang="en-US" altLang="en-US" smtClean="0"/>
              <a:t>Ears for detecting airborne sounds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Origin of Tetrapods</a:t>
            </a:r>
            <a:endParaRPr lang="en-US" altLang="en-US" dirty="0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Tiktaalik</a:t>
            </a:r>
            <a:r>
              <a:rPr lang="en-US" altLang="en-US" smtClean="0"/>
              <a:t>, nicknamed a </a:t>
            </a:r>
            <a:r>
              <a:rPr lang="ja-JP" altLang="en-US" smtClean="0"/>
              <a:t>“</a:t>
            </a:r>
            <a:r>
              <a:rPr lang="en-US" altLang="ja-JP" smtClean="0"/>
              <a:t>fishapod,</a:t>
            </a:r>
            <a:r>
              <a:rPr lang="ja-JP" altLang="en-US" smtClean="0"/>
              <a:t>”</a:t>
            </a:r>
            <a:r>
              <a:rPr lang="en-US" altLang="ja-JP" smtClean="0"/>
              <a:t> shows both fish and tetrapod characteristics</a:t>
            </a:r>
          </a:p>
          <a:p>
            <a:r>
              <a:rPr lang="en-US" altLang="en-US" smtClean="0"/>
              <a:t>Traits </a:t>
            </a:r>
            <a:r>
              <a:rPr lang="en-US" smtClean="0"/>
              <a:t>it shares</a:t>
            </a:r>
            <a:r>
              <a:rPr lang="en-US" altLang="en-US" smtClean="0"/>
              <a:t> with fish include fins, gills, lungs, and scales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Traits </a:t>
            </a:r>
            <a:r>
              <a:rPr lang="en-US" dirty="0" smtClean="0"/>
              <a:t>shared </a:t>
            </a:r>
            <a:r>
              <a:rPr lang="en-US" altLang="en-US" dirty="0" smtClean="0"/>
              <a:t>with </a:t>
            </a:r>
            <a:r>
              <a:rPr lang="en-US" altLang="en-US" dirty="0" err="1" smtClean="0"/>
              <a:t>tetrapods</a:t>
            </a:r>
            <a:r>
              <a:rPr lang="en-US" altLang="en-US" dirty="0" smtClean="0"/>
              <a:t> </a:t>
            </a:r>
            <a:r>
              <a:rPr lang="en-US" dirty="0" smtClean="0"/>
              <a:t>but not fish </a:t>
            </a:r>
            <a:r>
              <a:rPr lang="en-US" altLang="en-US" dirty="0" smtClean="0"/>
              <a:t>include</a:t>
            </a:r>
          </a:p>
          <a:p>
            <a:pPr lvl="1"/>
            <a:r>
              <a:rPr lang="en-US" altLang="en-US" dirty="0" smtClean="0"/>
              <a:t>Ribs to breathe air and support its body</a:t>
            </a:r>
          </a:p>
          <a:p>
            <a:pPr lvl="1"/>
            <a:r>
              <a:rPr lang="en-US" altLang="en-US" dirty="0" smtClean="0"/>
              <a:t>A neck and shoulders, allowing movement of the head</a:t>
            </a:r>
          </a:p>
          <a:p>
            <a:pPr lvl="1"/>
            <a:r>
              <a:rPr lang="en-US" altLang="en-US" dirty="0" smtClean="0"/>
              <a:t>Front fins with the bone pattern of a tetrapod limb</a:t>
            </a:r>
          </a:p>
          <a:p>
            <a:pPr lvl="1"/>
            <a:r>
              <a:rPr lang="en-US" altLang="en-US" dirty="0" smtClean="0"/>
              <a:t>Pelvis and rear fin </a:t>
            </a:r>
            <a:r>
              <a:rPr lang="en-US" dirty="0" smtClean="0"/>
              <a:t>that are</a:t>
            </a:r>
            <a:r>
              <a:rPr lang="en-US" altLang="en-US" dirty="0" smtClean="0"/>
              <a:t> larger and more robust than </a:t>
            </a:r>
            <a:r>
              <a:rPr lang="en-US" dirty="0" smtClean="0"/>
              <a:t>those </a:t>
            </a:r>
            <a:r>
              <a:rPr lang="en-US" altLang="en-US" dirty="0" smtClean="0"/>
              <a:t>found in fish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"/>
          <a:stretch>
            <a:fillRect/>
          </a:stretch>
        </p:blipFill>
        <p:spPr>
          <a:xfrm>
            <a:off x="298704" y="347472"/>
            <a:ext cx="8546592" cy="61630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34.20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28161" y="1142205"/>
            <a:ext cx="17440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Shoulder bones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47099" y="1805780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Head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76945" y="2501105"/>
            <a:ext cx="10002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Humerus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12496" y="3145630"/>
            <a:ext cx="67967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Elbow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47446" y="3428205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Ulna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8046807" y="2878930"/>
            <a:ext cx="803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“Wrist”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247736" y="3655217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Radius</a:t>
            </a:r>
          </a:p>
        </p:txBody>
      </p:sp>
      <p:sp>
        <p:nvSpPr>
          <p:cNvPr id="30" name="Freeform 29"/>
          <p:cNvSpPr/>
          <p:nvPr/>
        </p:nvSpPr>
        <p:spPr>
          <a:xfrm>
            <a:off x="1338270" y="3074182"/>
            <a:ext cx="798095" cy="263423"/>
          </a:xfrm>
          <a:custGeom>
            <a:avLst/>
            <a:gdLst>
              <a:gd name="connsiteX0" fmla="*/ 791745 w 798095"/>
              <a:gd name="connsiteY0" fmla="*/ 257073 h 263423"/>
              <a:gd name="connsiteX1" fmla="*/ 6350 w 798095"/>
              <a:gd name="connsiteY1" fmla="*/ 6350 h 2634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8095" h="263423">
                <a:moveTo>
                  <a:pt x="791745" y="257073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2520336" y="2033861"/>
            <a:ext cx="465010" cy="650024"/>
          </a:xfrm>
          <a:custGeom>
            <a:avLst/>
            <a:gdLst>
              <a:gd name="connsiteX0" fmla="*/ 458660 w 465010"/>
              <a:gd name="connsiteY0" fmla="*/ 643674 h 650024"/>
              <a:gd name="connsiteX1" fmla="*/ 6350 w 465010"/>
              <a:gd name="connsiteY1" fmla="*/ 6350 h 650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5010" h="650024">
                <a:moveTo>
                  <a:pt x="458660" y="643674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2520336" y="2442484"/>
            <a:ext cx="558406" cy="733805"/>
          </a:xfrm>
          <a:custGeom>
            <a:avLst/>
            <a:gdLst>
              <a:gd name="connsiteX0" fmla="*/ 212458 w 558406"/>
              <a:gd name="connsiteY0" fmla="*/ 574662 h 733805"/>
              <a:gd name="connsiteX1" fmla="*/ 6350 w 558406"/>
              <a:gd name="connsiteY1" fmla="*/ 6350 h 733805"/>
              <a:gd name="connsiteX2" fmla="*/ 552056 w 558406"/>
              <a:gd name="connsiteY2" fmla="*/ 727455 h 7338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58406" h="733805">
                <a:moveTo>
                  <a:pt x="212458" y="574662"/>
                </a:moveTo>
                <a:lnTo>
                  <a:pt x="6350" y="6350"/>
                </a:lnTo>
                <a:lnTo>
                  <a:pt x="552056" y="727455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3817425" y="1376459"/>
            <a:ext cx="1006030" cy="1744662"/>
          </a:xfrm>
          <a:custGeom>
            <a:avLst/>
            <a:gdLst>
              <a:gd name="connsiteX0" fmla="*/ 6350 w 1006030"/>
              <a:gd name="connsiteY0" fmla="*/ 855357 h 1744662"/>
              <a:gd name="connsiteX1" fmla="*/ 70027 w 1006030"/>
              <a:gd name="connsiteY1" fmla="*/ 6350 h 1744662"/>
              <a:gd name="connsiteX2" fmla="*/ 999680 w 1006030"/>
              <a:gd name="connsiteY2" fmla="*/ 1738312 h 17446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6030" h="1744662">
                <a:moveTo>
                  <a:pt x="6350" y="855357"/>
                </a:moveTo>
                <a:lnTo>
                  <a:pt x="70027" y="6350"/>
                </a:lnTo>
                <a:lnTo>
                  <a:pt x="999680" y="1738312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485913" y="3444539"/>
            <a:ext cx="25400" cy="437210"/>
          </a:xfrm>
          <a:custGeom>
            <a:avLst/>
            <a:gdLst>
              <a:gd name="connsiteX0" fmla="*/ 6350 w 25400"/>
              <a:gd name="connsiteY0" fmla="*/ 6350 h 437210"/>
              <a:gd name="connsiteX1" fmla="*/ 6350 w 25400"/>
              <a:gd name="connsiteY1" fmla="*/ 430860 h 4372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37210">
                <a:moveTo>
                  <a:pt x="6350" y="6350"/>
                </a:moveTo>
                <a:lnTo>
                  <a:pt x="6350" y="43086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7128556" y="3189231"/>
            <a:ext cx="506501" cy="109016"/>
          </a:xfrm>
          <a:custGeom>
            <a:avLst/>
            <a:gdLst>
              <a:gd name="connsiteX0" fmla="*/ 500151 w 506501"/>
              <a:gd name="connsiteY0" fmla="*/ 6350 h 109016"/>
              <a:gd name="connsiteX1" fmla="*/ 6350 w 506501"/>
              <a:gd name="connsiteY1" fmla="*/ 102666 h 1090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6501" h="109016">
                <a:moveTo>
                  <a:pt x="500151" y="6350"/>
                </a:moveTo>
                <a:lnTo>
                  <a:pt x="6350" y="102666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7697377" y="2634152"/>
            <a:ext cx="148577" cy="396544"/>
          </a:xfrm>
          <a:custGeom>
            <a:avLst/>
            <a:gdLst>
              <a:gd name="connsiteX0" fmla="*/ 142227 w 148577"/>
              <a:gd name="connsiteY0" fmla="*/ 6350 h 396544"/>
              <a:gd name="connsiteX1" fmla="*/ 6350 w 148577"/>
              <a:gd name="connsiteY1" fmla="*/ 390194 h 3965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8577" h="396544">
                <a:moveTo>
                  <a:pt x="142227" y="6350"/>
                </a:moveTo>
                <a:lnTo>
                  <a:pt x="6350" y="390194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7204325" y="3200534"/>
            <a:ext cx="824090" cy="375031"/>
          </a:xfrm>
          <a:custGeom>
            <a:avLst/>
            <a:gdLst>
              <a:gd name="connsiteX0" fmla="*/ 6350 w 824090"/>
              <a:gd name="connsiteY0" fmla="*/ 368680 h 375031"/>
              <a:gd name="connsiteX1" fmla="*/ 817740 w 824090"/>
              <a:gd name="connsiteY1" fmla="*/ 6350 h 3750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24090" h="375031">
                <a:moveTo>
                  <a:pt x="6350" y="368680"/>
                </a:moveTo>
                <a:lnTo>
                  <a:pt x="81774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8155834" y="3085447"/>
            <a:ext cx="81140" cy="233908"/>
          </a:xfrm>
          <a:custGeom>
            <a:avLst/>
            <a:gdLst>
              <a:gd name="connsiteX0" fmla="*/ 74790 w 81140"/>
              <a:gd name="connsiteY0" fmla="*/ 6350 h 233908"/>
              <a:gd name="connsiteX1" fmla="*/ 6350 w 81140"/>
              <a:gd name="connsiteY1" fmla="*/ 227558 h 233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1140" h="233908">
                <a:moveTo>
                  <a:pt x="74790" y="6350"/>
                </a:moveTo>
                <a:lnTo>
                  <a:pt x="6350" y="227558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7795002" y="3408547"/>
            <a:ext cx="25400" cy="296189"/>
          </a:xfrm>
          <a:custGeom>
            <a:avLst/>
            <a:gdLst>
              <a:gd name="connsiteX0" fmla="*/ 6350 w 25400"/>
              <a:gd name="connsiteY0" fmla="*/ 6350 h 296189"/>
              <a:gd name="connsiteX1" fmla="*/ 6350 w 25400"/>
              <a:gd name="connsiteY1" fmla="*/ 289839 h 296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96189">
                <a:moveTo>
                  <a:pt x="6350" y="6350"/>
                </a:moveTo>
                <a:lnTo>
                  <a:pt x="6350" y="289839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40869" y="1957388"/>
            <a:ext cx="550069" cy="854868"/>
          </a:xfrm>
          <a:custGeom>
            <a:avLst/>
            <a:gdLst>
              <a:gd name="connsiteX0" fmla="*/ 0 w 550069"/>
              <a:gd name="connsiteY0" fmla="*/ 0 h 854868"/>
              <a:gd name="connsiteX1" fmla="*/ 550069 w 550069"/>
              <a:gd name="connsiteY1" fmla="*/ 854868 h 8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069" h="854868">
                <a:moveTo>
                  <a:pt x="0" y="0"/>
                </a:moveTo>
                <a:lnTo>
                  <a:pt x="550069" y="854868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6337095" y="5113496"/>
            <a:ext cx="2260675" cy="1353324"/>
          </a:xfrm>
          <a:custGeom>
            <a:avLst/>
            <a:gdLst>
              <a:gd name="connsiteX0" fmla="*/ 0 w 2260675"/>
              <a:gd name="connsiteY0" fmla="*/ 1353324 h 1353324"/>
              <a:gd name="connsiteX1" fmla="*/ 2260675 w 2260675"/>
              <a:gd name="connsiteY1" fmla="*/ 1353324 h 1353324"/>
              <a:gd name="connsiteX2" fmla="*/ 2260675 w 2260675"/>
              <a:gd name="connsiteY2" fmla="*/ 0 h 1353324"/>
              <a:gd name="connsiteX3" fmla="*/ 0 w 2260675"/>
              <a:gd name="connsiteY3" fmla="*/ 0 h 1353324"/>
              <a:gd name="connsiteX4" fmla="*/ 0 w 2260675"/>
              <a:gd name="connsiteY4" fmla="*/ 1353324 h 13533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60675" h="1353324">
                <a:moveTo>
                  <a:pt x="0" y="1353324"/>
                </a:moveTo>
                <a:lnTo>
                  <a:pt x="2260675" y="1353324"/>
                </a:lnTo>
                <a:lnTo>
                  <a:pt x="2260675" y="0"/>
                </a:lnTo>
                <a:lnTo>
                  <a:pt x="0" y="0"/>
                </a:lnTo>
                <a:lnTo>
                  <a:pt x="0" y="1353324"/>
                </a:lnTo>
              </a:path>
            </a:pathLst>
          </a:custGeom>
          <a:solidFill>
            <a:srgbClr val="FFF98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4408816" y="4519479"/>
            <a:ext cx="1803501" cy="594017"/>
          </a:xfrm>
          <a:custGeom>
            <a:avLst/>
            <a:gdLst>
              <a:gd name="connsiteX0" fmla="*/ 1803501 w 1803501"/>
              <a:gd name="connsiteY0" fmla="*/ 0 h 594017"/>
              <a:gd name="connsiteX1" fmla="*/ 0 w 1803501"/>
              <a:gd name="connsiteY1" fmla="*/ 0 h 594017"/>
              <a:gd name="connsiteX2" fmla="*/ 0 w 1803501"/>
              <a:gd name="connsiteY2" fmla="*/ 594017 h 594017"/>
              <a:gd name="connsiteX3" fmla="*/ 1803501 w 1803501"/>
              <a:gd name="connsiteY3" fmla="*/ 594017 h 594017"/>
              <a:gd name="connsiteX4" fmla="*/ 1803501 w 1803501"/>
              <a:gd name="connsiteY4" fmla="*/ 0 h 5940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03501" h="594017">
                <a:moveTo>
                  <a:pt x="1803501" y="0"/>
                </a:moveTo>
                <a:lnTo>
                  <a:pt x="0" y="0"/>
                </a:lnTo>
                <a:lnTo>
                  <a:pt x="0" y="594017"/>
                </a:lnTo>
                <a:lnTo>
                  <a:pt x="1803501" y="594017"/>
                </a:lnTo>
                <a:lnTo>
                  <a:pt x="1803501" y="0"/>
                </a:lnTo>
              </a:path>
            </a:pathLst>
          </a:custGeom>
          <a:solidFill>
            <a:srgbClr val="80D6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4408829" y="5113496"/>
            <a:ext cx="1803501" cy="1351736"/>
          </a:xfrm>
          <a:custGeom>
            <a:avLst/>
            <a:gdLst>
              <a:gd name="connsiteX0" fmla="*/ 0 w 1803501"/>
              <a:gd name="connsiteY0" fmla="*/ 1351736 h 1351736"/>
              <a:gd name="connsiteX1" fmla="*/ 1803501 w 1803501"/>
              <a:gd name="connsiteY1" fmla="*/ 1351736 h 1351736"/>
              <a:gd name="connsiteX2" fmla="*/ 1803501 w 1803501"/>
              <a:gd name="connsiteY2" fmla="*/ 0 h 1351736"/>
              <a:gd name="connsiteX3" fmla="*/ 0 w 1803501"/>
              <a:gd name="connsiteY3" fmla="*/ 0 h 1351736"/>
              <a:gd name="connsiteX4" fmla="*/ 0 w 1803501"/>
              <a:gd name="connsiteY4" fmla="*/ 1351736 h 13517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03501" h="1351736">
                <a:moveTo>
                  <a:pt x="0" y="1351736"/>
                </a:moveTo>
                <a:lnTo>
                  <a:pt x="1803501" y="1351736"/>
                </a:lnTo>
                <a:lnTo>
                  <a:pt x="1803501" y="0"/>
                </a:lnTo>
                <a:lnTo>
                  <a:pt x="0" y="0"/>
                </a:lnTo>
                <a:lnTo>
                  <a:pt x="0" y="1351736"/>
                </a:lnTo>
              </a:path>
            </a:pathLst>
          </a:custGeom>
          <a:solidFill>
            <a:srgbClr val="A6E3F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6337083" y="4519479"/>
            <a:ext cx="2260675" cy="594017"/>
          </a:xfrm>
          <a:custGeom>
            <a:avLst/>
            <a:gdLst>
              <a:gd name="connsiteX0" fmla="*/ 2260675 w 2260675"/>
              <a:gd name="connsiteY0" fmla="*/ 0 h 594017"/>
              <a:gd name="connsiteX1" fmla="*/ 0 w 2260675"/>
              <a:gd name="connsiteY1" fmla="*/ 0 h 594017"/>
              <a:gd name="connsiteX2" fmla="*/ 0 w 2260675"/>
              <a:gd name="connsiteY2" fmla="*/ 594017 h 594017"/>
              <a:gd name="connsiteX3" fmla="*/ 2260675 w 2260675"/>
              <a:gd name="connsiteY3" fmla="*/ 594017 h 594017"/>
              <a:gd name="connsiteX4" fmla="*/ 2260675 w 2260675"/>
              <a:gd name="connsiteY4" fmla="*/ 0 h 5940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60675" h="594017">
                <a:moveTo>
                  <a:pt x="2260675" y="0"/>
                </a:moveTo>
                <a:lnTo>
                  <a:pt x="0" y="0"/>
                </a:lnTo>
                <a:lnTo>
                  <a:pt x="0" y="594017"/>
                </a:lnTo>
                <a:lnTo>
                  <a:pt x="2260675" y="594017"/>
                </a:lnTo>
                <a:lnTo>
                  <a:pt x="2260675" y="0"/>
                </a:lnTo>
              </a:path>
            </a:pathLst>
          </a:custGeom>
          <a:solidFill>
            <a:srgbClr val="FCC94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2799362" y="1651837"/>
            <a:ext cx="640080" cy="281724"/>
          </a:xfrm>
          <a:custGeom>
            <a:avLst/>
            <a:gdLst>
              <a:gd name="connsiteX0" fmla="*/ 600544 w 600544"/>
              <a:gd name="connsiteY0" fmla="*/ 281724 h 281724"/>
              <a:gd name="connsiteX1" fmla="*/ 0 w 600544"/>
              <a:gd name="connsiteY1" fmla="*/ 281724 h 281724"/>
              <a:gd name="connsiteX2" fmla="*/ 0 w 600544"/>
              <a:gd name="connsiteY2" fmla="*/ 0 h 281724"/>
              <a:gd name="connsiteX3" fmla="*/ 600544 w 600544"/>
              <a:gd name="connsiteY3" fmla="*/ 0 h 281724"/>
              <a:gd name="connsiteX4" fmla="*/ 600544 w 600544"/>
              <a:gd name="connsiteY4" fmla="*/ 281724 h 281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00544" h="281724">
                <a:moveTo>
                  <a:pt x="600544" y="281724"/>
                </a:moveTo>
                <a:lnTo>
                  <a:pt x="0" y="281724"/>
                </a:lnTo>
                <a:lnTo>
                  <a:pt x="0" y="0"/>
                </a:lnTo>
                <a:lnTo>
                  <a:pt x="600544" y="0"/>
                </a:lnTo>
                <a:lnTo>
                  <a:pt x="600544" y="281724"/>
                </a:lnTo>
              </a:path>
            </a:pathLst>
          </a:custGeom>
          <a:solidFill>
            <a:srgbClr val="FFF98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77276" y="1626556"/>
            <a:ext cx="787501" cy="281724"/>
            <a:chOff x="7877276" y="1626556"/>
            <a:chExt cx="787501" cy="281724"/>
          </a:xfrm>
        </p:grpSpPr>
        <p:sp>
          <p:nvSpPr>
            <p:cNvPr id="47" name="Freeform 3"/>
            <p:cNvSpPr/>
            <p:nvPr/>
          </p:nvSpPr>
          <p:spPr>
            <a:xfrm>
              <a:off x="7877276" y="1626556"/>
              <a:ext cx="787501" cy="281724"/>
            </a:xfrm>
            <a:custGeom>
              <a:avLst/>
              <a:gdLst>
                <a:gd name="connsiteX0" fmla="*/ 787501 w 787501"/>
                <a:gd name="connsiteY0" fmla="*/ 281724 h 281724"/>
                <a:gd name="connsiteX1" fmla="*/ 0 w 787501"/>
                <a:gd name="connsiteY1" fmla="*/ 281724 h 281724"/>
                <a:gd name="connsiteX2" fmla="*/ 0 w 787501"/>
                <a:gd name="connsiteY2" fmla="*/ 0 h 281724"/>
                <a:gd name="connsiteX3" fmla="*/ 787501 w 787501"/>
                <a:gd name="connsiteY3" fmla="*/ 0 h 281724"/>
                <a:gd name="connsiteX4" fmla="*/ 787501 w 787501"/>
                <a:gd name="connsiteY4" fmla="*/ 281724 h 28172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787501" h="281724">
                  <a:moveTo>
                    <a:pt x="787501" y="281724"/>
                  </a:moveTo>
                  <a:lnTo>
                    <a:pt x="0" y="281724"/>
                  </a:lnTo>
                  <a:lnTo>
                    <a:pt x="0" y="0"/>
                  </a:lnTo>
                  <a:lnTo>
                    <a:pt x="787501" y="0"/>
                  </a:lnTo>
                  <a:lnTo>
                    <a:pt x="787501" y="281724"/>
                  </a:lnTo>
                </a:path>
              </a:pathLst>
            </a:custGeom>
            <a:solidFill>
              <a:srgbClr val="A6E3FA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58" name="TextBox 57"/>
            <p:cNvSpPr txBox="1">
              <a:spLocks noChangeArrowheads="1"/>
            </p:cNvSpPr>
            <p:nvPr/>
          </p:nvSpPr>
          <p:spPr bwMode="auto">
            <a:xfrm>
              <a:off x="7905542" y="1639178"/>
              <a:ext cx="730969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Scales</a:t>
              </a:r>
            </a:p>
          </p:txBody>
        </p:sp>
      </p:grp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710924" y="4572791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Fish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</a:rPr>
              <a:t>Characters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Box 17"/>
          <p:cNvSpPr txBox="1">
            <a:spLocks noChangeArrowheads="1"/>
          </p:cNvSpPr>
          <p:nvPr/>
        </p:nvSpPr>
        <p:spPr bwMode="auto">
          <a:xfrm>
            <a:off x="4495329" y="5137942"/>
            <a:ext cx="7309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Scales</a:t>
            </a:r>
          </a:p>
        </p:txBody>
      </p:sp>
      <p:sp>
        <p:nvSpPr>
          <p:cNvPr id="62" name="TextBox 18"/>
          <p:cNvSpPr txBox="1">
            <a:spLocks noChangeArrowheads="1"/>
          </p:cNvSpPr>
          <p:nvPr/>
        </p:nvSpPr>
        <p:spPr bwMode="auto">
          <a:xfrm>
            <a:off x="4495329" y="5391942"/>
            <a:ext cx="4744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Fins</a:t>
            </a:r>
          </a:p>
        </p:txBody>
      </p:sp>
      <p:sp>
        <p:nvSpPr>
          <p:cNvPr id="63" name="TextBox 19"/>
          <p:cNvSpPr txBox="1">
            <a:spLocks noChangeArrowheads="1"/>
          </p:cNvSpPr>
          <p:nvPr/>
        </p:nvSpPr>
        <p:spPr bwMode="auto">
          <a:xfrm>
            <a:off x="4495329" y="5645942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Gills and lungs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7001690" y="4159025"/>
            <a:ext cx="1361947" cy="281711"/>
            <a:chOff x="7001690" y="4159025"/>
            <a:chExt cx="1361947" cy="281711"/>
          </a:xfrm>
        </p:grpSpPr>
        <p:sp>
          <p:nvSpPr>
            <p:cNvPr id="45" name="Freeform 3"/>
            <p:cNvSpPr/>
            <p:nvPr/>
          </p:nvSpPr>
          <p:spPr>
            <a:xfrm>
              <a:off x="7001690" y="4159025"/>
              <a:ext cx="1361947" cy="281711"/>
            </a:xfrm>
            <a:custGeom>
              <a:avLst/>
              <a:gdLst>
                <a:gd name="connsiteX0" fmla="*/ 1361947 w 1361947"/>
                <a:gd name="connsiteY0" fmla="*/ 281711 h 281711"/>
                <a:gd name="connsiteX1" fmla="*/ 0 w 1361947"/>
                <a:gd name="connsiteY1" fmla="*/ 281711 h 281711"/>
                <a:gd name="connsiteX2" fmla="*/ 0 w 1361947"/>
                <a:gd name="connsiteY2" fmla="*/ 0 h 281711"/>
                <a:gd name="connsiteX3" fmla="*/ 1361947 w 1361947"/>
                <a:gd name="connsiteY3" fmla="*/ 0 h 281711"/>
                <a:gd name="connsiteX4" fmla="*/ 1361947 w 1361947"/>
                <a:gd name="connsiteY4" fmla="*/ 281711 h 28171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361947" h="281711">
                  <a:moveTo>
                    <a:pt x="1361947" y="281711"/>
                  </a:moveTo>
                  <a:lnTo>
                    <a:pt x="0" y="281711"/>
                  </a:lnTo>
                  <a:lnTo>
                    <a:pt x="0" y="0"/>
                  </a:lnTo>
                  <a:lnTo>
                    <a:pt x="1361947" y="0"/>
                  </a:lnTo>
                  <a:lnTo>
                    <a:pt x="1361947" y="281711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65" name="TextBox 29"/>
            <p:cNvSpPr txBox="1">
              <a:spLocks noChangeArrowheads="1"/>
            </p:cNvSpPr>
            <p:nvPr/>
          </p:nvSpPr>
          <p:spPr bwMode="auto">
            <a:xfrm>
              <a:off x="7009402" y="4171640"/>
              <a:ext cx="1346522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Fin skeleton</a:t>
              </a:r>
            </a:p>
          </p:txBody>
        </p:sp>
      </p:grpSp>
      <p:sp>
        <p:nvSpPr>
          <p:cNvPr id="66" name="TextBox 30"/>
          <p:cNvSpPr txBox="1">
            <a:spLocks noChangeArrowheads="1"/>
          </p:cNvSpPr>
          <p:nvPr/>
        </p:nvSpPr>
        <p:spPr bwMode="auto">
          <a:xfrm>
            <a:off x="6863574" y="4566442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Tetrapod</a:t>
            </a:r>
          </a:p>
          <a:p>
            <a:pPr algn="ctr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</a:rPr>
              <a:t>Characters</a:t>
            </a:r>
            <a:endParaRPr lang="en-US" sz="1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32"/>
          <p:cNvSpPr txBox="1">
            <a:spLocks noChangeArrowheads="1"/>
          </p:cNvSpPr>
          <p:nvPr/>
        </p:nvSpPr>
        <p:spPr bwMode="auto">
          <a:xfrm>
            <a:off x="6399694" y="5137942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Neck</a:t>
            </a:r>
          </a:p>
        </p:txBody>
      </p:sp>
      <p:sp>
        <p:nvSpPr>
          <p:cNvPr id="68" name="TextBox 33"/>
          <p:cNvSpPr txBox="1">
            <a:spLocks noChangeArrowheads="1"/>
          </p:cNvSpPr>
          <p:nvPr/>
        </p:nvSpPr>
        <p:spPr bwMode="auto">
          <a:xfrm>
            <a:off x="6399694" y="5391942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Ribs</a:t>
            </a:r>
          </a:p>
        </p:txBody>
      </p:sp>
      <p:sp>
        <p:nvSpPr>
          <p:cNvPr id="69" name="TextBox 34"/>
          <p:cNvSpPr txBox="1">
            <a:spLocks noChangeArrowheads="1"/>
          </p:cNvSpPr>
          <p:nvPr/>
        </p:nvSpPr>
        <p:spPr bwMode="auto">
          <a:xfrm>
            <a:off x="6399694" y="5645942"/>
            <a:ext cx="13465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Fin skeleton</a:t>
            </a:r>
          </a:p>
        </p:txBody>
      </p:sp>
      <p:sp>
        <p:nvSpPr>
          <p:cNvPr id="70" name="TextBox 35"/>
          <p:cNvSpPr txBox="1">
            <a:spLocks noChangeArrowheads="1"/>
          </p:cNvSpPr>
          <p:nvPr/>
        </p:nvSpPr>
        <p:spPr bwMode="auto">
          <a:xfrm>
            <a:off x="6399694" y="5899942"/>
            <a:ext cx="10002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Flat skull</a:t>
            </a:r>
          </a:p>
        </p:txBody>
      </p:sp>
      <p:sp>
        <p:nvSpPr>
          <p:cNvPr id="71" name="TextBox 36"/>
          <p:cNvSpPr txBox="1">
            <a:spLocks noChangeArrowheads="1"/>
          </p:cNvSpPr>
          <p:nvPr/>
        </p:nvSpPr>
        <p:spPr bwMode="auto">
          <a:xfrm>
            <a:off x="6399694" y="6153942"/>
            <a:ext cx="218008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</a:rPr>
              <a:t>Eyes on top of skull</a:t>
            </a:r>
          </a:p>
        </p:txBody>
      </p:sp>
      <p:sp>
        <p:nvSpPr>
          <p:cNvPr id="73" name="Freeform 72"/>
          <p:cNvSpPr/>
          <p:nvPr/>
        </p:nvSpPr>
        <p:spPr>
          <a:xfrm>
            <a:off x="1338270" y="3074661"/>
            <a:ext cx="798095" cy="263423"/>
          </a:xfrm>
          <a:custGeom>
            <a:avLst/>
            <a:gdLst>
              <a:gd name="connsiteX0" fmla="*/ 791745 w 798095"/>
              <a:gd name="connsiteY0" fmla="*/ 257073 h 263423"/>
              <a:gd name="connsiteX1" fmla="*/ 6350 w 798095"/>
              <a:gd name="connsiteY1" fmla="*/ 6350 h 2634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8095" h="263423">
                <a:moveTo>
                  <a:pt x="791745" y="257073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4" name="Freeform 3"/>
          <p:cNvSpPr/>
          <p:nvPr/>
        </p:nvSpPr>
        <p:spPr>
          <a:xfrm>
            <a:off x="2520336" y="2034340"/>
            <a:ext cx="465010" cy="650024"/>
          </a:xfrm>
          <a:custGeom>
            <a:avLst/>
            <a:gdLst>
              <a:gd name="connsiteX0" fmla="*/ 458660 w 465010"/>
              <a:gd name="connsiteY0" fmla="*/ 643674 h 650024"/>
              <a:gd name="connsiteX1" fmla="*/ 6350 w 465010"/>
              <a:gd name="connsiteY1" fmla="*/ 6350 h 650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5010" h="650024">
                <a:moveTo>
                  <a:pt x="458660" y="643674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5" name="Freeform 3"/>
          <p:cNvSpPr/>
          <p:nvPr/>
        </p:nvSpPr>
        <p:spPr>
          <a:xfrm>
            <a:off x="2520336" y="2442963"/>
            <a:ext cx="558406" cy="733805"/>
          </a:xfrm>
          <a:custGeom>
            <a:avLst/>
            <a:gdLst>
              <a:gd name="connsiteX0" fmla="*/ 212458 w 558406"/>
              <a:gd name="connsiteY0" fmla="*/ 574662 h 733805"/>
              <a:gd name="connsiteX1" fmla="*/ 6350 w 558406"/>
              <a:gd name="connsiteY1" fmla="*/ 6350 h 733805"/>
              <a:gd name="connsiteX2" fmla="*/ 552056 w 558406"/>
              <a:gd name="connsiteY2" fmla="*/ 727455 h 7338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58406" h="733805">
                <a:moveTo>
                  <a:pt x="212458" y="574662"/>
                </a:moveTo>
                <a:lnTo>
                  <a:pt x="6350" y="6350"/>
                </a:lnTo>
                <a:lnTo>
                  <a:pt x="552056" y="727455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6" name="Freeform 3"/>
          <p:cNvSpPr/>
          <p:nvPr/>
        </p:nvSpPr>
        <p:spPr>
          <a:xfrm>
            <a:off x="3817425" y="1376938"/>
            <a:ext cx="1006030" cy="1744662"/>
          </a:xfrm>
          <a:custGeom>
            <a:avLst/>
            <a:gdLst>
              <a:gd name="connsiteX0" fmla="*/ 6350 w 1006030"/>
              <a:gd name="connsiteY0" fmla="*/ 855357 h 1744662"/>
              <a:gd name="connsiteX1" fmla="*/ 70027 w 1006030"/>
              <a:gd name="connsiteY1" fmla="*/ 6350 h 1744662"/>
              <a:gd name="connsiteX2" fmla="*/ 999680 w 1006030"/>
              <a:gd name="connsiteY2" fmla="*/ 1738312 h 17446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6030" h="1744662">
                <a:moveTo>
                  <a:pt x="6350" y="855357"/>
                </a:moveTo>
                <a:lnTo>
                  <a:pt x="70027" y="6350"/>
                </a:lnTo>
                <a:lnTo>
                  <a:pt x="999680" y="1738312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7" name="Freeform 3"/>
          <p:cNvSpPr/>
          <p:nvPr/>
        </p:nvSpPr>
        <p:spPr>
          <a:xfrm>
            <a:off x="5485913" y="3445018"/>
            <a:ext cx="25400" cy="437210"/>
          </a:xfrm>
          <a:custGeom>
            <a:avLst/>
            <a:gdLst>
              <a:gd name="connsiteX0" fmla="*/ 6350 w 25400"/>
              <a:gd name="connsiteY0" fmla="*/ 6350 h 437210"/>
              <a:gd name="connsiteX1" fmla="*/ 6350 w 25400"/>
              <a:gd name="connsiteY1" fmla="*/ 430860 h 4372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37210">
                <a:moveTo>
                  <a:pt x="6350" y="6350"/>
                </a:moveTo>
                <a:lnTo>
                  <a:pt x="6350" y="43086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8" name="Freeform 3"/>
          <p:cNvSpPr/>
          <p:nvPr/>
        </p:nvSpPr>
        <p:spPr>
          <a:xfrm>
            <a:off x="7128556" y="3189710"/>
            <a:ext cx="506501" cy="109016"/>
          </a:xfrm>
          <a:custGeom>
            <a:avLst/>
            <a:gdLst>
              <a:gd name="connsiteX0" fmla="*/ 500151 w 506501"/>
              <a:gd name="connsiteY0" fmla="*/ 6350 h 109016"/>
              <a:gd name="connsiteX1" fmla="*/ 6350 w 506501"/>
              <a:gd name="connsiteY1" fmla="*/ 102666 h 1090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6501" h="109016">
                <a:moveTo>
                  <a:pt x="500151" y="6350"/>
                </a:moveTo>
                <a:lnTo>
                  <a:pt x="6350" y="102666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9" name="Freeform 3"/>
          <p:cNvSpPr/>
          <p:nvPr/>
        </p:nvSpPr>
        <p:spPr>
          <a:xfrm>
            <a:off x="7697377" y="2634631"/>
            <a:ext cx="148577" cy="396544"/>
          </a:xfrm>
          <a:custGeom>
            <a:avLst/>
            <a:gdLst>
              <a:gd name="connsiteX0" fmla="*/ 142227 w 148577"/>
              <a:gd name="connsiteY0" fmla="*/ 6350 h 396544"/>
              <a:gd name="connsiteX1" fmla="*/ 6350 w 148577"/>
              <a:gd name="connsiteY1" fmla="*/ 390194 h 3965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8577" h="396544">
                <a:moveTo>
                  <a:pt x="142227" y="6350"/>
                </a:moveTo>
                <a:lnTo>
                  <a:pt x="6350" y="390194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0" name="Freeform 3"/>
          <p:cNvSpPr/>
          <p:nvPr/>
        </p:nvSpPr>
        <p:spPr>
          <a:xfrm>
            <a:off x="7204325" y="3201013"/>
            <a:ext cx="824090" cy="375031"/>
          </a:xfrm>
          <a:custGeom>
            <a:avLst/>
            <a:gdLst>
              <a:gd name="connsiteX0" fmla="*/ 6350 w 824090"/>
              <a:gd name="connsiteY0" fmla="*/ 368680 h 375031"/>
              <a:gd name="connsiteX1" fmla="*/ 817740 w 824090"/>
              <a:gd name="connsiteY1" fmla="*/ 6350 h 3750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24090" h="375031">
                <a:moveTo>
                  <a:pt x="6350" y="368680"/>
                </a:moveTo>
                <a:lnTo>
                  <a:pt x="817740" y="635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1" name="Freeform 3"/>
          <p:cNvSpPr/>
          <p:nvPr/>
        </p:nvSpPr>
        <p:spPr>
          <a:xfrm>
            <a:off x="8155834" y="3085926"/>
            <a:ext cx="81140" cy="233908"/>
          </a:xfrm>
          <a:custGeom>
            <a:avLst/>
            <a:gdLst>
              <a:gd name="connsiteX0" fmla="*/ 74790 w 81140"/>
              <a:gd name="connsiteY0" fmla="*/ 6350 h 233908"/>
              <a:gd name="connsiteX1" fmla="*/ 6350 w 81140"/>
              <a:gd name="connsiteY1" fmla="*/ 227558 h 233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1140" h="233908">
                <a:moveTo>
                  <a:pt x="74790" y="6350"/>
                </a:moveTo>
                <a:lnTo>
                  <a:pt x="6350" y="227558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2" name="Freeform 3"/>
          <p:cNvSpPr/>
          <p:nvPr/>
        </p:nvSpPr>
        <p:spPr>
          <a:xfrm>
            <a:off x="7795002" y="3409026"/>
            <a:ext cx="25400" cy="296189"/>
          </a:xfrm>
          <a:custGeom>
            <a:avLst/>
            <a:gdLst>
              <a:gd name="connsiteX0" fmla="*/ 6350 w 25400"/>
              <a:gd name="connsiteY0" fmla="*/ 6350 h 296189"/>
              <a:gd name="connsiteX1" fmla="*/ 6350 w 25400"/>
              <a:gd name="connsiteY1" fmla="*/ 289839 h 296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96189">
                <a:moveTo>
                  <a:pt x="6350" y="6350"/>
                </a:moveTo>
                <a:lnTo>
                  <a:pt x="6350" y="289839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3140869" y="1957867"/>
            <a:ext cx="550069" cy="854868"/>
          </a:xfrm>
          <a:custGeom>
            <a:avLst/>
            <a:gdLst>
              <a:gd name="connsiteX0" fmla="*/ 0 w 550069"/>
              <a:gd name="connsiteY0" fmla="*/ 0 h 854868"/>
              <a:gd name="connsiteX1" fmla="*/ 550069 w 550069"/>
              <a:gd name="connsiteY1" fmla="*/ 854868 h 85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069" h="854868">
                <a:moveTo>
                  <a:pt x="0" y="0"/>
                </a:moveTo>
                <a:lnTo>
                  <a:pt x="550069" y="85486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02222" y="3874316"/>
            <a:ext cx="384048" cy="281736"/>
            <a:chOff x="5302222" y="3874316"/>
            <a:chExt cx="384048" cy="281736"/>
          </a:xfrm>
        </p:grpSpPr>
        <p:sp>
          <p:nvSpPr>
            <p:cNvPr id="49" name="Freeform 3"/>
            <p:cNvSpPr/>
            <p:nvPr/>
          </p:nvSpPr>
          <p:spPr>
            <a:xfrm>
              <a:off x="5302222" y="3874316"/>
              <a:ext cx="384048" cy="281736"/>
            </a:xfrm>
            <a:custGeom>
              <a:avLst/>
              <a:gdLst>
                <a:gd name="connsiteX0" fmla="*/ 360184 w 360184"/>
                <a:gd name="connsiteY0" fmla="*/ 281736 h 281736"/>
                <a:gd name="connsiteX1" fmla="*/ 0 w 360184"/>
                <a:gd name="connsiteY1" fmla="*/ 281736 h 281736"/>
                <a:gd name="connsiteX2" fmla="*/ 0 w 360184"/>
                <a:gd name="connsiteY2" fmla="*/ 0 h 281736"/>
                <a:gd name="connsiteX3" fmla="*/ 360184 w 360184"/>
                <a:gd name="connsiteY3" fmla="*/ 0 h 281736"/>
                <a:gd name="connsiteX4" fmla="*/ 360184 w 360184"/>
                <a:gd name="connsiteY4" fmla="*/ 281736 h 28173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60184" h="281736">
                  <a:moveTo>
                    <a:pt x="360184" y="281736"/>
                  </a:moveTo>
                  <a:lnTo>
                    <a:pt x="0" y="281736"/>
                  </a:lnTo>
                  <a:lnTo>
                    <a:pt x="0" y="0"/>
                  </a:lnTo>
                  <a:lnTo>
                    <a:pt x="360184" y="0"/>
                  </a:lnTo>
                  <a:lnTo>
                    <a:pt x="360184" y="281736"/>
                  </a:lnTo>
                </a:path>
              </a:pathLst>
            </a:custGeom>
            <a:solidFill>
              <a:srgbClr val="A6E3FA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84" name="TextBox 83"/>
            <p:cNvSpPr txBox="1">
              <a:spLocks noChangeArrowheads="1"/>
            </p:cNvSpPr>
            <p:nvPr/>
          </p:nvSpPr>
          <p:spPr bwMode="auto">
            <a:xfrm>
              <a:off x="5321122" y="3886944"/>
              <a:ext cx="346249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Fin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38273" y="1476531"/>
            <a:ext cx="566928" cy="281711"/>
            <a:chOff x="6138273" y="1476531"/>
            <a:chExt cx="566928" cy="281711"/>
          </a:xfrm>
        </p:grpSpPr>
        <p:sp>
          <p:nvSpPr>
            <p:cNvPr id="43" name="Freeform 3"/>
            <p:cNvSpPr/>
            <p:nvPr/>
          </p:nvSpPr>
          <p:spPr>
            <a:xfrm>
              <a:off x="6138273" y="1476531"/>
              <a:ext cx="566928" cy="281711"/>
            </a:xfrm>
            <a:custGeom>
              <a:avLst/>
              <a:gdLst>
                <a:gd name="connsiteX0" fmla="*/ 527342 w 527342"/>
                <a:gd name="connsiteY0" fmla="*/ 281711 h 281711"/>
                <a:gd name="connsiteX1" fmla="*/ 0 w 527342"/>
                <a:gd name="connsiteY1" fmla="*/ 281711 h 281711"/>
                <a:gd name="connsiteX2" fmla="*/ 0 w 527342"/>
                <a:gd name="connsiteY2" fmla="*/ 0 h 281711"/>
                <a:gd name="connsiteX3" fmla="*/ 527342 w 527342"/>
                <a:gd name="connsiteY3" fmla="*/ 0 h 281711"/>
                <a:gd name="connsiteX4" fmla="*/ 527342 w 527342"/>
                <a:gd name="connsiteY4" fmla="*/ 281711 h 28171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27342" h="281711">
                  <a:moveTo>
                    <a:pt x="527342" y="281711"/>
                  </a:moveTo>
                  <a:lnTo>
                    <a:pt x="0" y="281711"/>
                  </a:lnTo>
                  <a:lnTo>
                    <a:pt x="0" y="0"/>
                  </a:lnTo>
                  <a:lnTo>
                    <a:pt x="527342" y="0"/>
                  </a:lnTo>
                  <a:lnTo>
                    <a:pt x="527342" y="281711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85" name="TextBox 84"/>
            <p:cNvSpPr txBox="1">
              <a:spLocks noChangeArrowheads="1"/>
            </p:cNvSpPr>
            <p:nvPr/>
          </p:nvSpPr>
          <p:spPr bwMode="auto">
            <a:xfrm>
              <a:off x="6171669" y="1489146"/>
              <a:ext cx="500137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Ribs</a:t>
              </a:r>
            </a:p>
          </p:txBody>
        </p:sp>
      </p:grp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2843686" y="1664459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Neck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7138" y="2973464"/>
            <a:ext cx="1051560" cy="256480"/>
            <a:chOff x="247138" y="2973464"/>
            <a:chExt cx="1051560" cy="256480"/>
          </a:xfrm>
        </p:grpSpPr>
        <p:sp>
          <p:nvSpPr>
            <p:cNvPr id="50" name="Freeform 3"/>
            <p:cNvSpPr/>
            <p:nvPr/>
          </p:nvSpPr>
          <p:spPr>
            <a:xfrm>
              <a:off x="247138" y="2978260"/>
              <a:ext cx="1051560" cy="246888"/>
            </a:xfrm>
            <a:custGeom>
              <a:avLst/>
              <a:gdLst>
                <a:gd name="connsiteX0" fmla="*/ 1004239 w 1004239"/>
                <a:gd name="connsiteY0" fmla="*/ 217931 h 217932"/>
                <a:gd name="connsiteX1" fmla="*/ 0 w 1004239"/>
                <a:gd name="connsiteY1" fmla="*/ 217931 h 217932"/>
                <a:gd name="connsiteX2" fmla="*/ 0 w 1004239"/>
                <a:gd name="connsiteY2" fmla="*/ 0 h 217932"/>
                <a:gd name="connsiteX3" fmla="*/ 1004239 w 1004239"/>
                <a:gd name="connsiteY3" fmla="*/ 0 h 217932"/>
                <a:gd name="connsiteX4" fmla="*/ 1004239 w 1004239"/>
                <a:gd name="connsiteY4" fmla="*/ 217931 h 21793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004239" h="217932">
                  <a:moveTo>
                    <a:pt x="1004239" y="217931"/>
                  </a:moveTo>
                  <a:lnTo>
                    <a:pt x="0" y="217931"/>
                  </a:lnTo>
                  <a:lnTo>
                    <a:pt x="0" y="0"/>
                  </a:lnTo>
                  <a:lnTo>
                    <a:pt x="1004239" y="0"/>
                  </a:lnTo>
                  <a:lnTo>
                    <a:pt x="1004239" y="217931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87" name="TextBox 23"/>
            <p:cNvSpPr txBox="1">
              <a:spLocks noChangeArrowheads="1"/>
            </p:cNvSpPr>
            <p:nvPr/>
          </p:nvSpPr>
          <p:spPr bwMode="auto">
            <a:xfrm>
              <a:off x="272781" y="2973464"/>
              <a:ext cx="1000274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Flat skull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1889" y="2287858"/>
            <a:ext cx="2212848" cy="320040"/>
            <a:chOff x="303639" y="2287858"/>
            <a:chExt cx="2212848" cy="320040"/>
          </a:xfrm>
        </p:grpSpPr>
        <p:sp>
          <p:nvSpPr>
            <p:cNvPr id="39" name="Freeform 38"/>
            <p:cNvSpPr/>
            <p:nvPr/>
          </p:nvSpPr>
          <p:spPr>
            <a:xfrm>
              <a:off x="303639" y="2287858"/>
              <a:ext cx="2212848" cy="320040"/>
            </a:xfrm>
            <a:custGeom>
              <a:avLst/>
              <a:gdLst>
                <a:gd name="connsiteX0" fmla="*/ 2185593 w 2185593"/>
                <a:gd name="connsiteY0" fmla="*/ 281723 h 281724"/>
                <a:gd name="connsiteX1" fmla="*/ 0 w 2185593"/>
                <a:gd name="connsiteY1" fmla="*/ 281723 h 281724"/>
                <a:gd name="connsiteX2" fmla="*/ 0 w 2185593"/>
                <a:gd name="connsiteY2" fmla="*/ 0 h 281724"/>
                <a:gd name="connsiteX3" fmla="*/ 2185593 w 2185593"/>
                <a:gd name="connsiteY3" fmla="*/ 0 h 281724"/>
                <a:gd name="connsiteX4" fmla="*/ 2185593 w 2185593"/>
                <a:gd name="connsiteY4" fmla="*/ 281723 h 28172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185593" h="281724">
                  <a:moveTo>
                    <a:pt x="2185593" y="281723"/>
                  </a:moveTo>
                  <a:lnTo>
                    <a:pt x="0" y="281723"/>
                  </a:lnTo>
                  <a:lnTo>
                    <a:pt x="0" y="0"/>
                  </a:lnTo>
                  <a:lnTo>
                    <a:pt x="2185593" y="0"/>
                  </a:lnTo>
                  <a:lnTo>
                    <a:pt x="2185593" y="281723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88" name="TextBox 5"/>
            <p:cNvSpPr txBox="1">
              <a:spLocks noChangeArrowheads="1"/>
            </p:cNvSpPr>
            <p:nvPr/>
          </p:nvSpPr>
          <p:spPr bwMode="auto">
            <a:xfrm>
              <a:off x="320021" y="2319638"/>
              <a:ext cx="2180084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000000"/>
                  </a:solidFill>
                  <a:latin typeface="Arial"/>
                </a:rPr>
                <a:t>Eyes on top of skull</a:t>
              </a: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"/>
          <a:stretch>
            <a:fillRect/>
          </a:stretch>
        </p:blipFill>
        <p:spPr>
          <a:xfrm>
            <a:off x="298704" y="1228344"/>
            <a:ext cx="8546592" cy="44013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34.20a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237609" y="1243121"/>
            <a:ext cx="1843453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Shoulder bones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142238" y="2211495"/>
            <a:ext cx="59792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</a:rPr>
              <a:t>Head</a:t>
            </a:r>
          </a:p>
        </p:txBody>
      </p:sp>
      <p:sp>
        <p:nvSpPr>
          <p:cNvPr id="2" name="Freeform 1"/>
          <p:cNvSpPr/>
          <p:nvPr/>
        </p:nvSpPr>
        <p:spPr>
          <a:xfrm>
            <a:off x="1447800" y="3892550"/>
            <a:ext cx="1308100" cy="254000"/>
          </a:xfrm>
          <a:custGeom>
            <a:avLst/>
            <a:gdLst>
              <a:gd name="connsiteX0" fmla="*/ 0 w 1308100"/>
              <a:gd name="connsiteY0" fmla="*/ 0 h 254000"/>
              <a:gd name="connsiteX1" fmla="*/ 1308100 w 1308100"/>
              <a:gd name="connsiteY1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8100" h="254000">
                <a:moveTo>
                  <a:pt x="0" y="0"/>
                </a:moveTo>
                <a:lnTo>
                  <a:pt x="1308100" y="2540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136900" y="2940050"/>
            <a:ext cx="901700" cy="984250"/>
          </a:xfrm>
          <a:custGeom>
            <a:avLst/>
            <a:gdLst>
              <a:gd name="connsiteX0" fmla="*/ 438150 w 901700"/>
              <a:gd name="connsiteY0" fmla="*/ 774700 h 984250"/>
              <a:gd name="connsiteX1" fmla="*/ 0 w 901700"/>
              <a:gd name="connsiteY1" fmla="*/ 0 h 984250"/>
              <a:gd name="connsiteX2" fmla="*/ 901700 w 901700"/>
              <a:gd name="connsiteY2" fmla="*/ 984250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984250">
                <a:moveTo>
                  <a:pt x="438150" y="774700"/>
                </a:moveTo>
                <a:lnTo>
                  <a:pt x="0" y="0"/>
                </a:lnTo>
                <a:lnTo>
                  <a:pt x="901700" y="9842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3473450" y="2482850"/>
            <a:ext cx="444500" cy="774700"/>
          </a:xfrm>
          <a:custGeom>
            <a:avLst/>
            <a:gdLst>
              <a:gd name="connsiteX0" fmla="*/ 0 w 444500"/>
              <a:gd name="connsiteY0" fmla="*/ 0 h 774700"/>
              <a:gd name="connsiteX1" fmla="*/ 444500 w 444500"/>
              <a:gd name="connsiteY1" fmla="*/ 774700 h 774700"/>
              <a:gd name="connsiteX2" fmla="*/ 444500 w 444500"/>
              <a:gd name="connsiteY2" fmla="*/ 774700 h 774700"/>
              <a:gd name="connsiteX3" fmla="*/ 444500 w 444500"/>
              <a:gd name="connsiteY3" fmla="*/ 7747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774700">
                <a:moveTo>
                  <a:pt x="0" y="0"/>
                </a:moveTo>
                <a:lnTo>
                  <a:pt x="444500" y="774700"/>
                </a:lnTo>
                <a:lnTo>
                  <a:pt x="444500" y="774700"/>
                </a:lnTo>
                <a:lnTo>
                  <a:pt x="444500" y="7747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4146550" y="2273300"/>
            <a:ext cx="736600" cy="1155700"/>
          </a:xfrm>
          <a:custGeom>
            <a:avLst/>
            <a:gdLst>
              <a:gd name="connsiteX0" fmla="*/ 0 w 736600"/>
              <a:gd name="connsiteY0" fmla="*/ 0 h 1155700"/>
              <a:gd name="connsiteX1" fmla="*/ 736600 w 736600"/>
              <a:gd name="connsiteY1" fmla="*/ 11557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600" h="1155700">
                <a:moveTo>
                  <a:pt x="0" y="0"/>
                </a:moveTo>
                <a:lnTo>
                  <a:pt x="736600" y="115570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54600" y="1504950"/>
            <a:ext cx="1371600" cy="2330450"/>
          </a:xfrm>
          <a:custGeom>
            <a:avLst/>
            <a:gdLst>
              <a:gd name="connsiteX0" fmla="*/ 0 w 1371600"/>
              <a:gd name="connsiteY0" fmla="*/ 1136650 h 2330450"/>
              <a:gd name="connsiteX1" fmla="*/ 82550 w 1371600"/>
              <a:gd name="connsiteY1" fmla="*/ 0 h 2330450"/>
              <a:gd name="connsiteX2" fmla="*/ 1371600 w 1371600"/>
              <a:gd name="connsiteY2" fmla="*/ 2330450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2330450">
                <a:moveTo>
                  <a:pt x="0" y="1136650"/>
                </a:moveTo>
                <a:lnTo>
                  <a:pt x="82550" y="0"/>
                </a:lnTo>
                <a:lnTo>
                  <a:pt x="1371600" y="233045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7317581" y="4295775"/>
            <a:ext cx="4763" cy="583406"/>
          </a:xfrm>
          <a:custGeom>
            <a:avLst/>
            <a:gdLst>
              <a:gd name="connsiteX0" fmla="*/ 0 w 4763"/>
              <a:gd name="connsiteY0" fmla="*/ 0 h 583406"/>
              <a:gd name="connsiteX1" fmla="*/ 4763 w 4763"/>
              <a:gd name="connsiteY1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583406">
                <a:moveTo>
                  <a:pt x="0" y="0"/>
                </a:moveTo>
                <a:cubicBezTo>
                  <a:pt x="1588" y="194469"/>
                  <a:pt x="3175" y="388937"/>
                  <a:pt x="4763" y="583406"/>
                </a:cubicBez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9621" y="2774043"/>
            <a:ext cx="2454567" cy="381787"/>
            <a:chOff x="679621" y="2774043"/>
            <a:chExt cx="2454567" cy="381787"/>
          </a:xfrm>
        </p:grpSpPr>
        <p:sp>
          <p:nvSpPr>
            <p:cNvPr id="17" name="Freeform 16"/>
            <p:cNvSpPr/>
            <p:nvPr/>
          </p:nvSpPr>
          <p:spPr>
            <a:xfrm>
              <a:off x="679621" y="2774043"/>
              <a:ext cx="2454567" cy="381787"/>
            </a:xfrm>
            <a:custGeom>
              <a:avLst/>
              <a:gdLst>
                <a:gd name="connsiteX0" fmla="*/ 2454567 w 2454567"/>
                <a:gd name="connsiteY0" fmla="*/ 381787 h 381787"/>
                <a:gd name="connsiteX1" fmla="*/ 0 w 2454567"/>
                <a:gd name="connsiteY1" fmla="*/ 381787 h 381787"/>
                <a:gd name="connsiteX2" fmla="*/ 0 w 2454567"/>
                <a:gd name="connsiteY2" fmla="*/ 0 h 381787"/>
                <a:gd name="connsiteX3" fmla="*/ 2454567 w 2454567"/>
                <a:gd name="connsiteY3" fmla="*/ 0 h 381787"/>
                <a:gd name="connsiteX4" fmla="*/ 2454567 w 2454567"/>
                <a:gd name="connsiteY4" fmla="*/ 381787 h 38178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454567" h="381787">
                  <a:moveTo>
                    <a:pt x="2454567" y="381787"/>
                  </a:moveTo>
                  <a:lnTo>
                    <a:pt x="0" y="381787"/>
                  </a:lnTo>
                  <a:lnTo>
                    <a:pt x="0" y="0"/>
                  </a:lnTo>
                  <a:lnTo>
                    <a:pt x="2454567" y="0"/>
                  </a:lnTo>
                  <a:lnTo>
                    <a:pt x="2454567" y="381787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754345" y="2830284"/>
              <a:ext cx="230511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100"/>
                </a:lnSpc>
              </a:pPr>
              <a:r>
                <a:rPr lang="en-US" sz="1900" b="1" dirty="0">
                  <a:solidFill>
                    <a:srgbClr val="000000"/>
                  </a:solidFill>
                  <a:latin typeface="Arial"/>
                </a:rPr>
                <a:t>Eyes on top of skull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7921" y="1902543"/>
            <a:ext cx="660374" cy="381698"/>
            <a:chOff x="3787921" y="1902543"/>
            <a:chExt cx="660374" cy="381698"/>
          </a:xfrm>
        </p:grpSpPr>
        <p:sp>
          <p:nvSpPr>
            <p:cNvPr id="20" name="Freeform 3"/>
            <p:cNvSpPr/>
            <p:nvPr/>
          </p:nvSpPr>
          <p:spPr>
            <a:xfrm>
              <a:off x="3787921" y="1902543"/>
              <a:ext cx="660374" cy="381698"/>
            </a:xfrm>
            <a:custGeom>
              <a:avLst/>
              <a:gdLst>
                <a:gd name="connsiteX0" fmla="*/ 660374 w 660374"/>
                <a:gd name="connsiteY0" fmla="*/ 381698 h 381698"/>
                <a:gd name="connsiteX1" fmla="*/ 0 w 660374"/>
                <a:gd name="connsiteY1" fmla="*/ 381698 h 381698"/>
                <a:gd name="connsiteX2" fmla="*/ 0 w 660374"/>
                <a:gd name="connsiteY2" fmla="*/ 0 h 381698"/>
                <a:gd name="connsiteX3" fmla="*/ 660374 w 660374"/>
                <a:gd name="connsiteY3" fmla="*/ 0 h 381698"/>
                <a:gd name="connsiteX4" fmla="*/ 660374 w 660374"/>
                <a:gd name="connsiteY4" fmla="*/ 381698 h 3816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660374" h="381698">
                  <a:moveTo>
                    <a:pt x="660374" y="381698"/>
                  </a:moveTo>
                  <a:lnTo>
                    <a:pt x="0" y="381698"/>
                  </a:lnTo>
                  <a:lnTo>
                    <a:pt x="0" y="0"/>
                  </a:lnTo>
                  <a:lnTo>
                    <a:pt x="660374" y="0"/>
                  </a:lnTo>
                  <a:lnTo>
                    <a:pt x="660374" y="381698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3825560" y="1958740"/>
              <a:ext cx="585097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100"/>
                </a:lnSpc>
              </a:pPr>
              <a:r>
                <a:rPr lang="en-US" sz="1900" b="1">
                  <a:solidFill>
                    <a:srgbClr val="000000"/>
                  </a:solidFill>
                  <a:latin typeface="Arial"/>
                </a:rPr>
                <a:t>Neck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79913" y="4876413"/>
            <a:ext cx="488137" cy="381787"/>
            <a:chOff x="7079913" y="4876413"/>
            <a:chExt cx="488137" cy="381787"/>
          </a:xfrm>
        </p:grpSpPr>
        <p:sp>
          <p:nvSpPr>
            <p:cNvPr id="23" name="Freeform 3"/>
            <p:cNvSpPr/>
            <p:nvPr/>
          </p:nvSpPr>
          <p:spPr>
            <a:xfrm>
              <a:off x="7079913" y="4876413"/>
              <a:ext cx="488137" cy="381787"/>
            </a:xfrm>
            <a:custGeom>
              <a:avLst/>
              <a:gdLst>
                <a:gd name="connsiteX0" fmla="*/ 488137 w 488137"/>
                <a:gd name="connsiteY0" fmla="*/ 381787 h 381787"/>
                <a:gd name="connsiteX1" fmla="*/ 0 w 488137"/>
                <a:gd name="connsiteY1" fmla="*/ 381787 h 381787"/>
                <a:gd name="connsiteX2" fmla="*/ 0 w 488137"/>
                <a:gd name="connsiteY2" fmla="*/ 0 h 381787"/>
                <a:gd name="connsiteX3" fmla="*/ 488137 w 488137"/>
                <a:gd name="connsiteY3" fmla="*/ 0 h 381787"/>
                <a:gd name="connsiteX4" fmla="*/ 488137 w 488137"/>
                <a:gd name="connsiteY4" fmla="*/ 381787 h 38178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88137" h="381787">
                  <a:moveTo>
                    <a:pt x="488137" y="381787"/>
                  </a:moveTo>
                  <a:lnTo>
                    <a:pt x="0" y="381787"/>
                  </a:lnTo>
                  <a:lnTo>
                    <a:pt x="0" y="0"/>
                  </a:lnTo>
                  <a:lnTo>
                    <a:pt x="488137" y="0"/>
                  </a:lnTo>
                  <a:lnTo>
                    <a:pt x="488137" y="381787"/>
                  </a:lnTo>
                </a:path>
              </a:pathLst>
            </a:custGeom>
            <a:solidFill>
              <a:srgbClr val="A6E3FA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7141239" y="4932654"/>
              <a:ext cx="365485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100"/>
                </a:lnSpc>
              </a:pPr>
              <a:r>
                <a:rPr lang="en-US" sz="1900" b="1" dirty="0">
                  <a:solidFill>
                    <a:srgbClr val="000000"/>
                  </a:solidFill>
                  <a:latin typeface="Arial"/>
                </a:rPr>
                <a:t>Fin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6010" y="3694488"/>
            <a:ext cx="1117345" cy="381787"/>
            <a:chOff x="336010" y="3694488"/>
            <a:chExt cx="1117345" cy="381787"/>
          </a:xfrm>
        </p:grpSpPr>
        <p:sp>
          <p:nvSpPr>
            <p:cNvPr id="26" name="Freeform 3"/>
            <p:cNvSpPr/>
            <p:nvPr/>
          </p:nvSpPr>
          <p:spPr>
            <a:xfrm>
              <a:off x="336010" y="3694488"/>
              <a:ext cx="1117345" cy="381787"/>
            </a:xfrm>
            <a:custGeom>
              <a:avLst/>
              <a:gdLst>
                <a:gd name="connsiteX0" fmla="*/ 1117345 w 1117345"/>
                <a:gd name="connsiteY0" fmla="*/ 381787 h 381787"/>
                <a:gd name="connsiteX1" fmla="*/ 0 w 1117345"/>
                <a:gd name="connsiteY1" fmla="*/ 381787 h 381787"/>
                <a:gd name="connsiteX2" fmla="*/ 0 w 1117345"/>
                <a:gd name="connsiteY2" fmla="*/ 0 h 381787"/>
                <a:gd name="connsiteX3" fmla="*/ 1117345 w 1117345"/>
                <a:gd name="connsiteY3" fmla="*/ 0 h 381787"/>
                <a:gd name="connsiteX4" fmla="*/ 1117345 w 1117345"/>
                <a:gd name="connsiteY4" fmla="*/ 381787 h 38178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117345" h="381787">
                  <a:moveTo>
                    <a:pt x="1117345" y="381787"/>
                  </a:moveTo>
                  <a:lnTo>
                    <a:pt x="0" y="381787"/>
                  </a:lnTo>
                  <a:lnTo>
                    <a:pt x="0" y="0"/>
                  </a:lnTo>
                  <a:lnTo>
                    <a:pt x="1117345" y="0"/>
                  </a:lnTo>
                  <a:lnTo>
                    <a:pt x="1117345" y="381787"/>
                  </a:lnTo>
                </a:path>
              </a:pathLst>
            </a:custGeom>
            <a:solidFill>
              <a:srgbClr val="FFF9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>
              <a:off x="365691" y="3750729"/>
              <a:ext cx="1057982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ts val="2100"/>
                </a:lnSpc>
              </a:pPr>
              <a:r>
                <a:rPr lang="en-US" sz="1900" b="1" dirty="0">
                  <a:solidFill>
                    <a:srgbClr val="000000"/>
                  </a:solidFill>
                  <a:latin typeface="Arial"/>
                </a:rPr>
                <a:t>Flat skull</a:t>
              </a:r>
            </a:p>
          </p:txBody>
        </p:sp>
      </p:grpSp>
      <p:sp>
        <p:nvSpPr>
          <p:cNvPr id="28" name="Freeform 27"/>
          <p:cNvSpPr/>
          <p:nvPr/>
        </p:nvSpPr>
        <p:spPr>
          <a:xfrm>
            <a:off x="1447800" y="3892163"/>
            <a:ext cx="1308100" cy="254000"/>
          </a:xfrm>
          <a:custGeom>
            <a:avLst/>
            <a:gdLst>
              <a:gd name="connsiteX0" fmla="*/ 0 w 1308100"/>
              <a:gd name="connsiteY0" fmla="*/ 0 h 254000"/>
              <a:gd name="connsiteX1" fmla="*/ 1308100 w 1308100"/>
              <a:gd name="connsiteY1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8100" h="254000">
                <a:moveTo>
                  <a:pt x="0" y="0"/>
                </a:moveTo>
                <a:lnTo>
                  <a:pt x="1308100" y="2540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136900" y="2939663"/>
            <a:ext cx="901700" cy="984250"/>
          </a:xfrm>
          <a:custGeom>
            <a:avLst/>
            <a:gdLst>
              <a:gd name="connsiteX0" fmla="*/ 438150 w 901700"/>
              <a:gd name="connsiteY0" fmla="*/ 774700 h 984250"/>
              <a:gd name="connsiteX1" fmla="*/ 0 w 901700"/>
              <a:gd name="connsiteY1" fmla="*/ 0 h 984250"/>
              <a:gd name="connsiteX2" fmla="*/ 901700 w 901700"/>
              <a:gd name="connsiteY2" fmla="*/ 984250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700" h="984250">
                <a:moveTo>
                  <a:pt x="438150" y="774700"/>
                </a:moveTo>
                <a:lnTo>
                  <a:pt x="0" y="0"/>
                </a:lnTo>
                <a:lnTo>
                  <a:pt x="901700" y="9842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473450" y="2482463"/>
            <a:ext cx="444500" cy="774700"/>
          </a:xfrm>
          <a:custGeom>
            <a:avLst/>
            <a:gdLst>
              <a:gd name="connsiteX0" fmla="*/ 0 w 444500"/>
              <a:gd name="connsiteY0" fmla="*/ 0 h 774700"/>
              <a:gd name="connsiteX1" fmla="*/ 444500 w 444500"/>
              <a:gd name="connsiteY1" fmla="*/ 774700 h 774700"/>
              <a:gd name="connsiteX2" fmla="*/ 444500 w 444500"/>
              <a:gd name="connsiteY2" fmla="*/ 774700 h 774700"/>
              <a:gd name="connsiteX3" fmla="*/ 444500 w 444500"/>
              <a:gd name="connsiteY3" fmla="*/ 7747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774700">
                <a:moveTo>
                  <a:pt x="0" y="0"/>
                </a:moveTo>
                <a:lnTo>
                  <a:pt x="444500" y="774700"/>
                </a:lnTo>
                <a:lnTo>
                  <a:pt x="444500" y="774700"/>
                </a:lnTo>
                <a:lnTo>
                  <a:pt x="444500" y="774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146550" y="2272913"/>
            <a:ext cx="736600" cy="1155700"/>
          </a:xfrm>
          <a:custGeom>
            <a:avLst/>
            <a:gdLst>
              <a:gd name="connsiteX0" fmla="*/ 0 w 736600"/>
              <a:gd name="connsiteY0" fmla="*/ 0 h 1155700"/>
              <a:gd name="connsiteX1" fmla="*/ 736600 w 736600"/>
              <a:gd name="connsiteY1" fmla="*/ 11557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6600" h="1155700">
                <a:moveTo>
                  <a:pt x="0" y="0"/>
                </a:moveTo>
                <a:lnTo>
                  <a:pt x="736600" y="1155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054600" y="1504563"/>
            <a:ext cx="1371600" cy="2330450"/>
          </a:xfrm>
          <a:custGeom>
            <a:avLst/>
            <a:gdLst>
              <a:gd name="connsiteX0" fmla="*/ 0 w 1371600"/>
              <a:gd name="connsiteY0" fmla="*/ 1136650 h 2330450"/>
              <a:gd name="connsiteX1" fmla="*/ 82550 w 1371600"/>
              <a:gd name="connsiteY1" fmla="*/ 0 h 2330450"/>
              <a:gd name="connsiteX2" fmla="*/ 1371600 w 1371600"/>
              <a:gd name="connsiteY2" fmla="*/ 2330450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2330450">
                <a:moveTo>
                  <a:pt x="0" y="1136650"/>
                </a:moveTo>
                <a:lnTo>
                  <a:pt x="82550" y="0"/>
                </a:lnTo>
                <a:lnTo>
                  <a:pt x="1371600" y="23304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7317581" y="4295388"/>
            <a:ext cx="4763" cy="583406"/>
          </a:xfrm>
          <a:custGeom>
            <a:avLst/>
            <a:gdLst>
              <a:gd name="connsiteX0" fmla="*/ 0 w 4763"/>
              <a:gd name="connsiteY0" fmla="*/ 0 h 583406"/>
              <a:gd name="connsiteX1" fmla="*/ 4763 w 4763"/>
              <a:gd name="connsiteY1" fmla="*/ 583406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583406">
                <a:moveTo>
                  <a:pt x="0" y="0"/>
                </a:moveTo>
                <a:cubicBezTo>
                  <a:pt x="1588" y="194469"/>
                  <a:pt x="3175" y="388937"/>
                  <a:pt x="4763" y="583406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2"/>
          <a:stretch>
            <a:fillRect/>
          </a:stretch>
        </p:blipFill>
        <p:spPr>
          <a:xfrm>
            <a:off x="3395472" y="2426208"/>
            <a:ext cx="2353056" cy="20055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34.20b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13924" y="4133055"/>
            <a:ext cx="66684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Ribs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>
            <a:fillRect/>
          </a:stretch>
        </p:blipFill>
        <p:spPr>
          <a:xfrm>
            <a:off x="3575304" y="2282952"/>
            <a:ext cx="1993392" cy="22920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34.20c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97847" y="4276614"/>
            <a:ext cx="97622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Scales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2"/>
          <a:stretch>
            <a:fillRect/>
          </a:stretch>
        </p:blipFill>
        <p:spPr>
          <a:xfrm>
            <a:off x="2712720" y="1801368"/>
            <a:ext cx="3718560" cy="32552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34.20d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60150" y="2399513"/>
            <a:ext cx="133530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Humerus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40032" y="3685387"/>
            <a:ext cx="90409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Elbow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86715" y="2840677"/>
            <a:ext cx="66684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Ulna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5365754" y="3303592"/>
            <a:ext cx="107164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“Wrist”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2951964" y="4235453"/>
            <a:ext cx="10259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Radius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713834" y="4745043"/>
            <a:ext cx="179376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</a:rPr>
              <a:t>Fin skeleton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665363" y="3590561"/>
            <a:ext cx="694473" cy="251180"/>
          </a:xfrm>
          <a:custGeom>
            <a:avLst/>
            <a:gdLst>
              <a:gd name="connsiteX0" fmla="*/ 688123 w 694473"/>
              <a:gd name="connsiteY0" fmla="*/ 6350 h 251180"/>
              <a:gd name="connsiteX1" fmla="*/ 6350 w 694473"/>
              <a:gd name="connsiteY1" fmla="*/ 244830 h 2511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4473" h="251180">
                <a:moveTo>
                  <a:pt x="688123" y="6350"/>
                </a:moveTo>
                <a:lnTo>
                  <a:pt x="6350" y="24483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4470605" y="2590996"/>
            <a:ext cx="460108" cy="730313"/>
          </a:xfrm>
          <a:custGeom>
            <a:avLst/>
            <a:gdLst>
              <a:gd name="connsiteX0" fmla="*/ 453758 w 460108"/>
              <a:gd name="connsiteY0" fmla="*/ 6350 h 730313"/>
              <a:gd name="connsiteX1" fmla="*/ 6350 w 460108"/>
              <a:gd name="connsiteY1" fmla="*/ 723963 h 7303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108" h="730313">
                <a:moveTo>
                  <a:pt x="453758" y="6350"/>
                </a:moveTo>
                <a:lnTo>
                  <a:pt x="6350" y="72396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4994709" y="3002627"/>
            <a:ext cx="369214" cy="619290"/>
          </a:xfrm>
          <a:custGeom>
            <a:avLst/>
            <a:gdLst>
              <a:gd name="connsiteX0" fmla="*/ 362864 w 369214"/>
              <a:gd name="connsiteY0" fmla="*/ 6350 h 619290"/>
              <a:gd name="connsiteX1" fmla="*/ 6350 w 369214"/>
              <a:gd name="connsiteY1" fmla="*/ 612940 h 619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9214" h="619290">
                <a:moveTo>
                  <a:pt x="362864" y="6350"/>
                </a:moveTo>
                <a:lnTo>
                  <a:pt x="6350" y="61294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225443" y="3535354"/>
            <a:ext cx="203327" cy="261353"/>
          </a:xfrm>
          <a:custGeom>
            <a:avLst/>
            <a:gdLst>
              <a:gd name="connsiteX0" fmla="*/ 196977 w 203327"/>
              <a:gd name="connsiteY0" fmla="*/ 6350 h 261353"/>
              <a:gd name="connsiteX1" fmla="*/ 6350 w 203327"/>
              <a:gd name="connsiteY1" fmla="*/ 255003 h 261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327" h="261353">
                <a:moveTo>
                  <a:pt x="196977" y="6350"/>
                </a:moveTo>
                <a:lnTo>
                  <a:pt x="6350" y="255003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3977439" y="3951635"/>
            <a:ext cx="666584" cy="451497"/>
          </a:xfrm>
          <a:custGeom>
            <a:avLst/>
            <a:gdLst>
              <a:gd name="connsiteX0" fmla="*/ 660234 w 666584"/>
              <a:gd name="connsiteY0" fmla="*/ 6350 h 451497"/>
              <a:gd name="connsiteX1" fmla="*/ 6350 w 666584"/>
              <a:gd name="connsiteY1" fmla="*/ 445147 h 4514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6584" h="451497">
                <a:moveTo>
                  <a:pt x="660234" y="6350"/>
                </a:moveTo>
                <a:lnTo>
                  <a:pt x="6350" y="445147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667194" y="3588180"/>
            <a:ext cx="694473" cy="251180"/>
          </a:xfrm>
          <a:custGeom>
            <a:avLst/>
            <a:gdLst>
              <a:gd name="connsiteX0" fmla="*/ 688123 w 694473"/>
              <a:gd name="connsiteY0" fmla="*/ 6350 h 251180"/>
              <a:gd name="connsiteX1" fmla="*/ 6350 w 694473"/>
              <a:gd name="connsiteY1" fmla="*/ 244830 h 2511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4473" h="251180">
                <a:moveTo>
                  <a:pt x="688123" y="6350"/>
                </a:moveTo>
                <a:lnTo>
                  <a:pt x="6350" y="24483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4472436" y="2588615"/>
            <a:ext cx="460108" cy="730313"/>
          </a:xfrm>
          <a:custGeom>
            <a:avLst/>
            <a:gdLst>
              <a:gd name="connsiteX0" fmla="*/ 453758 w 460108"/>
              <a:gd name="connsiteY0" fmla="*/ 6350 h 730313"/>
              <a:gd name="connsiteX1" fmla="*/ 6350 w 460108"/>
              <a:gd name="connsiteY1" fmla="*/ 723963 h 7303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108" h="730313">
                <a:moveTo>
                  <a:pt x="453758" y="6350"/>
                </a:moveTo>
                <a:lnTo>
                  <a:pt x="6350" y="72396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4996540" y="3000246"/>
            <a:ext cx="369214" cy="619290"/>
          </a:xfrm>
          <a:custGeom>
            <a:avLst/>
            <a:gdLst>
              <a:gd name="connsiteX0" fmla="*/ 362864 w 369214"/>
              <a:gd name="connsiteY0" fmla="*/ 6350 h 619290"/>
              <a:gd name="connsiteX1" fmla="*/ 6350 w 369214"/>
              <a:gd name="connsiteY1" fmla="*/ 612940 h 6192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9214" h="619290">
                <a:moveTo>
                  <a:pt x="362864" y="6350"/>
                </a:moveTo>
                <a:lnTo>
                  <a:pt x="6350" y="612940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227274" y="3532973"/>
            <a:ext cx="203327" cy="261353"/>
          </a:xfrm>
          <a:custGeom>
            <a:avLst/>
            <a:gdLst>
              <a:gd name="connsiteX0" fmla="*/ 196977 w 203327"/>
              <a:gd name="connsiteY0" fmla="*/ 6350 h 261353"/>
              <a:gd name="connsiteX1" fmla="*/ 6350 w 203327"/>
              <a:gd name="connsiteY1" fmla="*/ 255003 h 261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3327" h="261353">
                <a:moveTo>
                  <a:pt x="196977" y="6350"/>
                </a:moveTo>
                <a:lnTo>
                  <a:pt x="6350" y="255003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3979270" y="3949254"/>
            <a:ext cx="666584" cy="451497"/>
          </a:xfrm>
          <a:custGeom>
            <a:avLst/>
            <a:gdLst>
              <a:gd name="connsiteX0" fmla="*/ 660234 w 666584"/>
              <a:gd name="connsiteY0" fmla="*/ 6350 h 451497"/>
              <a:gd name="connsiteX1" fmla="*/ 6350 w 666584"/>
              <a:gd name="connsiteY1" fmla="*/ 445147 h 4514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6584" h="451497">
                <a:moveTo>
                  <a:pt x="660234" y="6350"/>
                </a:moveTo>
                <a:lnTo>
                  <a:pt x="6350" y="445147"/>
                </a:ln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pbell11e_Lecture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mpbell11e_LectureDesign" id="{1E29558D-F693-462F-BFE8-09589E69881C}" vid="{70B05F25-2FB3-4FD4-980B-A633ABC17E0B}"/>
    </a:ext>
  </a:extLst>
</a:theme>
</file>

<file path=ppt/theme/theme10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Campbell11e_LectureDesign</Template>
  <TotalTime>7484</TotalTime>
  <Words>11897</Words>
  <Application>Microsoft Office PowerPoint</Application>
  <PresentationFormat>On-screen Show (4:3)</PresentationFormat>
  <Paragraphs>2512</Paragraphs>
  <Slides>278</Slides>
  <Notes>278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142</vt:i4>
      </vt:variant>
      <vt:variant>
        <vt:lpstr>Slide Titles</vt:lpstr>
      </vt:variant>
      <vt:variant>
        <vt:i4>278</vt:i4>
      </vt:variant>
    </vt:vector>
  </HeadingPairs>
  <TitlesOfParts>
    <vt:vector size="429" baseType="lpstr">
      <vt:lpstr>MS PGothic</vt:lpstr>
      <vt:lpstr>MS PGothic</vt:lpstr>
      <vt:lpstr>Arial</vt:lpstr>
      <vt:lpstr>Geneva</vt:lpstr>
      <vt:lpstr>Symbol</vt:lpstr>
      <vt:lpstr>Times</vt:lpstr>
      <vt:lpstr>Times New Roman</vt:lpstr>
      <vt:lpstr>Wingdings</vt:lpstr>
      <vt:lpstr>ヒラギノ角ゴ Pro W3</vt:lpstr>
      <vt:lpstr>Campbell11e_LectureDesign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PowerPoint Presentation</vt:lpstr>
      <vt:lpstr>Half a Billion Years of Backbones</vt:lpstr>
      <vt:lpstr>Figure 34.1</vt:lpstr>
      <vt:lpstr>PowerPoint Presentation</vt:lpstr>
      <vt:lpstr>Concept 34.1: Chordates have a notochord and a dorsal, hollow nerve cord</vt:lpstr>
      <vt:lpstr>Figure 34.2</vt:lpstr>
      <vt:lpstr>Figure 34.2a</vt:lpstr>
      <vt:lpstr>Figure 34.2b</vt:lpstr>
      <vt:lpstr>Derived Characters of Chordates</vt:lpstr>
      <vt:lpstr>Figure 34.3</vt:lpstr>
      <vt:lpstr>Notochord</vt:lpstr>
      <vt:lpstr>Dorsal, Hollow Nerve Cord</vt:lpstr>
      <vt:lpstr>Pharyngeal Slits or Clefts</vt:lpstr>
      <vt:lpstr>PowerPoint Presentation</vt:lpstr>
      <vt:lpstr>Muscular, Post-Anal Tail</vt:lpstr>
      <vt:lpstr>Lancelets</vt:lpstr>
      <vt:lpstr>Figure 34.UN01</vt:lpstr>
      <vt:lpstr>Figure 34.4</vt:lpstr>
      <vt:lpstr>Figure 34.4a</vt:lpstr>
      <vt:lpstr>Tunicates</vt:lpstr>
      <vt:lpstr>PowerPoint Presentation</vt:lpstr>
      <vt:lpstr>Figure 34.UN02</vt:lpstr>
      <vt:lpstr>Figure 34.5</vt:lpstr>
      <vt:lpstr>Figure 34.5a</vt:lpstr>
      <vt:lpstr>Figure 34.5b</vt:lpstr>
      <vt:lpstr>Early Chordate Evolution</vt:lpstr>
      <vt:lpstr>PowerPoint Presentation</vt:lpstr>
      <vt:lpstr>Figure 34.6</vt:lpstr>
      <vt:lpstr>Concept 34.2: Vertebrates are chordates that have a backbone</vt:lpstr>
      <vt:lpstr>Derived Characters of Vertebrates</vt:lpstr>
      <vt:lpstr>Figure 34.7</vt:lpstr>
      <vt:lpstr>Figure 34.7a</vt:lpstr>
      <vt:lpstr>Figure 34.7b</vt:lpstr>
      <vt:lpstr>Hagfishes and Lampreys</vt:lpstr>
      <vt:lpstr>PowerPoint Presentation</vt:lpstr>
      <vt:lpstr>Figure 34.UN03</vt:lpstr>
      <vt:lpstr>Hagfishes</vt:lpstr>
      <vt:lpstr>Figure 34.8</vt:lpstr>
      <vt:lpstr>Lampreys</vt:lpstr>
      <vt:lpstr>Figure 34.9</vt:lpstr>
      <vt:lpstr>Figure 34.9a</vt:lpstr>
      <vt:lpstr>Figure 34.9b</vt:lpstr>
      <vt:lpstr>Early Vertebrate Evolution</vt:lpstr>
      <vt:lpstr>Figure 34.10</vt:lpstr>
      <vt:lpstr>Figure 34.10a</vt:lpstr>
      <vt:lpstr>PowerPoint Presentation</vt:lpstr>
      <vt:lpstr>Figure 34.11</vt:lpstr>
      <vt:lpstr>PowerPoint Presentation</vt:lpstr>
      <vt:lpstr>Figure 34.12</vt:lpstr>
      <vt:lpstr>PowerPoint Presentation</vt:lpstr>
      <vt:lpstr>Concept 34.3: Gnathostomes are vertebrates that have jaws</vt:lpstr>
      <vt:lpstr>Derived Characters of Gnathostomes</vt:lpstr>
      <vt:lpstr>Figure 34.13</vt:lpstr>
      <vt:lpstr>PowerPoint Presentation</vt:lpstr>
      <vt:lpstr>Fossil Gnathostomes</vt:lpstr>
      <vt:lpstr>Figure 34.14</vt:lpstr>
      <vt:lpstr>PowerPoint Presentation</vt:lpstr>
      <vt:lpstr>Chondrichthyans (Sharks, Rays, and Their Relatives)</vt:lpstr>
      <vt:lpstr>Figure 34.UN04</vt:lpstr>
      <vt:lpstr>Figure 34.15</vt:lpstr>
      <vt:lpstr>Figure 34.15a</vt:lpstr>
      <vt:lpstr>Figure 34.15b</vt:lpstr>
      <vt:lpstr>Figure 34.15c</vt:lpstr>
      <vt:lpstr>Video: Manta 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Ray-Finned Fishes and Lobe-Fins</vt:lpstr>
      <vt:lpstr>Figure 34.UN05</vt:lpstr>
      <vt:lpstr>PowerPoint Presentation</vt:lpstr>
      <vt:lpstr>Figure 34.16</vt:lpstr>
      <vt:lpstr>Ray-Finned Fishes</vt:lpstr>
      <vt:lpstr>Figure 34.17</vt:lpstr>
      <vt:lpstr>Figure 34.17a</vt:lpstr>
      <vt:lpstr>Figure 34.17b</vt:lpstr>
      <vt:lpstr>Figure 34.17c</vt:lpstr>
      <vt:lpstr>Figure 34.17d</vt:lpstr>
      <vt:lpstr>Video: Clownfish and Anemone</vt:lpstr>
      <vt:lpstr>Video: Coral Reef</vt:lpstr>
      <vt:lpstr>Video: Seahorse Camouflage</vt:lpstr>
      <vt:lpstr>PowerPoint Presentation</vt:lpstr>
      <vt:lpstr>Lobe-Fins</vt:lpstr>
      <vt:lpstr>Figure 34.18</vt:lpstr>
      <vt:lpstr>Figure 34.18a</vt:lpstr>
      <vt:lpstr>PowerPoint Presentation</vt:lpstr>
      <vt:lpstr>Figure 34.19</vt:lpstr>
      <vt:lpstr>PowerPoint Presentation</vt:lpstr>
      <vt:lpstr>Concept 34.4: Tetrapods are gnathostomes that have limbs</vt:lpstr>
      <vt:lpstr>Derived Characters of Tetrapods</vt:lpstr>
      <vt:lpstr>The Origin of Tetrapods</vt:lpstr>
      <vt:lpstr>PowerPoint Presentation</vt:lpstr>
      <vt:lpstr>Figure 34.20</vt:lpstr>
      <vt:lpstr>Figure 34.20a</vt:lpstr>
      <vt:lpstr>Figure 34.20b</vt:lpstr>
      <vt:lpstr>Figure 34.20c</vt:lpstr>
      <vt:lpstr>Figure 34.20d</vt:lpstr>
      <vt:lpstr>PowerPoint Presentation</vt:lpstr>
      <vt:lpstr>Figure 34.21</vt:lpstr>
      <vt:lpstr>Figure 34.21a</vt:lpstr>
      <vt:lpstr>Figure 34.21b</vt:lpstr>
      <vt:lpstr>Amphibians</vt:lpstr>
      <vt:lpstr>Figure 34.UN06</vt:lpstr>
      <vt:lpstr>Salamanders</vt:lpstr>
      <vt:lpstr>Figure 34.22</vt:lpstr>
      <vt:lpstr>Figure 34.22a</vt:lpstr>
      <vt:lpstr>Frogs</vt:lpstr>
      <vt:lpstr>Figure 34.22b</vt:lpstr>
      <vt:lpstr>Caecilians</vt:lpstr>
      <vt:lpstr>Figure 34.22c</vt:lpstr>
      <vt:lpstr>Lifestyle and Ecology of Amphibians</vt:lpstr>
      <vt:lpstr>Figure 34.23</vt:lpstr>
      <vt:lpstr>Figure 34.23a</vt:lpstr>
      <vt:lpstr>Figure 34.23b</vt:lpstr>
      <vt:lpstr>Figure 34.23c</vt:lpstr>
      <vt:lpstr>PowerPoint Presentation</vt:lpstr>
      <vt:lpstr>PowerPoint Presentation</vt:lpstr>
      <vt:lpstr>Figure 34.24</vt:lpstr>
      <vt:lpstr>PowerPoint Presentation</vt:lpstr>
      <vt:lpstr>Concept 34.5: Amniotes are tetrapods that have a terrestrially adapted egg</vt:lpstr>
      <vt:lpstr>Figure 34.25</vt:lpstr>
      <vt:lpstr>Figure 34.25a</vt:lpstr>
      <vt:lpstr>Figure 34.25b</vt:lpstr>
      <vt:lpstr>Derived Characters of Amniotes</vt:lpstr>
      <vt:lpstr>Figure 34.26</vt:lpstr>
      <vt:lpstr>PowerPoint Presentation</vt:lpstr>
      <vt:lpstr>Early Amniotes</vt:lpstr>
      <vt:lpstr>Figure 34.27</vt:lpstr>
      <vt:lpstr>Reptiles</vt:lpstr>
      <vt:lpstr>Figure 34.UN08</vt:lpstr>
      <vt:lpstr>Figure 34.28</vt:lpstr>
      <vt:lpstr>PowerPoint Presentation</vt:lpstr>
      <vt:lpstr>The Origin and Evolutionary Radiation of Reptiles</vt:lpstr>
      <vt:lpstr>PowerPoint Presentation</vt:lpstr>
      <vt:lpstr>PowerPoint Presentation</vt:lpstr>
      <vt:lpstr>PowerPoint Presentation</vt:lpstr>
      <vt:lpstr>PowerPoint Presentation</vt:lpstr>
      <vt:lpstr>Lepidosaurs</vt:lpstr>
      <vt:lpstr>Figure 34.29</vt:lpstr>
      <vt:lpstr>Figure 34.29a</vt:lpstr>
      <vt:lpstr>PowerPoint Presentation</vt:lpstr>
      <vt:lpstr>Figure 34.29b</vt:lpstr>
      <vt:lpstr>Video: Galápagos Marine Iguana</vt:lpstr>
      <vt:lpstr>PowerPoint Presentation</vt:lpstr>
      <vt:lpstr>Figure 34.29c</vt:lpstr>
      <vt:lpstr>Video: Snake Ritual Wrestling</vt:lpstr>
      <vt:lpstr>Turtles</vt:lpstr>
      <vt:lpstr>Figure 34.29d</vt:lpstr>
      <vt:lpstr>Video: Galápagos Tortoise</vt:lpstr>
      <vt:lpstr>PowerPoint Presentation</vt:lpstr>
      <vt:lpstr>Crocodilians</vt:lpstr>
      <vt:lpstr>Figure 34.29e</vt:lpstr>
      <vt:lpstr>Birds</vt:lpstr>
      <vt:lpstr>PowerPoint Presentation</vt:lpstr>
      <vt:lpstr>Figure 34.30</vt:lpstr>
      <vt:lpstr>Figure 34.30a</vt:lpstr>
      <vt:lpstr>Figure 34.30b</vt:lpstr>
      <vt:lpstr>Figure 34.30c</vt:lpstr>
      <vt:lpstr>Video: Flapping Geese</vt:lpstr>
      <vt:lpstr>Video: Soaring Hawk</vt:lpstr>
      <vt:lpstr>Video: Swans Taking Flight</vt:lpstr>
      <vt:lpstr>PowerPoint Presentation</vt:lpstr>
      <vt:lpstr>PowerPoint Presentation</vt:lpstr>
      <vt:lpstr>PowerPoint Presentation</vt:lpstr>
      <vt:lpstr>PowerPoint Presentation</vt:lpstr>
      <vt:lpstr>Figure 34.31</vt:lpstr>
      <vt:lpstr>PowerPoint Presentation</vt:lpstr>
      <vt:lpstr>Figure 34.32</vt:lpstr>
      <vt:lpstr>Figure 34.33</vt:lpstr>
      <vt:lpstr>PowerPoint Presentation</vt:lpstr>
      <vt:lpstr>Figure 34.34</vt:lpstr>
      <vt:lpstr>Figure 34.35</vt:lpstr>
      <vt:lpstr>Figure 34.35a</vt:lpstr>
      <vt:lpstr>Figure 34.35b</vt:lpstr>
      <vt:lpstr>Figure 34.36</vt:lpstr>
      <vt:lpstr>Concept 34.6: Mammals are amniotes that have hair and produce milk</vt:lpstr>
      <vt:lpstr>Figure 34.UN09</vt:lpstr>
      <vt:lpstr>Derived Characters of Mammals</vt:lpstr>
      <vt:lpstr>Figure 34.37</vt:lpstr>
      <vt:lpstr>Early Evolution of Mammals</vt:lpstr>
      <vt:lpstr>Figure 34.38</vt:lpstr>
      <vt:lpstr>PowerPoint Presentation</vt:lpstr>
      <vt:lpstr>PowerPoint Presentation</vt:lpstr>
      <vt:lpstr>Monotremes</vt:lpstr>
      <vt:lpstr>Figure 34.39</vt:lpstr>
      <vt:lpstr>Figure 34.39a</vt:lpstr>
      <vt:lpstr>Figure 34.39b</vt:lpstr>
      <vt:lpstr>Marsupials</vt:lpstr>
      <vt:lpstr>Figure 34.40</vt:lpstr>
      <vt:lpstr>Figure 34.40a</vt:lpstr>
      <vt:lpstr>Figure 34.40b</vt:lpstr>
      <vt:lpstr>PowerPoint Presentation</vt:lpstr>
      <vt:lpstr>Figure 34.41</vt:lpstr>
      <vt:lpstr>Figure 34.41a</vt:lpstr>
      <vt:lpstr>Figure 34.41b</vt:lpstr>
      <vt:lpstr>Eutherians (Placental Mammals)</vt:lpstr>
      <vt:lpstr>PowerPoint Presentation</vt:lpstr>
      <vt:lpstr>Figure 34.42a</vt:lpstr>
      <vt:lpstr>Figure 34.42aa</vt:lpstr>
      <vt:lpstr>Figure 34.42ab</vt:lpstr>
      <vt:lpstr>Figure 34.42b</vt:lpstr>
      <vt:lpstr>Figure 34.42ba</vt:lpstr>
      <vt:lpstr>Figure 34.42bb</vt:lpstr>
      <vt:lpstr>Figure 34.42bc</vt:lpstr>
      <vt:lpstr>Figure 34.42bd</vt:lpstr>
      <vt:lpstr>Figure 34.42be</vt:lpstr>
      <vt:lpstr>Video: Bat Licking Nectar</vt:lpstr>
      <vt:lpstr>Video: Bat Pollinating Agave Plant</vt:lpstr>
      <vt:lpstr>Video: Galápagos Sea Lion</vt:lpstr>
      <vt:lpstr>Video: Wolves Agonistic Behavior</vt:lpstr>
      <vt:lpstr>Video: Shark Eating a Seal</vt:lpstr>
      <vt:lpstr>Primates</vt:lpstr>
      <vt:lpstr>PowerPoint Presentation</vt:lpstr>
      <vt:lpstr>PowerPoint Presentation</vt:lpstr>
      <vt:lpstr>PowerPoint Presentation</vt:lpstr>
      <vt:lpstr>Figure 34.43</vt:lpstr>
      <vt:lpstr>PowerPoint Presentation</vt:lpstr>
      <vt:lpstr>Figure 34.44</vt:lpstr>
      <vt:lpstr>PowerPoint Presentation</vt:lpstr>
      <vt:lpstr>Figure 34.45</vt:lpstr>
      <vt:lpstr>Figure 34.45a</vt:lpstr>
      <vt:lpstr>Figure 34.45b</vt:lpstr>
      <vt:lpstr>PowerPoint Presentation</vt:lpstr>
      <vt:lpstr>Figure 34.46</vt:lpstr>
      <vt:lpstr>Figure 34.46a</vt:lpstr>
      <vt:lpstr>Figure 34.46b</vt:lpstr>
      <vt:lpstr>Figure 34.46c</vt:lpstr>
      <vt:lpstr>Figure 34.46d</vt:lpstr>
      <vt:lpstr>Figure 34.46e</vt:lpstr>
      <vt:lpstr>Video: Gibbons Brachiating</vt:lpstr>
      <vt:lpstr>Video: Chimp Agonistic Behavior</vt:lpstr>
      <vt:lpstr>Video: Chimp Cracking Nut</vt:lpstr>
      <vt:lpstr>Concept 34.7: Humans are mammals that have a large brain and bipedal locomotion</vt:lpstr>
      <vt:lpstr>Derived Characters of Humans</vt:lpstr>
      <vt:lpstr>PowerPoint Presentation</vt:lpstr>
      <vt:lpstr>The Earliest Hominins</vt:lpstr>
      <vt:lpstr>Figure 34.47</vt:lpstr>
      <vt:lpstr>Figure 34.47a</vt:lpstr>
      <vt:lpstr>Figure 34.47b</vt:lpstr>
      <vt:lpstr>PowerPoint Presentation</vt:lpstr>
      <vt:lpstr>Figure 34.48</vt:lpstr>
      <vt:lpstr>PowerPoint Presentation</vt:lpstr>
      <vt:lpstr>Australopiths</vt:lpstr>
      <vt:lpstr>Figure 34.49</vt:lpstr>
      <vt:lpstr>Figure 34.49a</vt:lpstr>
      <vt:lpstr>Figure 34.49b</vt:lpstr>
      <vt:lpstr>PowerPoint Presentation</vt:lpstr>
      <vt:lpstr>Bipedalism</vt:lpstr>
      <vt:lpstr>Tool Use</vt:lpstr>
      <vt:lpstr>Early Homo</vt:lpstr>
      <vt:lpstr>PowerPoint Presentation</vt:lpstr>
      <vt:lpstr>PowerPoint Presentation</vt:lpstr>
      <vt:lpstr>Figure 34.50</vt:lpstr>
      <vt:lpstr>PowerPoint Presentation</vt:lpstr>
      <vt:lpstr>Neanderthals</vt:lpstr>
      <vt:lpstr>PowerPoint Presentation</vt:lpstr>
      <vt:lpstr>Figure 34.51</vt:lpstr>
      <vt:lpstr>Figure 34.52</vt:lpstr>
      <vt:lpstr>Homo sapiens</vt:lpstr>
      <vt:lpstr>Figure 34.UN11</vt:lpstr>
      <vt:lpstr>PowerPoint Presentation</vt:lpstr>
      <vt:lpstr>PowerPoint Presentation</vt:lpstr>
      <vt:lpstr>Figure 34.53</vt:lpstr>
      <vt:lpstr>PowerPoint Presentation</vt:lpstr>
      <vt:lpstr>PowerPoint Presentation</vt:lpstr>
      <vt:lpstr>Figure 34.54</vt:lpstr>
      <vt:lpstr>Figure 34.UN07a</vt:lpstr>
      <vt:lpstr>Figure 34.UN07b</vt:lpstr>
      <vt:lpstr>Figure 34.UN07c</vt:lpstr>
      <vt:lpstr>Figure 34.UN10a</vt:lpstr>
      <vt:lpstr>Figure 34.UN10b</vt:lpstr>
      <vt:lpstr>Figure 34.UN12</vt:lpstr>
      <vt:lpstr>Figure 34.UN12a</vt:lpstr>
      <vt:lpstr>Figure 34.UN12b</vt:lpstr>
      <vt:lpstr>Figure 34.UN13</vt:lpstr>
      <vt:lpstr>Figure 34.UN14</vt:lpstr>
    </vt:vector>
  </TitlesOfParts>
  <Company>Jerome 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Jennifer Hastings</cp:lastModifiedBy>
  <cp:revision>692</cp:revision>
  <dcterms:created xsi:type="dcterms:W3CDTF">2010-08-06T18:35:02Z</dcterms:created>
  <dcterms:modified xsi:type="dcterms:W3CDTF">2016-12-21T16:33:15Z</dcterms:modified>
</cp:coreProperties>
</file>