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theme/theme14.xml" ContentType="application/vnd.openxmlformats-officedocument.theme+xml"/>
  <Override PartName="/ppt/slideLayouts/slideLayout21.xml" ContentType="application/vnd.openxmlformats-officedocument.presentationml.slideLayout+xml"/>
  <Override PartName="/ppt/theme/theme15.xml" ContentType="application/vnd.openxmlformats-officedocument.theme+xml"/>
  <Override PartName="/ppt/slideLayouts/slideLayout22.xml" ContentType="application/vnd.openxmlformats-officedocument.presentationml.slideLayout+xml"/>
  <Override PartName="/ppt/theme/theme16.xml" ContentType="application/vnd.openxmlformats-officedocument.theme+xml"/>
  <Override PartName="/ppt/slideLayouts/slideLayout23.xml" ContentType="application/vnd.openxmlformats-officedocument.presentationml.slideLayout+xml"/>
  <Override PartName="/ppt/theme/theme17.xml" ContentType="application/vnd.openxmlformats-officedocument.theme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slideLayouts/slideLayout25.xml" ContentType="application/vnd.openxmlformats-officedocument.presentationml.slideLayout+xml"/>
  <Override PartName="/ppt/theme/theme19.xml" ContentType="application/vnd.openxmlformats-officedocument.theme+xml"/>
  <Override PartName="/ppt/slideLayouts/slideLayout26.xml" ContentType="application/vnd.openxmlformats-officedocument.presentationml.slideLayout+xml"/>
  <Override PartName="/ppt/theme/theme20.xml" ContentType="application/vnd.openxmlformats-officedocument.theme+xml"/>
  <Override PartName="/ppt/slideLayouts/slideLayout27.xml" ContentType="application/vnd.openxmlformats-officedocument.presentationml.slideLayout+xml"/>
  <Override PartName="/ppt/theme/theme21.xml" ContentType="application/vnd.openxmlformats-officedocument.theme+xml"/>
  <Override PartName="/ppt/slideLayouts/slideLayout28.xml" ContentType="application/vnd.openxmlformats-officedocument.presentationml.slideLayout+xml"/>
  <Override PartName="/ppt/theme/theme22.xml" ContentType="application/vnd.openxmlformats-officedocument.theme+xml"/>
  <Override PartName="/ppt/slideLayouts/slideLayout29.xml" ContentType="application/vnd.openxmlformats-officedocument.presentationml.slideLayout+xml"/>
  <Override PartName="/ppt/theme/theme23.xml" ContentType="application/vnd.openxmlformats-officedocument.theme+xml"/>
  <Override PartName="/ppt/slideLayouts/slideLayout30.xml" ContentType="application/vnd.openxmlformats-officedocument.presentationml.slideLayout+xml"/>
  <Override PartName="/ppt/theme/theme24.xml" ContentType="application/vnd.openxmlformats-officedocument.theme+xml"/>
  <Override PartName="/ppt/slideLayouts/slideLayout31.xml" ContentType="application/vnd.openxmlformats-officedocument.presentationml.slideLayout+xml"/>
  <Override PartName="/ppt/theme/theme25.xml" ContentType="application/vnd.openxmlformats-officedocument.theme+xml"/>
  <Override PartName="/ppt/slideLayouts/slideLayout32.xml" ContentType="application/vnd.openxmlformats-officedocument.presentationml.slideLayout+xml"/>
  <Override PartName="/ppt/theme/theme26.xml" ContentType="application/vnd.openxmlformats-officedocument.theme+xml"/>
  <Override PartName="/ppt/slideLayouts/slideLayout33.xml" ContentType="application/vnd.openxmlformats-officedocument.presentationml.slideLayout+xml"/>
  <Override PartName="/ppt/theme/theme27.xml" ContentType="application/vnd.openxmlformats-officedocument.theme+xml"/>
  <Override PartName="/ppt/slideLayouts/slideLayout34.xml" ContentType="application/vnd.openxmlformats-officedocument.presentationml.slideLayout+xml"/>
  <Override PartName="/ppt/theme/theme28.xml" ContentType="application/vnd.openxmlformats-officedocument.theme+xml"/>
  <Override PartName="/ppt/slideLayouts/slideLayout35.xml" ContentType="application/vnd.openxmlformats-officedocument.presentationml.slideLayout+xml"/>
  <Override PartName="/ppt/theme/theme29.xml" ContentType="application/vnd.openxmlformats-officedocument.theme+xml"/>
  <Override PartName="/ppt/slideLayouts/slideLayout36.xml" ContentType="application/vnd.openxmlformats-officedocument.presentationml.slideLayout+xml"/>
  <Override PartName="/ppt/theme/theme30.xml" ContentType="application/vnd.openxmlformats-officedocument.theme+xml"/>
  <Override PartName="/ppt/slideLayouts/slideLayout37.xml" ContentType="application/vnd.openxmlformats-officedocument.presentationml.slideLayout+xml"/>
  <Override PartName="/ppt/theme/theme31.xml" ContentType="application/vnd.openxmlformats-officedocument.theme+xml"/>
  <Override PartName="/ppt/slideLayouts/slideLayout38.xml" ContentType="application/vnd.openxmlformats-officedocument.presentationml.slideLayout+xml"/>
  <Override PartName="/ppt/theme/theme32.xml" ContentType="application/vnd.openxmlformats-officedocument.theme+xml"/>
  <Override PartName="/ppt/slideLayouts/slideLayout39.xml" ContentType="application/vnd.openxmlformats-officedocument.presentationml.slideLayout+xml"/>
  <Override PartName="/ppt/theme/theme33.xml" ContentType="application/vnd.openxmlformats-officedocument.theme+xml"/>
  <Override PartName="/ppt/slideLayouts/slideLayout40.xml" ContentType="application/vnd.openxmlformats-officedocument.presentationml.slideLayout+xml"/>
  <Override PartName="/ppt/theme/theme34.xml" ContentType="application/vnd.openxmlformats-officedocument.theme+xml"/>
  <Override PartName="/ppt/slideLayouts/slideLayout41.xml" ContentType="application/vnd.openxmlformats-officedocument.presentationml.slideLayout+xml"/>
  <Override PartName="/ppt/theme/theme35.xml" ContentType="application/vnd.openxmlformats-officedocument.theme+xml"/>
  <Override PartName="/ppt/slideLayouts/slideLayout42.xml" ContentType="application/vnd.openxmlformats-officedocument.presentationml.slideLayout+xml"/>
  <Override PartName="/ppt/theme/theme36.xml" ContentType="application/vnd.openxmlformats-officedocument.theme+xml"/>
  <Override PartName="/ppt/slideLayouts/slideLayout43.xml" ContentType="application/vnd.openxmlformats-officedocument.presentationml.slideLayout+xml"/>
  <Override PartName="/ppt/theme/theme37.xml" ContentType="application/vnd.openxmlformats-officedocument.theme+xml"/>
  <Override PartName="/ppt/slideLayouts/slideLayout44.xml" ContentType="application/vnd.openxmlformats-officedocument.presentationml.slideLayout+xml"/>
  <Override PartName="/ppt/theme/theme38.xml" ContentType="application/vnd.openxmlformats-officedocument.theme+xml"/>
  <Override PartName="/ppt/slideLayouts/slideLayout45.xml" ContentType="application/vnd.openxmlformats-officedocument.presentationml.slideLayout+xml"/>
  <Override PartName="/ppt/theme/theme39.xml" ContentType="application/vnd.openxmlformats-officedocument.theme+xml"/>
  <Override PartName="/ppt/slideLayouts/slideLayout46.xml" ContentType="application/vnd.openxmlformats-officedocument.presentationml.slideLayout+xml"/>
  <Override PartName="/ppt/theme/theme40.xml" ContentType="application/vnd.openxmlformats-officedocument.theme+xml"/>
  <Override PartName="/ppt/slideLayouts/slideLayout47.xml" ContentType="application/vnd.openxmlformats-officedocument.presentationml.slideLayout+xml"/>
  <Override PartName="/ppt/theme/theme41.xml" ContentType="application/vnd.openxmlformats-officedocument.theme+xml"/>
  <Override PartName="/ppt/slideLayouts/slideLayout48.xml" ContentType="application/vnd.openxmlformats-officedocument.presentationml.slideLayout+xml"/>
  <Override PartName="/ppt/theme/theme42.xml" ContentType="application/vnd.openxmlformats-officedocument.theme+xml"/>
  <Override PartName="/ppt/slideLayouts/slideLayout49.xml" ContentType="application/vnd.openxmlformats-officedocument.presentationml.slideLayout+xml"/>
  <Override PartName="/ppt/theme/theme43.xml" ContentType="application/vnd.openxmlformats-officedocument.theme+xml"/>
  <Override PartName="/ppt/slideLayouts/slideLayout50.xml" ContentType="application/vnd.openxmlformats-officedocument.presentationml.slideLayout+xml"/>
  <Override PartName="/ppt/theme/theme44.xml" ContentType="application/vnd.openxmlformats-officedocument.theme+xml"/>
  <Override PartName="/ppt/slideLayouts/slideLayout51.xml" ContentType="application/vnd.openxmlformats-officedocument.presentationml.slideLayout+xml"/>
  <Override PartName="/ppt/theme/theme45.xml" ContentType="application/vnd.openxmlformats-officedocument.theme+xml"/>
  <Override PartName="/ppt/slideLayouts/slideLayout52.xml" ContentType="application/vnd.openxmlformats-officedocument.presentationml.slideLayout+xml"/>
  <Override PartName="/ppt/theme/theme46.xml" ContentType="application/vnd.openxmlformats-officedocument.theme+xml"/>
  <Override PartName="/ppt/slideLayouts/slideLayout53.xml" ContentType="application/vnd.openxmlformats-officedocument.presentationml.slideLayout+xml"/>
  <Override PartName="/ppt/theme/theme47.xml" ContentType="application/vnd.openxmlformats-officedocument.theme+xml"/>
  <Override PartName="/ppt/slideLayouts/slideLayout54.xml" ContentType="application/vnd.openxmlformats-officedocument.presentationml.slideLayout+xml"/>
  <Override PartName="/ppt/theme/theme48.xml" ContentType="application/vnd.openxmlformats-officedocument.theme+xml"/>
  <Override PartName="/ppt/slideLayouts/slideLayout55.xml" ContentType="application/vnd.openxmlformats-officedocument.presentationml.slideLayout+xml"/>
  <Override PartName="/ppt/theme/theme49.xml" ContentType="application/vnd.openxmlformats-officedocument.theme+xml"/>
  <Override PartName="/ppt/slideLayouts/slideLayout56.xml" ContentType="application/vnd.openxmlformats-officedocument.presentationml.slideLayout+xml"/>
  <Override PartName="/ppt/theme/theme50.xml" ContentType="application/vnd.openxmlformats-officedocument.theme+xml"/>
  <Override PartName="/ppt/slideLayouts/slideLayout57.xml" ContentType="application/vnd.openxmlformats-officedocument.presentationml.slideLayout+xml"/>
  <Override PartName="/ppt/theme/theme51.xml" ContentType="application/vnd.openxmlformats-officedocument.theme+xml"/>
  <Override PartName="/ppt/slideLayouts/slideLayout58.xml" ContentType="application/vnd.openxmlformats-officedocument.presentationml.slideLayout+xml"/>
  <Override PartName="/ppt/theme/theme52.xml" ContentType="application/vnd.openxmlformats-officedocument.theme+xml"/>
  <Override PartName="/ppt/slideLayouts/slideLayout59.xml" ContentType="application/vnd.openxmlformats-officedocument.presentationml.slideLayout+xml"/>
  <Override PartName="/ppt/theme/theme53.xml" ContentType="application/vnd.openxmlformats-officedocument.theme+xml"/>
  <Override PartName="/ppt/slideLayouts/slideLayout60.xml" ContentType="application/vnd.openxmlformats-officedocument.presentationml.slideLayout+xml"/>
  <Override PartName="/ppt/theme/theme54.xml" ContentType="application/vnd.openxmlformats-officedocument.theme+xml"/>
  <Override PartName="/ppt/slideLayouts/slideLayout61.xml" ContentType="application/vnd.openxmlformats-officedocument.presentationml.slideLayout+xml"/>
  <Override PartName="/ppt/theme/theme55.xml" ContentType="application/vnd.openxmlformats-officedocument.theme+xml"/>
  <Override PartName="/ppt/slideLayouts/slideLayout62.xml" ContentType="application/vnd.openxmlformats-officedocument.presentationml.slideLayout+xml"/>
  <Override PartName="/ppt/theme/theme56.xml" ContentType="application/vnd.openxmlformats-officedocument.theme+xml"/>
  <Override PartName="/ppt/slideLayouts/slideLayout63.xml" ContentType="application/vnd.openxmlformats-officedocument.presentationml.slideLayout+xml"/>
  <Override PartName="/ppt/theme/theme57.xml" ContentType="application/vnd.openxmlformats-officedocument.theme+xml"/>
  <Override PartName="/ppt/slideLayouts/slideLayout64.xml" ContentType="application/vnd.openxmlformats-officedocument.presentationml.slideLayout+xml"/>
  <Override PartName="/ppt/theme/theme58.xml" ContentType="application/vnd.openxmlformats-officedocument.theme+xml"/>
  <Override PartName="/ppt/slideLayouts/slideLayout65.xml" ContentType="application/vnd.openxmlformats-officedocument.presentationml.slideLayout+xml"/>
  <Override PartName="/ppt/theme/theme59.xml" ContentType="application/vnd.openxmlformats-officedocument.theme+xml"/>
  <Override PartName="/ppt/slideLayouts/slideLayout66.xml" ContentType="application/vnd.openxmlformats-officedocument.presentationml.slideLayout+xml"/>
  <Override PartName="/ppt/theme/theme60.xml" ContentType="application/vnd.openxmlformats-officedocument.theme+xml"/>
  <Override PartName="/ppt/slideLayouts/slideLayout67.xml" ContentType="application/vnd.openxmlformats-officedocument.presentationml.slideLayout+xml"/>
  <Override PartName="/ppt/theme/theme61.xml" ContentType="application/vnd.openxmlformats-officedocument.theme+xml"/>
  <Override PartName="/ppt/slideLayouts/slideLayout68.xml" ContentType="application/vnd.openxmlformats-officedocument.presentationml.slideLayout+xml"/>
  <Override PartName="/ppt/theme/theme62.xml" ContentType="application/vnd.openxmlformats-officedocument.theme+xml"/>
  <Override PartName="/ppt/slideLayouts/slideLayout69.xml" ContentType="application/vnd.openxmlformats-officedocument.presentationml.slideLayout+xml"/>
  <Override PartName="/ppt/theme/theme63.xml" ContentType="application/vnd.openxmlformats-officedocument.theme+xml"/>
  <Override PartName="/ppt/slideLayouts/slideLayout70.xml" ContentType="application/vnd.openxmlformats-officedocument.presentationml.slideLayout+xml"/>
  <Override PartName="/ppt/theme/theme64.xml" ContentType="application/vnd.openxmlformats-officedocument.theme+xml"/>
  <Override PartName="/ppt/slideLayouts/slideLayout71.xml" ContentType="application/vnd.openxmlformats-officedocument.presentationml.slideLayout+xml"/>
  <Override PartName="/ppt/theme/theme65.xml" ContentType="application/vnd.openxmlformats-officedocument.theme+xml"/>
  <Override PartName="/ppt/slideLayouts/slideLayout72.xml" ContentType="application/vnd.openxmlformats-officedocument.presentationml.slideLayout+xml"/>
  <Override PartName="/ppt/theme/theme66.xml" ContentType="application/vnd.openxmlformats-officedocument.theme+xml"/>
  <Override PartName="/ppt/slideLayouts/slideLayout73.xml" ContentType="application/vnd.openxmlformats-officedocument.presentationml.slideLayout+xml"/>
  <Override PartName="/ppt/theme/theme67.xml" ContentType="application/vnd.openxmlformats-officedocument.theme+xml"/>
  <Override PartName="/ppt/slideLayouts/slideLayout74.xml" ContentType="application/vnd.openxmlformats-officedocument.presentationml.slideLayout+xml"/>
  <Override PartName="/ppt/theme/theme68.xml" ContentType="application/vnd.openxmlformats-officedocument.theme+xml"/>
  <Override PartName="/ppt/slideLayouts/slideLayout75.xml" ContentType="application/vnd.openxmlformats-officedocument.presentationml.slideLayout+xml"/>
  <Override PartName="/ppt/theme/theme69.xml" ContentType="application/vnd.openxmlformats-officedocument.theme+xml"/>
  <Override PartName="/ppt/slideLayouts/slideLayout76.xml" ContentType="application/vnd.openxmlformats-officedocument.presentationml.slideLayout+xml"/>
  <Override PartName="/ppt/theme/theme70.xml" ContentType="application/vnd.openxmlformats-officedocument.theme+xml"/>
  <Override PartName="/ppt/slideLayouts/slideLayout77.xml" ContentType="application/vnd.openxmlformats-officedocument.presentationml.slideLayout+xml"/>
  <Override PartName="/ppt/theme/theme71.xml" ContentType="application/vnd.openxmlformats-officedocument.theme+xml"/>
  <Override PartName="/ppt/slideLayouts/slideLayout78.xml" ContentType="application/vnd.openxmlformats-officedocument.presentationml.slideLayout+xml"/>
  <Override PartName="/ppt/theme/theme72.xml" ContentType="application/vnd.openxmlformats-officedocument.theme+xml"/>
  <Override PartName="/ppt/slideLayouts/slideLayout79.xml" ContentType="application/vnd.openxmlformats-officedocument.presentationml.slideLayout+xml"/>
  <Override PartName="/ppt/theme/theme73.xml" ContentType="application/vnd.openxmlformats-officedocument.theme+xml"/>
  <Override PartName="/ppt/slideLayouts/slideLayout80.xml" ContentType="application/vnd.openxmlformats-officedocument.presentationml.slideLayout+xml"/>
  <Override PartName="/ppt/theme/theme74.xml" ContentType="application/vnd.openxmlformats-officedocument.theme+xml"/>
  <Override PartName="/ppt/slideLayouts/slideLayout81.xml" ContentType="application/vnd.openxmlformats-officedocument.presentationml.slideLayout+xml"/>
  <Override PartName="/ppt/theme/theme75.xml" ContentType="application/vnd.openxmlformats-officedocument.theme+xml"/>
  <Override PartName="/ppt/slideLayouts/slideLayout82.xml" ContentType="application/vnd.openxmlformats-officedocument.presentationml.slideLayout+xml"/>
  <Override PartName="/ppt/theme/theme76.xml" ContentType="application/vnd.openxmlformats-officedocument.theme+xml"/>
  <Override PartName="/ppt/slideLayouts/slideLayout83.xml" ContentType="application/vnd.openxmlformats-officedocument.presentationml.slideLayout+xml"/>
  <Override PartName="/ppt/theme/theme77.xml" ContentType="application/vnd.openxmlformats-officedocument.theme+xml"/>
  <Override PartName="/ppt/slideLayouts/slideLayout84.xml" ContentType="application/vnd.openxmlformats-officedocument.presentationml.slideLayout+xml"/>
  <Override PartName="/ppt/theme/theme78.xml" ContentType="application/vnd.openxmlformats-officedocument.theme+xml"/>
  <Override PartName="/ppt/slideLayouts/slideLayout85.xml" ContentType="application/vnd.openxmlformats-officedocument.presentationml.slideLayout+xml"/>
  <Override PartName="/ppt/theme/theme79.xml" ContentType="application/vnd.openxmlformats-officedocument.theme+xml"/>
  <Override PartName="/ppt/slideLayouts/slideLayout86.xml" ContentType="application/vnd.openxmlformats-officedocument.presentationml.slideLayout+xml"/>
  <Override PartName="/ppt/theme/theme80.xml" ContentType="application/vnd.openxmlformats-officedocument.theme+xml"/>
  <Override PartName="/ppt/slideLayouts/slideLayout87.xml" ContentType="application/vnd.openxmlformats-officedocument.presentationml.slideLayout+xml"/>
  <Override PartName="/ppt/theme/theme81.xml" ContentType="application/vnd.openxmlformats-officedocument.theme+xml"/>
  <Override PartName="/ppt/slideLayouts/slideLayout88.xml" ContentType="application/vnd.openxmlformats-officedocument.presentationml.slideLayout+xml"/>
  <Override PartName="/ppt/theme/theme82.xml" ContentType="application/vnd.openxmlformats-officedocument.theme+xml"/>
  <Override PartName="/ppt/slideLayouts/slideLayout89.xml" ContentType="application/vnd.openxmlformats-officedocument.presentationml.slideLayout+xml"/>
  <Override PartName="/ppt/theme/theme83.xml" ContentType="application/vnd.openxmlformats-officedocument.theme+xml"/>
  <Override PartName="/ppt/slideLayouts/slideLayout90.xml" ContentType="application/vnd.openxmlformats-officedocument.presentationml.slideLayout+xml"/>
  <Override PartName="/ppt/theme/theme84.xml" ContentType="application/vnd.openxmlformats-officedocument.theme+xml"/>
  <Override PartName="/ppt/slideLayouts/slideLayout91.xml" ContentType="application/vnd.openxmlformats-officedocument.presentationml.slideLayout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0" r:id="rId1"/>
    <p:sldMasterId id="2147483905" r:id="rId2"/>
    <p:sldMasterId id="2147483910" r:id="rId3"/>
    <p:sldMasterId id="2147483912" r:id="rId4"/>
    <p:sldMasterId id="2147483914" r:id="rId5"/>
    <p:sldMasterId id="2147483916" r:id="rId6"/>
    <p:sldMasterId id="2147483918" r:id="rId7"/>
    <p:sldMasterId id="2147483920" r:id="rId8"/>
    <p:sldMasterId id="2147483922" r:id="rId9"/>
    <p:sldMasterId id="2147483924" r:id="rId10"/>
    <p:sldMasterId id="2147483926" r:id="rId11"/>
    <p:sldMasterId id="2147483928" r:id="rId12"/>
    <p:sldMasterId id="2147483930" r:id="rId13"/>
    <p:sldMasterId id="2147483932" r:id="rId14"/>
    <p:sldMasterId id="2147483934" r:id="rId15"/>
    <p:sldMasterId id="2147483936" r:id="rId16"/>
    <p:sldMasterId id="2147483938" r:id="rId17"/>
    <p:sldMasterId id="2147483940" r:id="rId18"/>
    <p:sldMasterId id="2147483942" r:id="rId19"/>
    <p:sldMasterId id="2147483944" r:id="rId20"/>
    <p:sldMasterId id="2147483946" r:id="rId21"/>
    <p:sldMasterId id="2147483948" r:id="rId22"/>
    <p:sldMasterId id="2147483950" r:id="rId23"/>
    <p:sldMasterId id="2147483952" r:id="rId24"/>
    <p:sldMasterId id="2147483954" r:id="rId25"/>
    <p:sldMasterId id="2147483956" r:id="rId26"/>
    <p:sldMasterId id="2147483958" r:id="rId27"/>
    <p:sldMasterId id="2147483960" r:id="rId28"/>
    <p:sldMasterId id="2147483962" r:id="rId29"/>
    <p:sldMasterId id="2147483964" r:id="rId30"/>
    <p:sldMasterId id="2147483966" r:id="rId31"/>
    <p:sldMasterId id="2147483968" r:id="rId32"/>
    <p:sldMasterId id="2147483970" r:id="rId33"/>
    <p:sldMasterId id="2147483972" r:id="rId34"/>
    <p:sldMasterId id="2147483974" r:id="rId35"/>
    <p:sldMasterId id="2147483976" r:id="rId36"/>
    <p:sldMasterId id="2147483978" r:id="rId37"/>
    <p:sldMasterId id="2147483980" r:id="rId38"/>
    <p:sldMasterId id="2147483982" r:id="rId39"/>
    <p:sldMasterId id="2147483984" r:id="rId40"/>
    <p:sldMasterId id="2147483986" r:id="rId41"/>
    <p:sldMasterId id="2147483988" r:id="rId42"/>
    <p:sldMasterId id="2147483990" r:id="rId43"/>
    <p:sldMasterId id="2147483992" r:id="rId44"/>
    <p:sldMasterId id="2147483994" r:id="rId45"/>
    <p:sldMasterId id="2147483996" r:id="rId46"/>
    <p:sldMasterId id="2147483998" r:id="rId47"/>
    <p:sldMasterId id="2147484000" r:id="rId48"/>
    <p:sldMasterId id="2147484002" r:id="rId49"/>
    <p:sldMasterId id="2147484004" r:id="rId50"/>
    <p:sldMasterId id="2147484006" r:id="rId51"/>
    <p:sldMasterId id="2147484008" r:id="rId52"/>
    <p:sldMasterId id="2147484010" r:id="rId53"/>
    <p:sldMasterId id="2147484012" r:id="rId54"/>
    <p:sldMasterId id="2147484014" r:id="rId55"/>
    <p:sldMasterId id="2147484016" r:id="rId56"/>
    <p:sldMasterId id="2147484018" r:id="rId57"/>
    <p:sldMasterId id="2147484020" r:id="rId58"/>
    <p:sldMasterId id="2147484022" r:id="rId59"/>
    <p:sldMasterId id="2147484024" r:id="rId60"/>
    <p:sldMasterId id="2147484026" r:id="rId61"/>
    <p:sldMasterId id="2147484028" r:id="rId62"/>
    <p:sldMasterId id="2147484030" r:id="rId63"/>
    <p:sldMasterId id="2147484032" r:id="rId64"/>
    <p:sldMasterId id="2147484034" r:id="rId65"/>
    <p:sldMasterId id="2147484036" r:id="rId66"/>
    <p:sldMasterId id="2147484038" r:id="rId67"/>
    <p:sldMasterId id="2147484040" r:id="rId68"/>
    <p:sldMasterId id="2147484042" r:id="rId69"/>
    <p:sldMasterId id="2147484044" r:id="rId70"/>
    <p:sldMasterId id="2147484046" r:id="rId71"/>
    <p:sldMasterId id="2147484048" r:id="rId72"/>
    <p:sldMasterId id="2147484050" r:id="rId73"/>
    <p:sldMasterId id="2147484052" r:id="rId74"/>
    <p:sldMasterId id="2147484054" r:id="rId75"/>
    <p:sldMasterId id="2147484056" r:id="rId76"/>
    <p:sldMasterId id="2147484058" r:id="rId77"/>
    <p:sldMasterId id="2147484060" r:id="rId78"/>
    <p:sldMasterId id="2147484062" r:id="rId79"/>
    <p:sldMasterId id="2147484064" r:id="rId80"/>
    <p:sldMasterId id="2147484066" r:id="rId81"/>
    <p:sldMasterId id="2147484068" r:id="rId82"/>
    <p:sldMasterId id="2147484070" r:id="rId83"/>
    <p:sldMasterId id="2147484072" r:id="rId84"/>
    <p:sldMasterId id="2147484074" r:id="rId85"/>
  </p:sldMasterIdLst>
  <p:notesMasterIdLst>
    <p:notesMasterId r:id="rId266"/>
  </p:notesMasterIdLst>
  <p:handoutMasterIdLst>
    <p:handoutMasterId r:id="rId267"/>
  </p:handoutMasterIdLst>
  <p:sldIdLst>
    <p:sldId id="504" r:id="rId86"/>
    <p:sldId id="505" r:id="rId87"/>
    <p:sldId id="654" r:id="rId88"/>
    <p:sldId id="655" r:id="rId89"/>
    <p:sldId id="508" r:id="rId90"/>
    <p:sldId id="656" r:id="rId91"/>
    <p:sldId id="510" r:id="rId92"/>
    <p:sldId id="657" r:id="rId93"/>
    <p:sldId id="512" r:id="rId94"/>
    <p:sldId id="658" r:id="rId95"/>
    <p:sldId id="514" r:id="rId96"/>
    <p:sldId id="659" r:id="rId97"/>
    <p:sldId id="516" r:id="rId98"/>
    <p:sldId id="660" r:id="rId99"/>
    <p:sldId id="518" r:id="rId100"/>
    <p:sldId id="661" r:id="rId101"/>
    <p:sldId id="520" r:id="rId102"/>
    <p:sldId id="662" r:id="rId103"/>
    <p:sldId id="522" r:id="rId104"/>
    <p:sldId id="523" r:id="rId105"/>
    <p:sldId id="524" r:id="rId106"/>
    <p:sldId id="666" r:id="rId107"/>
    <p:sldId id="526" r:id="rId108"/>
    <p:sldId id="527" r:id="rId109"/>
    <p:sldId id="663" r:id="rId110"/>
    <p:sldId id="664" r:id="rId111"/>
    <p:sldId id="665" r:id="rId112"/>
    <p:sldId id="529" r:id="rId113"/>
    <p:sldId id="530" r:id="rId114"/>
    <p:sldId id="667" r:id="rId115"/>
    <p:sldId id="532" r:id="rId116"/>
    <p:sldId id="533" r:id="rId117"/>
    <p:sldId id="534" r:id="rId118"/>
    <p:sldId id="668" r:id="rId119"/>
    <p:sldId id="669" r:id="rId120"/>
    <p:sldId id="670" r:id="rId121"/>
    <p:sldId id="536" r:id="rId122"/>
    <p:sldId id="537" r:id="rId123"/>
    <p:sldId id="538" r:id="rId124"/>
    <p:sldId id="671" r:id="rId125"/>
    <p:sldId id="540" r:id="rId126"/>
    <p:sldId id="541" r:id="rId127"/>
    <p:sldId id="542" r:id="rId128"/>
    <p:sldId id="543" r:id="rId129"/>
    <p:sldId id="674" r:id="rId130"/>
    <p:sldId id="672" r:id="rId131"/>
    <p:sldId id="673" r:id="rId132"/>
    <p:sldId id="546" r:id="rId133"/>
    <p:sldId id="675" r:id="rId134"/>
    <p:sldId id="548" r:id="rId135"/>
    <p:sldId id="549" r:id="rId136"/>
    <p:sldId id="676" r:id="rId137"/>
    <p:sldId id="551" r:id="rId138"/>
    <p:sldId id="677" r:id="rId139"/>
    <p:sldId id="553" r:id="rId140"/>
    <p:sldId id="554" r:id="rId141"/>
    <p:sldId id="555" r:id="rId142"/>
    <p:sldId id="678" r:id="rId143"/>
    <p:sldId id="679" r:id="rId144"/>
    <p:sldId id="680" r:id="rId145"/>
    <p:sldId id="557" r:id="rId146"/>
    <p:sldId id="558" r:id="rId147"/>
    <p:sldId id="559" r:id="rId148"/>
    <p:sldId id="560" r:id="rId149"/>
    <p:sldId id="681" r:id="rId150"/>
    <p:sldId id="682" r:id="rId151"/>
    <p:sldId id="562" r:id="rId152"/>
    <p:sldId id="563" r:id="rId153"/>
    <p:sldId id="683" r:id="rId154"/>
    <p:sldId id="684" r:id="rId155"/>
    <p:sldId id="565" r:id="rId156"/>
    <p:sldId id="566" r:id="rId157"/>
    <p:sldId id="685" r:id="rId158"/>
    <p:sldId id="686" r:id="rId159"/>
    <p:sldId id="568" r:id="rId160"/>
    <p:sldId id="569" r:id="rId161"/>
    <p:sldId id="687" r:id="rId162"/>
    <p:sldId id="688" r:id="rId163"/>
    <p:sldId id="571" r:id="rId164"/>
    <p:sldId id="572" r:id="rId165"/>
    <p:sldId id="689" r:id="rId166"/>
    <p:sldId id="690" r:id="rId167"/>
    <p:sldId id="574" r:id="rId168"/>
    <p:sldId id="575" r:id="rId169"/>
    <p:sldId id="691" r:id="rId170"/>
    <p:sldId id="692" r:id="rId171"/>
    <p:sldId id="577" r:id="rId172"/>
    <p:sldId id="578" r:id="rId173"/>
    <p:sldId id="579" r:id="rId174"/>
    <p:sldId id="693" r:id="rId175"/>
    <p:sldId id="694" r:id="rId176"/>
    <p:sldId id="581" r:id="rId177"/>
    <p:sldId id="582" r:id="rId178"/>
    <p:sldId id="695" r:id="rId179"/>
    <p:sldId id="696" r:id="rId180"/>
    <p:sldId id="584" r:id="rId181"/>
    <p:sldId id="585" r:id="rId182"/>
    <p:sldId id="586" r:id="rId183"/>
    <p:sldId id="587" r:id="rId184"/>
    <p:sldId id="697" r:id="rId185"/>
    <p:sldId id="698" r:id="rId186"/>
    <p:sldId id="699" r:id="rId187"/>
    <p:sldId id="589" r:id="rId188"/>
    <p:sldId id="700" r:id="rId189"/>
    <p:sldId id="591" r:id="rId190"/>
    <p:sldId id="592" r:id="rId191"/>
    <p:sldId id="593" r:id="rId192"/>
    <p:sldId id="594" r:id="rId193"/>
    <p:sldId id="595" r:id="rId194"/>
    <p:sldId id="701" r:id="rId195"/>
    <p:sldId id="702" r:id="rId196"/>
    <p:sldId id="703" r:id="rId197"/>
    <p:sldId id="597" r:id="rId198"/>
    <p:sldId id="598" r:id="rId199"/>
    <p:sldId id="704" r:id="rId200"/>
    <p:sldId id="600" r:id="rId201"/>
    <p:sldId id="601" r:id="rId202"/>
    <p:sldId id="705" r:id="rId203"/>
    <p:sldId id="706" r:id="rId204"/>
    <p:sldId id="707" r:id="rId205"/>
    <p:sldId id="603" r:id="rId206"/>
    <p:sldId id="604" r:id="rId207"/>
    <p:sldId id="708" r:id="rId208"/>
    <p:sldId id="606" r:id="rId209"/>
    <p:sldId id="607" r:id="rId210"/>
    <p:sldId id="709" r:id="rId211"/>
    <p:sldId id="609" r:id="rId212"/>
    <p:sldId id="610" r:id="rId213"/>
    <p:sldId id="710" r:id="rId214"/>
    <p:sldId id="612" r:id="rId215"/>
    <p:sldId id="613" r:id="rId216"/>
    <p:sldId id="614" r:id="rId217"/>
    <p:sldId id="711" r:id="rId218"/>
    <p:sldId id="616" r:id="rId219"/>
    <p:sldId id="617" r:id="rId220"/>
    <p:sldId id="618" r:id="rId221"/>
    <p:sldId id="619" r:id="rId222"/>
    <p:sldId id="712" r:id="rId223"/>
    <p:sldId id="621" r:id="rId224"/>
    <p:sldId id="622" r:id="rId225"/>
    <p:sldId id="623" r:id="rId226"/>
    <p:sldId id="713" r:id="rId227"/>
    <p:sldId id="714" r:id="rId228"/>
    <p:sldId id="625" r:id="rId229"/>
    <p:sldId id="715" r:id="rId230"/>
    <p:sldId id="627" r:id="rId231"/>
    <p:sldId id="628" r:id="rId232"/>
    <p:sldId id="716" r:id="rId233"/>
    <p:sldId id="717" r:id="rId234"/>
    <p:sldId id="630" r:id="rId235"/>
    <p:sldId id="631" r:id="rId236"/>
    <p:sldId id="632" r:id="rId237"/>
    <p:sldId id="633" r:id="rId238"/>
    <p:sldId id="718" r:id="rId239"/>
    <p:sldId id="719" r:id="rId240"/>
    <p:sldId id="635" r:id="rId241"/>
    <p:sldId id="636" r:id="rId242"/>
    <p:sldId id="637" r:id="rId243"/>
    <p:sldId id="720" r:id="rId244"/>
    <p:sldId id="639" r:id="rId245"/>
    <p:sldId id="640" r:id="rId246"/>
    <p:sldId id="641" r:id="rId247"/>
    <p:sldId id="721" r:id="rId248"/>
    <p:sldId id="643" r:id="rId249"/>
    <p:sldId id="644" r:id="rId250"/>
    <p:sldId id="722" r:id="rId251"/>
    <p:sldId id="724" r:id="rId252"/>
    <p:sldId id="725" r:id="rId253"/>
    <p:sldId id="726" r:id="rId254"/>
    <p:sldId id="723" r:id="rId255"/>
    <p:sldId id="727" r:id="rId256"/>
    <p:sldId id="728" r:id="rId257"/>
    <p:sldId id="729" r:id="rId258"/>
    <p:sldId id="730" r:id="rId259"/>
    <p:sldId id="731" r:id="rId260"/>
    <p:sldId id="732" r:id="rId261"/>
    <p:sldId id="733" r:id="rId262"/>
    <p:sldId id="734" r:id="rId263"/>
    <p:sldId id="735" r:id="rId264"/>
    <p:sldId id="736" r:id="rId2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leen Fitzpatrick" initials="" lastIdx="2" clrIdx="0"/>
  <p:cmAuthor id="1" name="Ann Chisnell" initials="AC" lastIdx="1" clrIdx="1">
    <p:extLst>
      <p:ext uri="{19B8F6BF-5375-455C-9EA6-DF929625EA0E}">
        <p15:presenceInfo xmlns:p15="http://schemas.microsoft.com/office/powerpoint/2012/main" userId="S-1-5-21-70022950-1981359576-782984527-11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87E"/>
    <a:srgbClr val="D1300D"/>
    <a:srgbClr val="B9B9B9"/>
    <a:srgbClr val="AA2B15"/>
    <a:srgbClr val="AEB9B1"/>
    <a:srgbClr val="4F6F92"/>
    <a:srgbClr val="F7F7F7"/>
    <a:srgbClr val="004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96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29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32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53.xml"/><Relationship Id="rId159" Type="http://schemas.openxmlformats.org/officeDocument/2006/relationships/slide" Target="slides/slide74.xml"/><Relationship Id="rId170" Type="http://schemas.openxmlformats.org/officeDocument/2006/relationships/slide" Target="slides/slide85.xml"/><Relationship Id="rId191" Type="http://schemas.openxmlformats.org/officeDocument/2006/relationships/slide" Target="slides/slide106.xml"/><Relationship Id="rId205" Type="http://schemas.openxmlformats.org/officeDocument/2006/relationships/slide" Target="slides/slide120.xml"/><Relationship Id="rId226" Type="http://schemas.openxmlformats.org/officeDocument/2006/relationships/slide" Target="slides/slide141.xml"/><Relationship Id="rId247" Type="http://schemas.openxmlformats.org/officeDocument/2006/relationships/slide" Target="slides/slide162.xml"/><Relationship Id="rId107" Type="http://schemas.openxmlformats.org/officeDocument/2006/relationships/slide" Target="slides/slide22.xml"/><Relationship Id="rId268" Type="http://schemas.openxmlformats.org/officeDocument/2006/relationships/commentAuthors" Target="commentAuthors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43.xml"/><Relationship Id="rId14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10.xml"/><Relationship Id="rId160" Type="http://schemas.openxmlformats.org/officeDocument/2006/relationships/slide" Target="slides/slide75.xml"/><Relationship Id="rId181" Type="http://schemas.openxmlformats.org/officeDocument/2006/relationships/slide" Target="slides/slide96.xml"/><Relationship Id="rId216" Type="http://schemas.openxmlformats.org/officeDocument/2006/relationships/slide" Target="slides/slide131.xml"/><Relationship Id="rId237" Type="http://schemas.openxmlformats.org/officeDocument/2006/relationships/slide" Target="slides/slide152.xml"/><Relationship Id="rId258" Type="http://schemas.openxmlformats.org/officeDocument/2006/relationships/slide" Target="slides/slide173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33.xml"/><Relationship Id="rId139" Type="http://schemas.openxmlformats.org/officeDocument/2006/relationships/slide" Target="slides/slide54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65.xml"/><Relationship Id="rId171" Type="http://schemas.openxmlformats.org/officeDocument/2006/relationships/slide" Target="slides/slide86.xml"/><Relationship Id="rId192" Type="http://schemas.openxmlformats.org/officeDocument/2006/relationships/slide" Target="slides/slide107.xml"/><Relationship Id="rId206" Type="http://schemas.openxmlformats.org/officeDocument/2006/relationships/slide" Target="slides/slide121.xml"/><Relationship Id="rId227" Type="http://schemas.openxmlformats.org/officeDocument/2006/relationships/slide" Target="slides/slide142.xml"/><Relationship Id="rId248" Type="http://schemas.openxmlformats.org/officeDocument/2006/relationships/slide" Target="slides/slide163.xml"/><Relationship Id="rId269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23.xml"/><Relationship Id="rId129" Type="http://schemas.openxmlformats.org/officeDocument/2006/relationships/slide" Target="slides/slide44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11.xml"/><Relationship Id="rId140" Type="http://schemas.openxmlformats.org/officeDocument/2006/relationships/slide" Target="slides/slide55.xml"/><Relationship Id="rId161" Type="http://schemas.openxmlformats.org/officeDocument/2006/relationships/slide" Target="slides/slide76.xml"/><Relationship Id="rId182" Type="http://schemas.openxmlformats.org/officeDocument/2006/relationships/slide" Target="slides/slide97.xml"/><Relationship Id="rId217" Type="http://schemas.openxmlformats.org/officeDocument/2006/relationships/slide" Target="slides/slide132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53.xml"/><Relationship Id="rId259" Type="http://schemas.openxmlformats.org/officeDocument/2006/relationships/slide" Target="slides/slide174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34.xml"/><Relationship Id="rId270" Type="http://schemas.openxmlformats.org/officeDocument/2006/relationships/viewProps" Target="viewProps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" Target="slides/slide1.xml"/><Relationship Id="rId130" Type="http://schemas.openxmlformats.org/officeDocument/2006/relationships/slide" Target="slides/slide45.xml"/><Relationship Id="rId135" Type="http://schemas.openxmlformats.org/officeDocument/2006/relationships/slide" Target="slides/slide50.xml"/><Relationship Id="rId151" Type="http://schemas.openxmlformats.org/officeDocument/2006/relationships/slide" Target="slides/slide66.xml"/><Relationship Id="rId156" Type="http://schemas.openxmlformats.org/officeDocument/2006/relationships/slide" Target="slides/slide71.xml"/><Relationship Id="rId177" Type="http://schemas.openxmlformats.org/officeDocument/2006/relationships/slide" Target="slides/slide92.xml"/><Relationship Id="rId198" Type="http://schemas.openxmlformats.org/officeDocument/2006/relationships/slide" Target="slides/slide113.xml"/><Relationship Id="rId172" Type="http://schemas.openxmlformats.org/officeDocument/2006/relationships/slide" Target="slides/slide87.xml"/><Relationship Id="rId193" Type="http://schemas.openxmlformats.org/officeDocument/2006/relationships/slide" Target="slides/slide108.xml"/><Relationship Id="rId202" Type="http://schemas.openxmlformats.org/officeDocument/2006/relationships/slide" Target="slides/slide117.xml"/><Relationship Id="rId207" Type="http://schemas.openxmlformats.org/officeDocument/2006/relationships/slide" Target="slides/slide122.xml"/><Relationship Id="rId223" Type="http://schemas.openxmlformats.org/officeDocument/2006/relationships/slide" Target="slides/slide138.xml"/><Relationship Id="rId228" Type="http://schemas.openxmlformats.org/officeDocument/2006/relationships/slide" Target="slides/slide143.xml"/><Relationship Id="rId244" Type="http://schemas.openxmlformats.org/officeDocument/2006/relationships/slide" Target="slides/slide159.xml"/><Relationship Id="rId249" Type="http://schemas.openxmlformats.org/officeDocument/2006/relationships/slide" Target="slides/slide164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24.xml"/><Relationship Id="rId260" Type="http://schemas.openxmlformats.org/officeDocument/2006/relationships/slide" Target="slides/slide175.xml"/><Relationship Id="rId265" Type="http://schemas.openxmlformats.org/officeDocument/2006/relationships/slide" Target="slides/slide180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12.xml"/><Relationship Id="rId104" Type="http://schemas.openxmlformats.org/officeDocument/2006/relationships/slide" Target="slides/slide19.xml"/><Relationship Id="rId120" Type="http://schemas.openxmlformats.org/officeDocument/2006/relationships/slide" Target="slides/slide35.xml"/><Relationship Id="rId125" Type="http://schemas.openxmlformats.org/officeDocument/2006/relationships/slide" Target="slides/slide40.xml"/><Relationship Id="rId141" Type="http://schemas.openxmlformats.org/officeDocument/2006/relationships/slide" Target="slides/slide56.xml"/><Relationship Id="rId146" Type="http://schemas.openxmlformats.org/officeDocument/2006/relationships/slide" Target="slides/slide61.xml"/><Relationship Id="rId167" Type="http://schemas.openxmlformats.org/officeDocument/2006/relationships/slide" Target="slides/slide82.xml"/><Relationship Id="rId188" Type="http://schemas.openxmlformats.org/officeDocument/2006/relationships/slide" Target="slides/slide103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7.xml"/><Relationship Id="rId162" Type="http://schemas.openxmlformats.org/officeDocument/2006/relationships/slide" Target="slides/slide77.xml"/><Relationship Id="rId183" Type="http://schemas.openxmlformats.org/officeDocument/2006/relationships/slide" Target="slides/slide98.xml"/><Relationship Id="rId213" Type="http://schemas.openxmlformats.org/officeDocument/2006/relationships/slide" Target="slides/slide128.xml"/><Relationship Id="rId218" Type="http://schemas.openxmlformats.org/officeDocument/2006/relationships/slide" Target="slides/slide133.xml"/><Relationship Id="rId234" Type="http://schemas.openxmlformats.org/officeDocument/2006/relationships/slide" Target="slides/slide149.xml"/><Relationship Id="rId239" Type="http://schemas.openxmlformats.org/officeDocument/2006/relationships/slide" Target="slides/slide15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0" Type="http://schemas.openxmlformats.org/officeDocument/2006/relationships/slide" Target="slides/slide165.xml"/><Relationship Id="rId255" Type="http://schemas.openxmlformats.org/officeDocument/2006/relationships/slide" Target="slides/slide170.xml"/><Relationship Id="rId271" Type="http://schemas.openxmlformats.org/officeDocument/2006/relationships/theme" Target="theme/theme1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2.xml"/><Relationship Id="rId110" Type="http://schemas.openxmlformats.org/officeDocument/2006/relationships/slide" Target="slides/slide25.xml"/><Relationship Id="rId115" Type="http://schemas.openxmlformats.org/officeDocument/2006/relationships/slide" Target="slides/slide30.xml"/><Relationship Id="rId131" Type="http://schemas.openxmlformats.org/officeDocument/2006/relationships/slide" Target="slides/slide46.xml"/><Relationship Id="rId136" Type="http://schemas.openxmlformats.org/officeDocument/2006/relationships/slide" Target="slides/slide51.xml"/><Relationship Id="rId157" Type="http://schemas.openxmlformats.org/officeDocument/2006/relationships/slide" Target="slides/slide72.xml"/><Relationship Id="rId178" Type="http://schemas.openxmlformats.org/officeDocument/2006/relationships/slide" Target="slides/slide93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67.xml"/><Relationship Id="rId173" Type="http://schemas.openxmlformats.org/officeDocument/2006/relationships/slide" Target="slides/slide88.xml"/><Relationship Id="rId194" Type="http://schemas.openxmlformats.org/officeDocument/2006/relationships/slide" Target="slides/slide109.xml"/><Relationship Id="rId199" Type="http://schemas.openxmlformats.org/officeDocument/2006/relationships/slide" Target="slides/slide114.xml"/><Relationship Id="rId203" Type="http://schemas.openxmlformats.org/officeDocument/2006/relationships/slide" Target="slides/slide118.xml"/><Relationship Id="rId208" Type="http://schemas.openxmlformats.org/officeDocument/2006/relationships/slide" Target="slides/slide123.xml"/><Relationship Id="rId229" Type="http://schemas.openxmlformats.org/officeDocument/2006/relationships/slide" Target="slides/slide144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39.xml"/><Relationship Id="rId240" Type="http://schemas.openxmlformats.org/officeDocument/2006/relationships/slide" Target="slides/slide155.xml"/><Relationship Id="rId245" Type="http://schemas.openxmlformats.org/officeDocument/2006/relationships/slide" Target="slides/slide160.xml"/><Relationship Id="rId261" Type="http://schemas.openxmlformats.org/officeDocument/2006/relationships/slide" Target="slides/slide176.xml"/><Relationship Id="rId266" Type="http://schemas.openxmlformats.org/officeDocument/2006/relationships/notesMaster" Target="notesMasters/notesMaster1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15.xml"/><Relationship Id="rId105" Type="http://schemas.openxmlformats.org/officeDocument/2006/relationships/slide" Target="slides/slide20.xml"/><Relationship Id="rId126" Type="http://schemas.openxmlformats.org/officeDocument/2006/relationships/slide" Target="slides/slide41.xml"/><Relationship Id="rId147" Type="http://schemas.openxmlformats.org/officeDocument/2006/relationships/slide" Target="slides/slide62.xml"/><Relationship Id="rId168" Type="http://schemas.openxmlformats.org/officeDocument/2006/relationships/slide" Target="slides/slide83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8.xml"/><Relationship Id="rId98" Type="http://schemas.openxmlformats.org/officeDocument/2006/relationships/slide" Target="slides/slide13.xml"/><Relationship Id="rId121" Type="http://schemas.openxmlformats.org/officeDocument/2006/relationships/slide" Target="slides/slide36.xml"/><Relationship Id="rId142" Type="http://schemas.openxmlformats.org/officeDocument/2006/relationships/slide" Target="slides/slide57.xml"/><Relationship Id="rId163" Type="http://schemas.openxmlformats.org/officeDocument/2006/relationships/slide" Target="slides/slide78.xml"/><Relationship Id="rId184" Type="http://schemas.openxmlformats.org/officeDocument/2006/relationships/slide" Target="slides/slide99.xml"/><Relationship Id="rId189" Type="http://schemas.openxmlformats.org/officeDocument/2006/relationships/slide" Target="slides/slide104.xml"/><Relationship Id="rId219" Type="http://schemas.openxmlformats.org/officeDocument/2006/relationships/slide" Target="slides/slide13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29.xml"/><Relationship Id="rId230" Type="http://schemas.openxmlformats.org/officeDocument/2006/relationships/slide" Target="slides/slide145.xml"/><Relationship Id="rId235" Type="http://schemas.openxmlformats.org/officeDocument/2006/relationships/slide" Target="slides/slide150.xml"/><Relationship Id="rId251" Type="http://schemas.openxmlformats.org/officeDocument/2006/relationships/slide" Target="slides/slide166.xml"/><Relationship Id="rId256" Type="http://schemas.openxmlformats.org/officeDocument/2006/relationships/slide" Target="slides/slide171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31.xml"/><Relationship Id="rId137" Type="http://schemas.openxmlformats.org/officeDocument/2006/relationships/slide" Target="slides/slide52.xml"/><Relationship Id="rId158" Type="http://schemas.openxmlformats.org/officeDocument/2006/relationships/slide" Target="slides/slide73.xml"/><Relationship Id="rId272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" Target="slides/slide3.xml"/><Relationship Id="rId111" Type="http://schemas.openxmlformats.org/officeDocument/2006/relationships/slide" Target="slides/slide26.xml"/><Relationship Id="rId132" Type="http://schemas.openxmlformats.org/officeDocument/2006/relationships/slide" Target="slides/slide47.xml"/><Relationship Id="rId153" Type="http://schemas.openxmlformats.org/officeDocument/2006/relationships/slide" Target="slides/slide68.xml"/><Relationship Id="rId174" Type="http://schemas.openxmlformats.org/officeDocument/2006/relationships/slide" Target="slides/slide89.xml"/><Relationship Id="rId179" Type="http://schemas.openxmlformats.org/officeDocument/2006/relationships/slide" Target="slides/slide94.xml"/><Relationship Id="rId195" Type="http://schemas.openxmlformats.org/officeDocument/2006/relationships/slide" Target="slides/slide110.xml"/><Relationship Id="rId209" Type="http://schemas.openxmlformats.org/officeDocument/2006/relationships/slide" Target="slides/slide124.xml"/><Relationship Id="rId190" Type="http://schemas.openxmlformats.org/officeDocument/2006/relationships/slide" Target="slides/slide105.xml"/><Relationship Id="rId204" Type="http://schemas.openxmlformats.org/officeDocument/2006/relationships/slide" Target="slides/slide119.xml"/><Relationship Id="rId220" Type="http://schemas.openxmlformats.org/officeDocument/2006/relationships/slide" Target="slides/slide135.xml"/><Relationship Id="rId225" Type="http://schemas.openxmlformats.org/officeDocument/2006/relationships/slide" Target="slides/slide140.xml"/><Relationship Id="rId241" Type="http://schemas.openxmlformats.org/officeDocument/2006/relationships/slide" Target="slides/slide156.xml"/><Relationship Id="rId246" Type="http://schemas.openxmlformats.org/officeDocument/2006/relationships/slide" Target="slides/slide161.xml"/><Relationship Id="rId267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21.xml"/><Relationship Id="rId127" Type="http://schemas.openxmlformats.org/officeDocument/2006/relationships/slide" Target="slides/slide42.xml"/><Relationship Id="rId262" Type="http://schemas.openxmlformats.org/officeDocument/2006/relationships/slide" Target="slides/slide17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" Target="slides/slide9.xml"/><Relationship Id="rId99" Type="http://schemas.openxmlformats.org/officeDocument/2006/relationships/slide" Target="slides/slide14.xml"/><Relationship Id="rId101" Type="http://schemas.openxmlformats.org/officeDocument/2006/relationships/slide" Target="slides/slide16.xml"/><Relationship Id="rId122" Type="http://schemas.openxmlformats.org/officeDocument/2006/relationships/slide" Target="slides/slide37.xml"/><Relationship Id="rId143" Type="http://schemas.openxmlformats.org/officeDocument/2006/relationships/slide" Target="slides/slide58.xml"/><Relationship Id="rId148" Type="http://schemas.openxmlformats.org/officeDocument/2006/relationships/slide" Target="slides/slide63.xml"/><Relationship Id="rId164" Type="http://schemas.openxmlformats.org/officeDocument/2006/relationships/slide" Target="slides/slide79.xml"/><Relationship Id="rId169" Type="http://schemas.openxmlformats.org/officeDocument/2006/relationships/slide" Target="slides/slide84.xml"/><Relationship Id="rId185" Type="http://schemas.openxmlformats.org/officeDocument/2006/relationships/slide" Target="slides/slide10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95.xml"/><Relationship Id="rId210" Type="http://schemas.openxmlformats.org/officeDocument/2006/relationships/slide" Target="slides/slide125.xml"/><Relationship Id="rId215" Type="http://schemas.openxmlformats.org/officeDocument/2006/relationships/slide" Target="slides/slide130.xml"/><Relationship Id="rId236" Type="http://schemas.openxmlformats.org/officeDocument/2006/relationships/slide" Target="slides/slide151.xml"/><Relationship Id="rId257" Type="http://schemas.openxmlformats.org/officeDocument/2006/relationships/slide" Target="slides/slide172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46.xml"/><Relationship Id="rId252" Type="http://schemas.openxmlformats.org/officeDocument/2006/relationships/slide" Target="slides/slide167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4.xml"/><Relationship Id="rId112" Type="http://schemas.openxmlformats.org/officeDocument/2006/relationships/slide" Target="slides/slide27.xml"/><Relationship Id="rId133" Type="http://schemas.openxmlformats.org/officeDocument/2006/relationships/slide" Target="slides/slide48.xml"/><Relationship Id="rId154" Type="http://schemas.openxmlformats.org/officeDocument/2006/relationships/slide" Target="slides/slide69.xml"/><Relationship Id="rId175" Type="http://schemas.openxmlformats.org/officeDocument/2006/relationships/slide" Target="slides/slide90.xml"/><Relationship Id="rId196" Type="http://schemas.openxmlformats.org/officeDocument/2006/relationships/slide" Target="slides/slide111.xml"/><Relationship Id="rId200" Type="http://schemas.openxmlformats.org/officeDocument/2006/relationships/slide" Target="slides/slide115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36.xml"/><Relationship Id="rId242" Type="http://schemas.openxmlformats.org/officeDocument/2006/relationships/slide" Target="slides/slide157.xml"/><Relationship Id="rId263" Type="http://schemas.openxmlformats.org/officeDocument/2006/relationships/slide" Target="slides/slide178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17.xml"/><Relationship Id="rId123" Type="http://schemas.openxmlformats.org/officeDocument/2006/relationships/slide" Target="slides/slide38.xml"/><Relationship Id="rId144" Type="http://schemas.openxmlformats.org/officeDocument/2006/relationships/slide" Target="slides/slide59.xml"/><Relationship Id="rId90" Type="http://schemas.openxmlformats.org/officeDocument/2006/relationships/slide" Target="slides/slide5.xml"/><Relationship Id="rId165" Type="http://schemas.openxmlformats.org/officeDocument/2006/relationships/slide" Target="slides/slide80.xml"/><Relationship Id="rId186" Type="http://schemas.openxmlformats.org/officeDocument/2006/relationships/slide" Target="slides/slide101.xml"/><Relationship Id="rId211" Type="http://schemas.openxmlformats.org/officeDocument/2006/relationships/slide" Target="slides/slide126.xml"/><Relationship Id="rId232" Type="http://schemas.openxmlformats.org/officeDocument/2006/relationships/slide" Target="slides/slide147.xml"/><Relationship Id="rId253" Type="http://schemas.openxmlformats.org/officeDocument/2006/relationships/slide" Target="slides/slide168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28.xml"/><Relationship Id="rId134" Type="http://schemas.openxmlformats.org/officeDocument/2006/relationships/slide" Target="slides/slide49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70.xml"/><Relationship Id="rId176" Type="http://schemas.openxmlformats.org/officeDocument/2006/relationships/slide" Target="slides/slide91.xml"/><Relationship Id="rId197" Type="http://schemas.openxmlformats.org/officeDocument/2006/relationships/slide" Target="slides/slide112.xml"/><Relationship Id="rId201" Type="http://schemas.openxmlformats.org/officeDocument/2006/relationships/slide" Target="slides/slide116.xml"/><Relationship Id="rId222" Type="http://schemas.openxmlformats.org/officeDocument/2006/relationships/slide" Target="slides/slide137.xml"/><Relationship Id="rId243" Type="http://schemas.openxmlformats.org/officeDocument/2006/relationships/slide" Target="slides/slide158.xml"/><Relationship Id="rId264" Type="http://schemas.openxmlformats.org/officeDocument/2006/relationships/slide" Target="slides/slide179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18.xml"/><Relationship Id="rId124" Type="http://schemas.openxmlformats.org/officeDocument/2006/relationships/slide" Target="slides/slide39.xml"/><Relationship Id="rId70" Type="http://schemas.openxmlformats.org/officeDocument/2006/relationships/slideMaster" Target="slideMasters/slideMaster70.xml"/><Relationship Id="rId91" Type="http://schemas.openxmlformats.org/officeDocument/2006/relationships/slide" Target="slides/slide6.xml"/><Relationship Id="rId145" Type="http://schemas.openxmlformats.org/officeDocument/2006/relationships/slide" Target="slides/slide60.xml"/><Relationship Id="rId166" Type="http://schemas.openxmlformats.org/officeDocument/2006/relationships/slide" Target="slides/slide81.xml"/><Relationship Id="rId187" Type="http://schemas.openxmlformats.org/officeDocument/2006/relationships/slide" Target="slides/slide10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27.xml"/><Relationship Id="rId233" Type="http://schemas.openxmlformats.org/officeDocument/2006/relationships/slide" Target="slides/slide148.xml"/><Relationship Id="rId254" Type="http://schemas.openxmlformats.org/officeDocument/2006/relationships/slide" Target="slides/slide169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ヒラギノ角ゴ Pro W3" pitchFamily="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FDBCFE6-7A80-4E41-8712-1C12F7B6050B}" type="datetimeFigureOut">
              <a:rPr lang="en-US" altLang="en-US"/>
              <a:pPr>
                <a:defRPr/>
              </a:pPr>
              <a:t>11/25/2016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ヒラギノ角ゴ Pro W3" pitchFamily="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A23EEE-2F46-4732-8626-99218F3EF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027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957CC8-6916-4659-8D61-C81A523E1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75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r">
              <a:spcBef>
                <a:spcPct val="0"/>
              </a:spcBef>
            </a:pPr>
            <a:fld id="{0B24C727-5A10-43AF-A0C5-2F9849EF097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5784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52.2e Exploring the scope of ecological research (part 5: population ecology)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96431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52.13 Zonation in aquatic environments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300838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52.13a Zonation in aquatic environments (part 1: lake)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35170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52.13b Zonation in aquatic environments (part 2: marine)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79582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7C417C8-9BA1-4F5D-B676-47654DD518D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103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90599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52.14 Seasonal turnover in lakes with winter ice cover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531902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8E859F0-B93F-40E9-8CA2-12F77082A7A8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105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06776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5C17B559-9E37-4E08-AC1F-838C9EDF99C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106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13218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1813C46-8B06-4077-9F5C-43822722A9D9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107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73641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5D86CE6-DC5F-49F9-9B5F-DF6F1A817471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108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90066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98F98CE-DDC3-4A3E-936B-0F02D5E7F46C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109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5186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8CB76C1-C7AA-4A94-B7D3-6EDB4B449571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11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84888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52.15a Exploring aquatic biomes (part 1: lakes)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78941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52.15aa Exploring aquatic biomes (part 1a: oligotrophic lake)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63357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52.15ab Exploring aquatic biomes (part 1b: eutrophic lake)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25625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3C7F3C4F-3A73-48E2-BDE3-B79387E3D398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113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57925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AABF3D8-70A0-43ED-806A-19C7A6A46DE2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114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682576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52.15b Exploring aquatic biomes (part 2: wetlands)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68743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047B65FA-3E45-4A0E-918F-87AA3F24280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116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559663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26C4F72-B257-4F79-82EE-08CA40964869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117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427437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52.15c Exploring aquatic biomes (part 3: streams and rivers)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4371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52.15ca Exploring aquatic biomes (part 3a: headwater stream)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3104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52.2d Exploring the scope of ecological research (part 4: community ecology)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81882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52.15cb Exploring aquatic biomes (part 3b: river)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4656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0AD17C2-0D16-4A33-809D-97540C046C1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121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75115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A9EC48C-62C6-4891-B175-36E42968E70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122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11978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52.15d Exploring aquatic biomes (part 4: estuaries)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81715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A68A38C9-422D-4417-AC44-7DE446BC39B8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124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478206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8BF8604-AB0B-4E24-82E2-70AF6178DE1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125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76880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52.15e Exploring aquatic biomes (part 5: intertidal zones)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03459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7713A3E-E9C6-4A5E-86B8-BB15C341991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127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654411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5A6476C-2468-44E7-A6DC-6BB4A7FC2264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128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159215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52.15f Exploring aquatic biomes (part 6: ocean pelagic zone)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526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9C5E34E-D97D-4717-84C2-D0B998ECEFD7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13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10857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87026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CD65AE5-AA76-4E05-ABC3-8F134AAF3AE1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131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80615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F2A2B5A1-2A3E-401E-B97E-44F233AC32B2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132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707746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52.15g Exploring aquatic biomes (part 7: coral reefs)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91509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1328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05167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009BA785-FF7A-4399-B3A9-4EEF41C8E32D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136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19291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3A35B4C4-779E-4FAD-AA07-AC71F7D1C0D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137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225777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52.15h Exploring aquatic biomes (part 8: marine benthic zone)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41472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948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52.2c Exploring the scope of ecological research (part 3: ecosystem ecology)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75209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E2E2406-EB07-4D19-8760-18C8055DCED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140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54099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059EDFF3-EC51-4421-B71C-410BBE171AE4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141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354997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52.16 Distribution of the saguaro cactus in North America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72914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52.16a Distribution of the saguaro cactus in North America (part 1: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41591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BDC85BE-5C6A-423A-AD34-824BB170B30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144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810618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52.17 Flowchart of factors limiting geographic distribution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32709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FDDE834D-07CE-44EA-B7BE-6D7BCFEFB6D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146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875322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A9EC05-BAF6-4023-B65C-0D30A0519E96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147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2657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52.18 Dispersal of the cattle egret in the Americas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9839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52.18a Dispersal of the cattle egret in the Americas (part 1: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771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CDFB174-0277-4557-84FF-3456F2FF2AE7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15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029311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F8D340F-13CA-480F-946C-EFA619B40D21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150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93104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F78B4FD5-2DD3-486D-AFB0-28E761DA7A7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151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97556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52620A6-0D5C-4554-BC79-69D3507FB140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152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557150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C6B3AAB-83E5-4505-B422-50FF07987AD4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153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33922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52.19 Effects of feeding by sea urchins on seaweed distribution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457014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52.19a Effects of feeding by sea urchins on seaweed distribution (part 1: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37858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DEF8C1F-55B2-4F09-B678-1C7D6B57DC82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156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469083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A458D61A-282A-453E-9ED0-794376F9D541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157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779634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D770121-3E6E-4A8B-8450-259492EADCAB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158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56513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52.20 A sea urchin’s expanding range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256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52.2b Exploring the scope of ecological research (part 2: landscape ecology)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14573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59D275D-5324-46AA-96B5-A4171D1BAE9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160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852802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9CB4C1FF-5695-4B27-BF1C-1C00E9748059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161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3062342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38EACA6-5F87-4EE0-8ED3-FA3DD993A586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162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189727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52.21 Alpine tree line in Banff National Park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79967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3806E6B-1DC4-4444-B490-A097A04C2E81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164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447409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D6922AA-63F7-4490-8972-82AF58191942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165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3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4921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52.22 Reciprocal effects of ecological and evolutionary change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53667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Figure 52.0 Unit 8: Ecology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4143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Figure 52.0a Unit 8: Ecology (part 1: Dr. Tracy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Langkilde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50453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Figure 52.0b Unit 8: Ecology (part 2: fire ant and fence lizard)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8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0329D689-7FAA-49BE-89F1-A3606D33862B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828325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52.23 An example of reciprocal eco-evolutionary effects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18028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52.UN01a Skills exercise: making a bar graph and a line graph to interpret data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627914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52.UN01b Skills exercise: making a bar graph and a line graph to interpret data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483956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52.UN01c Skills exercise: making a bar graph and a line graph to interpret data (part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397272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52.UN01d Skills exercise: making a bar graph and a line graph to interpret data (part 4)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454126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52.UN02_1 Summary of key concepts: limiting factors of distribution (step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4601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52.UN02_2 Summary of key concepts: limiting factors of distribution (step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191374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52.UN02_3 Summary of key concepts: limiting factors of distribution (step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309109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52.UN03 Test your understanding, question 9 (otters and kelp)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7641399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52.UN04 Test your understanding, question 11 (plant height and elevation)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922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52.2a Exploring the scope of ecological research (part 1: global ecology)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047095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52.UN05 Test your understanding, question 13 (diverse habitats)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644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B223664-5078-4E15-A395-A828E183BBF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515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0C08FD5-CB95-465D-AC63-D9C5E6335AC5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6496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E1B745B-F201-4CBB-AFFE-95EEE573A1BD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5166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732ECBF-E349-4715-B481-0AB293415C8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6470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52.3a Exploring global climate patterns (part 1: sunlight intensity)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2101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A47CAACE-6902-46C7-BB91-146FBCF407CD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06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644E2E2-BFBC-4291-959A-87432FDF1BCB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2805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52.3b Exploring global climate patterns (part 2: air circulation and precipitation)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84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52.3ba Exploring global climate patterns (part 2a: air circulation and precipitation)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72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52.3bb Exploring global climate patterns (part 2b: air circulation and precipitation, detail)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235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EB7278E-6EEC-4F8A-85EA-6A1F056B16EB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7386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AD4408B4-E119-476F-BEB8-0D8856C3F8F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448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52.1 What limits the distribution of this tiny frog?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042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52.4 Seasonal variation in sunlight intensity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686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E3E3639-A5DE-4B15-98DB-6940EABAF096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31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0396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6252EE0-4A3B-4355-9E40-6D3659F5F653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32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21268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0124437-93C3-44FC-9EF5-941DAEE54180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09283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52.5 Global circulation of surface water in the oceans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487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52.5a Global circulation of surface water in the oceans (part 1: Indian and Pacific Oceans)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1887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52.5b Global circulation of surface water in the oceans (part 2: Pacific and Atlantic Oceans)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1729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53B1200C-EA8C-4F77-9C25-15A2FFE3F12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411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33589BFE-7CA6-45A9-8300-00B69C308878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72623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AF535FA-9544-477A-B568-394C5B515750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246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52.1a What limits the distribution of this tiny frog? (part 1: frog on a dime)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04547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52.6 How large bodies of water and mountains affect climate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7462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42DD84E-8B46-47EA-92E2-B25ECE4463FF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2672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BC6EC62-B9D8-4DC8-9A09-DDD4F692FE9B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59325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BAD61D1-DE09-4D6C-BA54-9A6704CED5B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6209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FBF33CC9-D119-4A4E-ABB2-68087D0469F0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64232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52.7b Current range and predicted ranges for the American beech under two climate-change scenarios (part 2: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5980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52.7 Current range and predicted ranges for the American beech under two climate-change scenarios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3176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52.7a Current range and predicted ranges for the American beech under two climate-change scenarios (part 1: maps)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8578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90ADC6C-D2DE-4B6E-B723-4BBE872893A5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48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9452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52.8 The rusty-patched bumblebee (</a:t>
            </a:r>
            <a:r>
              <a:rPr lang="en-US" i="1" dirty="0" err="1" smtClean="0">
                <a:latin typeface="Arial"/>
              </a:rPr>
              <a:t>Bombus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affinis</a:t>
            </a:r>
            <a:r>
              <a:rPr lang="en-US" dirty="0" smtClean="0">
                <a:latin typeface="Arial"/>
              </a:rPr>
              <a:t>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217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B890BEF-310F-420A-9C8D-34203695178D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73577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75B79D5-DB04-4346-A6B2-E03ACB6A474C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75777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F91DA5E-C476-4ECC-84EE-CE781BB27DAB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81875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52.9 The distribution of major terrestrial biomes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7048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14D79A6-0B2F-4E5F-97EC-D76D110FD71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81597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52.10 A climograph for some major types of biomes in North America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6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949B79D-7809-4836-956A-E5626ACF9892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96931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A884E0C0-F3A0-4A7B-AE9E-8CA3B8A8F9A1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50596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B0FEAFC-9B3C-4DA7-AFA3-14D580920B61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15639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52.11 Convergent evolution in a cactus and a euphorb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9047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52.11a Convergent evolution in a cactus and a </a:t>
            </a:r>
            <a:r>
              <a:rPr lang="en-US" dirty="0" err="1" smtClean="0">
                <a:latin typeface="Arial"/>
              </a:rPr>
              <a:t>euphorb</a:t>
            </a:r>
            <a:r>
              <a:rPr lang="en-US" dirty="0" smtClean="0">
                <a:latin typeface="Arial"/>
              </a:rPr>
              <a:t> (part 1: </a:t>
            </a:r>
            <a:r>
              <a:rPr lang="en-US" i="1" dirty="0" smtClean="0">
                <a:latin typeface="Arial"/>
              </a:rPr>
              <a:t>Cereus</a:t>
            </a:r>
            <a:r>
              <a:rPr lang="en-US" dirty="0" smtClean="0">
                <a:latin typeface="Arial"/>
              </a:rPr>
              <a:t> sp.)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87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 Exploring the scope of ecological research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6376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52.11b Convergent evolution in a cactus and a </a:t>
            </a:r>
            <a:r>
              <a:rPr lang="en-US" dirty="0" err="1" smtClean="0">
                <a:latin typeface="Arial"/>
              </a:rPr>
              <a:t>euphorb</a:t>
            </a:r>
            <a:r>
              <a:rPr lang="en-US" dirty="0" smtClean="0">
                <a:latin typeface="Arial"/>
              </a:rPr>
              <a:t> (part 2: </a:t>
            </a:r>
            <a:r>
              <a:rPr lang="en-US" i="1" dirty="0" smtClean="0">
                <a:latin typeface="Arial"/>
              </a:rPr>
              <a:t>Euphorbia </a:t>
            </a:r>
            <a:r>
              <a:rPr lang="en-US" i="1" dirty="0" err="1" smtClean="0">
                <a:latin typeface="Arial"/>
              </a:rPr>
              <a:t>canariensis</a:t>
            </a:r>
            <a:r>
              <a:rPr lang="en-US" dirty="0" smtClean="0">
                <a:latin typeface="Arial"/>
              </a:rPr>
              <a:t>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437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6D41D93-6ED5-4C20-999A-41C103CBF958}" type="slidenum">
              <a:rPr lang="en-US" altLang="en-US">
                <a:latin typeface="Arial" pitchFamily="34" charset="0"/>
                <a:cs typeface="Arial" pitchFamily="34" charset="0"/>
              </a:rPr>
              <a:pPr/>
              <a:t>61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8283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09B9B456-0C22-4F97-8A4A-A0B8D4413F4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62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524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3561AE5-08EC-4936-AAD1-BA745EA19060}" type="slidenum">
              <a:rPr lang="en-US" altLang="en-US">
                <a:latin typeface="Arial" pitchFamily="34" charset="0"/>
                <a:cs typeface="Arial" pitchFamily="34" charset="0"/>
              </a:rPr>
              <a:pPr/>
              <a:t>63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19704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9A9C1A42-2688-49F5-AF10-E24FF987BEC5}" type="slidenum">
              <a:rPr lang="en-US" altLang="en-US">
                <a:latin typeface="Arial" pitchFamily="34" charset="0"/>
                <a:cs typeface="Arial" pitchFamily="34" charset="0"/>
              </a:rPr>
              <a:pPr/>
              <a:t>64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14802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52.12a Exploring terrestrial biomes (part 1: tropical forest)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6452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52.12aa Exploring terrestrial biomes (part 1a: tropical forest,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5878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6B58CBA-B99B-45F5-97F7-F110CD3BFB79}" type="slidenum">
              <a:rPr lang="en-US" altLang="en-US">
                <a:latin typeface="Arial" pitchFamily="34" charset="0"/>
                <a:cs typeface="Arial" pitchFamily="34" charset="0"/>
              </a:rPr>
              <a:pPr/>
              <a:t>67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7079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371FB15D-88DD-4E02-852F-16F3EB582E9B}" type="slidenum">
              <a:rPr lang="en-US" altLang="en-US">
                <a:latin typeface="Arial" pitchFamily="34" charset="0"/>
                <a:cs typeface="Arial" pitchFamily="34" charset="0"/>
              </a:rPr>
              <a:pPr/>
              <a:t>68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91135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52.12b Exploring terrestrial biomes (part 2: desert)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2231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4F347524-CDE1-4F7E-90DF-FB5ECA11A237}" type="slidenum"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6399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52.12ba Exploring terrestrial biomes (part 2a: desert,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1039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EFF2D65-FD81-4291-A087-019144383932}" type="slidenum">
              <a:rPr lang="en-US" altLang="en-US">
                <a:latin typeface="Arial" pitchFamily="34" charset="0"/>
                <a:cs typeface="Arial" pitchFamily="34" charset="0"/>
              </a:rPr>
              <a:pPr/>
              <a:t>71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45319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A9ED7E9-739B-4958-8559-05079E757FE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72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95441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52.12c Exploring terrestrial biomes (part 3: savanna)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080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52.12ca Exploring terrestrial biomes (part 3a: savanna,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8210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DFC9D7C-8B52-46A7-92CC-CB8F0974CDD0}" type="slidenum">
              <a:rPr lang="en-US" altLang="en-US">
                <a:latin typeface="Arial" pitchFamily="34" charset="0"/>
                <a:cs typeface="Arial" pitchFamily="34" charset="0"/>
              </a:rPr>
              <a:pPr/>
              <a:t>75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18826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5942587-B0F2-4966-9D3D-D3884B95FD7C}" type="slidenum">
              <a:rPr lang="en-US" altLang="en-US">
                <a:latin typeface="Arial" pitchFamily="34" charset="0"/>
                <a:cs typeface="Arial" pitchFamily="34" charset="0"/>
              </a:rPr>
              <a:pPr/>
              <a:t>76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18427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52.12d Exploring terrestrial biomes (part 4: chaparral)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4053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52.12da Exploring terrestrial biomes (part 4a: chaparral,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85538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CE60293-66F9-4355-B59F-A0D65120362F}" type="slidenum">
              <a:rPr lang="en-US" altLang="en-US">
                <a:latin typeface="Arial" pitchFamily="34" charset="0"/>
                <a:cs typeface="Arial" pitchFamily="34" charset="0"/>
              </a:rPr>
              <a:pPr/>
              <a:t>79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9718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52.2f Exploring the scope of ecological research (part 6: organismal ecology)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2935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55B37EA8-EB54-4DA4-8193-09CA4F483596}" type="slidenum">
              <a:rPr lang="en-US" altLang="en-US">
                <a:latin typeface="Arial" pitchFamily="34" charset="0"/>
                <a:cs typeface="Arial" pitchFamily="34" charset="0"/>
              </a:rPr>
              <a:pPr/>
              <a:t>80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51498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52.12e Exploring terrestrial biomes (part 5: temperate grassland)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2542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52.12ea Exploring terrestrial biomes (part 5a: temperate grassland,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7419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816CF5EF-A72F-48B2-9ED0-7986F8B1968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83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90067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351836C-689C-4759-97D1-B017FE7538BE}" type="slidenum">
              <a:rPr lang="en-US" altLang="en-US">
                <a:latin typeface="Arial" pitchFamily="34" charset="0"/>
                <a:cs typeface="Arial" pitchFamily="34" charset="0"/>
              </a:rPr>
              <a:pPr/>
              <a:t>84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945777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52.12f Exploring terrestrial biomes (part 6: coniferous forest)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042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52.12fa Exploring terrestrial biomes (part 6a: coniferous forest,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939171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F93FA1AB-1F43-4442-B719-3AFE83D02E26}" type="slidenum">
              <a:rPr lang="en-US" altLang="en-US">
                <a:latin typeface="Arial" pitchFamily="34" charset="0"/>
                <a:cs typeface="Arial" pitchFamily="34" charset="0"/>
              </a:rPr>
              <a:pPr/>
              <a:t>87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31851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39B00B13-F46D-4799-B03B-DCE46375771C}" type="slidenum">
              <a:rPr lang="en-US" altLang="en-US">
                <a:latin typeface="Arial" pitchFamily="34" charset="0"/>
                <a:cs typeface="Arial" pitchFamily="34" charset="0"/>
              </a:rPr>
              <a:pPr/>
              <a:t>88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4743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32AC60F6-94EB-47F5-9A9D-C4C886310DFD}" type="slidenum">
              <a:rPr lang="en-US" altLang="en-US">
                <a:latin typeface="Arial" pitchFamily="34" charset="0"/>
                <a:cs typeface="Arial" pitchFamily="34" charset="0"/>
              </a:rPr>
              <a:pPr/>
              <a:t>89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6668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91168D66-6539-4106-8D56-8034FAF451A8}" type="slidenum">
              <a:rPr lang="en-US" altLang="en-US">
                <a:latin typeface="Arial" pitchFamily="34" charset="0"/>
                <a:cs typeface="Arial" pitchFamily="34" charset="0"/>
              </a:rPr>
              <a:pPr/>
              <a:t>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1676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52.12g Exploring terrestrial biomes (part 7: broadleaf forest)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58615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52.12ga Exploring terrestrial biomes (part 7a: broadleaf forest,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9111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BF4630F-82F9-4563-8B41-28A36C456C80}" type="slidenum">
              <a:rPr lang="en-US" altLang="en-US">
                <a:latin typeface="Arial" pitchFamily="34" charset="0"/>
                <a:cs typeface="Arial" pitchFamily="34" charset="0"/>
              </a:rPr>
              <a:pPr/>
              <a:t>92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923840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3D84BD0-CCB7-47AC-B923-2C2DDA8CA88B}" type="slidenum">
              <a:rPr lang="en-US" altLang="en-US">
                <a:latin typeface="Arial" pitchFamily="34" charset="0"/>
                <a:cs typeface="Arial" pitchFamily="34" charset="0"/>
              </a:rPr>
              <a:pPr/>
              <a:t>93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3694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52.12h Exploring terrestrial biomes (part 8: tundra)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553048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52.12ha Exploring terrestrial biomes (part 8a: tundra,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52473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04398EB-ED3A-4EC0-97B6-45944F28775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96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79689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FC68141B-659F-4E7C-9927-BFA2E6C2BD38}" type="slidenum">
              <a:rPr lang="en-US" altLang="en-US">
                <a:latin typeface="Arial" pitchFamily="34" charset="0"/>
                <a:cs typeface="Arial" pitchFamily="34" charset="0"/>
              </a:rPr>
              <a:pPr/>
              <a:t>97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089980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72F8272-FD22-491A-935A-DED126A0F6BD}" type="slidenum">
              <a:rPr lang="en-US" altLang="en-US">
                <a:latin typeface="Arial" pitchFamily="34" charset="0"/>
                <a:cs typeface="Arial" pitchFamily="34" charset="0"/>
              </a:rPr>
              <a:pPr/>
              <a:t>98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849703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46698AC-8AE1-4B9B-8986-50F09F795918}" type="slidenum">
              <a:rPr lang="en-US" altLang="en-US">
                <a:latin typeface="Arial" pitchFamily="34" charset="0"/>
                <a:cs typeface="Arial" pitchFamily="34" charset="0"/>
              </a:rPr>
              <a:pPr/>
              <a:t>99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60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F2B3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-1" b="-1"/>
          <a:stretch/>
        </p:blipFill>
        <p:spPr>
          <a:xfrm>
            <a:off x="152400" y="152400"/>
            <a:ext cx="4495800" cy="6356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27225" y="6019800"/>
            <a:ext cx="21643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Lecture</a:t>
            </a:r>
            <a:r>
              <a:rPr lang="en-US" sz="1400" baseline="0" dirty="0" smtClean="0"/>
              <a:t> Presentations by</a:t>
            </a:r>
            <a:br>
              <a:rPr lang="en-US" sz="1400" baseline="0" dirty="0" smtClean="0"/>
            </a:br>
            <a:r>
              <a:rPr lang="en-US" sz="1400" baseline="0" dirty="0" smtClean="0"/>
              <a:t>Nicole </a:t>
            </a:r>
            <a:r>
              <a:rPr lang="en-US" sz="1400" baseline="0" dirty="0" err="1" smtClean="0"/>
              <a:t>Tunbridge</a:t>
            </a:r>
            <a:r>
              <a:rPr lang="en-US" sz="1400" baseline="0" dirty="0" smtClean="0"/>
              <a:t> and</a:t>
            </a:r>
            <a:endParaRPr lang="en-US" sz="1400" dirty="0" smtClean="0"/>
          </a:p>
          <a:p>
            <a:pPr algn="r"/>
            <a:r>
              <a:rPr lang="en-US" sz="1400" baseline="0" dirty="0" smtClean="0"/>
              <a:t>Kathleen Fitzpatrick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900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876800" y="152400"/>
            <a:ext cx="4114800" cy="57912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DF4A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52</a:t>
            </a:r>
            <a:r>
              <a:rPr lang="en-US" sz="3200" b="1" dirty="0" smtClean="0">
                <a:solidFill>
                  <a:srgbClr val="DF4A20"/>
                </a:solidFill>
              </a:rPr>
              <a:t/>
            </a:r>
            <a:br>
              <a:rPr lang="en-US" sz="3200" b="1" dirty="0" smtClean="0">
                <a:solidFill>
                  <a:srgbClr val="DF4A20"/>
                </a:solidFill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ヒラギノ角ゴ Pro W3" charset="-128"/>
                <a:cs typeface="+mn-cs"/>
              </a:rPr>
              <a:t>An Introduction</a:t>
            </a:r>
            <a:r>
              <a:rPr lang="en-US" sz="4000" b="1" kern="12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ヒラギノ角ゴ Pro W3" charset="-128"/>
                <a:cs typeface="+mn-cs"/>
              </a:rPr>
              <a:t> to Ecology and the Biosphere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28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10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77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248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9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7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27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1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9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49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and 2 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0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69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055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073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31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5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57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06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71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839199" cy="4737496"/>
          </a:xfrm>
        </p:spPr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2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8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49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93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96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3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41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9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5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9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3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67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4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5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13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90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7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68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6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70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70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0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1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46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0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91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8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1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61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85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39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8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3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46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2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1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8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29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49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0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14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25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6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15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3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51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8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15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09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6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0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4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459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705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50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4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4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8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60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90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9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81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8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0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1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2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3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4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6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7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8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9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0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1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2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3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4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6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7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8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9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0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1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2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3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4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6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7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8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9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50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1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2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3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4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6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7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8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9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0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1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2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3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4.xml"/></Relationships>
</file>

<file path=ppt/slideMasters/_rels/slideMaster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6.xml"/></Relationships>
</file>

<file path=ppt/slideMasters/_rels/slideMaster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7.xml"/></Relationships>
</file>

<file path=ppt/slideMasters/_rels/slideMaster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8.xml"/></Relationships>
</file>

<file path=ppt/slideMasters/_rels/slideMaster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69.xml"/></Relationships>
</file>

<file path=ppt/slideMasters/_rels/slideMaster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70.xml"/></Relationships>
</file>

<file path=ppt/slideMasters/_rels/slideMaster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1.xml"/></Relationships>
</file>

<file path=ppt/slideMasters/_rels/slideMaster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2.xml"/></Relationships>
</file>

<file path=ppt/slideMasters/_rels/slideMaster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3.xml"/></Relationships>
</file>

<file path=ppt/slideMasters/_rels/slideMaster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74.xml"/></Relationships>
</file>

<file path=ppt/slideMasters/_rels/slideMaster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76.xml"/></Relationships>
</file>

<file path=ppt/slideMasters/_rels/slideMaster71.xml.rels><?xml version="1.0" encoding="UTF-8" standalone="yes"?>
<Relationships xmlns="http://schemas.openxmlformats.org/package/2006/relationships"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77.xml"/></Relationships>
</file>

<file path=ppt/slideMasters/_rels/slideMaster72.xml.rels><?xml version="1.0" encoding="UTF-8" standalone="yes"?>
<Relationships xmlns="http://schemas.openxmlformats.org/package/2006/relationships"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78.xml"/></Relationships>
</file>

<file path=ppt/slideMasters/_rels/slideMaster73.xml.rels><?xml version="1.0" encoding="UTF-8" standalone="yes"?>
<Relationships xmlns="http://schemas.openxmlformats.org/package/2006/relationships"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79.xml"/></Relationships>
</file>

<file path=ppt/slideMasters/_rels/slideMaster74.xml.rels><?xml version="1.0" encoding="UTF-8" standalone="yes"?>
<Relationships xmlns="http://schemas.openxmlformats.org/package/2006/relationships"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80.xml"/></Relationships>
</file>

<file path=ppt/slideMasters/_rels/slideMaster75.xml.rels><?xml version="1.0" encoding="UTF-8" standalone="yes"?>
<Relationships xmlns="http://schemas.openxmlformats.org/package/2006/relationships"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81.xml"/></Relationships>
</file>

<file path=ppt/slideMasters/_rels/slideMaster76.xml.rels><?xml version="1.0" encoding="UTF-8" standalone="yes"?>
<Relationships xmlns="http://schemas.openxmlformats.org/package/2006/relationships"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82.xml"/></Relationships>
</file>

<file path=ppt/slideMasters/_rels/slideMaster7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3.xml"/></Relationships>
</file>

<file path=ppt/slideMasters/_rels/slideMaster78.xml.rels><?xml version="1.0" encoding="UTF-8" standalone="yes"?>
<Relationships xmlns="http://schemas.openxmlformats.org/package/2006/relationships"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84.xml"/></Relationships>
</file>

<file path=ppt/slideMasters/_rels/slideMaster79.xml.rels><?xml version="1.0" encoding="UTF-8" standalone="yes"?>
<Relationships xmlns="http://schemas.openxmlformats.org/package/2006/relationships"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80.xml.rels><?xml version="1.0" encoding="UTF-8" standalone="yes"?>
<Relationships xmlns="http://schemas.openxmlformats.org/package/2006/relationships"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86.xml"/></Relationships>
</file>

<file path=ppt/slideMasters/_rels/slideMaster81.xml.rels><?xml version="1.0" encoding="UTF-8" standalone="yes"?>
<Relationships xmlns="http://schemas.openxmlformats.org/package/2006/relationships"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87.xml"/></Relationships>
</file>

<file path=ppt/slideMasters/_rels/slideMaster82.xml.rels><?xml version="1.0" encoding="UTF-8" standalone="yes"?>
<Relationships xmlns="http://schemas.openxmlformats.org/package/2006/relationships"><Relationship Id="rId2" Type="http://schemas.openxmlformats.org/officeDocument/2006/relationships/theme" Target="../theme/theme82.xml"/><Relationship Id="rId1" Type="http://schemas.openxmlformats.org/officeDocument/2006/relationships/slideLayout" Target="../slideLayouts/slideLayout88.xml"/></Relationships>
</file>

<file path=ppt/slideMasters/_rels/slideMaster83.xml.rels><?xml version="1.0" encoding="UTF-8" standalone="yes"?>
<Relationships xmlns="http://schemas.openxmlformats.org/package/2006/relationships"><Relationship Id="rId2" Type="http://schemas.openxmlformats.org/officeDocument/2006/relationships/theme" Target="../theme/theme83.xml"/><Relationship Id="rId1" Type="http://schemas.openxmlformats.org/officeDocument/2006/relationships/slideLayout" Target="../slideLayouts/slideLayout89.xml"/></Relationships>
</file>

<file path=ppt/slideMasters/_rels/slideMaster84.xml.rels><?xml version="1.0" encoding="UTF-8" standalone="yes"?>
<Relationships xmlns="http://schemas.openxmlformats.org/package/2006/relationships"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90.xml"/></Relationships>
</file>

<file path=ppt/slideMasters/_rels/slideMaster85.xml.rels><?xml version="1.0" encoding="UTF-8" standalone="yes"?>
<Relationships xmlns="http://schemas.openxmlformats.org/package/2006/relationships"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72910"/>
            <a:ext cx="8839199" cy="521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80" tIns="91440" rIns="228600" bIns="9144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1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8" r:id="rId3"/>
    <p:sldLayoutId id="2147483907" r:id="rId4"/>
    <p:sldLayoutId id="2147483903" r:id="rId5"/>
    <p:sldLayoutId id="2147483904" r:id="rId6"/>
    <p:sldLayoutId id="2147483909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Arial" panose="020B0604020202020204" pitchFamily="34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Arial" panose="020B0604020202020204" pitchFamily="34" charset="0"/>
          <a:cs typeface="+mn-cs"/>
        </a:defRPr>
      </a:lvl1pPr>
      <a:lvl2pPr marL="740664" indent="-283464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1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24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1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6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3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3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1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0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0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03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9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2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6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2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6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8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0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4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6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2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2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58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66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2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5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5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1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2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7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75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87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8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5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3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2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01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0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6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28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8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4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2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0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1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4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6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2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84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6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1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0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19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41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8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9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5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9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0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4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4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5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0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2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9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9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0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3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4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9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6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6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2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2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1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5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6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D:\Manjubharkavi\Production\September\13-Sep\11E%20ch%2052%20LE\JPEG%20FILES\Unlabeled\52_02eEcolResearchScope-U.jpg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2.xml"/><Relationship Id="rId4" Type="http://schemas.openxmlformats.org/officeDocument/2006/relationships/image" Target="file:///D:\Manjubharkavi\Production\September\13-Sep\11E%20ch%2052%20LE\JPEG%20FILES\Unlabeled\52_13_AquaticZonation-U.jpg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3.xml"/><Relationship Id="rId4" Type="http://schemas.openxmlformats.org/officeDocument/2006/relationships/image" Target="file:///D:\Manjubharkavi\Production\September\13-Sep\11E%20ch%2052%20LE\JPEG%20FILES\Unlabeled\52_13aAquaticZonation-U.jpg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4.xml"/><Relationship Id="rId4" Type="http://schemas.openxmlformats.org/officeDocument/2006/relationships/image" Target="file:///D:\Manjubharkavi\Production\September\13-Sep\11E%20ch%2052%20LE\JPEG%20FILES\Unlabeled\52_13bAquaticZonation-U.jpg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5.xml"/><Relationship Id="rId4" Type="http://schemas.openxmlformats.org/officeDocument/2006/relationships/image" Target="file:///D:\Manjubharkavi\Production\September\13-Sep\11E%20ch%2052%20LE\JPEG%20FILES\Unlabeled\52_14LakeTurnover-U.jpg" TargetMode="Externa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6.xml"/><Relationship Id="rId4" Type="http://schemas.openxmlformats.org/officeDocument/2006/relationships/image" Target="file:///D:\Manjubharkavi\Production\September\13-Sep\11E%20ch%2052%20LE\JPEG%20FILES\Unlabeled\52_15a_Lakes-U.jpg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7.xml"/><Relationship Id="rId4" Type="http://schemas.openxmlformats.org/officeDocument/2006/relationships/image" Target="file:///D:\Manjubharkavi\Production\September\13-Sep\11E%20ch%2052%20LE\JPEG%20FILES\Unlabeled\52_15aaLakes-U.jpg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8.xml"/><Relationship Id="rId4" Type="http://schemas.openxmlformats.org/officeDocument/2006/relationships/image" Target="file:///D:\Manjubharkavi\Production\September\13-Sep\11E%20ch%2052%20LE\JPEG%20FILES\Unlabeled\52_15abLakes-U.jpg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59.xml"/><Relationship Id="rId4" Type="http://schemas.openxmlformats.org/officeDocument/2006/relationships/image" Target="file:///D:\Manjubharkavi\Production\September\13-Sep\11E%20ch%2052%20LE\JPEG%20FILES\Unlabeled\52_15bWetlands-U.jpg" TargetMode="Externa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0.xml"/><Relationship Id="rId4" Type="http://schemas.openxmlformats.org/officeDocument/2006/relationships/image" Target="file:///D:\Manjubharkavi\Production\September\13-Sep\11E%20ch%2052%20LE\JPEG%20FILES\Unlabeled\52_15c_StreamsAndRivers-U.jpg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1.xml"/><Relationship Id="rId4" Type="http://schemas.openxmlformats.org/officeDocument/2006/relationships/image" Target="file:///D:\Manjubharkavi\Production\September\13-Sep\11E%20ch%2052%20LE\JPEG%20FILES\Unlabeled\52_15caStreamsAndRivers-U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file:///D:\Manjubharkavi\Production\September\13-Sep\11E%20ch%2052%20LE\JPEG%20FILES\Unlabeled\52_02dEcolResearchScope-U.jpg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2.xml"/><Relationship Id="rId4" Type="http://schemas.openxmlformats.org/officeDocument/2006/relationships/image" Target="file:///D:\Manjubharkavi\Production\September\13-Sep\11E%20ch%2052%20LE\JPEG%20FILES\Unlabeled\52_15cbStreamsAndRivers-U.jpg" TargetMode="Externa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3.xml"/><Relationship Id="rId4" Type="http://schemas.openxmlformats.org/officeDocument/2006/relationships/image" Target="file:///D:\Manjubharkavi\Production\September\13-Sep\11E%20ch%2052%20LE\JPEG%20FILES\Unlabeled\52_15dEstuaries-U.jpg" TargetMode="Externa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4.xml"/><Relationship Id="rId4" Type="http://schemas.openxmlformats.org/officeDocument/2006/relationships/image" Target="file:///D:\Manjubharkavi\Production\September\13-Sep\11E%20ch%2052%20LE\JPEG%20FILES\Unlabeled\52_15eIntertidalZones-U.jpg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5.xml"/><Relationship Id="rId4" Type="http://schemas.openxmlformats.org/officeDocument/2006/relationships/image" Target="file:///D:\Manjubharkavi\Production\September\13-Sep\11E%20ch%2052%20LE\JPEG%20FILES\Unlabeled\52_15fOceanPelagicZone-U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6.xml"/><Relationship Id="rId4" Type="http://schemas.openxmlformats.org/officeDocument/2006/relationships/image" Target="file:///D:\Manjubharkavi\Production\September\13-Sep\11E%20ch%2052%20LE\JPEG%20FILES\Unlabeled\52_15gCoralReefs-U.jpg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7.xml"/><Relationship Id="rId4" Type="http://schemas.openxmlformats.org/officeDocument/2006/relationships/image" Target="file:///D:\Manjubharkavi\Production\September\13-Sep\11E%20ch%2052%20LE\JPEG%20FILES\Unlabeled\52_15hMarineBenthicZone-U.jpg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file:///D:\Manjubharkavi\Production\September\13-Sep\11E%20ch%2052%20LE\JPEG%20FILES\Unlabeled\52_02cEcolResearchScope-U.jpg" TargetMode="Externa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8.xml"/><Relationship Id="rId4" Type="http://schemas.openxmlformats.org/officeDocument/2006/relationships/image" Target="file:///D:\Manjubharkavi\Production\September\13-Sep\11E%20ch%2052%20LE\JPEG%20FILES\Unlabeled\52_16_SaguaroDistrib-U.jpg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0.xml"/><Relationship Id="rId4" Type="http://schemas.openxmlformats.org/officeDocument/2006/relationships/image" Target="file:///D:\Manjubharkavi\Production\September\13-Sep\11E%20ch%2052%20LE\JPEG%20FILES\Unlabeled\52_17GeoDistFlowchart-U.jpg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1.xml"/><Relationship Id="rId4" Type="http://schemas.openxmlformats.org/officeDocument/2006/relationships/image" Target="file:///D:\Manjubharkavi\Production\September\13-Sep\11E%20ch%2052%20LE\JPEG%20FILES\Unlabeled\52_18_EgretDispersal-U.jpg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3.xml"/><Relationship Id="rId4" Type="http://schemas.openxmlformats.org/officeDocument/2006/relationships/image" Target="file:///D:\Manjubharkavi\Production\September\13-Sep\11E%20ch%2052%20LE\JPEG%20FILES\Unlabeled\52_19_SeaweedDistrib-U.jpg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5.xml"/><Relationship Id="rId4" Type="http://schemas.openxmlformats.org/officeDocument/2006/relationships/image" Target="file:///D:\Manjubharkavi\Production\September\13-Sep\11E%20ch%2052%20LE\JPEG%20FILES\Unlabeled\52_20SeaUrchinRange-U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file:///D:\Manjubharkavi\Production\September\13-Sep\11E%20ch%2052%20LE\JPEG%20FILES\Unlabeled\52_02bEcolResearchScope-U.jpg" TargetMode="Externa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7.xml"/><Relationship Id="rId4" Type="http://schemas.openxmlformats.org/officeDocument/2006/relationships/image" Target="file:///D:\Manjubharkavi\Production\September\13-Sep\11E%20ch%2052%20LE\JPEG%20FILES\Unlabeled\52_22EcoEvoReciprocal-U.jpg" TargetMode="Externa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9.xml"/><Relationship Id="rId4" Type="http://schemas.openxmlformats.org/officeDocument/2006/relationships/image" Target="file:///C:\Documents%20and%20Settings\rajesh.ACEPRO\Desktop\11\Unlabeled\52_00_U8Ecology-U.jpg" TargetMode="Externa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80.xml"/><Relationship Id="rId4" Type="http://schemas.openxmlformats.org/officeDocument/2006/relationships/image" Target="file:///C:\Documents%20and%20Settings\rajesh.ACEPRO\Desktop\11\Unlabeled\52_00aU8Ecology-U.jpg" TargetMode="Externa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81.xml"/><Relationship Id="rId4" Type="http://schemas.openxmlformats.org/officeDocument/2006/relationships/image" Target="file:///C:\Documents%20and%20Settings\rajesh.ACEPRO\Desktop\11\Unlabeled\52_00bU8Ecology-U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8.xml"/><Relationship Id="rId4" Type="http://schemas.openxmlformats.org/officeDocument/2006/relationships/image" Target="file:///D:\Manjubharkavi\Production\September\13-Sep\11E%20ch%2052%20LE\JPEG%20FILES\Unlabeled\52_23EcoEvoExample-U.jpg" TargetMode="Externa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82.xml"/><Relationship Id="rId4" Type="http://schemas.openxmlformats.org/officeDocument/2006/relationships/image" Target="file:///D:\Manjubharkavi\Production\September\13-Sep\11E%20ch%2052%20LE\JPEG%20FILES\Unlabeled\52_UN01aSkillsExercise-U.jpg" TargetMode="Externa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83.xml"/><Relationship Id="rId4" Type="http://schemas.openxmlformats.org/officeDocument/2006/relationships/image" Target="file:///D:\Manjubharkavi\Production\September\13-Sep\11E%20ch%2052%20LE\JPEG%20FILES\Unlabeled\52_UN01bSkillsExercise-U.jpg" TargetMode="Externa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84.xml"/><Relationship Id="rId4" Type="http://schemas.openxmlformats.org/officeDocument/2006/relationships/image" Target="file:///D:\Manjubharkavi\Production\September\13-Sep\11E%20ch%2052%20LE\JPEG%20FILES\Unlabeled\52_UN01cSkillsExercise-U.jpg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85.xml"/><Relationship Id="rId4" Type="http://schemas.openxmlformats.org/officeDocument/2006/relationships/image" Target="file:///D:\Manjubharkavi\Production\September\13-Sep\11E%20ch%2052%20LE\JPEG%20FILES\Unlabeled\52_UN01dSkillsExercise-U.jpg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86.xml"/><Relationship Id="rId4" Type="http://schemas.openxmlformats.org/officeDocument/2006/relationships/image" Target="file:///D:\Manjubharkavi\Production\September\13-Sep\11E%20ch%2052%20LE\JPEG%20FILES\Unlabeled\52_UN02Summary_C4_1-U.jpg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87.xml"/><Relationship Id="rId4" Type="http://schemas.openxmlformats.org/officeDocument/2006/relationships/image" Target="file:///D:\Manjubharkavi\Production\September\13-Sep\11E%20ch%2052%20LE\JPEG%20FILES\Unlabeled\52_UN02Summary_C4_2-U.jpg" TargetMode="Externa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88.xml"/><Relationship Id="rId4" Type="http://schemas.openxmlformats.org/officeDocument/2006/relationships/image" Target="file:///D:\Manjubharkavi\Production\September\13-Sep\11E%20ch%2052%20LE\JPEG%20FILES\Unlabeled\52_UN02Summary_C4_3-U.jpg" TargetMode="Externa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89.xml"/><Relationship Id="rId4" Type="http://schemas.openxmlformats.org/officeDocument/2006/relationships/image" Target="file:///D:\Manjubharkavi\Production\September\13-Sep\11E%20ch%2052%20LE\JPEG%20FILES\Unlabeled\52_UN03Test_Q9-U.jpg" TargetMode="Externa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90.xml"/><Relationship Id="rId4" Type="http://schemas.openxmlformats.org/officeDocument/2006/relationships/image" Target="file:///D:\Manjubharkavi\Production\September\13-Sep\11E%20ch%2052%20LE\JPEG%20FILES\Unlabeled\52_UN04Test_Q11-U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file:///D:\Manjubharkavi\Production\September\13-Sep\11E%20ch%2052%20LE\JPEG%20FILES\Unlabeled\52_02aEcolResearchScope-U.jpg" TargetMode="Externa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file:///D:\Manjubharkavi\Production\September\13-Sep\11E%20ch%2052%20LE\JPEG%20FILES\Unlabeled\52_03aGlobalClimate-U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file:///D:\Manjubharkavi\Production\September\13-Sep\11E%20ch%2052%20LE\JPEG%20FILES\Unlabeled\52_03b_GlobalClimate-U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file:///D:\Manjubharkavi\Production\September\13-Sep\11E%20ch%2052%20LE\JPEG%20FILES\Unlabeled\52_03baGlobalClimate-U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png"/><Relationship Id="rId4" Type="http://schemas.openxmlformats.org/officeDocument/2006/relationships/image" Target="file:///D:\Manjubharkavi\Production\September\13-Sep\11E%20ch%2052%20LE\JPEG%20FILES\Unlabeled\52_03bbGlobalClimate-U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4" Type="http://schemas.openxmlformats.org/officeDocument/2006/relationships/image" Target="file:///D:\Manjubharkavi\Production\September\13-Sep\11E%20ch%2052%20LE\JPEG%20FILES\Unlabeled\52_04SeasonalSunlight-U.jp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4" Type="http://schemas.openxmlformats.org/officeDocument/2006/relationships/image" Target="file:///D:\Manjubharkavi\Production\September\13-Sep\11E%20ch%2052%20LE\JPEG%20FILES\Unlabeled\52_05_GlobalCircWater-U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4" Type="http://schemas.openxmlformats.org/officeDocument/2006/relationships/image" Target="file:///D:\Manjubharkavi\Production\September\13-Sep\11E%20ch%2052%20LE\JPEG%20FILES\Unlabeled\52_05aGlobalCircWater-U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file:///D:\Manjubharkavi\Production\September\13-Sep\11E%20ch%2052%20LE\JPEG%20FILES\Unlabeled\52_05bGlobalCircWater-U.jp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Relationship Id="rId4" Type="http://schemas.openxmlformats.org/officeDocument/2006/relationships/image" Target="file:///D:\Manjubharkavi\Production\September\13-Sep\11E%20ch%2052%20LE\JPEG%20FILES\Unlabeled\52_06MtnsAffectClimate-U.j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Relationship Id="rId4" Type="http://schemas.openxmlformats.org/officeDocument/2006/relationships/image" Target="file:///D:\Manjubharkavi\Production\September\13-Sep\11E%20ch%2052%20LE\JPEG%20FILES\Unlabeled\52_07bBeechRangeScenario-U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Relationship Id="rId4" Type="http://schemas.openxmlformats.org/officeDocument/2006/relationships/image" Target="file:///D:\Manjubharkavi\Production\September\13-Sep\11E%20ch%2052%20LE\JPEG%20FILES\Unlabeled\52_07_BeechRangeScenario-U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4" Type="http://schemas.openxmlformats.org/officeDocument/2006/relationships/image" Target="file:///D:\Manjubharkavi\Production\September\13-Sep\11E%20ch%2052%20LE\JPEG%20FILES\Unlabeled\52_07aBeechRangeScenario-U.jpg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Relationship Id="rId4" Type="http://schemas.openxmlformats.org/officeDocument/2006/relationships/image" Target="file:///D:\Manjubharkavi\Production\September\13-Sep\11E%20ch%2052%20LE\JPEG%20FILES\Unlabeled\52_09TerresBiomesMap-U.jp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2.xml"/><Relationship Id="rId4" Type="http://schemas.openxmlformats.org/officeDocument/2006/relationships/image" Target="file:///D:\Manjubharkavi\Production\September\13-Sep\11E%20ch%2052%20LE\JPEG%20FILES\Unlabeled\52_10Climograph-U.jpg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3.xml"/><Relationship Id="rId4" Type="http://schemas.openxmlformats.org/officeDocument/2006/relationships/image" Target="file:///D:\Manjubharkavi\Production\September\13-Sep\11E%20ch%2052%20LE\JPEG%20FILES\Unlabeled\52_11_ConvergentEvolu-U.jp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Relationship Id="rId4" Type="http://schemas.openxmlformats.org/officeDocument/2006/relationships/image" Target="file:///D:\Manjubharkavi\Production\September\13-Sep\11E%20ch%2052%20LE\JPEG%20FILES\Unlabeled\52_11aConvergentEvolu-U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file:///D:\Manjubharkavi\Production\September\13-Sep\11E%20ch%2052%20LE\JPEG%20FILES\Unlabeled\52_02_EcolResearchScope-U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5.xml"/><Relationship Id="rId4" Type="http://schemas.openxmlformats.org/officeDocument/2006/relationships/image" Target="file:///D:\Manjubharkavi\Production\September\13-Sep\11E%20ch%2052%20LE\JPEG%20FILES\Unlabeled\52_11bConvergentEvolu-U.jpg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6.xml"/><Relationship Id="rId4" Type="http://schemas.openxmlformats.org/officeDocument/2006/relationships/image" Target="file:///D:\Manjubharkavi\Production\September\13-Sep\11E%20ch%2052%20LE\JPEG%20FILES\Unlabeled\52_12a_TropicalForest-U.jpg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7.xml"/><Relationship Id="rId4" Type="http://schemas.openxmlformats.org/officeDocument/2006/relationships/image" Target="file:///D:\Manjubharkavi\Production\September\13-Sep\11E%20ch%2052%20LE\JPEG%20FILES\Unlabeled\52_12aaTropicalForest-U.jpg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8.xml"/><Relationship Id="rId4" Type="http://schemas.openxmlformats.org/officeDocument/2006/relationships/image" Target="file:///D:\Manjubharkavi\Production\September\13-Sep\11E%20ch%2052%20LE\JPEG%20FILES\Unlabeled\52_12b_Desert-U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9.xml"/><Relationship Id="rId4" Type="http://schemas.openxmlformats.org/officeDocument/2006/relationships/image" Target="file:///D:\Manjubharkavi\Production\September\13-Sep\11E%20ch%2052%20LE\JPEG%20FILES\Unlabeled\52_12baDesert-U.jpg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0.xml"/><Relationship Id="rId4" Type="http://schemas.openxmlformats.org/officeDocument/2006/relationships/image" Target="file:///D:\Manjubharkavi\Production\September\13-Sep\11E%20ch%2052%20LE\JPEG%20FILES\Unlabeled\52_12c_Savanna-U.jp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1.xml"/><Relationship Id="rId4" Type="http://schemas.openxmlformats.org/officeDocument/2006/relationships/image" Target="file:///D:\Manjubharkavi\Production\September\13-Sep\11E%20ch%2052%20LE\JPEG%20FILES\Unlabeled\52_12caSavanna-U.jpg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2.xml"/><Relationship Id="rId4" Type="http://schemas.openxmlformats.org/officeDocument/2006/relationships/image" Target="file:///D:\Manjubharkavi\Production\September\13-Sep\11E%20ch%2052%20LE\JPEG%20FILES\Unlabeled\52_12d_Chaparral-U.jpg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3.xml"/><Relationship Id="rId4" Type="http://schemas.openxmlformats.org/officeDocument/2006/relationships/image" Target="file:///D:\Manjubharkavi\Production\September\13-Sep\11E%20ch%2052%20LE\JPEG%20FILES\Unlabeled\52_12daChaparral-U.jpg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D:\Manjubharkavi\Production\September\13-Sep\11E%20ch%2052%20LE\JPEG%20FILES\Unlabeled\52_02fEcolResearchScope-U.jpg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4.xml"/><Relationship Id="rId4" Type="http://schemas.openxmlformats.org/officeDocument/2006/relationships/image" Target="file:///D:\Manjubharkavi\Production\September\13-Sep\11E%20ch%2052%20LE\JPEG%20FILES\Unlabeled\52_12e_TempGrassland-U.jpg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5.xml"/><Relationship Id="rId4" Type="http://schemas.openxmlformats.org/officeDocument/2006/relationships/image" Target="file:///D:\Manjubharkavi\Production\September\13-Sep\11E%20ch%2052%20LE\JPEG%20FILES\Unlabeled\52_12eaTempGrassland-U.jpg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6.xml"/><Relationship Id="rId4" Type="http://schemas.openxmlformats.org/officeDocument/2006/relationships/image" Target="file:///D:\Manjubharkavi\Production\September\13-Sep\11E%20ch%2052%20LE\JPEG%20FILES\Unlabeled\52_12f_ConiferousForest-U.jp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7.xml"/><Relationship Id="rId4" Type="http://schemas.openxmlformats.org/officeDocument/2006/relationships/image" Target="file:///D:\Manjubharkavi\Production\September\13-Sep\11E%20ch%2052%20LE\JPEG%20FILES\Unlabeled\52_12faConiferousForest-U.jpg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8.xml"/><Relationship Id="rId4" Type="http://schemas.openxmlformats.org/officeDocument/2006/relationships/image" Target="file:///D:\Manjubharkavi\Production\September\13-Sep\11E%20ch%2052%20LE\JPEG%20FILES\Unlabeled\52_12g_BroadleafForest-U.jpg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9.xml"/><Relationship Id="rId4" Type="http://schemas.openxmlformats.org/officeDocument/2006/relationships/image" Target="file:///D:\Manjubharkavi\Production\September\13-Sep\11E%20ch%2052%20LE\JPEG%20FILES\Unlabeled\52_12gaBroadleafForest-U.jpg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0.xml"/><Relationship Id="rId4" Type="http://schemas.openxmlformats.org/officeDocument/2006/relationships/image" Target="file:///D:\Manjubharkavi\Production\September\13-Sep\11E%20ch%2052%20LE\JPEG%20FILES\Unlabeled\52_12h_Tundra-U.jpg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1.xml"/><Relationship Id="rId4" Type="http://schemas.openxmlformats.org/officeDocument/2006/relationships/image" Target="file:///D:\Manjubharkavi\Production\September\13-Sep\11E%20ch%2052%20LE\JPEG%20FILES\Unlabeled\52_12haTundra-U.jpg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</p:spPr>
        <p:txBody>
          <a:bodyPr/>
          <a:lstStyle/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3"/>
          <a:stretch>
            <a:fillRect/>
          </a:stretch>
        </p:blipFill>
        <p:spPr>
          <a:xfrm>
            <a:off x="2276856" y="1670304"/>
            <a:ext cx="4590288" cy="35173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52.2e</a:t>
            </a:r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293055" y="4817991"/>
            <a:ext cx="28341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Population ecology</a:t>
            </a:r>
          </a:p>
        </p:txBody>
      </p:sp>
    </p:spTree>
    <p:extLst>
      <p:ext uri="{BB962C8B-B14F-4D97-AF65-F5344CB8AC3E}">
        <p14:creationId xmlns:p14="http://schemas.microsoft.com/office/powerpoint/2010/main" val="23762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1"/>
          <a:stretch>
            <a:fillRect/>
          </a:stretch>
        </p:blipFill>
        <p:spPr>
          <a:xfrm>
            <a:off x="298704" y="1203960"/>
            <a:ext cx="8546592" cy="44500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52.13</a:t>
            </a:r>
            <a:endParaRPr lang="en-US"/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4721996" y="1217025"/>
            <a:ext cx="13930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Intertidal zone</a:t>
            </a:r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6788915" y="1215442"/>
            <a:ext cx="6395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Neritic</a:t>
            </a:r>
          </a:p>
          <a:p>
            <a:pPr algn="ctr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7776333" y="1355145"/>
            <a:ext cx="856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Oceanic </a:t>
            </a:r>
            <a:endParaRPr lang="en-US" sz="16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 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4815669" y="1982189"/>
            <a:ext cx="1138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34" name="TextBox 7"/>
          <p:cNvSpPr txBox="1">
            <a:spLocks noChangeArrowheads="1"/>
          </p:cNvSpPr>
          <p:nvPr/>
        </p:nvSpPr>
        <p:spPr bwMode="auto">
          <a:xfrm>
            <a:off x="4820433" y="2253651"/>
            <a:ext cx="5818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200 m</a:t>
            </a:r>
          </a:p>
        </p:txBody>
      </p:sp>
      <p:sp>
        <p:nvSpPr>
          <p:cNvPr id="35" name="TextBox 8"/>
          <p:cNvSpPr txBox="1">
            <a:spLocks noChangeArrowheads="1"/>
          </p:cNvSpPr>
          <p:nvPr/>
        </p:nvSpPr>
        <p:spPr bwMode="auto">
          <a:xfrm>
            <a:off x="2831293" y="2582262"/>
            <a:ext cx="697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Littoral</a:t>
            </a:r>
          </a:p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3780615" y="2660044"/>
            <a:ext cx="844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Limnetic</a:t>
            </a:r>
          </a:p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18815" y="2736263"/>
            <a:ext cx="1128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Continental</a:t>
            </a:r>
          </a:p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shelf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TextBox 14"/>
          <p:cNvSpPr txBox="1">
            <a:spLocks noChangeArrowheads="1"/>
          </p:cNvSpPr>
          <p:nvPr/>
        </p:nvSpPr>
        <p:spPr bwMode="auto">
          <a:xfrm>
            <a:off x="6882604" y="2360013"/>
            <a:ext cx="626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Photic</a:t>
            </a:r>
          </a:p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TextBox 16"/>
          <p:cNvSpPr txBox="1">
            <a:spLocks noChangeArrowheads="1"/>
          </p:cNvSpPr>
          <p:nvPr/>
        </p:nvSpPr>
        <p:spPr bwMode="auto">
          <a:xfrm>
            <a:off x="8042162" y="3095042"/>
            <a:ext cx="718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Pelagic</a:t>
            </a:r>
          </a:p>
          <a:p>
            <a:pPr algn="ctr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0" name="TextBox 18"/>
          <p:cNvSpPr txBox="1">
            <a:spLocks noChangeArrowheads="1"/>
          </p:cNvSpPr>
          <p:nvPr/>
        </p:nvSpPr>
        <p:spPr bwMode="auto">
          <a:xfrm>
            <a:off x="2440757" y="3598250"/>
            <a:ext cx="626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Photic</a:t>
            </a:r>
          </a:p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2" name="TextBox 22"/>
          <p:cNvSpPr txBox="1">
            <a:spLocks noChangeArrowheads="1"/>
          </p:cNvSpPr>
          <p:nvPr/>
        </p:nvSpPr>
        <p:spPr bwMode="auto">
          <a:xfrm>
            <a:off x="3161495" y="4422180"/>
            <a:ext cx="763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Aphotic</a:t>
            </a:r>
          </a:p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3974316" y="3793496"/>
            <a:ext cx="718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Pelagic</a:t>
            </a:r>
          </a:p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4" name="TextBox 26"/>
          <p:cNvSpPr txBox="1">
            <a:spLocks noChangeArrowheads="1"/>
          </p:cNvSpPr>
          <p:nvPr/>
        </p:nvSpPr>
        <p:spPr bwMode="auto">
          <a:xfrm>
            <a:off x="4807730" y="4360251"/>
            <a:ext cx="6267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2,000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–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5" name="TextBox 27"/>
          <p:cNvSpPr txBox="1">
            <a:spLocks noChangeArrowheads="1"/>
          </p:cNvSpPr>
          <p:nvPr/>
        </p:nvSpPr>
        <p:spPr bwMode="auto">
          <a:xfrm>
            <a:off x="4807730" y="4590444"/>
            <a:ext cx="7534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6,000 m</a:t>
            </a:r>
          </a:p>
        </p:txBody>
      </p:sp>
      <p:sp>
        <p:nvSpPr>
          <p:cNvPr id="46" name="TextBox 28"/>
          <p:cNvSpPr txBox="1">
            <a:spLocks noChangeArrowheads="1"/>
          </p:cNvSpPr>
          <p:nvPr/>
        </p:nvSpPr>
        <p:spPr bwMode="auto">
          <a:xfrm>
            <a:off x="8031920" y="5185782"/>
            <a:ext cx="785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Abyssal</a:t>
            </a:r>
          </a:p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TextBox 30"/>
          <p:cNvSpPr txBox="1">
            <a:spLocks noChangeArrowheads="1"/>
          </p:cNvSpPr>
          <p:nvPr/>
        </p:nvSpPr>
        <p:spPr bwMode="auto">
          <a:xfrm>
            <a:off x="335720" y="5373107"/>
            <a:ext cx="20438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(a) Zonation in a lake</a:t>
            </a:r>
          </a:p>
        </p:txBody>
      </p:sp>
      <p:sp>
        <p:nvSpPr>
          <p:cNvPr id="49" name="TextBox 34"/>
          <p:cNvSpPr txBox="1">
            <a:spLocks noChangeArrowheads="1"/>
          </p:cNvSpPr>
          <p:nvPr/>
        </p:nvSpPr>
        <p:spPr bwMode="auto">
          <a:xfrm>
            <a:off x="7558870" y="3769713"/>
            <a:ext cx="763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Aphotic</a:t>
            </a:r>
          </a:p>
          <a:p>
            <a:pPr>
              <a:lnSpc>
                <a:spcPts val="180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0" name="TextBox 36"/>
          <p:cNvSpPr txBox="1">
            <a:spLocks noChangeArrowheads="1"/>
          </p:cNvSpPr>
          <p:nvPr/>
        </p:nvSpPr>
        <p:spPr bwMode="auto">
          <a:xfrm>
            <a:off x="4718808" y="5373107"/>
            <a:ext cx="18835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(b) Marine zonation</a:t>
            </a:r>
          </a:p>
        </p:txBody>
      </p:sp>
      <p:sp>
        <p:nvSpPr>
          <p:cNvPr id="51" name="Freeform 50"/>
          <p:cNvSpPr/>
          <p:nvPr/>
        </p:nvSpPr>
        <p:spPr>
          <a:xfrm>
            <a:off x="5322094" y="2274569"/>
            <a:ext cx="498157" cy="451961"/>
          </a:xfrm>
          <a:custGeom>
            <a:avLst/>
            <a:gdLst>
              <a:gd name="connsiteX0" fmla="*/ 0 w 195262"/>
              <a:gd name="connsiteY0" fmla="*/ 369094 h 369094"/>
              <a:gd name="connsiteX1" fmla="*/ 195262 w 195262"/>
              <a:gd name="connsiteY1" fmla="*/ 0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262" h="369094">
                <a:moveTo>
                  <a:pt x="0" y="369094"/>
                </a:moveTo>
                <a:lnTo>
                  <a:pt x="19526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8115299" y="4850606"/>
            <a:ext cx="48575" cy="325756"/>
          </a:xfrm>
          <a:custGeom>
            <a:avLst/>
            <a:gdLst>
              <a:gd name="connsiteX0" fmla="*/ 178594 w 178594"/>
              <a:gd name="connsiteY0" fmla="*/ 200025 h 200025"/>
              <a:gd name="connsiteX1" fmla="*/ 0 w 178594"/>
              <a:gd name="connsiteY1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594" h="200025">
                <a:moveTo>
                  <a:pt x="178594" y="200025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6126956" y="1354931"/>
            <a:ext cx="481013" cy="371475"/>
          </a:xfrm>
          <a:custGeom>
            <a:avLst/>
            <a:gdLst>
              <a:gd name="connsiteX0" fmla="*/ 0 w 481013"/>
              <a:gd name="connsiteY0" fmla="*/ 0 h 371475"/>
              <a:gd name="connsiteX1" fmla="*/ 481013 w 481013"/>
              <a:gd name="connsiteY1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1013" h="371475">
                <a:moveTo>
                  <a:pt x="0" y="0"/>
                </a:moveTo>
                <a:lnTo>
                  <a:pt x="481013" y="3714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52285" y="3569688"/>
            <a:ext cx="751809" cy="461665"/>
            <a:chOff x="6452285" y="3569688"/>
            <a:chExt cx="751809" cy="461665"/>
          </a:xfrm>
        </p:grpSpPr>
        <p:sp>
          <p:nvSpPr>
            <p:cNvPr id="54" name="Rectangle 53"/>
            <p:cNvSpPr/>
            <p:nvPr/>
          </p:nvSpPr>
          <p:spPr bwMode="auto">
            <a:xfrm>
              <a:off x="6452285" y="3569688"/>
              <a:ext cx="743706" cy="430857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5" name="TextBox 32"/>
            <p:cNvSpPr txBox="1">
              <a:spLocks noChangeArrowheads="1"/>
            </p:cNvSpPr>
            <p:nvPr/>
          </p:nvSpPr>
          <p:spPr bwMode="auto">
            <a:xfrm>
              <a:off x="6452285" y="3569688"/>
              <a:ext cx="751809" cy="46166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/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Benthic</a:t>
              </a:r>
            </a:p>
            <a:p>
              <a:pPr algn="ctr">
                <a:lnSpc>
                  <a:spcPts val="1800"/>
                </a:lnSpc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zone</a:t>
              </a:r>
              <a:endPara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90322" y="4188857"/>
            <a:ext cx="763246" cy="463808"/>
            <a:chOff x="2290322" y="4188857"/>
            <a:chExt cx="763246" cy="463808"/>
          </a:xfrm>
        </p:grpSpPr>
        <p:sp>
          <p:nvSpPr>
            <p:cNvPr id="62" name="Rectangle 61"/>
            <p:cNvSpPr/>
            <p:nvPr/>
          </p:nvSpPr>
          <p:spPr bwMode="auto">
            <a:xfrm>
              <a:off x="2294616" y="4188857"/>
              <a:ext cx="758952" cy="430857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3" name="TextBox 20"/>
            <p:cNvSpPr txBox="1">
              <a:spLocks noChangeArrowheads="1"/>
            </p:cNvSpPr>
            <p:nvPr/>
          </p:nvSpPr>
          <p:spPr bwMode="auto">
            <a:xfrm>
              <a:off x="2290322" y="4191000"/>
              <a:ext cx="751809" cy="46166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/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Benthic</a:t>
              </a:r>
            </a:p>
            <a:p>
              <a:pPr algn="ctr">
                <a:lnSpc>
                  <a:spcPts val="1800"/>
                </a:lnSpc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zone </a:t>
              </a:r>
              <a:endPara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9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"/>
          <a:stretch>
            <a:fillRect/>
          </a:stretch>
        </p:blipFill>
        <p:spPr>
          <a:xfrm>
            <a:off x="1450848" y="1133856"/>
            <a:ext cx="6242304" cy="45902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52.13a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249173" y="1218398"/>
            <a:ext cx="78226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Littoral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696973" y="1410486"/>
            <a:ext cx="9489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Limnetic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815786" y="2901148"/>
            <a:ext cx="7053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Photic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704786" y="3886986"/>
            <a:ext cx="8592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Aphotic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6625536" y="3426611"/>
            <a:ext cx="80791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Pelagic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499498" y="5414161"/>
            <a:ext cx="229550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(a) Zonation in a lake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18911" y="3621873"/>
            <a:ext cx="846386" cy="51296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  <a:extLst/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Benthic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 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648968" y="213360"/>
            <a:ext cx="584606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52.13b</a:t>
            </a:r>
            <a:endParaRPr lang="en-US"/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575048" y="230976"/>
            <a:ext cx="156453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Intertidal zone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649785" y="548477"/>
            <a:ext cx="71814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Neritic</a:t>
            </a:r>
          </a:p>
          <a:p>
            <a:pPr algn="ctr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839910" y="1500977"/>
            <a:ext cx="12824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825623" y="1891502"/>
            <a:ext cx="65402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200 m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233610" y="2413789"/>
            <a:ext cx="1269578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Continental</a:t>
            </a:r>
          </a:p>
          <a:p>
            <a:pPr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shelf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4611685" y="2062952"/>
            <a:ext cx="70532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Photic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5121273" y="2304252"/>
            <a:ext cx="52578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5776910" y="894552"/>
            <a:ext cx="148758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Oceanic zone</a:t>
            </a:r>
          </a:p>
        </p:txBody>
      </p: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6529385" y="3164677"/>
            <a:ext cx="80791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Pelagic</a:t>
            </a:r>
          </a:p>
          <a:p>
            <a:pPr algn="ctr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5697535" y="4040977"/>
            <a:ext cx="85921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Aphotic</a:t>
            </a:r>
          </a:p>
          <a:p>
            <a:pPr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1849435" y="5037927"/>
            <a:ext cx="70532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2,000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–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1849435" y="5279227"/>
            <a:ext cx="84638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6,000 m</a:t>
            </a: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6584948" y="5853902"/>
            <a:ext cx="884858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Abyssal</a:t>
            </a:r>
          </a:p>
          <a:p>
            <a:pPr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1687510" y="6352377"/>
            <a:ext cx="211596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(b) Marine zonation</a:t>
            </a:r>
          </a:p>
        </p:txBody>
      </p:sp>
      <p:sp>
        <p:nvSpPr>
          <p:cNvPr id="2" name="Freeform 1"/>
          <p:cNvSpPr/>
          <p:nvPr/>
        </p:nvSpPr>
        <p:spPr>
          <a:xfrm>
            <a:off x="6473825" y="5508625"/>
            <a:ext cx="254000" cy="320675"/>
          </a:xfrm>
          <a:custGeom>
            <a:avLst/>
            <a:gdLst>
              <a:gd name="connsiteX0" fmla="*/ 0 w 254000"/>
              <a:gd name="connsiteY0" fmla="*/ 0 h 320675"/>
              <a:gd name="connsiteX1" fmla="*/ 254000 w 254000"/>
              <a:gd name="connsiteY1" fmla="*/ 320675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000" h="320675">
                <a:moveTo>
                  <a:pt x="0" y="0"/>
                </a:moveTo>
                <a:lnTo>
                  <a:pt x="254000" y="3206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947988" y="1876425"/>
            <a:ext cx="278606" cy="528638"/>
          </a:xfrm>
          <a:custGeom>
            <a:avLst/>
            <a:gdLst>
              <a:gd name="connsiteX0" fmla="*/ 0 w 278606"/>
              <a:gd name="connsiteY0" fmla="*/ 528638 h 528638"/>
              <a:gd name="connsiteX1" fmla="*/ 278606 w 278606"/>
              <a:gd name="connsiteY1" fmla="*/ 0 h 52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606" h="528638">
                <a:moveTo>
                  <a:pt x="0" y="528638"/>
                </a:moveTo>
                <a:lnTo>
                  <a:pt x="278606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348163" y="469106"/>
            <a:ext cx="0" cy="626269"/>
          </a:xfrm>
          <a:custGeom>
            <a:avLst/>
            <a:gdLst>
              <a:gd name="connsiteX0" fmla="*/ 0 w 0"/>
              <a:gd name="connsiteY0" fmla="*/ 0 h 626269"/>
              <a:gd name="connsiteX1" fmla="*/ 0 w 0"/>
              <a:gd name="connsiteY1" fmla="*/ 626269 h 62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6269">
                <a:moveTo>
                  <a:pt x="0" y="0"/>
                </a:moveTo>
                <a:lnTo>
                  <a:pt x="0" y="62626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17168" y="3733800"/>
            <a:ext cx="850392" cy="5334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9" name="TextBox 14"/>
          <p:cNvSpPr txBox="1">
            <a:spLocks noChangeArrowheads="1"/>
          </p:cNvSpPr>
          <p:nvPr/>
        </p:nvSpPr>
        <p:spPr bwMode="auto">
          <a:xfrm>
            <a:off x="4010023" y="3796502"/>
            <a:ext cx="846386" cy="48731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/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Benthic</a:t>
            </a:r>
          </a:p>
          <a:p>
            <a:pPr algn="ctr">
              <a:lnSpc>
                <a:spcPts val="19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zone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oceans and most lakes, a temperature boundary called </a:t>
            </a:r>
            <a:r>
              <a:rPr lang="en-US" altLang="en-US" smtClean="0"/>
              <a:t>the </a:t>
            </a:r>
            <a:r>
              <a:rPr lang="en-US" altLang="en-US" b="1" smtClean="0"/>
              <a:t>thermocline </a:t>
            </a:r>
            <a:r>
              <a:rPr lang="en-US" altLang="en-US" smtClean="0"/>
              <a:t>separates </a:t>
            </a:r>
            <a:r>
              <a:rPr lang="en-US" altLang="en-US" dirty="0" smtClean="0"/>
              <a:t>the warm upper layer from the cold deeper water</a:t>
            </a:r>
          </a:p>
          <a:p>
            <a:r>
              <a:rPr lang="en-US" altLang="en-US" dirty="0" smtClean="0"/>
              <a:t>Many lakes undergo a semiannual mixing of their waters </a:t>
            </a:r>
            <a:r>
              <a:rPr lang="en-US" altLang="en-US" smtClean="0"/>
              <a:t>called </a:t>
            </a:r>
            <a:r>
              <a:rPr lang="en-US" altLang="en-US" b="1" smtClean="0"/>
              <a:t>turnover</a:t>
            </a:r>
            <a:endParaRPr lang="en-US" altLang="en-US" b="1" dirty="0" smtClean="0"/>
          </a:p>
          <a:p>
            <a:r>
              <a:rPr lang="en-US" altLang="en-US" smtClean="0"/>
              <a:t>Turnover </a:t>
            </a:r>
            <a:r>
              <a:rPr lang="en-US" altLang="en-US" dirty="0" smtClean="0"/>
              <a:t>mixes oxygenated water from the surface with nutrient-rich water from the bottom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28344" y="213360"/>
            <a:ext cx="66873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52.14</a:t>
            </a:r>
            <a:endParaRPr lang="en-US"/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1420739" y="309862"/>
            <a:ext cx="71609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Winter</a:t>
            </a: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4821164" y="309862"/>
            <a:ext cx="73096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Spring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4032972" y="2120405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3532909" y="2782393"/>
            <a:ext cx="3430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4267922" y="2012455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0º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6950797" y="2774455"/>
            <a:ext cx="3430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7650884" y="2012455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1435027" y="3594399"/>
            <a:ext cx="92333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Summer</a:t>
            </a:r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4833864" y="3607099"/>
            <a:ext cx="87203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Autumn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4153622" y="5338268"/>
            <a:ext cx="3093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22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3928197" y="5500193"/>
            <a:ext cx="3093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18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3807547" y="5666880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8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34" name="TextBox 14"/>
          <p:cNvSpPr txBox="1">
            <a:spLocks noChangeArrowheads="1"/>
          </p:cNvSpPr>
          <p:nvPr/>
        </p:nvSpPr>
        <p:spPr bwMode="auto">
          <a:xfrm>
            <a:off x="7658822" y="5308105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6976197" y="6052643"/>
            <a:ext cx="3430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17"/>
          <p:cNvSpPr txBox="1">
            <a:spLocks noChangeArrowheads="1"/>
          </p:cNvSpPr>
          <p:nvPr/>
        </p:nvSpPr>
        <p:spPr bwMode="auto">
          <a:xfrm>
            <a:off x="1420739" y="6291562"/>
            <a:ext cx="137217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Thermocline</a:t>
            </a:r>
          </a:p>
        </p:txBody>
      </p:sp>
      <p:sp>
        <p:nvSpPr>
          <p:cNvPr id="37" name="TextBox 19"/>
          <p:cNvSpPr txBox="1">
            <a:spLocks noChangeArrowheads="1"/>
          </p:cNvSpPr>
          <p:nvPr/>
        </p:nvSpPr>
        <p:spPr bwMode="auto">
          <a:xfrm>
            <a:off x="3561484" y="6114555"/>
            <a:ext cx="3430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693069" y="5674519"/>
            <a:ext cx="440531" cy="611981"/>
          </a:xfrm>
          <a:custGeom>
            <a:avLst/>
            <a:gdLst>
              <a:gd name="connsiteX0" fmla="*/ 0 w 440531"/>
              <a:gd name="connsiteY0" fmla="*/ 611981 h 611981"/>
              <a:gd name="connsiteX1" fmla="*/ 440531 w 440531"/>
              <a:gd name="connsiteY1" fmla="*/ 0 h 611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531" h="611981">
                <a:moveTo>
                  <a:pt x="0" y="611981"/>
                </a:moveTo>
                <a:lnTo>
                  <a:pt x="44053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Communities in aquatic biomes vary with depth, light penetration, distance from shore, and position in the pelagic or benthic zone</a:t>
            </a:r>
          </a:p>
          <a:p>
            <a:r>
              <a:rPr lang="en-US" altLang="en-US" dirty="0" smtClean="0"/>
              <a:t>In marine communities, most organisms occur in the relatively shallow photic zone</a:t>
            </a:r>
          </a:p>
          <a:p>
            <a:r>
              <a:rPr lang="en-US" altLang="en-US" dirty="0" smtClean="0"/>
              <a:t>The aphotic zone in oceans is extensive but harbors little life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2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Aquatic Biomes</a:t>
            </a:r>
          </a:p>
          <a:p>
            <a:r>
              <a:rPr lang="en-US" altLang="en-US" dirty="0" smtClean="0"/>
              <a:t>Major aquatic biomes can be characterized by their physical environment, chemical environment, geologic features, photosynthetic organisms, and heterotrophs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Lakes</a:t>
            </a:r>
          </a:p>
          <a:p>
            <a:r>
              <a:rPr lang="en-US" altLang="en-US" dirty="0" smtClean="0"/>
              <a:t>Size varies from small ponds to very large lakes</a:t>
            </a:r>
          </a:p>
          <a:p>
            <a:r>
              <a:rPr lang="en-US" altLang="en-US" dirty="0" smtClean="0"/>
              <a:t>Temperate lakes may have a seasonal thermocline; tropical lowland lakes have a year-round thermocline</a:t>
            </a:r>
          </a:p>
          <a:p>
            <a:r>
              <a:rPr lang="en-US" altLang="en-US" b="1" dirty="0" smtClean="0"/>
              <a:t>Oligotrophic lakes </a:t>
            </a:r>
            <a:r>
              <a:rPr lang="en-US" altLang="en-US" dirty="0" smtClean="0"/>
              <a:t>are nutrient-poor and generally oxygen-rich</a:t>
            </a:r>
          </a:p>
          <a:p>
            <a:r>
              <a:rPr lang="en-US" altLang="en-US" b="1" dirty="0" smtClean="0"/>
              <a:t>Eutrophic lakes </a:t>
            </a:r>
            <a:r>
              <a:rPr lang="en-US" altLang="en-US" dirty="0" smtClean="0"/>
              <a:t>are nutrient-rich and often depleted of oxygen in deep zones or throughout if ice covered in winter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Oligotrophic lakes have less surface area relative to depth than eutrophic lakes</a:t>
            </a:r>
          </a:p>
          <a:p>
            <a:r>
              <a:rPr lang="en-US" altLang="en-US" dirty="0" smtClean="0"/>
              <a:t>Rooted and floating aquatic plants live in the shallow, well-lit </a:t>
            </a:r>
            <a:r>
              <a:rPr lang="en-US" altLang="en-US" b="1" dirty="0" smtClean="0"/>
              <a:t>littoral zone </a:t>
            </a:r>
            <a:r>
              <a:rPr lang="en-US" altLang="en-US" dirty="0" smtClean="0"/>
              <a:t>close to shore</a:t>
            </a:r>
          </a:p>
          <a:p>
            <a:r>
              <a:rPr lang="en-US" altLang="en-US" dirty="0" smtClean="0"/>
              <a:t>Phytoplankton inhabit the </a:t>
            </a:r>
            <a:r>
              <a:rPr lang="en-US" altLang="en-US" b="1" dirty="0" smtClean="0"/>
              <a:t>limnetic zone</a:t>
            </a:r>
            <a:r>
              <a:rPr lang="en-US" altLang="en-US" dirty="0" smtClean="0"/>
              <a:t>,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where the water is too deep to support rooted plants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Zooplankton are drifting heterotrophs that graze on the phytoplankton</a:t>
            </a:r>
          </a:p>
          <a:p>
            <a:r>
              <a:rPr lang="en-US" altLang="en-US" dirty="0" smtClean="0"/>
              <a:t>Invertebrates live in the benthic zone</a:t>
            </a:r>
          </a:p>
          <a:p>
            <a:r>
              <a:rPr lang="en-US" altLang="en-US" dirty="0" smtClean="0"/>
              <a:t>Fishes live in all zones with sufficient oxygen</a:t>
            </a:r>
          </a:p>
          <a:p>
            <a:r>
              <a:rPr lang="en-US" altLang="en-US" dirty="0" smtClean="0"/>
              <a:t>Human-induced nutrient enrichment can lead to algal blooms, oxygen depletion, and fish kills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1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Community Ecology</a:t>
            </a:r>
            <a:r>
              <a:rPr lang="en-US" altLang="en-US" dirty="0" smtClean="0"/>
              <a:t>	</a:t>
            </a:r>
          </a:p>
          <a:p>
            <a:r>
              <a:rPr lang="en-US" altLang="en-US" dirty="0" smtClean="0"/>
              <a:t>A </a:t>
            </a:r>
            <a:r>
              <a:rPr lang="en-US" altLang="en-US" b="1" dirty="0" smtClean="0"/>
              <a:t>community</a:t>
            </a:r>
            <a:r>
              <a:rPr lang="en-US" altLang="en-US" dirty="0" smtClean="0"/>
              <a:t> is a group of populations of different species in an area</a:t>
            </a:r>
          </a:p>
          <a:p>
            <a:r>
              <a:rPr lang="en-US" altLang="en-US" b="1" dirty="0" smtClean="0"/>
              <a:t>Community ecology</a:t>
            </a:r>
            <a:r>
              <a:rPr lang="en-US" altLang="en-US" dirty="0" smtClean="0"/>
              <a:t> examines the effect of interspecific interactions on community structure and organization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7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"/>
          <a:stretch>
            <a:fillRect/>
          </a:stretch>
        </p:blipFill>
        <p:spPr>
          <a:xfrm>
            <a:off x="298704" y="411480"/>
            <a:ext cx="8546592" cy="60350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6550" y="4117975"/>
            <a:ext cx="329577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 oligotrophic lake in Jasper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National Park, Alberta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267200" y="5937250"/>
            <a:ext cx="433875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 eutrophic lake in the Okavango Delta,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Botswana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"/>
          <a:stretch>
            <a:fillRect/>
          </a:stretch>
        </p:blipFill>
        <p:spPr>
          <a:xfrm>
            <a:off x="1621536" y="1030224"/>
            <a:ext cx="5900928" cy="47975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52.15aa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661953" y="5522373"/>
            <a:ext cx="57493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 oligotrophic lake in Jasper National Park, Alberta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6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981200" y="213360"/>
            <a:ext cx="518160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52.15ab</a:t>
            </a:r>
            <a:endParaRPr lang="en-US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30005" y="6139066"/>
            <a:ext cx="433875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 eutrophic lake in the Okavango Delta,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Botswana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Wetlands</a:t>
            </a:r>
          </a:p>
          <a:p>
            <a:r>
              <a:rPr lang="en-US" altLang="en-US" b="1" dirty="0" smtClean="0"/>
              <a:t>Wetlands</a:t>
            </a:r>
            <a:r>
              <a:rPr lang="en-US" altLang="en-US" dirty="0" smtClean="0"/>
              <a:t> are inundated by water at least some of the time and support plants adapted to water-saturated soil</a:t>
            </a:r>
          </a:p>
          <a:p>
            <a:r>
              <a:rPr lang="en-US" altLang="en-US" dirty="0" smtClean="0"/>
              <a:t>Rapid organic production and decomposition periodically deplete dissolved oxygen </a:t>
            </a:r>
          </a:p>
          <a:p>
            <a:r>
              <a:rPr lang="en-US" altLang="en-US" dirty="0" smtClean="0"/>
              <a:t>Wetlands develop in shallow basins, along flooded river banks, or on the coasts of large lakes and seas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Wetlands are among the most productive biomes on Earth </a:t>
            </a:r>
          </a:p>
          <a:p>
            <a:r>
              <a:rPr lang="en-US" altLang="en-US" dirty="0" smtClean="0"/>
              <a:t>Plants include lilies, cattails, sedges, bald cypress, and black spruce</a:t>
            </a:r>
          </a:p>
          <a:p>
            <a:r>
              <a:rPr lang="en-US" altLang="en-US" dirty="0" smtClean="0"/>
              <a:t>Wetlands are home to diverse invertebrates and birds, as well as otters, frogs, and alligators</a:t>
            </a:r>
          </a:p>
          <a:p>
            <a:r>
              <a:rPr lang="en-US" altLang="en-US" dirty="0" smtClean="0"/>
              <a:t>Humans have destroyed up to 90% of wetlands in Europe; wetlands purify water and reduce flooding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"/>
          <a:stretch>
            <a:fillRect/>
          </a:stretch>
        </p:blipFill>
        <p:spPr>
          <a:xfrm>
            <a:off x="298704" y="804672"/>
            <a:ext cx="8546592" cy="52486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138" y="5761038"/>
            <a:ext cx="427463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basin wetland in the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4897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Streams and Rivers</a:t>
            </a:r>
          </a:p>
          <a:p>
            <a:r>
              <a:rPr lang="en-US" altLang="en-US" dirty="0" smtClean="0"/>
              <a:t>The most prominent physical characteristic of streams and rivers is current</a:t>
            </a:r>
          </a:p>
          <a:p>
            <a:r>
              <a:rPr lang="en-US" altLang="en-US" dirty="0" smtClean="0"/>
              <a:t>Headwaters are generally cold, clear, turbulent, swift, and oxygen-rich; they are often narrow and rocky</a:t>
            </a:r>
          </a:p>
          <a:p>
            <a:r>
              <a:rPr lang="en-US" altLang="en-US" dirty="0" smtClean="0"/>
              <a:t>Downstream waters form rivers and are generally warmer, more turbid, and well oxygenated; they are often wide and meandering and have </a:t>
            </a:r>
            <a:r>
              <a:rPr lang="en-US" altLang="en-US" dirty="0" err="1" smtClean="0"/>
              <a:t>silty</a:t>
            </a:r>
            <a:r>
              <a:rPr lang="en-US" altLang="en-US" dirty="0" smtClean="0"/>
              <a:t> bottoms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Headwater streams may be rich in phytoplankton or rooted aquatic plants</a:t>
            </a:r>
          </a:p>
          <a:p>
            <a:r>
              <a:rPr lang="en-US" altLang="en-US" dirty="0" smtClean="0"/>
              <a:t>A diversity of fishes and invertebrates inhabit unpolluted rivers and streams</a:t>
            </a:r>
          </a:p>
          <a:p>
            <a:r>
              <a:rPr lang="en-US" altLang="en-US" dirty="0" smtClean="0"/>
              <a:t>Pollution degrades water quality and kills aquatic organisms</a:t>
            </a:r>
          </a:p>
          <a:p>
            <a:r>
              <a:rPr lang="en-US" altLang="en-US" dirty="0" smtClean="0"/>
              <a:t>Damming and flood control impair natural functioning of stream and river ecosystems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4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445008" y="213360"/>
            <a:ext cx="825398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52.15c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728374" y="6142801"/>
            <a:ext cx="369331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Loire river in France, far from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its headwaters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81013" y="4217988"/>
            <a:ext cx="38300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headwater stream in Washington</a:t>
            </a:r>
          </a:p>
        </p:txBody>
      </p:sp>
    </p:spTree>
    <p:extLst>
      <p:ext uri="{BB962C8B-B14F-4D97-AF65-F5344CB8AC3E}">
        <p14:creationId xmlns:p14="http://schemas.microsoft.com/office/powerpoint/2010/main" val="15809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>
            <a:fillRect/>
          </a:stretch>
        </p:blipFill>
        <p:spPr>
          <a:xfrm>
            <a:off x="1359408" y="1021080"/>
            <a:ext cx="6425184" cy="48158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52.15ca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01765" y="5541962"/>
            <a:ext cx="38300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headwater stream in Washington</a:t>
            </a:r>
          </a:p>
        </p:txBody>
      </p:sp>
    </p:spTree>
    <p:extLst>
      <p:ext uri="{BB962C8B-B14F-4D97-AF65-F5344CB8AC3E}">
        <p14:creationId xmlns:p14="http://schemas.microsoft.com/office/powerpoint/2010/main" val="2361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6"/>
          <a:stretch>
            <a:fillRect/>
          </a:stretch>
        </p:blipFill>
        <p:spPr>
          <a:xfrm>
            <a:off x="1999488" y="1667256"/>
            <a:ext cx="5145024" cy="35234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52.2d</a:t>
            </a:r>
            <a:endParaRPr lang="en-US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026354" y="4823549"/>
            <a:ext cx="293990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Community ecology</a:t>
            </a:r>
          </a:p>
        </p:txBody>
      </p:sp>
    </p:spTree>
    <p:extLst>
      <p:ext uri="{BB962C8B-B14F-4D97-AF65-F5344CB8AC3E}">
        <p14:creationId xmlns:p14="http://schemas.microsoft.com/office/powerpoint/2010/main" val="253457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389632" y="213360"/>
            <a:ext cx="436473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52.15cb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438400" y="6135688"/>
            <a:ext cx="369331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Loire river in France, far from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its headwaters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Estuaries</a:t>
            </a:r>
          </a:p>
          <a:p>
            <a:r>
              <a:rPr lang="en-US" altLang="en-US" dirty="0" smtClean="0"/>
              <a:t>An </a:t>
            </a:r>
            <a:r>
              <a:rPr lang="en-US" altLang="en-US" b="1" dirty="0" smtClean="0"/>
              <a:t>estuary</a:t>
            </a:r>
            <a:r>
              <a:rPr lang="en-US" altLang="en-US" dirty="0" smtClean="0"/>
              <a:t> is a transition area between river and sea</a:t>
            </a:r>
          </a:p>
          <a:p>
            <a:r>
              <a:rPr lang="en-US" altLang="en-US" dirty="0" smtClean="0"/>
              <a:t>Salinity varies spatially and with the rise and fall of the tides</a:t>
            </a:r>
          </a:p>
          <a:p>
            <a:r>
              <a:rPr lang="en-US" altLang="en-US" dirty="0" smtClean="0"/>
              <a:t>Estuaries are nutrient-rich and highly productive</a:t>
            </a:r>
          </a:p>
          <a:p>
            <a:r>
              <a:rPr lang="en-US" altLang="en-US" dirty="0" smtClean="0"/>
              <a:t>Estuaries include a complex network of tidal channels, islands, natural levees, and mudflats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Saltmarsh grasses and algae are the major producers</a:t>
            </a:r>
          </a:p>
          <a:p>
            <a:r>
              <a:rPr lang="en-US" altLang="en-US" dirty="0" smtClean="0"/>
              <a:t>An abundant supply of food attracts marine invertebrates, fish, waterfowl, and marine mammals</a:t>
            </a:r>
          </a:p>
          <a:p>
            <a:r>
              <a:rPr lang="en-US" altLang="en-US" dirty="0" smtClean="0"/>
              <a:t>Filling, dredging, and pollution upstream have disrupted estuaries worldwide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"/>
          <a:stretch>
            <a:fillRect/>
          </a:stretch>
        </p:blipFill>
        <p:spPr>
          <a:xfrm>
            <a:off x="298704" y="393192"/>
            <a:ext cx="8546592" cy="60716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52.15d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860" y="6182901"/>
            <a:ext cx="32060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 estuary in southern Spain</a:t>
            </a:r>
          </a:p>
        </p:txBody>
      </p:sp>
    </p:spTree>
    <p:extLst>
      <p:ext uri="{BB962C8B-B14F-4D97-AF65-F5344CB8AC3E}">
        <p14:creationId xmlns:p14="http://schemas.microsoft.com/office/powerpoint/2010/main" val="280904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Intertidal Zones</a:t>
            </a:r>
          </a:p>
          <a:p>
            <a:r>
              <a:rPr lang="en-US" altLang="en-US" dirty="0" smtClean="0"/>
              <a:t>An </a:t>
            </a:r>
            <a:r>
              <a:rPr lang="en-US" altLang="en-US" b="1" dirty="0" smtClean="0"/>
              <a:t>intertidal zone </a:t>
            </a:r>
            <a:r>
              <a:rPr lang="en-US" altLang="en-US" dirty="0" smtClean="0"/>
              <a:t>is periodically submerged and exposed by the tides</a:t>
            </a:r>
          </a:p>
          <a:p>
            <a:r>
              <a:rPr lang="en-US" altLang="en-US" dirty="0" smtClean="0"/>
              <a:t>Intertidal organisms are challenged by variations in temperature and salinity and by the mechanical forces of wave action</a:t>
            </a:r>
          </a:p>
          <a:p>
            <a:r>
              <a:rPr lang="en-US" altLang="en-US" dirty="0" smtClean="0"/>
              <a:t>Oxygen and nutrient levels are high</a:t>
            </a:r>
          </a:p>
          <a:p>
            <a:r>
              <a:rPr lang="en-US" altLang="en-US" dirty="0" smtClean="0"/>
              <a:t>Substrates are generally either rocky or sandy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1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Sandy zones protected from vigorous waves support sea grass and algae; rocky zones support attached marine algae</a:t>
            </a:r>
          </a:p>
          <a:p>
            <a:r>
              <a:rPr lang="en-US" altLang="en-US" dirty="0" smtClean="0"/>
              <a:t>In rocky zones, many animals have structural adaptations for attaching to the hard substrate</a:t>
            </a:r>
          </a:p>
          <a:p>
            <a:r>
              <a:rPr lang="en-US" altLang="en-US" dirty="0" smtClean="0"/>
              <a:t>In sandy zones, worms, clams, and crustaceans bury themselves in sand</a:t>
            </a:r>
          </a:p>
          <a:p>
            <a:r>
              <a:rPr lang="en-US" altLang="en-US" dirty="0" smtClean="0"/>
              <a:t>Other animals include sponges, sea anemones, echinoderms, and small fishes</a:t>
            </a:r>
          </a:p>
          <a:p>
            <a:r>
              <a:rPr lang="en-US" altLang="en-US" dirty="0" smtClean="0"/>
              <a:t>Oil pollution has disrupted many intertidal areas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304288" y="213360"/>
            <a:ext cx="45354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52.15e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45645" y="6094186"/>
            <a:ext cx="410791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 rocky intertidal zone on the Oregon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coast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1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Oceanic Pelagic Zone</a:t>
            </a:r>
          </a:p>
          <a:p>
            <a:r>
              <a:rPr lang="en-US" altLang="en-US" dirty="0" smtClean="0"/>
              <a:t>The </a:t>
            </a:r>
            <a:r>
              <a:rPr lang="en-US" altLang="en-US" b="1" dirty="0" smtClean="0"/>
              <a:t>oceanic pelagic zone </a:t>
            </a:r>
            <a:r>
              <a:rPr lang="en-US" altLang="en-US" dirty="0" smtClean="0"/>
              <a:t>is constantly mixed by wind-driven oceanic currents</a:t>
            </a:r>
          </a:p>
          <a:p>
            <a:r>
              <a:rPr lang="en-US" altLang="en-US" dirty="0" smtClean="0"/>
              <a:t>Oxygen levels are generally high</a:t>
            </a:r>
          </a:p>
          <a:p>
            <a:r>
              <a:rPr lang="en-US" altLang="en-US" dirty="0" smtClean="0"/>
              <a:t>Seasonal turnover in temperate oceans renews nutrients in the photic zones; nutrient concentrations are lower in tropical oceans due to year-round thermal stratification </a:t>
            </a:r>
          </a:p>
          <a:p>
            <a:r>
              <a:rPr lang="en-US" altLang="en-US" dirty="0" smtClean="0"/>
              <a:t>This biome covers approximately 70% of Earth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surface</a:t>
            </a:r>
            <a:endParaRPr lang="en-US" alt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Phytoplankton and zooplankton are the dominant organisms</a:t>
            </a:r>
          </a:p>
          <a:p>
            <a:r>
              <a:rPr lang="en-US" altLang="en-US" dirty="0" smtClean="0"/>
              <a:t>Phytoplankton in this zone account for about half of the photosynthesis on Earth</a:t>
            </a:r>
          </a:p>
          <a:p>
            <a:r>
              <a:rPr lang="en-US" altLang="en-US" dirty="0" smtClean="0"/>
              <a:t>Fish, squid, turtles, and marine mammals also occupy the pelagic zone</a:t>
            </a:r>
          </a:p>
          <a:p>
            <a:r>
              <a:rPr lang="en-US" altLang="en-US" dirty="0" smtClean="0"/>
              <a:t>Overfishing, pollution, ocean acidification, and global warming have all harmed this biome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1"/>
          <a:stretch>
            <a:fillRect/>
          </a:stretch>
        </p:blipFill>
        <p:spPr>
          <a:xfrm>
            <a:off x="298704" y="694944"/>
            <a:ext cx="8546592" cy="54681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52.15f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9066" y="5876469"/>
            <a:ext cx="27315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Open ocean near Iceland</a:t>
            </a:r>
          </a:p>
        </p:txBody>
      </p:sp>
    </p:spTree>
    <p:extLst>
      <p:ext uri="{BB962C8B-B14F-4D97-AF65-F5344CB8AC3E}">
        <p14:creationId xmlns:p14="http://schemas.microsoft.com/office/powerpoint/2010/main" val="396281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Ecosystem Ecology</a:t>
            </a:r>
            <a:r>
              <a:rPr lang="en-US" altLang="en-US" dirty="0" smtClean="0"/>
              <a:t>	</a:t>
            </a:r>
          </a:p>
          <a:p>
            <a:r>
              <a:rPr lang="en-US" altLang="en-US" dirty="0" smtClean="0"/>
              <a:t>An </a:t>
            </a:r>
            <a:r>
              <a:rPr lang="en-US" altLang="en-US" b="1" dirty="0" smtClean="0"/>
              <a:t>ecosystem</a:t>
            </a:r>
            <a:r>
              <a:rPr lang="en-US" altLang="en-US" dirty="0" smtClean="0"/>
              <a:t> is the community of organisms in an area and the physical factors with which they interact</a:t>
            </a:r>
          </a:p>
          <a:p>
            <a:r>
              <a:rPr lang="en-US" altLang="en-US" b="1" dirty="0" smtClean="0"/>
              <a:t>Ecosystem ecology</a:t>
            </a:r>
            <a:r>
              <a:rPr lang="en-US" altLang="en-US" dirty="0" smtClean="0"/>
              <a:t> emphasizes energy flow and chemical cycling between organisms and the environment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Video</a:t>
            </a:r>
            <a:r>
              <a:rPr lang="en-US" altLang="en-US" dirty="0" smtClean="0"/>
              <a:t>: Shark Eating </a:t>
            </a:r>
            <a:r>
              <a:rPr lang="en-US" altLang="en-US" smtClean="0"/>
              <a:t>a Seal</a:t>
            </a:r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2" name="52_16SharkEatSeal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Coral Reefs</a:t>
            </a:r>
          </a:p>
          <a:p>
            <a:r>
              <a:rPr lang="en-US" altLang="en-US" b="1" dirty="0" smtClean="0"/>
              <a:t>Coral reefs </a:t>
            </a:r>
            <a:r>
              <a:rPr lang="en-US" altLang="en-US" dirty="0" smtClean="0"/>
              <a:t>are formed from the calcium carbonate skeletons of corals (cnidarians)</a:t>
            </a:r>
          </a:p>
          <a:p>
            <a:r>
              <a:rPr lang="en-US" altLang="en-US" dirty="0" smtClean="0"/>
              <a:t>Shallow reef-building corals live in the photic zone in warm (about 20–30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C), clear water; deep-sea corals live at depths of 200–1,500 m</a:t>
            </a:r>
          </a:p>
          <a:p>
            <a:r>
              <a:rPr lang="en-US" altLang="en-US" dirty="0" smtClean="0"/>
              <a:t>Corals require high oxygen concentrations and a solid substrate for attachment</a:t>
            </a:r>
          </a:p>
          <a:p>
            <a:r>
              <a:rPr lang="en-US" altLang="en-US" dirty="0" smtClean="0"/>
              <a:t>A coral reef progresses from a fringing reef to a barrier reef to a coral atoll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Corals form a mutualistic relationship with unicellular algae, which provide them with organic molecules</a:t>
            </a:r>
          </a:p>
          <a:p>
            <a:r>
              <a:rPr lang="en-US" altLang="en-US" dirty="0" smtClean="0"/>
              <a:t>In addition to corals, other invertebrates and fish are also exceptionally diverse</a:t>
            </a:r>
          </a:p>
          <a:p>
            <a:r>
              <a:rPr lang="en-US" altLang="en-US" dirty="0" smtClean="0"/>
              <a:t>Collection of coral skeletons, overfishing, global warming, pollution, and aquaculture are threats to coral reef ecosystems</a:t>
            </a:r>
          </a:p>
          <a:p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752856" y="213360"/>
            <a:ext cx="763828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52.15g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93355" y="6385831"/>
            <a:ext cx="29152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 coral reef in the Red Sea</a:t>
            </a:r>
          </a:p>
        </p:txBody>
      </p:sp>
    </p:spTree>
    <p:extLst>
      <p:ext uri="{BB962C8B-B14F-4D97-AF65-F5344CB8AC3E}">
        <p14:creationId xmlns:p14="http://schemas.microsoft.com/office/powerpoint/2010/main" val="12611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Video</a:t>
            </a:r>
            <a:r>
              <a:rPr lang="en-US" altLang="en-US" dirty="0" smtClean="0"/>
              <a:t>: Clownfish </a:t>
            </a:r>
            <a:r>
              <a:rPr lang="en-US" altLang="en-US" smtClean="0"/>
              <a:t>and Anemone</a:t>
            </a:r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2" name="52_16ClownfishAnemone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Video</a:t>
            </a:r>
            <a:r>
              <a:rPr lang="en-US" altLang="en-US" dirty="0" smtClean="0"/>
              <a:t>: </a:t>
            </a:r>
            <a:r>
              <a:rPr lang="en-US" altLang="en-US" smtClean="0"/>
              <a:t>Coral Reef</a:t>
            </a:r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2" name="52_16CoralReef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Marine Benthic Zone</a:t>
            </a:r>
          </a:p>
          <a:p>
            <a:r>
              <a:rPr lang="en-US" altLang="en-US" dirty="0" smtClean="0"/>
              <a:t>The </a:t>
            </a:r>
            <a:r>
              <a:rPr lang="en-US" altLang="en-US" b="1" dirty="0" smtClean="0"/>
              <a:t>marine benthic zone </a:t>
            </a:r>
            <a:r>
              <a:rPr lang="en-US" altLang="en-US" dirty="0" smtClean="0"/>
              <a:t>consists of the seafloor below the surface waters of the coastal, or </a:t>
            </a:r>
            <a:r>
              <a:rPr lang="en-US" altLang="en-US" b="1" dirty="0" smtClean="0"/>
              <a:t>neritic</a:t>
            </a:r>
            <a:r>
              <a:rPr lang="en-US" altLang="en-US" dirty="0" smtClean="0"/>
              <a:t>, zone and the offshore pelagic zone</a:t>
            </a:r>
          </a:p>
          <a:p>
            <a:r>
              <a:rPr lang="en-US" altLang="en-US" dirty="0" smtClean="0"/>
              <a:t>Organisms in the very deep benthic (abyssal) zone are adapted to continuous cold and extremely high water pressure</a:t>
            </a:r>
          </a:p>
          <a:p>
            <a:r>
              <a:rPr lang="en-US" altLang="en-US" dirty="0" smtClean="0"/>
              <a:t>Substrate is mainly soft sediments; some areas are rocky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Shallow areas contain seaweeds and filamentous algae</a:t>
            </a:r>
          </a:p>
          <a:p>
            <a:r>
              <a:rPr lang="en-US" altLang="en-US" smtClean="0"/>
              <a:t>Deep-sea </a:t>
            </a:r>
            <a:r>
              <a:rPr lang="en-US" altLang="en-US" b="1" smtClean="0"/>
              <a:t>hydrothermal vents </a:t>
            </a:r>
            <a:r>
              <a:rPr lang="en-US" altLang="en-US" smtClean="0"/>
              <a:t>of </a:t>
            </a:r>
            <a:r>
              <a:rPr lang="en-US" altLang="en-US" dirty="0" smtClean="0"/>
              <a:t>volcanic origin on mid-oceanic ridges are surrounded by unique chemoautotrophic prokaryotes, as well as echinoderms and arthropods</a:t>
            </a:r>
          </a:p>
          <a:p>
            <a:r>
              <a:rPr lang="en-US" altLang="en-US" dirty="0" smtClean="0"/>
              <a:t>Neritic benthic communities include invertebrates and fishes</a:t>
            </a:r>
          </a:p>
          <a:p>
            <a:r>
              <a:rPr lang="en-US" altLang="en-US" dirty="0" smtClean="0"/>
              <a:t>Overfishing and dumping of waste have depleted fish populations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6"/>
          <a:stretch>
            <a:fillRect/>
          </a:stretch>
        </p:blipFill>
        <p:spPr>
          <a:xfrm>
            <a:off x="298704" y="944880"/>
            <a:ext cx="8546592" cy="49682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52.15h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50096" y="5620266"/>
            <a:ext cx="459523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deep-sea hydrothermal vent community</a:t>
            </a:r>
          </a:p>
        </p:txBody>
      </p:sp>
    </p:spTree>
    <p:extLst>
      <p:ext uri="{BB962C8B-B14F-4D97-AF65-F5344CB8AC3E}">
        <p14:creationId xmlns:p14="http://schemas.microsoft.com/office/powerpoint/2010/main" val="19831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Video: Tubeworms</a:t>
            </a:r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2" name="52_16Tubeworms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4"/>
          <a:stretch>
            <a:fillRect/>
          </a:stretch>
        </p:blipFill>
        <p:spPr>
          <a:xfrm>
            <a:off x="1962912" y="1679448"/>
            <a:ext cx="5218176" cy="34991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52.2c</a:t>
            </a:r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983264" y="4811613"/>
            <a:ext cx="287418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Ecosystem ecology</a:t>
            </a:r>
          </a:p>
        </p:txBody>
      </p:sp>
    </p:spTree>
    <p:extLst>
      <p:ext uri="{BB962C8B-B14F-4D97-AF65-F5344CB8AC3E}">
        <p14:creationId xmlns:p14="http://schemas.microsoft.com/office/powerpoint/2010/main" val="24982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133350" y="762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altLang="en-US" sz="1800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/>
          <a:lstStyle/>
          <a:p>
            <a:r>
              <a:rPr lang="en-US" altLang="en-US" smtClean="0"/>
              <a:t>Concept </a:t>
            </a:r>
            <a:r>
              <a:rPr lang="en-US" altLang="en-US" dirty="0" smtClean="0"/>
              <a:t>52.4: Interactions between organisms and the environment limit the distribution </a:t>
            </a:r>
            <a:r>
              <a:rPr lang="en-US" altLang="en-US" smtClean="0"/>
              <a:t>of species</a:t>
            </a:r>
            <a:endParaRPr lang="en-US" altLang="en-US" dirty="0" smtClean="0"/>
          </a:p>
        </p:txBody>
      </p:sp>
      <p:sp>
        <p:nvSpPr>
          <p:cNvPr id="28570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Species distributions are the result of ecological factors and evolutionary history</a:t>
            </a:r>
          </a:p>
          <a:p>
            <a:pPr lvl="1"/>
            <a:r>
              <a:rPr lang="en-US" altLang="en-US" smtClean="0"/>
              <a:t>For example, kangaroos occur only in Australia, in part because the lineage originated there when the continent was geographically isolated</a:t>
            </a:r>
          </a:p>
          <a:p>
            <a:pPr lvl="1"/>
            <a:r>
              <a:rPr lang="en-US" altLang="en-US" smtClean="0"/>
              <a:t>Ecological factors also affect the kangaroo distribution; particular species occur in some habitats, but not others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Both biotic and abiotic factors influence species distribution</a:t>
            </a:r>
          </a:p>
          <a:p>
            <a:pPr lvl="1"/>
            <a:r>
              <a:rPr lang="en-US" altLang="en-US" dirty="0" smtClean="0"/>
              <a:t>For example, temperature, water availability, and interspecific interactions affect the distribution of the saguaro cactus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68552" y="213360"/>
            <a:ext cx="640689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52.16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607475" y="479428"/>
            <a:ext cx="14234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CALIFORNIA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844263" y="384178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ARIZONA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886123" y="1717678"/>
            <a:ext cx="14234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BAJA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CALIFORNIA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393538" y="2778128"/>
            <a:ext cx="10130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SONORA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901163" y="3703641"/>
            <a:ext cx="78226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100 km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964789" y="3909222"/>
            <a:ext cx="14234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BAJA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CALIFORNIA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18963" y="4525967"/>
            <a:ext cx="4873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GULF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04713" y="4932367"/>
            <a:ext cx="24846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OF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999963" y="5338767"/>
            <a:ext cx="110607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CALIFORNIA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59963" y="6013453"/>
            <a:ext cx="169277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Sonoran desert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59963" y="6354766"/>
            <a:ext cx="260327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Saguaro cacti observed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145631" y="3602831"/>
            <a:ext cx="283369" cy="85725"/>
            <a:chOff x="3145631" y="3602831"/>
            <a:chExt cx="283369" cy="85725"/>
          </a:xfrm>
        </p:grpSpPr>
        <p:sp>
          <p:nvSpPr>
            <p:cNvPr id="17" name="Freeform 16"/>
            <p:cNvSpPr/>
            <p:nvPr/>
          </p:nvSpPr>
          <p:spPr>
            <a:xfrm>
              <a:off x="3145631" y="3602831"/>
              <a:ext cx="0" cy="85725"/>
            </a:xfrm>
            <a:custGeom>
              <a:avLst/>
              <a:gdLst>
                <a:gd name="connsiteX0" fmla="*/ 0 w 0"/>
                <a:gd name="connsiteY0" fmla="*/ 0 h 85725"/>
                <a:gd name="connsiteX1" fmla="*/ 0 w 0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5725">
                  <a:moveTo>
                    <a:pt x="0" y="0"/>
                  </a:moveTo>
                  <a:lnTo>
                    <a:pt x="0" y="857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3429000" y="3602831"/>
              <a:ext cx="0" cy="83344"/>
            </a:xfrm>
            <a:custGeom>
              <a:avLst/>
              <a:gdLst>
                <a:gd name="connsiteX0" fmla="*/ 0 w 0"/>
                <a:gd name="connsiteY0" fmla="*/ 0 h 83344"/>
                <a:gd name="connsiteX1" fmla="*/ 0 w 0"/>
                <a:gd name="connsiteY1" fmla="*/ 83344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3344">
                  <a:moveTo>
                    <a:pt x="0" y="0"/>
                  </a:moveTo>
                  <a:lnTo>
                    <a:pt x="0" y="83344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150393" y="3650456"/>
              <a:ext cx="274320" cy="0"/>
            </a:xfrm>
            <a:custGeom>
              <a:avLst/>
              <a:gdLst>
                <a:gd name="connsiteX0" fmla="*/ 0 w 285750"/>
                <a:gd name="connsiteY0" fmla="*/ 0 h 0"/>
                <a:gd name="connsiteX1" fmla="*/ 285750 w 285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69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52.16a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808" y="1679448"/>
            <a:ext cx="2310384" cy="34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Ecologists ask questions about where species occur and why species occur where they do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0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3"/>
          <a:stretch>
            <a:fillRect/>
          </a:stretch>
        </p:blipFill>
        <p:spPr>
          <a:xfrm>
            <a:off x="298704" y="707136"/>
            <a:ext cx="8546592" cy="54437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52.17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170485" y="713925"/>
            <a:ext cx="420949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  <a:ea typeface="ＭＳ Ｐゴシック" charset="0"/>
              </a:rPr>
              <a:t>Yes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873747" y="763138"/>
            <a:ext cx="218329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Area inaccessible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or insufficient time</a:t>
            </a:r>
            <a:endParaRPr lang="en-US" sz="1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33372" y="1621975"/>
            <a:ext cx="175047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Why is species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X absent from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 area?</a:t>
            </a:r>
            <a:endParaRPr lang="en-US" sz="1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24160" y="1621975"/>
            <a:ext cx="173765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Does dispersal</a:t>
            </a:r>
          </a:p>
          <a:p>
            <a:pPr algn="ctr"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limit its</a:t>
            </a:r>
          </a:p>
          <a:p>
            <a:pPr algn="ctr"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distribution?</a:t>
            </a:r>
            <a:endParaRPr lang="en-US" sz="1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170485" y="2312538"/>
            <a:ext cx="32541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6529385" y="1936300"/>
            <a:ext cx="19268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Do biotic factors</a:t>
            </a:r>
          </a:p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(other species) </a:t>
            </a:r>
          </a:p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limit its </a:t>
            </a:r>
          </a:p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distribution? 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657222" y="3633338"/>
            <a:ext cx="420949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  <a:ea typeface="ＭＳ Ｐゴシック" charset="0"/>
              </a:rPr>
              <a:t>Yes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1390647" y="3644450"/>
            <a:ext cx="254877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Predation, parasitism,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competition, disease</a:t>
            </a:r>
            <a:endParaRPr lang="en-US" sz="1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4416422" y="3630163"/>
            <a:ext cx="108523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Chemical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factors</a:t>
            </a:r>
            <a:endParaRPr lang="en-US" sz="1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5564185" y="4134988"/>
            <a:ext cx="313175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Water, oxygen, salinity, pH,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soil nutrients, etc.</a:t>
            </a:r>
            <a:endParaRPr lang="en-US" sz="1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657222" y="5333550"/>
            <a:ext cx="32541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1939922" y="5114475"/>
            <a:ext cx="206306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Do abiotic factors</a:t>
            </a:r>
          </a:p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limit its </a:t>
            </a:r>
          </a:p>
          <a:p>
            <a:pPr algn="ct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distribution? 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5564185" y="5371650"/>
            <a:ext cx="3295774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Temperature, light, </a:t>
            </a: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soil</a:t>
            </a:r>
          </a:p>
          <a:p>
            <a:pPr>
              <a:lnSpc>
                <a:spcPts val="21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structure, fire, moisture, etc</a:t>
            </a: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.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4416422" y="5617713"/>
            <a:ext cx="990656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Physical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factors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6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Dispersal and Distribution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Dispersal</a:t>
            </a:r>
            <a:r>
              <a:rPr lang="en-US" altLang="en-US" smtClean="0"/>
              <a:t> is the movement of individuals or gametes away from centers of high population density or from their area of origin</a:t>
            </a:r>
          </a:p>
          <a:p>
            <a:r>
              <a:rPr lang="en-US" altLang="en-US" smtClean="0"/>
              <a:t>Dispersal contributes to the global distribution of organisms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i="1" smtClean="0"/>
              <a:t>Natural Range Expansions and Adaptive Radiation</a:t>
            </a:r>
            <a:endParaRPr lang="en-US" altLang="en-US" smtClean="0"/>
          </a:p>
        </p:txBody>
      </p:sp>
      <p:sp>
        <p:nvSpPr>
          <p:cNvPr id="297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Natural range expansions show the influence of dispersal on distribution</a:t>
            </a:r>
          </a:p>
          <a:p>
            <a:pPr lvl="1"/>
            <a:r>
              <a:rPr lang="en-US" altLang="en-US" smtClean="0"/>
              <a:t>For example, cattle egrets arrived in the Americas in the late 1800s and have since expanded their distribution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76984" y="213360"/>
            <a:ext cx="559003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52.18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431752" y="1656381"/>
            <a:ext cx="7405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Current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478239" y="2001662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1970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461790" y="2325512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1966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382989" y="2458862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1965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749377" y="2528712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1960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274590" y="3184350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1961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695277" y="3457400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1958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938165" y="3801887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1951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920702" y="4262262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1956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298652" y="3254200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1943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6019377" y="3739975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1937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4262015" y="5254450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1970</a:t>
            </a:r>
          </a:p>
        </p:txBody>
      </p:sp>
      <p:sp>
        <p:nvSpPr>
          <p:cNvPr id="18" name="Freeform 17"/>
          <p:cNvSpPr/>
          <p:nvPr/>
        </p:nvSpPr>
        <p:spPr>
          <a:xfrm>
            <a:off x="2969419" y="2445544"/>
            <a:ext cx="280987" cy="0"/>
          </a:xfrm>
          <a:custGeom>
            <a:avLst/>
            <a:gdLst>
              <a:gd name="connsiteX0" fmla="*/ 0 w 280987"/>
              <a:gd name="connsiteY0" fmla="*/ 0 h 0"/>
              <a:gd name="connsiteX1" fmla="*/ 280987 w 28098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0987">
                <a:moveTo>
                  <a:pt x="0" y="0"/>
                </a:moveTo>
                <a:lnTo>
                  <a:pt x="2809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569619" y="2650331"/>
            <a:ext cx="166687" cy="4763"/>
          </a:xfrm>
          <a:custGeom>
            <a:avLst/>
            <a:gdLst>
              <a:gd name="connsiteX0" fmla="*/ 0 w 166687"/>
              <a:gd name="connsiteY0" fmla="*/ 0 h 4763"/>
              <a:gd name="connsiteX1" fmla="*/ 166687 w 166687"/>
              <a:gd name="connsiteY1" fmla="*/ 4763 h 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687" h="4763">
                <a:moveTo>
                  <a:pt x="0" y="0"/>
                </a:moveTo>
                <a:lnTo>
                  <a:pt x="166687" y="476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800475" y="3225800"/>
            <a:ext cx="123825" cy="66675"/>
          </a:xfrm>
          <a:custGeom>
            <a:avLst/>
            <a:gdLst>
              <a:gd name="connsiteX0" fmla="*/ 0 w 123825"/>
              <a:gd name="connsiteY0" fmla="*/ 66675 h 66675"/>
              <a:gd name="connsiteX1" fmla="*/ 123825 w 123825"/>
              <a:gd name="connsiteY1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825" h="66675">
                <a:moveTo>
                  <a:pt x="0" y="66675"/>
                </a:moveTo>
                <a:lnTo>
                  <a:pt x="1238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137150" y="3397250"/>
            <a:ext cx="149225" cy="200025"/>
          </a:xfrm>
          <a:custGeom>
            <a:avLst/>
            <a:gdLst>
              <a:gd name="connsiteX0" fmla="*/ 0 w 149225"/>
              <a:gd name="connsiteY0" fmla="*/ 200025 h 200025"/>
              <a:gd name="connsiteX1" fmla="*/ 149225 w 149225"/>
              <a:gd name="connsiteY1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225" h="200025">
                <a:moveTo>
                  <a:pt x="0" y="200025"/>
                </a:moveTo>
                <a:lnTo>
                  <a:pt x="1492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222750" y="3489325"/>
            <a:ext cx="120650" cy="63500"/>
          </a:xfrm>
          <a:custGeom>
            <a:avLst/>
            <a:gdLst>
              <a:gd name="connsiteX0" fmla="*/ 0 w 120650"/>
              <a:gd name="connsiteY0" fmla="*/ 63500 h 63500"/>
              <a:gd name="connsiteX1" fmla="*/ 120650 w 120650"/>
              <a:gd name="connsiteY1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650" h="63500">
                <a:moveTo>
                  <a:pt x="0" y="63500"/>
                </a:moveTo>
                <a:lnTo>
                  <a:pt x="1206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441825" y="3743325"/>
            <a:ext cx="323850" cy="171450"/>
          </a:xfrm>
          <a:custGeom>
            <a:avLst/>
            <a:gdLst>
              <a:gd name="connsiteX0" fmla="*/ 0 w 323850"/>
              <a:gd name="connsiteY0" fmla="*/ 171450 h 171450"/>
              <a:gd name="connsiteX1" fmla="*/ 323850 w 323850"/>
              <a:gd name="connsiteY1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850" h="171450">
                <a:moveTo>
                  <a:pt x="0" y="171450"/>
                </a:moveTo>
                <a:lnTo>
                  <a:pt x="3238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591175" y="3860800"/>
            <a:ext cx="396875" cy="0"/>
          </a:xfrm>
          <a:custGeom>
            <a:avLst/>
            <a:gdLst>
              <a:gd name="connsiteX0" fmla="*/ 0 w 396875"/>
              <a:gd name="connsiteY0" fmla="*/ 0 h 0"/>
              <a:gd name="connsiteX1" fmla="*/ 396875 w 3968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875">
                <a:moveTo>
                  <a:pt x="0" y="0"/>
                </a:moveTo>
                <a:lnTo>
                  <a:pt x="3968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405313" y="4369594"/>
            <a:ext cx="276225" cy="2381"/>
          </a:xfrm>
          <a:custGeom>
            <a:avLst/>
            <a:gdLst>
              <a:gd name="connsiteX0" fmla="*/ 0 w 276225"/>
              <a:gd name="connsiteY0" fmla="*/ 0 h 2381"/>
              <a:gd name="connsiteX1" fmla="*/ 276225 w 276225"/>
              <a:gd name="connsiteY1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225" h="2381">
                <a:moveTo>
                  <a:pt x="0" y="0"/>
                </a:moveTo>
                <a:lnTo>
                  <a:pt x="276225" y="2381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748213" y="5350669"/>
            <a:ext cx="278606" cy="0"/>
          </a:xfrm>
          <a:custGeom>
            <a:avLst/>
            <a:gdLst>
              <a:gd name="connsiteX0" fmla="*/ 0 w 278606"/>
              <a:gd name="connsiteY0" fmla="*/ 0 h 0"/>
              <a:gd name="connsiteX1" fmla="*/ 278606 w 27860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606">
                <a:moveTo>
                  <a:pt x="0" y="0"/>
                </a:moveTo>
                <a:lnTo>
                  <a:pt x="278606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2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52.18a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6" y="1505712"/>
            <a:ext cx="1908048" cy="38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Landscape Ecology</a:t>
            </a:r>
            <a:r>
              <a:rPr lang="en-US" altLang="en-US" dirty="0" smtClean="0"/>
              <a:t>	</a:t>
            </a:r>
          </a:p>
          <a:p>
            <a:r>
              <a:rPr lang="en-US" altLang="en-US" dirty="0" smtClean="0"/>
              <a:t>A </a:t>
            </a:r>
            <a:r>
              <a:rPr lang="en-US" altLang="en-US" b="1" dirty="0" smtClean="0"/>
              <a:t>landscape</a:t>
            </a:r>
            <a:r>
              <a:rPr lang="en-US" altLang="en-US" dirty="0" smtClean="0"/>
              <a:t> (or seascape) is a mosaic of connected ecosystems</a:t>
            </a:r>
          </a:p>
          <a:p>
            <a:r>
              <a:rPr lang="en-US" altLang="en-US" b="1" dirty="0" smtClean="0"/>
              <a:t>Landscape ecology</a:t>
            </a:r>
            <a:r>
              <a:rPr lang="en-US" altLang="en-US" dirty="0" smtClean="0"/>
              <a:t> focuses on the exchanges of energy, materials, and organisms across multiple ecosystems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94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rare cases, long-distance dispersal can lead to adaptive radiation, the rapid evolution of an ancestral species into many ecologically diverse species</a:t>
            </a:r>
          </a:p>
          <a:p>
            <a:pPr lvl="1"/>
            <a:r>
              <a:rPr lang="en-US" altLang="en-US" dirty="0" smtClean="0"/>
              <a:t>For example, Hawaiian </a:t>
            </a:r>
            <a:r>
              <a:rPr lang="en-US" altLang="en-US" dirty="0" err="1" smtClean="0"/>
              <a:t>silverswords</a:t>
            </a:r>
            <a:r>
              <a:rPr lang="en-US" altLang="en-US" dirty="0" smtClean="0"/>
              <a:t> are a diverse group descended from an ancestral North American tarweed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Species Transplants</a:t>
            </a:r>
            <a:endParaRPr lang="en-US" altLang="en-US" smtClean="0"/>
          </a:p>
        </p:txBody>
      </p:sp>
      <p:sp>
        <p:nvSpPr>
          <p:cNvPr id="304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Species transplants include organisms that are intentionally or accidentally relocated from their original distribution</a:t>
            </a:r>
          </a:p>
          <a:p>
            <a:r>
              <a:rPr lang="en-US" altLang="en-US" smtClean="0"/>
              <a:t>If a transplant is successful, it indicates that the potential range of a species is larger than its actual range</a:t>
            </a:r>
          </a:p>
          <a:p>
            <a:r>
              <a:rPr lang="en-US" altLang="en-US" smtClean="0"/>
              <a:t>Species transplants can disrupt the communities or ecosystems to which they have been introduced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6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Biotic Factors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Biotic factors that affect the distribution of organisms may include</a:t>
            </a:r>
          </a:p>
          <a:p>
            <a:pPr lvl="1"/>
            <a:r>
              <a:rPr lang="en-US" altLang="en-US" smtClean="0"/>
              <a:t>Predation</a:t>
            </a:r>
          </a:p>
          <a:p>
            <a:pPr lvl="1"/>
            <a:r>
              <a:rPr lang="en-US" altLang="en-US" smtClean="0"/>
              <a:t>Herbivory</a:t>
            </a:r>
          </a:p>
          <a:p>
            <a:pPr lvl="1"/>
            <a:r>
              <a:rPr lang="en-US" altLang="en-US" smtClean="0"/>
              <a:t>Competition</a:t>
            </a:r>
          </a:p>
          <a:p>
            <a:pPr lvl="1"/>
            <a:r>
              <a:rPr lang="en-US" altLang="en-US" smtClean="0"/>
              <a:t>Mutualism</a:t>
            </a:r>
          </a:p>
          <a:p>
            <a:pPr lvl="1"/>
            <a:r>
              <a:rPr lang="en-US" altLang="en-US" smtClean="0"/>
              <a:t>Parasitism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For example, grazing by the long-</a:t>
            </a:r>
            <a:r>
              <a:rPr lang="en-US" altLang="en-US" dirty="0" err="1" smtClean="0"/>
              <a:t>spined</a:t>
            </a:r>
            <a:r>
              <a:rPr lang="en-US" altLang="en-US" dirty="0" smtClean="0"/>
              <a:t> sea urchin (</a:t>
            </a:r>
            <a:r>
              <a:rPr lang="en-US" altLang="en-US" i="1" dirty="0" err="1" smtClean="0"/>
              <a:t>Centrostephanus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rodgersii</a:t>
            </a:r>
            <a:r>
              <a:rPr lang="en-US" altLang="en-US" dirty="0" smtClean="0"/>
              <a:t>) prevents the establishment of seaweed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"/>
          <a:stretch>
            <a:fillRect/>
          </a:stretch>
        </p:blipFill>
        <p:spPr>
          <a:xfrm>
            <a:off x="1258824" y="969264"/>
            <a:ext cx="6626352" cy="49194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52.19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614488" y="1189038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100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3656" y="2167320"/>
            <a:ext cx="256480" cy="209031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Seaweed cover (%)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41488" y="2001838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80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08500" y="2212975"/>
            <a:ext cx="188513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Urchins removed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741488" y="2789238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60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741488" y="3602038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40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741488" y="4414838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20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913313" y="4629150"/>
            <a:ext cx="27699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Control (urchins present)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868488" y="5191125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881188" y="5381625"/>
            <a:ext cx="79508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August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1982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3471863" y="5381625"/>
            <a:ext cx="98745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February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1983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54625" y="5381625"/>
            <a:ext cx="79508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August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1983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6737350" y="5381625"/>
            <a:ext cx="98745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February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1984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759200" y="4762500"/>
            <a:ext cx="1123950" cy="514350"/>
          </a:xfrm>
          <a:custGeom>
            <a:avLst/>
            <a:gdLst>
              <a:gd name="connsiteX0" fmla="*/ 0 w 1123950"/>
              <a:gd name="connsiteY0" fmla="*/ 514350 h 514350"/>
              <a:gd name="connsiteX1" fmla="*/ 1123950 w 1123950"/>
              <a:gd name="connsiteY1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3950" h="514350">
                <a:moveTo>
                  <a:pt x="0" y="514350"/>
                </a:moveTo>
                <a:lnTo>
                  <a:pt x="11239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91150" y="2476500"/>
            <a:ext cx="114300" cy="539750"/>
          </a:xfrm>
          <a:custGeom>
            <a:avLst/>
            <a:gdLst>
              <a:gd name="connsiteX0" fmla="*/ 114300 w 114300"/>
              <a:gd name="connsiteY0" fmla="*/ 539750 h 539750"/>
              <a:gd name="connsiteX1" fmla="*/ 0 w 114300"/>
              <a:gd name="connsiteY1" fmla="*/ 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539750">
                <a:moveTo>
                  <a:pt x="114300" y="53975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52.19a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8" y="2532888"/>
            <a:ext cx="194462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Abiotic Factors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Abiotic factors affecting the distribution of organisms include</a:t>
            </a:r>
          </a:p>
          <a:p>
            <a:pPr lvl="1"/>
            <a:r>
              <a:rPr lang="en-US" altLang="en-US" dirty="0" smtClean="0"/>
              <a:t>Temperature</a:t>
            </a:r>
          </a:p>
          <a:p>
            <a:pPr lvl="1"/>
            <a:r>
              <a:rPr lang="en-US" altLang="en-US" dirty="0" smtClean="0"/>
              <a:t>Water</a:t>
            </a:r>
          </a:p>
          <a:p>
            <a:pPr lvl="1"/>
            <a:r>
              <a:rPr lang="en-US" altLang="en-US" dirty="0" smtClean="0"/>
              <a:t>Oxygen</a:t>
            </a:r>
          </a:p>
          <a:p>
            <a:pPr lvl="1"/>
            <a:r>
              <a:rPr lang="en-US" altLang="en-US" dirty="0" smtClean="0"/>
              <a:t>Salinity</a:t>
            </a:r>
          </a:p>
          <a:p>
            <a:pPr lvl="1"/>
            <a:r>
              <a:rPr lang="en-US" altLang="en-US" dirty="0" smtClean="0"/>
              <a:t>Sunlight</a:t>
            </a:r>
          </a:p>
          <a:p>
            <a:pPr lvl="1"/>
            <a:r>
              <a:rPr lang="en-US" altLang="en-US" dirty="0" smtClean="0"/>
              <a:t>Soil</a:t>
            </a:r>
          </a:p>
          <a:p>
            <a:r>
              <a:rPr lang="en-US" altLang="en-US" dirty="0" smtClean="0"/>
              <a:t>Most abiotic factors vary in space and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Temperature</a:t>
            </a:r>
            <a:endParaRPr lang="en-US" altLang="en-US" smtClean="0"/>
          </a:p>
        </p:txBody>
      </p:sp>
      <p:sp>
        <p:nvSpPr>
          <p:cNvPr id="314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Environmental temperature is an important factor in the distribution of organisms because of its effects on biological processes</a:t>
            </a:r>
          </a:p>
          <a:p>
            <a:r>
              <a:rPr lang="en-US" altLang="en-US" dirty="0" smtClean="0"/>
              <a:t>Cells may freeze and rupture below 0ºC, while most proteins denature above 45ºC</a:t>
            </a:r>
          </a:p>
          <a:p>
            <a:r>
              <a:rPr lang="en-US" altLang="en-US" dirty="0" smtClean="0"/>
              <a:t>Mammals and birds expend energy to regulate their internal temperature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Range shifts in response to climate change can dramatically affect the distribution of other species</a:t>
            </a:r>
          </a:p>
          <a:p>
            <a:pPr lvl="1"/>
            <a:r>
              <a:rPr lang="en-US" altLang="en-US" dirty="0" smtClean="0"/>
              <a:t>For example, the long-</a:t>
            </a:r>
            <a:r>
              <a:rPr lang="en-US" altLang="en-US" dirty="0" err="1" smtClean="0"/>
              <a:t>spined</a:t>
            </a:r>
            <a:r>
              <a:rPr lang="en-US" altLang="en-US" dirty="0" smtClean="0"/>
              <a:t> sea urchin (</a:t>
            </a:r>
            <a:r>
              <a:rPr lang="en-US" altLang="en-US" i="1" dirty="0" smtClean="0"/>
              <a:t>C. </a:t>
            </a:r>
            <a:r>
              <a:rPr lang="en-US" altLang="en-US" i="1" dirty="0" err="1" smtClean="0"/>
              <a:t>rodgersii</a:t>
            </a:r>
            <a:r>
              <a:rPr lang="en-US" altLang="en-US" dirty="0" smtClean="0"/>
              <a:t>) expanded its range in response to increasing water temperature</a:t>
            </a:r>
          </a:p>
          <a:p>
            <a:pPr lvl="1"/>
            <a:r>
              <a:rPr lang="en-US" altLang="en-US" i="1" dirty="0" smtClean="0"/>
              <a:t>C. </a:t>
            </a:r>
            <a:r>
              <a:rPr lang="en-US" altLang="en-US" i="1" dirty="0" err="1" smtClean="0"/>
              <a:t>rodgersii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consumed the seaweed in its new range and destroyed the diverse communities that formerly inhabited the seaweed stands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52.20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05193" y="909328"/>
            <a:ext cx="13336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AUSTRALIA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21834" y="1601479"/>
            <a:ext cx="120116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TASMANIA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476704" y="2384116"/>
            <a:ext cx="13336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AUSTRALIA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883730" y="1407803"/>
            <a:ext cx="1359346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Southern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portion of</a:t>
            </a:r>
          </a:p>
          <a:p>
            <a:pPr>
              <a:lnSpc>
                <a:spcPts val="2000"/>
              </a:lnSpc>
            </a:pP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C. 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rodgersii</a:t>
            </a:r>
            <a:endParaRPr lang="en-US" sz="1800" b="1" i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native range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73830" y="2512703"/>
            <a:ext cx="16713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dirty="0" smtClean="0">
                <a:solidFill>
                  <a:srgbClr val="3379BE"/>
                </a:solidFill>
                <a:latin typeface="Arial"/>
                <a:ea typeface="ＭＳ Ｐゴシック" charset="0"/>
              </a:rPr>
              <a:t>East Australian</a:t>
            </a:r>
          </a:p>
          <a:p>
            <a:pPr>
              <a:lnSpc>
                <a:spcPts val="2000"/>
              </a:lnSpc>
            </a:pPr>
            <a:r>
              <a:rPr lang="en-US" sz="1800" b="1" i="1" dirty="0" smtClean="0">
                <a:solidFill>
                  <a:srgbClr val="3379BE"/>
                </a:solidFill>
                <a:latin typeface="Arial"/>
                <a:ea typeface="ＭＳ Ｐゴシック" charset="0"/>
              </a:rPr>
              <a:t>Current</a:t>
            </a:r>
            <a:endParaRPr lang="en-US" sz="1800" b="1" i="1" dirty="0">
              <a:solidFill>
                <a:srgbClr val="3379BE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654630" y="3217553"/>
            <a:ext cx="6412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C06634"/>
                </a:solidFill>
                <a:latin typeface="Arial"/>
                <a:ea typeface="ＭＳ Ｐゴシック" charset="0"/>
              </a:rPr>
              <a:t>1960s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883730" y="3889066"/>
            <a:ext cx="194925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Expanded range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C. 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rodgersii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;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kelp communities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decimated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102305" y="4182753"/>
            <a:ext cx="51296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C06634"/>
                </a:solidFill>
                <a:latin typeface="Arial"/>
                <a:ea typeface="ＭＳ Ｐゴシック" charset="0"/>
              </a:rPr>
              <a:t>1978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1481465" y="4522479"/>
            <a:ext cx="120116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TASMANIA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164218" y="4776478"/>
            <a:ext cx="6412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C06634"/>
                </a:solidFill>
                <a:latin typeface="Arial"/>
                <a:ea typeface="ＭＳ Ｐゴシック" charset="0"/>
              </a:rPr>
              <a:t>1980s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070555" y="5087628"/>
            <a:ext cx="6412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C06634"/>
                </a:solidFill>
                <a:latin typeface="Arial"/>
                <a:ea typeface="ＭＳ Ｐゴシック" charset="0"/>
              </a:rPr>
              <a:t>1980s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2951493" y="5381316"/>
            <a:ext cx="6412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C06634"/>
                </a:solidFill>
                <a:latin typeface="Arial"/>
                <a:ea typeface="ＭＳ Ｐゴシック" charset="0"/>
              </a:rPr>
              <a:t>1980s</a:t>
            </a: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1044905" y="5673416"/>
            <a:ext cx="51296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C06634"/>
                </a:solidFill>
                <a:latin typeface="Arial"/>
                <a:ea typeface="ＭＳ Ｐゴシック" charset="0"/>
              </a:rPr>
              <a:t>2005</a:t>
            </a: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5245430" y="6297303"/>
            <a:ext cx="78226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100 km</a:t>
            </a: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6883730" y="5628966"/>
            <a:ext cx="194925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Continuation of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expanded range;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kelp communities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threatened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562100" y="5695950"/>
            <a:ext cx="136525" cy="104775"/>
          </a:xfrm>
          <a:custGeom>
            <a:avLst/>
            <a:gdLst>
              <a:gd name="connsiteX0" fmla="*/ 0 w 136525"/>
              <a:gd name="connsiteY0" fmla="*/ 104775 h 104775"/>
              <a:gd name="connsiteX1" fmla="*/ 136525 w 136525"/>
              <a:gd name="connsiteY1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525" h="104775">
                <a:moveTo>
                  <a:pt x="0" y="104775"/>
                </a:moveTo>
                <a:lnTo>
                  <a:pt x="1365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724150" y="5432425"/>
            <a:ext cx="200025" cy="95250"/>
          </a:xfrm>
          <a:custGeom>
            <a:avLst/>
            <a:gdLst>
              <a:gd name="connsiteX0" fmla="*/ 200025 w 200025"/>
              <a:gd name="connsiteY0" fmla="*/ 95250 h 95250"/>
              <a:gd name="connsiteX1" fmla="*/ 0 w 200025"/>
              <a:gd name="connsiteY1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95250">
                <a:moveTo>
                  <a:pt x="200025" y="9525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787650" y="5184775"/>
            <a:ext cx="254000" cy="47625"/>
          </a:xfrm>
          <a:custGeom>
            <a:avLst/>
            <a:gdLst>
              <a:gd name="connsiteX0" fmla="*/ 0 w 254000"/>
              <a:gd name="connsiteY0" fmla="*/ 0 h 47625"/>
              <a:gd name="connsiteX1" fmla="*/ 254000 w 254000"/>
              <a:gd name="connsiteY1" fmla="*/ 476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000" h="47625">
                <a:moveTo>
                  <a:pt x="0" y="0"/>
                </a:moveTo>
                <a:lnTo>
                  <a:pt x="254000" y="476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905125" y="4921250"/>
            <a:ext cx="215900" cy="0"/>
          </a:xfrm>
          <a:custGeom>
            <a:avLst/>
            <a:gdLst>
              <a:gd name="connsiteX0" fmla="*/ 0 w 215900"/>
              <a:gd name="connsiteY0" fmla="*/ 0 h 0"/>
              <a:gd name="connsiteX1" fmla="*/ 215900 w 215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900">
                <a:moveTo>
                  <a:pt x="0" y="0"/>
                </a:moveTo>
                <a:lnTo>
                  <a:pt x="2159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917825" y="4327525"/>
            <a:ext cx="152400" cy="0"/>
          </a:xfrm>
          <a:custGeom>
            <a:avLst/>
            <a:gdLst>
              <a:gd name="connsiteX0" fmla="*/ 0 w 152400"/>
              <a:gd name="connsiteY0" fmla="*/ 0 h 0"/>
              <a:gd name="connsiteX1" fmla="*/ 152400 w 1524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705100" y="3454400"/>
            <a:ext cx="190500" cy="117475"/>
          </a:xfrm>
          <a:custGeom>
            <a:avLst/>
            <a:gdLst>
              <a:gd name="connsiteX0" fmla="*/ 0 w 190500"/>
              <a:gd name="connsiteY0" fmla="*/ 117475 h 117475"/>
              <a:gd name="connsiteX1" fmla="*/ 190500 w 190500"/>
              <a:gd name="connsiteY1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117475">
                <a:moveTo>
                  <a:pt x="0" y="117475"/>
                </a:moveTo>
                <a:lnTo>
                  <a:pt x="1905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607050" y="2647950"/>
            <a:ext cx="320675" cy="0"/>
          </a:xfrm>
          <a:custGeom>
            <a:avLst/>
            <a:gdLst>
              <a:gd name="connsiteX0" fmla="*/ 0 w 320675"/>
              <a:gd name="connsiteY0" fmla="*/ 0 h 0"/>
              <a:gd name="connsiteX1" fmla="*/ 320675 w 3206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675">
                <a:moveTo>
                  <a:pt x="0" y="0"/>
                </a:moveTo>
                <a:lnTo>
                  <a:pt x="3206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845469" y="1731169"/>
            <a:ext cx="95250" cy="0"/>
          </a:xfrm>
          <a:custGeom>
            <a:avLst/>
            <a:gdLst>
              <a:gd name="connsiteX0" fmla="*/ 0 w 95250"/>
              <a:gd name="connsiteY0" fmla="*/ 0 h 0"/>
              <a:gd name="connsiteX1" fmla="*/ 95250 w 952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0">
                <a:moveTo>
                  <a:pt x="0" y="0"/>
                </a:moveTo>
                <a:lnTo>
                  <a:pt x="952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962400" y="1524000"/>
            <a:ext cx="2524125" cy="0"/>
          </a:xfrm>
          <a:custGeom>
            <a:avLst/>
            <a:gdLst>
              <a:gd name="connsiteX0" fmla="*/ 0 w 2524125"/>
              <a:gd name="connsiteY0" fmla="*/ 0 h 0"/>
              <a:gd name="connsiteX1" fmla="*/ 2524125 w 25241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5">
                <a:moveTo>
                  <a:pt x="0" y="0"/>
                </a:moveTo>
                <a:lnTo>
                  <a:pt x="25241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976563" y="4010025"/>
            <a:ext cx="3514725" cy="0"/>
          </a:xfrm>
          <a:custGeom>
            <a:avLst/>
            <a:gdLst>
              <a:gd name="connsiteX0" fmla="*/ 0 w 3514725"/>
              <a:gd name="connsiteY0" fmla="*/ 0 h 0"/>
              <a:gd name="connsiteX1" fmla="*/ 3514725 w 35147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4725">
                <a:moveTo>
                  <a:pt x="0" y="0"/>
                </a:moveTo>
                <a:lnTo>
                  <a:pt x="35147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185988" y="5743575"/>
            <a:ext cx="4300537" cy="0"/>
          </a:xfrm>
          <a:custGeom>
            <a:avLst/>
            <a:gdLst>
              <a:gd name="connsiteX0" fmla="*/ 0 w 4300537"/>
              <a:gd name="connsiteY0" fmla="*/ 0 h 0"/>
              <a:gd name="connsiteX1" fmla="*/ 4300537 w 43005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00537">
                <a:moveTo>
                  <a:pt x="0" y="0"/>
                </a:moveTo>
                <a:lnTo>
                  <a:pt x="430053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400675" y="6146800"/>
            <a:ext cx="482600" cy="120650"/>
            <a:chOff x="5400675" y="6146800"/>
            <a:chExt cx="482600" cy="120650"/>
          </a:xfrm>
        </p:grpSpPr>
        <p:sp>
          <p:nvSpPr>
            <p:cNvPr id="30" name="Freeform 29"/>
            <p:cNvSpPr/>
            <p:nvPr/>
          </p:nvSpPr>
          <p:spPr>
            <a:xfrm>
              <a:off x="5403850" y="6146800"/>
              <a:ext cx="0" cy="120650"/>
            </a:xfrm>
            <a:custGeom>
              <a:avLst/>
              <a:gdLst>
                <a:gd name="connsiteX0" fmla="*/ 0 w 0"/>
                <a:gd name="connsiteY0" fmla="*/ 0 h 120650"/>
                <a:gd name="connsiteX1" fmla="*/ 0 w 0"/>
                <a:gd name="connsiteY1" fmla="*/ 12065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0650">
                  <a:moveTo>
                    <a:pt x="0" y="0"/>
                  </a:moveTo>
                  <a:lnTo>
                    <a:pt x="0" y="1206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883275" y="6146800"/>
              <a:ext cx="0" cy="120650"/>
            </a:xfrm>
            <a:custGeom>
              <a:avLst/>
              <a:gdLst>
                <a:gd name="connsiteX0" fmla="*/ 0 w 0"/>
                <a:gd name="connsiteY0" fmla="*/ 0 h 120650"/>
                <a:gd name="connsiteX1" fmla="*/ 0 w 0"/>
                <a:gd name="connsiteY1" fmla="*/ 12065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0650">
                  <a:moveTo>
                    <a:pt x="0" y="0"/>
                  </a:moveTo>
                  <a:lnTo>
                    <a:pt x="0" y="1206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5400675" y="6207125"/>
              <a:ext cx="482600" cy="0"/>
            </a:xfrm>
            <a:custGeom>
              <a:avLst/>
              <a:gdLst>
                <a:gd name="connsiteX0" fmla="*/ 0 w 482600"/>
                <a:gd name="connsiteY0" fmla="*/ 0 h 0"/>
                <a:gd name="connsiteX1" fmla="*/ 482600 w 4826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2600">
                  <a:moveTo>
                    <a:pt x="0" y="0"/>
                  </a:moveTo>
                  <a:lnTo>
                    <a:pt x="48260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91284" y="1389325"/>
            <a:ext cx="274320" cy="274320"/>
            <a:chOff x="6491284" y="1389325"/>
            <a:chExt cx="274320" cy="274320"/>
          </a:xfrm>
        </p:grpSpPr>
        <p:sp>
          <p:nvSpPr>
            <p:cNvPr id="35" name="Oval 34"/>
            <p:cNvSpPr/>
            <p:nvPr/>
          </p:nvSpPr>
          <p:spPr bwMode="auto">
            <a:xfrm>
              <a:off x="6491284" y="1389325"/>
              <a:ext cx="274320" cy="274320"/>
            </a:xfrm>
            <a:prstGeom prst="ellipse">
              <a:avLst/>
            </a:prstGeom>
            <a:solidFill>
              <a:srgbClr val="0091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6" name="TextBox 5"/>
            <p:cNvSpPr txBox="1">
              <a:spLocks noChangeArrowheads="1"/>
            </p:cNvSpPr>
            <p:nvPr/>
          </p:nvSpPr>
          <p:spPr bwMode="auto">
            <a:xfrm>
              <a:off x="6564324" y="1398245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88905" y="5606517"/>
            <a:ext cx="274320" cy="274320"/>
            <a:chOff x="6491284" y="1389325"/>
            <a:chExt cx="274320" cy="274320"/>
          </a:xfrm>
        </p:grpSpPr>
        <p:sp>
          <p:nvSpPr>
            <p:cNvPr id="39" name="Oval 38"/>
            <p:cNvSpPr/>
            <p:nvPr/>
          </p:nvSpPr>
          <p:spPr bwMode="auto">
            <a:xfrm>
              <a:off x="6491284" y="1389325"/>
              <a:ext cx="274320" cy="274320"/>
            </a:xfrm>
            <a:prstGeom prst="ellipse">
              <a:avLst/>
            </a:prstGeom>
            <a:solidFill>
              <a:srgbClr val="0091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0" name="TextBox 5"/>
            <p:cNvSpPr txBox="1">
              <a:spLocks noChangeArrowheads="1"/>
            </p:cNvSpPr>
            <p:nvPr/>
          </p:nvSpPr>
          <p:spPr bwMode="auto">
            <a:xfrm>
              <a:off x="6564324" y="1398245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3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91284" y="3865828"/>
            <a:ext cx="274320" cy="274320"/>
            <a:chOff x="6491284" y="3865828"/>
            <a:chExt cx="274320" cy="274320"/>
          </a:xfrm>
        </p:grpSpPr>
        <p:sp>
          <p:nvSpPr>
            <p:cNvPr id="42" name="Oval 41"/>
            <p:cNvSpPr/>
            <p:nvPr/>
          </p:nvSpPr>
          <p:spPr bwMode="auto">
            <a:xfrm>
              <a:off x="6491284" y="3865828"/>
              <a:ext cx="274320" cy="274320"/>
            </a:xfrm>
            <a:prstGeom prst="ellipse">
              <a:avLst/>
            </a:prstGeom>
            <a:solidFill>
              <a:srgbClr val="0091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3" name="TextBox 5"/>
            <p:cNvSpPr txBox="1">
              <a:spLocks noChangeArrowheads="1"/>
            </p:cNvSpPr>
            <p:nvPr/>
          </p:nvSpPr>
          <p:spPr bwMode="auto">
            <a:xfrm>
              <a:off x="6564324" y="3874748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47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4"/>
          <a:stretch>
            <a:fillRect/>
          </a:stretch>
        </p:blipFill>
        <p:spPr>
          <a:xfrm>
            <a:off x="1962912" y="1679448"/>
            <a:ext cx="5218176" cy="34991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52.2b</a:t>
            </a:r>
            <a:endParaRPr lang="en-US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980953" y="4807860"/>
            <a:ext cx="285494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Landscape ecology</a:t>
            </a:r>
          </a:p>
        </p:txBody>
      </p:sp>
    </p:spTree>
    <p:extLst>
      <p:ext uri="{BB962C8B-B14F-4D97-AF65-F5344CB8AC3E}">
        <p14:creationId xmlns:p14="http://schemas.microsoft.com/office/powerpoint/2010/main" val="5339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Water and Oxygen</a:t>
            </a:r>
            <a:endParaRPr lang="en-US" altLang="en-US" smtClean="0"/>
          </a:p>
        </p:txBody>
      </p:sp>
      <p:sp>
        <p:nvSpPr>
          <p:cNvPr id="320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Water availability in habitats is another important factor in species distribution</a:t>
            </a:r>
          </a:p>
          <a:p>
            <a:r>
              <a:rPr lang="en-US" altLang="en-US" dirty="0" smtClean="0"/>
              <a:t>Desert organisms exhibit adaptations for water conservation</a:t>
            </a:r>
          </a:p>
          <a:p>
            <a:r>
              <a:rPr lang="en-US" altLang="en-US" dirty="0" smtClean="0"/>
              <a:t>Water affects oxygen availability, as oxygen diffuses slowly in water</a:t>
            </a:r>
          </a:p>
          <a:p>
            <a:r>
              <a:rPr lang="en-US" altLang="en-US" dirty="0" smtClean="0"/>
              <a:t>Oxygen concentrations can be low in deep oceans and deep lakes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3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Salinity</a:t>
            </a:r>
            <a:endParaRPr lang="en-US" altLang="en-US" smtClean="0"/>
          </a:p>
        </p:txBody>
      </p:sp>
      <p:sp>
        <p:nvSpPr>
          <p:cNvPr id="322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Salt concentration affects the water balance of organisms through osmosis</a:t>
            </a:r>
          </a:p>
          <a:p>
            <a:r>
              <a:rPr lang="en-US" altLang="en-US" dirty="0" smtClean="0"/>
              <a:t>Most aquatic organisms are restricted to either freshwater or saltwater habitats</a:t>
            </a:r>
          </a:p>
          <a:p>
            <a:r>
              <a:rPr lang="en-US" altLang="en-US" dirty="0" smtClean="0"/>
              <a:t>Salmon are able to migrate between fresh water and ocean </a:t>
            </a:r>
          </a:p>
          <a:p>
            <a:r>
              <a:rPr lang="en-US" altLang="en-US" dirty="0" smtClean="0"/>
              <a:t>Few terrestrial organisms are adapted to high-salinity habitats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Sunlight</a:t>
            </a:r>
            <a:endParaRPr lang="en-US" altLang="en-US" smtClean="0"/>
          </a:p>
        </p:txBody>
      </p:sp>
      <p:sp>
        <p:nvSpPr>
          <p:cNvPr id="324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Light intensity and quality (wavelength) affect photosynthesis</a:t>
            </a:r>
          </a:p>
          <a:p>
            <a:r>
              <a:rPr lang="en-US" altLang="en-US" smtClean="0"/>
              <a:t>Shading by leaves makes competition for light intense on the forest floor</a:t>
            </a:r>
          </a:p>
          <a:p>
            <a:r>
              <a:rPr lang="en-US" altLang="en-US" smtClean="0"/>
              <a:t>Water absorbs light; as a result, in aquatic environments most photosynthesis occurs near the surface</a:t>
            </a:r>
          </a:p>
          <a:p>
            <a:r>
              <a:rPr lang="en-US" altLang="en-US" smtClean="0"/>
              <a:t>In deserts, high light levels increase temperature and can stress plants and animals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1517904"/>
            <a:ext cx="6626352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3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Rocks and Soil</a:t>
            </a:r>
            <a:endParaRPr lang="en-US" altLang="en-US" smtClean="0"/>
          </a:p>
        </p:txBody>
      </p:sp>
      <p:sp>
        <p:nvSpPr>
          <p:cNvPr id="328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Many characteristics of soil limit the distribution of plants and thus the animals that feed on them</a:t>
            </a:r>
          </a:p>
          <a:p>
            <a:pPr lvl="1"/>
            <a:r>
              <a:rPr lang="en-US" altLang="en-US" smtClean="0"/>
              <a:t>Physical structure</a:t>
            </a:r>
          </a:p>
          <a:p>
            <a:pPr lvl="1"/>
            <a:r>
              <a:rPr lang="en-US" altLang="en-US" smtClean="0"/>
              <a:t>pH</a:t>
            </a:r>
          </a:p>
          <a:p>
            <a:pPr lvl="1"/>
            <a:r>
              <a:rPr lang="en-US" altLang="en-US" smtClean="0"/>
              <a:t>Mineral 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133350" y="766763"/>
            <a:ext cx="185738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/>
          <a:lstStyle/>
          <a:p>
            <a:r>
              <a:rPr lang="en-US" altLang="en-US" smtClean="0"/>
              <a:t>Concept 52.5: Ecological change and evolution affect one another over long and short periods of time</a:t>
            </a:r>
          </a:p>
        </p:txBody>
      </p:sp>
      <p:sp>
        <p:nvSpPr>
          <p:cNvPr id="33075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Ecological interactions can cause evolutionary change, and vice versa</a:t>
            </a:r>
          </a:p>
          <a:p>
            <a:pPr lvl="1"/>
            <a:r>
              <a:rPr lang="en-US" altLang="en-US" smtClean="0"/>
              <a:t>For example, increase in offspring size evolves rapidly in Trinidadian guppies when predators are removed</a:t>
            </a:r>
          </a:p>
          <a:p>
            <a:pPr lvl="1"/>
            <a:r>
              <a:rPr lang="en-US" altLang="en-US" smtClean="0"/>
              <a:t>Evolution of larger body sizes affects nutrient cycling in guppy habitats</a:t>
            </a:r>
          </a:p>
          <a:p>
            <a:pPr lvl="1"/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"/>
          <a:stretch>
            <a:fillRect/>
          </a:stretch>
        </p:blipFill>
        <p:spPr>
          <a:xfrm>
            <a:off x="298704" y="1213104"/>
            <a:ext cx="8546592" cy="44317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52.22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724276" y="1438276"/>
            <a:ext cx="153728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Ecological</a:t>
            </a:r>
          </a:p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change</a:t>
            </a:r>
            <a:endParaRPr lang="en-US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537326" y="2765426"/>
            <a:ext cx="2260234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Alters selective</a:t>
            </a:r>
          </a:p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pressures in</a:t>
            </a:r>
          </a:p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population</a:t>
            </a:r>
            <a:endParaRPr lang="en-US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4963" y="2765426"/>
            <a:ext cx="224099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Alters outcome</a:t>
            </a:r>
          </a:p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ecological</a:t>
            </a:r>
          </a:p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interactions</a:t>
            </a:r>
            <a:endParaRPr lang="en-US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562351" y="4583114"/>
            <a:ext cx="1862689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Evolutionary</a:t>
            </a:r>
          </a:p>
          <a:p>
            <a:pPr algn="ctr"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change</a:t>
            </a:r>
            <a:endParaRPr lang="en-US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"/>
          <a:stretch>
            <a:fillRect/>
          </a:stretch>
        </p:blipFill>
        <p:spPr>
          <a:xfrm>
            <a:off x="819912" y="484632"/>
            <a:ext cx="7504176" cy="58887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52.0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280495" y="4826761"/>
            <a:ext cx="3928383" cy="7694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A fire ant prying up a scale on a</a:t>
            </a:r>
          </a:p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fence lizard’s head in order to inject</a:t>
            </a:r>
          </a:p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venom into the underlying skin</a:t>
            </a:r>
          </a:p>
        </p:txBody>
      </p:sp>
      <p:sp>
        <p:nvSpPr>
          <p:cNvPr id="6" name="Rectangle 5"/>
          <p:cNvSpPr/>
          <p:nvPr/>
        </p:nvSpPr>
        <p:spPr>
          <a:xfrm>
            <a:off x="852926" y="4826731"/>
            <a:ext cx="2116092" cy="2564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Dr. Tracy </a:t>
            </a:r>
            <a:r>
              <a:rPr lang="en-US" sz="1800" b="1" dirty="0" err="1" smtClean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Langkilde</a:t>
            </a:r>
            <a:endParaRPr lang="en-US" sz="1800" b="1" dirty="0">
              <a:solidFill>
                <a:srgbClr val="000000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4779" y="5786702"/>
            <a:ext cx="6997108" cy="5642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“Reducing the abundance of an invasive species can buy</a:t>
            </a:r>
          </a:p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native populations enough time to respond naturally.”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3642" y="509102"/>
            <a:ext cx="2699457" cy="3334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UNIT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8: ECOLOGY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6"/>
          <a:stretch>
            <a:fillRect/>
          </a:stretch>
        </p:blipFill>
        <p:spPr>
          <a:xfrm>
            <a:off x="3008376" y="1368552"/>
            <a:ext cx="3127248" cy="41208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52.0a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9937" y="5157846"/>
            <a:ext cx="2591350" cy="2821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Dr. Tracy </a:t>
            </a:r>
            <a:r>
              <a:rPr lang="en-US" sz="2200" b="1" dirty="0" err="1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Langkilde</a:t>
            </a:r>
            <a:endParaRPr lang="en-US" sz="2200" b="1" dirty="0">
              <a:solidFill>
                <a:srgbClr val="000000"/>
              </a:solidFill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"/>
          <a:stretch>
            <a:fillRect/>
          </a:stretch>
        </p:blipFill>
        <p:spPr>
          <a:xfrm>
            <a:off x="1755648" y="688848"/>
            <a:ext cx="5632704" cy="54803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52.0b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09234" y="5145374"/>
            <a:ext cx="5233612" cy="10002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A fire ant prying up a scale on a</a:t>
            </a:r>
          </a:p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fence lizard’s head in order to inject</a:t>
            </a:r>
          </a:p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venom into the underlying skin</a:t>
            </a:r>
          </a:p>
        </p:txBody>
      </p:sp>
    </p:spTree>
    <p:extLst>
      <p:ext uri="{BB962C8B-B14F-4D97-AF65-F5344CB8AC3E}">
        <p14:creationId xmlns:p14="http://schemas.microsoft.com/office/powerpoint/2010/main" val="5611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Global Ecology</a:t>
            </a:r>
          </a:p>
          <a:p>
            <a:r>
              <a:rPr lang="en-US" altLang="en-US" dirty="0" smtClean="0"/>
              <a:t>The </a:t>
            </a:r>
            <a:r>
              <a:rPr lang="en-US" altLang="en-US" b="1" dirty="0" smtClean="0"/>
              <a:t>biosphere</a:t>
            </a:r>
            <a:r>
              <a:rPr lang="en-US" altLang="en-US" dirty="0" smtClean="0"/>
              <a:t> is the global ecosystem, the sum of all the planet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ecosystems and landscapes</a:t>
            </a:r>
          </a:p>
          <a:p>
            <a:r>
              <a:rPr lang="en-US" altLang="en-US" b="1" dirty="0" smtClean="0"/>
              <a:t>Global ecology</a:t>
            </a:r>
            <a:r>
              <a:rPr lang="en-US" altLang="en-US" dirty="0" smtClean="0"/>
              <a:t> examines the influence of energy and materials on organisms across the biosphere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6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44168" y="213360"/>
            <a:ext cx="645566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52.23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45499" y="480692"/>
            <a:ext cx="1000274" cy="425437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Estimated total nitrogen </a:t>
            </a:r>
          </a:p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excretion rate for population </a:t>
            </a:r>
          </a:p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[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µ</a:t>
            </a:r>
            <a:r>
              <a:rPr lang="en-US" b="1" dirty="0" smtClean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g N/(m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2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·</a:t>
            </a:r>
            <a:r>
              <a:rPr lang="en-US" b="1" dirty="0" smtClean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a typeface="ＭＳ Ｐゴシック" charset="0"/>
                <a:cs typeface="Arial" pitchFamily="34" charset="0"/>
                <a:sym typeface="Symbol"/>
              </a:rPr>
              <a:t>hr</a:t>
            </a:r>
            <a:r>
              <a:rPr lang="en-US" b="1" dirty="0" smtClean="0">
                <a:solidFill>
                  <a:srgbClr val="000000"/>
                </a:solidFill>
                <a:ea typeface="ＭＳ Ｐゴシック" charset="0"/>
                <a:cs typeface="Arial" pitchFamily="34" charset="0"/>
              </a:rPr>
              <a:t>)]</a:t>
            </a:r>
            <a:endParaRPr lang="en-US" b="1" dirty="0">
              <a:solidFill>
                <a:srgbClr val="000000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839226" y="542136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60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2839226" y="1999461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40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831289" y="3453611"/>
            <a:ext cx="3430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20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001151" y="4856961"/>
            <a:ext cx="17152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3805750" y="5269711"/>
            <a:ext cx="1574149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Guppies</a:t>
            </a:r>
          </a:p>
          <a:p>
            <a:pPr algn="ctr">
              <a:lnSpc>
                <a:spcPts val="2600"/>
              </a:lnSpc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from high-</a:t>
            </a:r>
          </a:p>
          <a:p>
            <a:pPr algn="ctr">
              <a:lnSpc>
                <a:spcPts val="2600"/>
              </a:lnSpc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predation</a:t>
            </a:r>
          </a:p>
          <a:p>
            <a:pPr algn="ctr">
              <a:lnSpc>
                <a:spcPts val="2600"/>
              </a:lnSpc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ponds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5950540" y="5269711"/>
            <a:ext cx="1439497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Guppies</a:t>
            </a:r>
          </a:p>
          <a:p>
            <a:pPr algn="ctr">
              <a:lnSpc>
                <a:spcPts val="2600"/>
              </a:lnSpc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from low-</a:t>
            </a:r>
          </a:p>
          <a:p>
            <a:pPr algn="ctr">
              <a:lnSpc>
                <a:spcPts val="2600"/>
              </a:lnSpc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predation</a:t>
            </a:r>
          </a:p>
          <a:p>
            <a:pPr algn="ctr">
              <a:lnSpc>
                <a:spcPts val="2600"/>
              </a:lnSpc>
            </a:pPr>
            <a:r>
              <a:rPr lang="en-US" sz="235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ponds</a:t>
            </a:r>
            <a:endParaRPr lang="en-US" sz="23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6"/>
          <a:stretch>
            <a:fillRect/>
          </a:stretch>
        </p:blipFill>
        <p:spPr>
          <a:xfrm>
            <a:off x="298704" y="1368552"/>
            <a:ext cx="8546592" cy="41208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52.UN01a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6"/>
          <a:stretch>
            <a:fillRect/>
          </a:stretch>
        </p:blipFill>
        <p:spPr>
          <a:xfrm>
            <a:off x="298704" y="2157984"/>
            <a:ext cx="8546592" cy="25420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52.UN01b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"/>
          <a:stretch>
            <a:fillRect/>
          </a:stretch>
        </p:blipFill>
        <p:spPr>
          <a:xfrm>
            <a:off x="3197352" y="1243584"/>
            <a:ext cx="2749296" cy="43708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52.UN01c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22975" y="5321868"/>
            <a:ext cx="17312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Spartina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 patens</a:t>
            </a:r>
          </a:p>
        </p:txBody>
      </p:sp>
    </p:spTree>
    <p:extLst>
      <p:ext uri="{BB962C8B-B14F-4D97-AF65-F5344CB8AC3E}">
        <p14:creationId xmlns:p14="http://schemas.microsoft.com/office/powerpoint/2010/main" val="86159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>
          <a:xfrm>
            <a:off x="3276600" y="1325880"/>
            <a:ext cx="2590800" cy="42062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52.UN01d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91787" y="5243923"/>
            <a:ext cx="202190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Typha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angustifolia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3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"/>
          <a:stretch>
            <a:fillRect/>
          </a:stretch>
        </p:blipFill>
        <p:spPr>
          <a:xfrm>
            <a:off x="298704" y="1249680"/>
            <a:ext cx="8546592" cy="43586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52.UN02_1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81704" y="1500303"/>
            <a:ext cx="377346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Does dispersal limit its distribution?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990192" y="1328853"/>
            <a:ext cx="3774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Yes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915704" y="1376478"/>
            <a:ext cx="212718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Area inaccessible or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insufficient time</a:t>
            </a:r>
            <a:endParaRPr lang="en-US" sz="17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"/>
          <a:stretch>
            <a:fillRect/>
          </a:stretch>
        </p:blipFill>
        <p:spPr>
          <a:xfrm>
            <a:off x="298704" y="1249680"/>
            <a:ext cx="8546592" cy="43586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52.UN02_2</a:t>
            </a:r>
            <a:endParaRPr lang="en-US"/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581704" y="1500303"/>
            <a:ext cx="377346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Does dispersal limit its distribution?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031092" y="2097203"/>
            <a:ext cx="29014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4990192" y="1328853"/>
            <a:ext cx="3774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Yes</a:t>
            </a: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5915704" y="1376478"/>
            <a:ext cx="212718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Area inaccessible or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insufficient time</a:t>
            </a:r>
            <a:endParaRPr lang="en-US" sz="17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797604" y="2876666"/>
            <a:ext cx="333585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Do biotic factors (other species)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limit its distribution?</a:t>
            </a:r>
            <a:endParaRPr lang="en-US" sz="17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990192" y="2817928"/>
            <a:ext cx="3774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Yes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5914117" y="2876666"/>
            <a:ext cx="2282676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Predation, parasitism,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competition, disease</a:t>
            </a:r>
            <a:endParaRPr lang="en-US" sz="17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"/>
          <a:stretch>
            <a:fillRect/>
          </a:stretch>
        </p:blipFill>
        <p:spPr>
          <a:xfrm>
            <a:off x="298704" y="1249680"/>
            <a:ext cx="8546592" cy="43586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52.UN02_3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81704" y="1500303"/>
            <a:ext cx="377346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Does dispersal limit its distribution?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031092" y="2097203"/>
            <a:ext cx="29014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990192" y="1328853"/>
            <a:ext cx="3774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Yes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915704" y="1376478"/>
            <a:ext cx="212718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Area inaccessible or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insufficient time</a:t>
            </a:r>
            <a:endParaRPr lang="en-US" sz="17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97604" y="2876666"/>
            <a:ext cx="333585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Do biotic factors (other species)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limit its distribution?</a:t>
            </a:r>
            <a:endParaRPr lang="en-US" sz="17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031092" y="3784716"/>
            <a:ext cx="29014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990192" y="2817928"/>
            <a:ext cx="3774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Yes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914117" y="2876666"/>
            <a:ext cx="2282676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Predation, parasitism,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competition, disease</a:t>
            </a:r>
            <a:endParaRPr lang="en-US" sz="17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914117" y="3918066"/>
            <a:ext cx="2804229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Chemical factors: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Water, oxygen, salinity, pH,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soil nutrients, etc.</a:t>
            </a:r>
            <a:endParaRPr lang="en-US" sz="17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5914117" y="4867391"/>
            <a:ext cx="2949525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Physical factors: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Temperature, light, soil</a:t>
            </a:r>
          </a:p>
          <a:p>
            <a:pPr>
              <a:lnSpc>
                <a:spcPts val="1940"/>
              </a:lnSpc>
            </a:pPr>
            <a:r>
              <a:rPr lang="en-US" sz="17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structure, fire, moisture, etc.</a:t>
            </a:r>
            <a:endParaRPr lang="en-US" sz="17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438829" y="4678478"/>
            <a:ext cx="4062009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Do abiotic factors limit its distribution?</a:t>
            </a:r>
          </a:p>
        </p:txBody>
      </p:sp>
    </p:spTree>
    <p:extLst>
      <p:ext uri="{BB962C8B-B14F-4D97-AF65-F5344CB8AC3E}">
        <p14:creationId xmlns:p14="http://schemas.microsoft.com/office/powerpoint/2010/main" val="9337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>
          <a:xfrm>
            <a:off x="298704" y="2133600"/>
            <a:ext cx="8546592" cy="2590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>
            <a:fillRect/>
          </a:stretch>
        </p:blipFill>
        <p:spPr>
          <a:xfrm>
            <a:off x="298704" y="353568"/>
            <a:ext cx="8546592" cy="61508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52.UN04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997" y="382337"/>
            <a:ext cx="307777" cy="2325958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Mean height (cm)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250954" y="452439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75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50954" y="1131889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50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250954" y="1782764"/>
            <a:ext cx="314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25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406529" y="2473326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862016" y="3094039"/>
            <a:ext cx="706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3,000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862016" y="3673476"/>
            <a:ext cx="706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2,000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732216" y="3968751"/>
            <a:ext cx="1881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Sierra Nevada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862016" y="4252914"/>
            <a:ext cx="706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1,000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406529" y="4832351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857629" y="5194301"/>
            <a:ext cx="27972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Seed collection sites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6789741" y="4195764"/>
            <a:ext cx="158537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Great Basin</a:t>
            </a:r>
          </a:p>
          <a:p>
            <a:pPr algn="ctr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Plateau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38141" y="5702301"/>
            <a:ext cx="85322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Data from J. Clausen et al., Experimental studies on the nature of species.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III. Environmental responses of climatic races of 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Achillea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, Carnegie Institution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Washington Publication No. 581 (1948).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3997" y="3068824"/>
            <a:ext cx="307777" cy="157094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Altitude (m)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443663" y="2614613"/>
            <a:ext cx="1847850" cy="1147762"/>
          </a:xfrm>
          <a:custGeom>
            <a:avLst/>
            <a:gdLst>
              <a:gd name="connsiteX0" fmla="*/ 1847850 w 1847850"/>
              <a:gd name="connsiteY0" fmla="*/ 0 h 1147762"/>
              <a:gd name="connsiteX1" fmla="*/ 0 w 1847850"/>
              <a:gd name="connsiteY1" fmla="*/ 1147762 h 114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850" h="1147762">
                <a:moveTo>
                  <a:pt x="1847850" y="0"/>
                </a:moveTo>
                <a:lnTo>
                  <a:pt x="0" y="114776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348413" y="2614613"/>
            <a:ext cx="1190625" cy="1000125"/>
          </a:xfrm>
          <a:custGeom>
            <a:avLst/>
            <a:gdLst>
              <a:gd name="connsiteX0" fmla="*/ 1190625 w 1190625"/>
              <a:gd name="connsiteY0" fmla="*/ 0 h 1000125"/>
              <a:gd name="connsiteX1" fmla="*/ 0 w 1190625"/>
              <a:gd name="connsiteY1" fmla="*/ 1000125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0625" h="1000125">
                <a:moveTo>
                  <a:pt x="1190625" y="0"/>
                </a:moveTo>
                <a:lnTo>
                  <a:pt x="0" y="10001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162675" y="2609850"/>
            <a:ext cx="652463" cy="647700"/>
          </a:xfrm>
          <a:custGeom>
            <a:avLst/>
            <a:gdLst>
              <a:gd name="connsiteX0" fmla="*/ 652463 w 652463"/>
              <a:gd name="connsiteY0" fmla="*/ 0 h 647700"/>
              <a:gd name="connsiteX1" fmla="*/ 0 w 652463"/>
              <a:gd name="connsiteY1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463" h="647700">
                <a:moveTo>
                  <a:pt x="652463" y="0"/>
                </a:moveTo>
                <a:lnTo>
                  <a:pt x="0" y="6477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053138" y="2614613"/>
            <a:ext cx="0" cy="509587"/>
          </a:xfrm>
          <a:custGeom>
            <a:avLst/>
            <a:gdLst>
              <a:gd name="connsiteX0" fmla="*/ 0 w 0"/>
              <a:gd name="connsiteY0" fmla="*/ 0 h 509587"/>
              <a:gd name="connsiteX1" fmla="*/ 0 w 0"/>
              <a:gd name="connsiteY1" fmla="*/ 509587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09587">
                <a:moveTo>
                  <a:pt x="0" y="0"/>
                </a:moveTo>
                <a:lnTo>
                  <a:pt x="0" y="50958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305425" y="2614613"/>
            <a:ext cx="0" cy="923925"/>
          </a:xfrm>
          <a:custGeom>
            <a:avLst/>
            <a:gdLst>
              <a:gd name="connsiteX0" fmla="*/ 0 w 0"/>
              <a:gd name="connsiteY0" fmla="*/ 0 h 923925"/>
              <a:gd name="connsiteX1" fmla="*/ 0 w 0"/>
              <a:gd name="connsiteY1" fmla="*/ 923925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23925">
                <a:moveTo>
                  <a:pt x="0" y="0"/>
                </a:moveTo>
                <a:lnTo>
                  <a:pt x="0" y="9239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543425" y="2614613"/>
            <a:ext cx="119063" cy="1042987"/>
          </a:xfrm>
          <a:custGeom>
            <a:avLst/>
            <a:gdLst>
              <a:gd name="connsiteX0" fmla="*/ 0 w 119063"/>
              <a:gd name="connsiteY0" fmla="*/ 0 h 1042987"/>
              <a:gd name="connsiteX1" fmla="*/ 119063 w 119063"/>
              <a:gd name="connsiteY1" fmla="*/ 1042987 h 104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063" h="1042987">
                <a:moveTo>
                  <a:pt x="0" y="0"/>
                </a:moveTo>
                <a:lnTo>
                  <a:pt x="119063" y="104298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771900" y="2619375"/>
            <a:ext cx="100013" cy="1195388"/>
          </a:xfrm>
          <a:custGeom>
            <a:avLst/>
            <a:gdLst>
              <a:gd name="connsiteX0" fmla="*/ 0 w 100013"/>
              <a:gd name="connsiteY0" fmla="*/ 0 h 1195388"/>
              <a:gd name="connsiteX1" fmla="*/ 100013 w 100013"/>
              <a:gd name="connsiteY1" fmla="*/ 1195388 h 11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13" h="1195388">
                <a:moveTo>
                  <a:pt x="0" y="0"/>
                </a:moveTo>
                <a:lnTo>
                  <a:pt x="100013" y="119538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014663" y="2619375"/>
            <a:ext cx="0" cy="1357313"/>
          </a:xfrm>
          <a:custGeom>
            <a:avLst/>
            <a:gdLst>
              <a:gd name="connsiteX0" fmla="*/ 0 w 0"/>
              <a:gd name="connsiteY0" fmla="*/ 0 h 1357313"/>
              <a:gd name="connsiteX1" fmla="*/ 0 w 0"/>
              <a:gd name="connsiteY1" fmla="*/ 1357313 h 135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57313">
                <a:moveTo>
                  <a:pt x="0" y="0"/>
                </a:moveTo>
                <a:lnTo>
                  <a:pt x="0" y="135731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247900" y="2619375"/>
            <a:ext cx="0" cy="1681163"/>
          </a:xfrm>
          <a:custGeom>
            <a:avLst/>
            <a:gdLst>
              <a:gd name="connsiteX0" fmla="*/ 0 w 0"/>
              <a:gd name="connsiteY0" fmla="*/ 0 h 1681163"/>
              <a:gd name="connsiteX1" fmla="*/ 0 w 0"/>
              <a:gd name="connsiteY1" fmla="*/ 16811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81163">
                <a:moveTo>
                  <a:pt x="0" y="0"/>
                </a:moveTo>
                <a:lnTo>
                  <a:pt x="0" y="168116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9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"/>
          <a:stretch>
            <a:fillRect/>
          </a:stretch>
        </p:blipFill>
        <p:spPr>
          <a:xfrm>
            <a:off x="2639568" y="1207008"/>
            <a:ext cx="3864864" cy="44439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52.2a</a:t>
            </a:r>
            <a:endParaRPr lang="en-US"/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666756" y="5284109"/>
            <a:ext cx="220252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Global ecology</a:t>
            </a:r>
          </a:p>
        </p:txBody>
      </p:sp>
    </p:spTree>
    <p:extLst>
      <p:ext uri="{BB962C8B-B14F-4D97-AF65-F5344CB8AC3E}">
        <p14:creationId xmlns:p14="http://schemas.microsoft.com/office/powerpoint/2010/main" val="254003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52.UN05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92" y="1755648"/>
            <a:ext cx="271881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133350" y="762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altLang="en-US" sz="180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</a:t>
            </a:r>
            <a:r>
              <a:rPr lang="en-US" altLang="en-US" dirty="0" smtClean="0"/>
              <a:t>52.1: Earth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climate varies by latitude and season and is </a:t>
            </a:r>
            <a:r>
              <a:rPr lang="en-US" altLang="ja-JP" smtClean="0"/>
              <a:t>changing rapidly</a:t>
            </a:r>
            <a:endParaRPr lang="en-US" altLang="en-US" dirty="0" smtClean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long-term prevailing weather conditions in an area constitute </a:t>
            </a:r>
            <a:r>
              <a:rPr lang="en-US" altLang="en-US" smtClean="0"/>
              <a:t>its </a:t>
            </a:r>
            <a:r>
              <a:rPr lang="en-US" altLang="en-US" b="1" smtClean="0"/>
              <a:t>climate</a:t>
            </a:r>
            <a:endParaRPr lang="en-US" altLang="en-US" dirty="0" smtClean="0"/>
          </a:p>
          <a:p>
            <a:r>
              <a:rPr lang="en-US" altLang="en-US" dirty="0" smtClean="0"/>
              <a:t>Four major physical components of climate are temperature, precipitation, sunlight, and wind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Discovering Ecology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discovery of two new frog species in Papua New Guinea raises many ecological questions</a:t>
            </a:r>
          </a:p>
          <a:p>
            <a:pPr lvl="1"/>
            <a:r>
              <a:rPr lang="en-US" altLang="en-US" dirty="0" smtClean="0"/>
              <a:t>What environmental factors limit their geographic distribution?</a:t>
            </a:r>
          </a:p>
          <a:p>
            <a:pPr lvl="1"/>
            <a:r>
              <a:rPr lang="en-US" altLang="en-US" dirty="0" smtClean="0"/>
              <a:t>What factors (food, pathogens) affect population size?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Global Climate Patterns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Global climate patterns are determined largely by solar energy and Earth</a:t>
            </a:r>
            <a:r>
              <a:rPr lang="ja-JP" altLang="en-US" smtClean="0"/>
              <a:t>’</a:t>
            </a:r>
            <a:r>
              <a:rPr lang="en-US" altLang="ja-JP" smtClean="0"/>
              <a:t>s movement in space</a:t>
            </a:r>
          </a:p>
          <a:p>
            <a:r>
              <a:rPr lang="en-US" altLang="en-US" smtClean="0"/>
              <a:t>The warming effect of the sun establishes temperature variations, circulation of air and water, and evaporation of water</a:t>
            </a:r>
          </a:p>
          <a:p>
            <a:r>
              <a:rPr lang="en-US" altLang="en-US" smtClean="0"/>
              <a:t>This causes latitudinal variations in climate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Latitudinal Variation in Sunlight Intensity</a:t>
            </a:r>
            <a:endParaRPr lang="en-US" altLang="en-US" dirty="0" smtClean="0"/>
          </a:p>
          <a:p>
            <a:r>
              <a:rPr lang="en-US" altLang="en-US" dirty="0" smtClean="0"/>
              <a:t>The angle at which sunlight hits Earth affects its intensity, the amount of heat and light per unit of surface area</a:t>
            </a:r>
          </a:p>
          <a:p>
            <a:r>
              <a:rPr lang="en-US" altLang="en-US" dirty="0" smtClean="0"/>
              <a:t>The intensity of sunlight is strongest in the </a:t>
            </a:r>
            <a:r>
              <a:rPr lang="en-US" altLang="en-US" b="1" dirty="0" smtClean="0"/>
              <a:t>tropics</a:t>
            </a:r>
            <a:r>
              <a:rPr lang="en-US" altLang="en-US" dirty="0" smtClean="0"/>
              <a:t> (between 23.5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 north latitude and 23.5º south latitude) where sunlight strikes Earth most directly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7"/>
          <a:stretch>
            <a:fillRect/>
          </a:stretch>
        </p:blipFill>
        <p:spPr>
          <a:xfrm>
            <a:off x="856488" y="874776"/>
            <a:ext cx="7431024" cy="51084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52.3a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615758" y="965426"/>
            <a:ext cx="13465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Atmosphere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11464" y="1575027"/>
            <a:ext cx="34624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Low angle of incoming sunlight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347052" y="1170214"/>
            <a:ext cx="190116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90ºN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(North Pole)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328004" y="2391795"/>
            <a:ext cx="182428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23.5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 (Tropic of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Cancer)  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011464" y="3127602"/>
            <a:ext cx="30008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Sun overhead at equinoxes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347052" y="3137127"/>
            <a:ext cx="131125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(Equator)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323576" y="3919763"/>
            <a:ext cx="193969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23.5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 (Tropic of  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Capricorn)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11464" y="4654777"/>
            <a:ext cx="34624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Low angle of incoming sunlight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347052" y="5059589"/>
            <a:ext cx="19268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90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(South Pole)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878114" y="5683477"/>
            <a:ext cx="44371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Latitudinal variation in sunlight intensity</a:t>
            </a:r>
          </a:p>
        </p:txBody>
      </p:sp>
      <p:sp>
        <p:nvSpPr>
          <p:cNvPr id="16" name="Freeform 15"/>
          <p:cNvSpPr/>
          <p:nvPr/>
        </p:nvSpPr>
        <p:spPr>
          <a:xfrm>
            <a:off x="5000625" y="1131094"/>
            <a:ext cx="521494" cy="247650"/>
          </a:xfrm>
          <a:custGeom>
            <a:avLst/>
            <a:gdLst>
              <a:gd name="connsiteX0" fmla="*/ 0 w 521494"/>
              <a:gd name="connsiteY0" fmla="*/ 0 h 247650"/>
              <a:gd name="connsiteX1" fmla="*/ 521494 w 521494"/>
              <a:gd name="connsiteY1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1494" h="247650">
                <a:moveTo>
                  <a:pt x="0" y="0"/>
                </a:moveTo>
                <a:lnTo>
                  <a:pt x="521494" y="24765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003022" y="1128729"/>
            <a:ext cx="521494" cy="247650"/>
          </a:xfrm>
          <a:custGeom>
            <a:avLst/>
            <a:gdLst>
              <a:gd name="connsiteX0" fmla="*/ 0 w 521494"/>
              <a:gd name="connsiteY0" fmla="*/ 0 h 247650"/>
              <a:gd name="connsiteX1" fmla="*/ 521494 w 521494"/>
              <a:gd name="connsiteY1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1494" h="247650">
                <a:moveTo>
                  <a:pt x="0" y="0"/>
                </a:moveTo>
                <a:lnTo>
                  <a:pt x="521494" y="2476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6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Global Air Circulation and Precipitation Patterns</a:t>
            </a:r>
          </a:p>
          <a:p>
            <a:r>
              <a:rPr lang="en-US" altLang="en-US" dirty="0" smtClean="0"/>
              <a:t>Global air circulation and precipitation patterns play major roles in determining climate patterns</a:t>
            </a:r>
          </a:p>
          <a:p>
            <a:r>
              <a:rPr lang="en-US" altLang="en-US" dirty="0" smtClean="0"/>
              <a:t>Water evaporates in the tropics, and warm, wet air masses flow from the tropics toward the poles</a:t>
            </a:r>
          </a:p>
          <a:p>
            <a:r>
              <a:rPr lang="en-US" altLang="en-US" dirty="0" smtClean="0"/>
              <a:t>Rising air masses release water and cause high precipitation, especially in the tropics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Dry, descending air masses create arid climates, especially near 30º north and south</a:t>
            </a:r>
          </a:p>
          <a:p>
            <a:r>
              <a:rPr lang="en-US" altLang="en-US" dirty="0" smtClean="0"/>
              <a:t>Air flowing close to Earth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surface creates predictable global wind patterns</a:t>
            </a:r>
          </a:p>
          <a:p>
            <a:r>
              <a:rPr lang="en-US" altLang="en-US" dirty="0" smtClean="0"/>
              <a:t>Cooling trade winds blow from east to west in the tropics; prevailing </a:t>
            </a:r>
            <a:r>
              <a:rPr lang="en-US" altLang="en-US" dirty="0" err="1" smtClean="0"/>
              <a:t>westerlies</a:t>
            </a:r>
            <a:r>
              <a:rPr lang="en-US" altLang="en-US" dirty="0" smtClean="0"/>
              <a:t> blow from west to east in the temperate zones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"/>
          <a:stretch>
            <a:fillRect/>
          </a:stretch>
        </p:blipFill>
        <p:spPr>
          <a:xfrm>
            <a:off x="298704" y="1246632"/>
            <a:ext cx="8546592" cy="43647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52.3b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69875" y="1297237"/>
            <a:ext cx="177452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66.5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(Arctic Circle)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357300" y="1640137"/>
            <a:ext cx="40075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60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81025" y="2198937"/>
            <a:ext cx="40075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30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570025" y="2121150"/>
            <a:ext cx="8928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FFFFFF"/>
                </a:solidFill>
                <a:latin typeface="Arial"/>
                <a:ea typeface="ＭＳ Ｐゴシック" charset="0"/>
              </a:rPr>
              <a:t>Westerlies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816462" y="2351337"/>
            <a:ext cx="40075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30ºN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269987" y="2562475"/>
            <a:ext cx="142186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FFFFFF"/>
                </a:solidFill>
                <a:latin typeface="Arial"/>
                <a:ea typeface="ＭＳ Ｐゴシック" charset="0"/>
              </a:rPr>
              <a:t>Northeast trades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28637" y="3178425"/>
            <a:ext cx="17152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0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269987" y="3681662"/>
            <a:ext cx="145071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FFFFFF"/>
                </a:solidFill>
                <a:latin typeface="Arial"/>
                <a:ea typeface="ＭＳ Ｐゴシック" charset="0"/>
              </a:rPr>
              <a:t>Southeast trades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93725" y="4188075"/>
            <a:ext cx="39113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30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494575" y="2078287"/>
            <a:ext cx="101309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Descending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dry air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absorbs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moisture.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508862" y="3086350"/>
            <a:ext cx="91371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Ascending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moist air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releases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moisture.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1570025" y="4310312"/>
            <a:ext cx="8928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FFFFFF"/>
                </a:solidFill>
                <a:latin typeface="Arial"/>
                <a:ea typeface="ＭＳ Ｐゴシック" charset="0"/>
              </a:rPr>
              <a:t>Westerlies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1282687" y="4723062"/>
            <a:ext cx="39113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60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5059350" y="4692900"/>
            <a:ext cx="17152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377018" y="5042150"/>
            <a:ext cx="203260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66.5ºS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(Antarctic Circle)</a:t>
            </a: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330187" y="5353300"/>
            <a:ext cx="46246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Global air circulation and precipitation patterns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178844" y="4879181"/>
            <a:ext cx="200025" cy="152400"/>
          </a:xfrm>
          <a:custGeom>
            <a:avLst/>
            <a:gdLst>
              <a:gd name="connsiteX0" fmla="*/ 0 w 200025"/>
              <a:gd name="connsiteY0" fmla="*/ 152400 h 152400"/>
              <a:gd name="connsiteX1" fmla="*/ 200025 w 200025"/>
              <a:gd name="connsiteY1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152400">
                <a:moveTo>
                  <a:pt x="0" y="152400"/>
                </a:moveTo>
                <a:lnTo>
                  <a:pt x="20002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178844" y="1419225"/>
            <a:ext cx="226219" cy="302419"/>
          </a:xfrm>
          <a:custGeom>
            <a:avLst/>
            <a:gdLst>
              <a:gd name="connsiteX0" fmla="*/ 0 w 226219"/>
              <a:gd name="connsiteY0" fmla="*/ 0 h 302419"/>
              <a:gd name="connsiteX1" fmla="*/ 226219 w 226219"/>
              <a:gd name="connsiteY1" fmla="*/ 302419 h 3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219" h="302419">
                <a:moveTo>
                  <a:pt x="0" y="0"/>
                </a:moveTo>
                <a:lnTo>
                  <a:pt x="226219" y="302419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196013" y="2176463"/>
            <a:ext cx="1252537" cy="0"/>
          </a:xfrm>
          <a:custGeom>
            <a:avLst/>
            <a:gdLst>
              <a:gd name="connsiteX0" fmla="*/ 0 w 1252537"/>
              <a:gd name="connsiteY0" fmla="*/ 0 h 0"/>
              <a:gd name="connsiteX1" fmla="*/ 1252537 w 12525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2537">
                <a:moveTo>
                  <a:pt x="0" y="0"/>
                </a:moveTo>
                <a:lnTo>
                  <a:pt x="1252537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993731" y="3917156"/>
            <a:ext cx="831057" cy="926307"/>
          </a:xfrm>
          <a:custGeom>
            <a:avLst/>
            <a:gdLst>
              <a:gd name="connsiteX0" fmla="*/ 0 w 831057"/>
              <a:gd name="connsiteY0" fmla="*/ 926307 h 926307"/>
              <a:gd name="connsiteX1" fmla="*/ 831057 w 831057"/>
              <a:gd name="connsiteY1" fmla="*/ 0 h 92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1057" h="926307">
                <a:moveTo>
                  <a:pt x="0" y="926307"/>
                </a:moveTo>
                <a:lnTo>
                  <a:pt x="831057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182003" y="4879165"/>
            <a:ext cx="200025" cy="152400"/>
          </a:xfrm>
          <a:custGeom>
            <a:avLst/>
            <a:gdLst>
              <a:gd name="connsiteX0" fmla="*/ 0 w 200025"/>
              <a:gd name="connsiteY0" fmla="*/ 152400 h 152400"/>
              <a:gd name="connsiteX1" fmla="*/ 200025 w 200025"/>
              <a:gd name="connsiteY1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152400">
                <a:moveTo>
                  <a:pt x="0" y="152400"/>
                </a:moveTo>
                <a:lnTo>
                  <a:pt x="2000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182003" y="1419209"/>
            <a:ext cx="226219" cy="302419"/>
          </a:xfrm>
          <a:custGeom>
            <a:avLst/>
            <a:gdLst>
              <a:gd name="connsiteX0" fmla="*/ 0 w 226219"/>
              <a:gd name="connsiteY0" fmla="*/ 0 h 302419"/>
              <a:gd name="connsiteX1" fmla="*/ 226219 w 226219"/>
              <a:gd name="connsiteY1" fmla="*/ 302419 h 3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219" h="302419">
                <a:moveTo>
                  <a:pt x="0" y="0"/>
                </a:moveTo>
                <a:lnTo>
                  <a:pt x="226219" y="30241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6199172" y="2176447"/>
            <a:ext cx="1252537" cy="0"/>
          </a:xfrm>
          <a:custGeom>
            <a:avLst/>
            <a:gdLst>
              <a:gd name="connsiteX0" fmla="*/ 0 w 1252537"/>
              <a:gd name="connsiteY0" fmla="*/ 0 h 0"/>
              <a:gd name="connsiteX1" fmla="*/ 1252537 w 12525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2537">
                <a:moveTo>
                  <a:pt x="0" y="0"/>
                </a:moveTo>
                <a:lnTo>
                  <a:pt x="125253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996890" y="3917140"/>
            <a:ext cx="831057" cy="926307"/>
          </a:xfrm>
          <a:custGeom>
            <a:avLst/>
            <a:gdLst>
              <a:gd name="connsiteX0" fmla="*/ 0 w 831057"/>
              <a:gd name="connsiteY0" fmla="*/ 926307 h 926307"/>
              <a:gd name="connsiteX1" fmla="*/ 831057 w 831057"/>
              <a:gd name="connsiteY1" fmla="*/ 0 h 92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1057" h="926307">
                <a:moveTo>
                  <a:pt x="0" y="926307"/>
                </a:moveTo>
                <a:lnTo>
                  <a:pt x="83105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30" y="2193472"/>
            <a:ext cx="664409" cy="9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7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10640" y="213360"/>
            <a:ext cx="65227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52.3ba</a:t>
            </a:r>
            <a:endParaRPr lang="en-US"/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407852" y="285831"/>
            <a:ext cx="253595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66.5ºN 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(Arctic Circle)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876289" y="797006"/>
            <a:ext cx="57387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60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</a:t>
            </a:r>
            <a:endParaRPr lang="en-US" sz="20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871402" y="1628856"/>
            <a:ext cx="57387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30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</a:t>
            </a:r>
            <a:endParaRPr lang="en-US" sz="20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3192202" y="1511381"/>
            <a:ext cx="127618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Westerlies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746114" y="2168606"/>
            <a:ext cx="203741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Northeast trades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1793614" y="3084594"/>
            <a:ext cx="23564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0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2746114" y="3832306"/>
            <a:ext cx="208069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Southeast trades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1890452" y="4586369"/>
            <a:ext cx="55944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30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</a:t>
            </a:r>
            <a:endParaRPr lang="en-US" sz="20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3192202" y="4767344"/>
            <a:ext cx="127618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Westerlies</a:t>
            </a: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2766752" y="5381706"/>
            <a:ext cx="55944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60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</a:t>
            </a:r>
            <a:endParaRPr lang="en-US" sz="20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1407852" y="5854781"/>
            <a:ext cx="29062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66.5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 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(Antarctic Circle)</a:t>
            </a: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1349114" y="6305631"/>
            <a:ext cx="576279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Global air circulation and precipitation patterns</a:t>
            </a:r>
          </a:p>
        </p:txBody>
      </p:sp>
      <p:sp>
        <p:nvSpPr>
          <p:cNvPr id="30" name="Freeform 29"/>
          <p:cNvSpPr/>
          <p:nvPr/>
        </p:nvSpPr>
        <p:spPr>
          <a:xfrm>
            <a:off x="4093369" y="5595938"/>
            <a:ext cx="285750" cy="219075"/>
          </a:xfrm>
          <a:custGeom>
            <a:avLst/>
            <a:gdLst>
              <a:gd name="connsiteX0" fmla="*/ 0 w 285750"/>
              <a:gd name="connsiteY0" fmla="*/ 219075 h 219075"/>
              <a:gd name="connsiteX1" fmla="*/ 285750 w 285750"/>
              <a:gd name="connsiteY1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0" h="219075">
                <a:moveTo>
                  <a:pt x="0" y="219075"/>
                </a:moveTo>
                <a:lnTo>
                  <a:pt x="2857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964781" y="481013"/>
            <a:ext cx="466725" cy="428625"/>
          </a:xfrm>
          <a:custGeom>
            <a:avLst/>
            <a:gdLst>
              <a:gd name="connsiteX0" fmla="*/ 0 w 466725"/>
              <a:gd name="connsiteY0" fmla="*/ 0 h 428625"/>
              <a:gd name="connsiteX1" fmla="*/ 466725 w 466725"/>
              <a:gd name="connsiteY1" fmla="*/ 428625 h 428625"/>
              <a:gd name="connsiteX2" fmla="*/ 459582 w 466725"/>
              <a:gd name="connsiteY2" fmla="*/ 426243 h 428625"/>
              <a:gd name="connsiteX3" fmla="*/ 0 w 466725"/>
              <a:gd name="connsiteY3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" h="428625">
                <a:moveTo>
                  <a:pt x="0" y="0"/>
                </a:moveTo>
                <a:lnTo>
                  <a:pt x="466725" y="428625"/>
                </a:lnTo>
                <a:lnTo>
                  <a:pt x="459582" y="426243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093369" y="5595938"/>
            <a:ext cx="285750" cy="219075"/>
          </a:xfrm>
          <a:custGeom>
            <a:avLst/>
            <a:gdLst>
              <a:gd name="connsiteX0" fmla="*/ 0 w 285750"/>
              <a:gd name="connsiteY0" fmla="*/ 219075 h 219075"/>
              <a:gd name="connsiteX1" fmla="*/ 285750 w 285750"/>
              <a:gd name="connsiteY1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0" h="219075">
                <a:moveTo>
                  <a:pt x="0" y="219075"/>
                </a:moveTo>
                <a:lnTo>
                  <a:pt x="2857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964781" y="481013"/>
            <a:ext cx="466725" cy="428625"/>
          </a:xfrm>
          <a:custGeom>
            <a:avLst/>
            <a:gdLst>
              <a:gd name="connsiteX0" fmla="*/ 0 w 466725"/>
              <a:gd name="connsiteY0" fmla="*/ 0 h 428625"/>
              <a:gd name="connsiteX1" fmla="*/ 466725 w 466725"/>
              <a:gd name="connsiteY1" fmla="*/ 428625 h 428625"/>
              <a:gd name="connsiteX2" fmla="*/ 459582 w 466725"/>
              <a:gd name="connsiteY2" fmla="*/ 426243 h 428625"/>
              <a:gd name="connsiteX3" fmla="*/ 0 w 466725"/>
              <a:gd name="connsiteY3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" h="428625">
                <a:moveTo>
                  <a:pt x="0" y="0"/>
                </a:moveTo>
                <a:lnTo>
                  <a:pt x="466725" y="428625"/>
                </a:lnTo>
                <a:lnTo>
                  <a:pt x="459582" y="42624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61872" y="213360"/>
            <a:ext cx="662025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52.3bb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316605" y="1342253"/>
            <a:ext cx="629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30ºN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685405" y="894578"/>
            <a:ext cx="160300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Descending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dry air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absorbs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moisture.</a:t>
            </a:r>
            <a:endParaRPr lang="en-US" sz="22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09218" y="2547165"/>
            <a:ext cx="144590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Ascending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moist air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releases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moisture.</a:t>
            </a:r>
            <a:endParaRPr lang="en-US" sz="22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699193" y="5185590"/>
            <a:ext cx="2693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1294380" y="6282553"/>
            <a:ext cx="6363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Global air circulation and precipitation patterns</a:t>
            </a:r>
          </a:p>
        </p:txBody>
      </p:sp>
      <p:sp>
        <p:nvSpPr>
          <p:cNvPr id="12" name="Freeform 11"/>
          <p:cNvSpPr/>
          <p:nvPr/>
        </p:nvSpPr>
        <p:spPr>
          <a:xfrm>
            <a:off x="4862513" y="3890963"/>
            <a:ext cx="1362075" cy="1528762"/>
          </a:xfrm>
          <a:custGeom>
            <a:avLst/>
            <a:gdLst>
              <a:gd name="connsiteX0" fmla="*/ 0 w 1362075"/>
              <a:gd name="connsiteY0" fmla="*/ 1528762 h 1528762"/>
              <a:gd name="connsiteX1" fmla="*/ 1362075 w 1362075"/>
              <a:gd name="connsiteY1" fmla="*/ 0 h 152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2075" h="1528762">
                <a:moveTo>
                  <a:pt x="0" y="1528762"/>
                </a:moveTo>
                <a:lnTo>
                  <a:pt x="136207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52825" y="1042988"/>
            <a:ext cx="2047875" cy="0"/>
          </a:xfrm>
          <a:custGeom>
            <a:avLst/>
            <a:gdLst>
              <a:gd name="connsiteX0" fmla="*/ 0 w 2047875"/>
              <a:gd name="connsiteY0" fmla="*/ 0 h 0"/>
              <a:gd name="connsiteX1" fmla="*/ 2047875 w 20478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7875">
                <a:moveTo>
                  <a:pt x="0" y="0"/>
                </a:moveTo>
                <a:lnTo>
                  <a:pt x="2047875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857734" y="3890947"/>
            <a:ext cx="1362075" cy="1528762"/>
          </a:xfrm>
          <a:custGeom>
            <a:avLst/>
            <a:gdLst>
              <a:gd name="connsiteX0" fmla="*/ 0 w 1362075"/>
              <a:gd name="connsiteY0" fmla="*/ 1528762 h 1528762"/>
              <a:gd name="connsiteX1" fmla="*/ 1362075 w 1362075"/>
              <a:gd name="connsiteY1" fmla="*/ 0 h 152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2075" h="1528762">
                <a:moveTo>
                  <a:pt x="0" y="1528762"/>
                </a:moveTo>
                <a:lnTo>
                  <a:pt x="13620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548046" y="1042972"/>
            <a:ext cx="2047875" cy="0"/>
          </a:xfrm>
          <a:custGeom>
            <a:avLst/>
            <a:gdLst>
              <a:gd name="connsiteX0" fmla="*/ 0 w 2047875"/>
              <a:gd name="connsiteY0" fmla="*/ 0 h 0"/>
              <a:gd name="connsiteX1" fmla="*/ 2047875 w 20478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7875">
                <a:moveTo>
                  <a:pt x="0" y="0"/>
                </a:moveTo>
                <a:lnTo>
                  <a:pt x="20478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1060450"/>
            <a:ext cx="1048425" cy="14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altLang="en-US" dirty="0" smtClean="0"/>
              <a:t>Regional and Local Effects on Climate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Climate varies seasonally and is modified by other factors including large bodies of water and mountain ranges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3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Seasonality</a:t>
            </a:r>
            <a:endParaRPr lang="en-US" altLang="en-US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Seasonal variations in day length, solar radiation, and temperature increase steadily toward the poles</a:t>
            </a:r>
          </a:p>
          <a:p>
            <a:r>
              <a:rPr lang="en-US" altLang="en-US" smtClean="0"/>
              <a:t>Seasonality at high latitudes is caused by the tilt of Earth</a:t>
            </a:r>
            <a:r>
              <a:rPr lang="ja-JP" altLang="en-US" smtClean="0"/>
              <a:t>’</a:t>
            </a:r>
            <a:r>
              <a:rPr lang="en-US" altLang="ja-JP" smtClean="0"/>
              <a:t>s axis of rotation and its annual passage around the sun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47928"/>
            <a:ext cx="8546592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7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>
          <a:xfrm>
            <a:off x="298704" y="801624"/>
            <a:ext cx="8546592" cy="52547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52.4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488527" y="1008856"/>
            <a:ext cx="162865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March equinox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96102" y="1866106"/>
            <a:ext cx="146193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June solstice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288752" y="2315369"/>
            <a:ext cx="4360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Sun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31002" y="4040981"/>
            <a:ext cx="13465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Constant tilt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of 23.5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325389" y="3891756"/>
            <a:ext cx="5161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60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531764" y="4533106"/>
            <a:ext cx="70852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23.5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498427" y="4842669"/>
            <a:ext cx="131125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0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º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(Equator)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341264" y="5161756"/>
            <a:ext cx="6957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23.5ºS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585489" y="5626894"/>
            <a:ext cx="21416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September equinox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67558" y="3698769"/>
            <a:ext cx="340237" cy="292207"/>
            <a:chOff x="967558" y="3698769"/>
            <a:chExt cx="340237" cy="292207"/>
          </a:xfrm>
        </p:grpSpPr>
        <p:sp>
          <p:nvSpPr>
            <p:cNvPr id="16" name="Left Brace 15"/>
            <p:cNvSpPr/>
            <p:nvPr/>
          </p:nvSpPr>
          <p:spPr bwMode="auto">
            <a:xfrm rot="17353814">
              <a:off x="1064605" y="3601722"/>
              <a:ext cx="146143" cy="340237"/>
            </a:xfrm>
            <a:prstGeom prst="leftBrace">
              <a:avLst>
                <a:gd name="adj1" fmla="val 26473"/>
                <a:gd name="adj2" fmla="val 50000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042988" y="3812382"/>
              <a:ext cx="80962" cy="178594"/>
            </a:xfrm>
            <a:custGeom>
              <a:avLst/>
              <a:gdLst>
                <a:gd name="connsiteX0" fmla="*/ 0 w 80962"/>
                <a:gd name="connsiteY0" fmla="*/ 178594 h 178594"/>
                <a:gd name="connsiteX1" fmla="*/ 80962 w 80962"/>
                <a:gd name="connsiteY1" fmla="*/ 0 h 17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62" h="178594">
                  <a:moveTo>
                    <a:pt x="0" y="178594"/>
                  </a:moveTo>
                  <a:lnTo>
                    <a:pt x="80962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19" name="Freeform 18"/>
          <p:cNvSpPr/>
          <p:nvPr/>
        </p:nvSpPr>
        <p:spPr>
          <a:xfrm>
            <a:off x="4898231" y="2483644"/>
            <a:ext cx="347663" cy="366712"/>
          </a:xfrm>
          <a:custGeom>
            <a:avLst/>
            <a:gdLst>
              <a:gd name="connsiteX0" fmla="*/ 0 w 347663"/>
              <a:gd name="connsiteY0" fmla="*/ 366712 h 366712"/>
              <a:gd name="connsiteX1" fmla="*/ 347663 w 347663"/>
              <a:gd name="connsiteY1" fmla="*/ 0 h 36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663" h="366712">
                <a:moveTo>
                  <a:pt x="0" y="366712"/>
                </a:moveTo>
                <a:lnTo>
                  <a:pt x="34766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570814" y="1630256"/>
            <a:ext cx="1115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December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solstice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changing angle of the sun affects local environments</a:t>
            </a:r>
          </a:p>
          <a:p>
            <a:r>
              <a:rPr lang="en-US" altLang="en-US" dirty="0" smtClean="0"/>
              <a:t>Regions at 20ºN and 20ºS latitudes have wet and dry seasons due to the changing angle of the sun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Seasonal changes in wind patterns alter ocean currents</a:t>
            </a:r>
          </a:p>
          <a:p>
            <a:r>
              <a:rPr lang="en-US" altLang="en-US" dirty="0" smtClean="0"/>
              <a:t>These changes can cause upwelling of cold, nutrient-rich water from deep ocean layers</a:t>
            </a:r>
          </a:p>
          <a:p>
            <a:r>
              <a:rPr lang="en-US" altLang="en-US" dirty="0" smtClean="0"/>
              <a:t>This influx of nutrients to surface waters stimulates population growth of phytoplankton and the organisms that feed on them </a:t>
            </a:r>
          </a:p>
          <a:p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9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Bodies of Water</a:t>
            </a:r>
            <a:endParaRPr lang="en-US" altLang="en-US" dirty="0" smtClean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Ocean currents influence the climate of nearby terrestrial environments</a:t>
            </a:r>
          </a:p>
          <a:p>
            <a:r>
              <a:rPr lang="en-US" altLang="en-US" dirty="0" smtClean="0"/>
              <a:t>Currents flowing toward the equator carry cold water from the poles; currents flowing away from the equator carry warm water toward the poles</a:t>
            </a:r>
          </a:p>
          <a:p>
            <a:r>
              <a:rPr lang="en-US" altLang="en-US" dirty="0" smtClean="0"/>
              <a:t>Air is cooled or warmed by these currents before passing over the land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"/>
          <a:stretch>
            <a:fillRect/>
          </a:stretch>
        </p:blipFill>
        <p:spPr>
          <a:xfrm>
            <a:off x="298704" y="941832"/>
            <a:ext cx="8546592" cy="49743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52.5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702011" y="1218409"/>
            <a:ext cx="7101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12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Labrador</a:t>
            </a:r>
          </a:p>
          <a:p>
            <a:pPr algn="r">
              <a:lnSpc>
                <a:spcPts val="12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Current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515524" y="2289180"/>
            <a:ext cx="130805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California Current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285336" y="2530480"/>
            <a:ext cx="34144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30ºN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626649" y="2519367"/>
            <a:ext cx="1240724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North Pacific</a:t>
            </a:r>
            <a:endParaRPr lang="en-US" sz="12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 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Gyre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503074" y="2208217"/>
            <a:ext cx="51937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Gulf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Stream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477799" y="2428880"/>
            <a:ext cx="101220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North Atlantic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Gyre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536161" y="3332167"/>
            <a:ext cx="58189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Equator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081907" y="3690149"/>
            <a:ext cx="847989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Indian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Ocean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Gyre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678911" y="4651380"/>
            <a:ext cx="935256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E. Australian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Current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4498186" y="3836992"/>
            <a:ext cx="131766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Humboldt Current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4570431" y="4095755"/>
            <a:ext cx="1240724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South Pacific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 Gyre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7332689" y="3738567"/>
            <a:ext cx="847989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South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Atlantic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Gyre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546899" y="4164017"/>
            <a:ext cx="33342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30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1397811" y="4954593"/>
            <a:ext cx="905697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Antarctic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Circumpolar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Current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786563" y="1524000"/>
            <a:ext cx="347662" cy="302419"/>
          </a:xfrm>
          <a:custGeom>
            <a:avLst/>
            <a:gdLst>
              <a:gd name="connsiteX0" fmla="*/ 0 w 347662"/>
              <a:gd name="connsiteY0" fmla="*/ 302419 h 302419"/>
              <a:gd name="connsiteX1" fmla="*/ 347662 w 347662"/>
              <a:gd name="connsiteY1" fmla="*/ 0 h 3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662" h="302419">
                <a:moveTo>
                  <a:pt x="0" y="302419"/>
                </a:moveTo>
                <a:lnTo>
                  <a:pt x="34766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045994" y="2397919"/>
            <a:ext cx="440531" cy="92869"/>
          </a:xfrm>
          <a:custGeom>
            <a:avLst/>
            <a:gdLst>
              <a:gd name="connsiteX0" fmla="*/ 0 w 440531"/>
              <a:gd name="connsiteY0" fmla="*/ 92869 h 92869"/>
              <a:gd name="connsiteX1" fmla="*/ 440531 w 440531"/>
              <a:gd name="connsiteY1" fmla="*/ 0 h 9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531" h="92869">
                <a:moveTo>
                  <a:pt x="0" y="92869"/>
                </a:moveTo>
                <a:lnTo>
                  <a:pt x="44053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857750" y="2378869"/>
            <a:ext cx="273844" cy="135731"/>
          </a:xfrm>
          <a:custGeom>
            <a:avLst/>
            <a:gdLst>
              <a:gd name="connsiteX0" fmla="*/ 273844 w 273844"/>
              <a:gd name="connsiteY0" fmla="*/ 135731 h 135731"/>
              <a:gd name="connsiteX1" fmla="*/ 0 w 273844"/>
              <a:gd name="connsiteY1" fmla="*/ 0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3844" h="135731">
                <a:moveTo>
                  <a:pt x="273844" y="135731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841206" y="3938588"/>
            <a:ext cx="402432" cy="119062"/>
          </a:xfrm>
          <a:custGeom>
            <a:avLst/>
            <a:gdLst>
              <a:gd name="connsiteX0" fmla="*/ 402432 w 402432"/>
              <a:gd name="connsiteY0" fmla="*/ 119062 h 119062"/>
              <a:gd name="connsiteX1" fmla="*/ 0 w 402432"/>
              <a:gd name="connsiteY1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2432" h="119062">
                <a:moveTo>
                  <a:pt x="402432" y="119062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243263" y="4469606"/>
            <a:ext cx="192881" cy="195263"/>
          </a:xfrm>
          <a:custGeom>
            <a:avLst/>
            <a:gdLst>
              <a:gd name="connsiteX0" fmla="*/ 0 w 192881"/>
              <a:gd name="connsiteY0" fmla="*/ 195263 h 195263"/>
              <a:gd name="connsiteX1" fmla="*/ 192881 w 192881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2881" h="195263">
                <a:moveTo>
                  <a:pt x="0" y="195263"/>
                </a:moveTo>
                <a:lnTo>
                  <a:pt x="19288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202656" y="4962525"/>
            <a:ext cx="178594" cy="90488"/>
          </a:xfrm>
          <a:custGeom>
            <a:avLst/>
            <a:gdLst>
              <a:gd name="connsiteX0" fmla="*/ 0 w 178594"/>
              <a:gd name="connsiteY0" fmla="*/ 90488 h 90488"/>
              <a:gd name="connsiteX1" fmla="*/ 178594 w 178594"/>
              <a:gd name="connsiteY1" fmla="*/ 0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594" h="90488">
                <a:moveTo>
                  <a:pt x="0" y="90488"/>
                </a:moveTo>
                <a:lnTo>
                  <a:pt x="17859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4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618744" y="213360"/>
            <a:ext cx="79065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52.5a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760913" y="1941513"/>
            <a:ext cx="17456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California Current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356100" y="2243138"/>
            <a:ext cx="4568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30ºN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860925" y="2251075"/>
            <a:ext cx="1654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North Pacific</a:t>
            </a:r>
            <a:endParaRPr lang="en-US" sz="16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 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Gyre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818063" y="3297238"/>
            <a:ext cx="7742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Equator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607354" y="3765550"/>
            <a:ext cx="11285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Indian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Ocean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Gyre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89350" y="5014913"/>
            <a:ext cx="1247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E. Australian</a:t>
            </a:r>
          </a:p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Current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069013" y="3954463"/>
            <a:ext cx="17552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Humboldt Current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142039" y="4377532"/>
            <a:ext cx="1654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South Pacific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 Gyre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930275" y="4379913"/>
            <a:ext cx="44563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30ºS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2016124" y="5427663"/>
            <a:ext cx="120866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Antarctic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Circumpolar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Current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543675" y="2064544"/>
            <a:ext cx="350044" cy="157162"/>
          </a:xfrm>
          <a:custGeom>
            <a:avLst/>
            <a:gdLst>
              <a:gd name="connsiteX0" fmla="*/ 0 w 350044"/>
              <a:gd name="connsiteY0" fmla="*/ 0 h 157162"/>
              <a:gd name="connsiteX1" fmla="*/ 350044 w 350044"/>
              <a:gd name="connsiteY1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0044" h="157162">
                <a:moveTo>
                  <a:pt x="0" y="0"/>
                </a:moveTo>
                <a:lnTo>
                  <a:pt x="350044" y="15716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845425" y="4083050"/>
            <a:ext cx="485775" cy="155575"/>
          </a:xfrm>
          <a:custGeom>
            <a:avLst/>
            <a:gdLst>
              <a:gd name="connsiteX0" fmla="*/ 0 w 485775"/>
              <a:gd name="connsiteY0" fmla="*/ 0 h 155575"/>
              <a:gd name="connsiteX1" fmla="*/ 485775 w 485775"/>
              <a:gd name="connsiteY1" fmla="*/ 15557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5" h="155575">
                <a:moveTo>
                  <a:pt x="0" y="0"/>
                </a:moveTo>
                <a:lnTo>
                  <a:pt x="485775" y="1555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441031" y="4772025"/>
            <a:ext cx="252413" cy="250031"/>
          </a:xfrm>
          <a:custGeom>
            <a:avLst/>
            <a:gdLst>
              <a:gd name="connsiteX0" fmla="*/ 0 w 252413"/>
              <a:gd name="connsiteY0" fmla="*/ 250031 h 250031"/>
              <a:gd name="connsiteX1" fmla="*/ 252413 w 252413"/>
              <a:gd name="connsiteY1" fmla="*/ 0 h 25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3" h="250031">
                <a:moveTo>
                  <a:pt x="0" y="250031"/>
                </a:moveTo>
                <a:lnTo>
                  <a:pt x="25241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31344" y="5417344"/>
            <a:ext cx="197644" cy="126206"/>
          </a:xfrm>
          <a:custGeom>
            <a:avLst/>
            <a:gdLst>
              <a:gd name="connsiteX0" fmla="*/ 0 w 197644"/>
              <a:gd name="connsiteY0" fmla="*/ 126206 h 126206"/>
              <a:gd name="connsiteX1" fmla="*/ 197644 w 197644"/>
              <a:gd name="connsiteY1" fmla="*/ 0 h 12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644" h="126206">
                <a:moveTo>
                  <a:pt x="0" y="126206"/>
                </a:moveTo>
                <a:lnTo>
                  <a:pt x="19764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0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502920" y="213360"/>
            <a:ext cx="813816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52.5b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5159" y="544623"/>
            <a:ext cx="8880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16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Labrador</a:t>
            </a:r>
          </a:p>
          <a:p>
            <a:pPr algn="r">
              <a:lnSpc>
                <a:spcPts val="16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Current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694792" y="1937657"/>
            <a:ext cx="17456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California Current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89979" y="2239282"/>
            <a:ext cx="4568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30ºN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788454" y="2250394"/>
            <a:ext cx="1654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North Pacific</a:t>
            </a:r>
            <a:endParaRPr lang="en-US" sz="16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 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Gyre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301467" y="1842407"/>
            <a:ext cx="6957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Gulf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Stream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574642" y="2124188"/>
            <a:ext cx="135011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North Atlantic</a:t>
            </a:r>
          </a:p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</a:t>
            </a:r>
          </a:p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Gyre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751942" y="3293382"/>
            <a:ext cx="7742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Equator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002892" y="3950607"/>
            <a:ext cx="17552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Humboldt Current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3069567" y="4291126"/>
            <a:ext cx="1654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South Pacific</a:t>
            </a:r>
          </a:p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 Gyre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621642" y="5011057"/>
            <a:ext cx="1247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E. Australian</a:t>
            </a:r>
          </a:p>
          <a:p>
            <a:pPr algn="ct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Current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6668430" y="3824401"/>
            <a:ext cx="11285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South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Atlantic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Subtropical</a:t>
            </a:r>
          </a:p>
          <a:p>
            <a:pPr algn="ctr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Gyre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5981700" y="935831"/>
            <a:ext cx="416719" cy="404813"/>
          </a:xfrm>
          <a:custGeom>
            <a:avLst/>
            <a:gdLst>
              <a:gd name="connsiteX0" fmla="*/ 0 w 416719"/>
              <a:gd name="connsiteY0" fmla="*/ 404813 h 404813"/>
              <a:gd name="connsiteX1" fmla="*/ 416719 w 416719"/>
              <a:gd name="connsiteY1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6719" h="404813">
                <a:moveTo>
                  <a:pt x="0" y="404813"/>
                </a:moveTo>
                <a:lnTo>
                  <a:pt x="41671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012531" y="2081213"/>
            <a:ext cx="569119" cy="126206"/>
          </a:xfrm>
          <a:custGeom>
            <a:avLst/>
            <a:gdLst>
              <a:gd name="connsiteX0" fmla="*/ 0 w 569119"/>
              <a:gd name="connsiteY0" fmla="*/ 126206 h 126206"/>
              <a:gd name="connsiteX1" fmla="*/ 569119 w 569119"/>
              <a:gd name="connsiteY1" fmla="*/ 0 h 12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9119" h="126206">
                <a:moveTo>
                  <a:pt x="0" y="126206"/>
                </a:moveTo>
                <a:lnTo>
                  <a:pt x="56911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469481" y="2062163"/>
            <a:ext cx="352425" cy="169068"/>
          </a:xfrm>
          <a:custGeom>
            <a:avLst/>
            <a:gdLst>
              <a:gd name="connsiteX0" fmla="*/ 352425 w 352425"/>
              <a:gd name="connsiteY0" fmla="*/ 169068 h 169068"/>
              <a:gd name="connsiteX1" fmla="*/ 0 w 352425"/>
              <a:gd name="connsiteY1" fmla="*/ 0 h 16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2425" h="169068">
                <a:moveTo>
                  <a:pt x="352425" y="169068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369219" y="4769644"/>
            <a:ext cx="245269" cy="254794"/>
          </a:xfrm>
          <a:custGeom>
            <a:avLst/>
            <a:gdLst>
              <a:gd name="connsiteX0" fmla="*/ 0 w 245269"/>
              <a:gd name="connsiteY0" fmla="*/ 254794 h 254794"/>
              <a:gd name="connsiteX1" fmla="*/ 245269 w 245269"/>
              <a:gd name="connsiteY1" fmla="*/ 0 h 2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5269" h="254794">
                <a:moveTo>
                  <a:pt x="0" y="254794"/>
                </a:moveTo>
                <a:lnTo>
                  <a:pt x="24526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776788" y="4081463"/>
            <a:ext cx="490537" cy="166687"/>
          </a:xfrm>
          <a:custGeom>
            <a:avLst/>
            <a:gdLst>
              <a:gd name="connsiteX0" fmla="*/ 490537 w 490537"/>
              <a:gd name="connsiteY0" fmla="*/ 166687 h 166687"/>
              <a:gd name="connsiteX1" fmla="*/ 0 w 490537"/>
              <a:gd name="connsiteY1" fmla="*/ 0 h 1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0537" h="166687">
                <a:moveTo>
                  <a:pt x="490537" y="166687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Large bodies of water moderate the climate of nearby land</a:t>
            </a:r>
          </a:p>
          <a:p>
            <a:r>
              <a:rPr lang="en-US" altLang="en-US" dirty="0" smtClean="0"/>
              <a:t>During the day, air rises over warm land and draws a breeze from the cooler water</a:t>
            </a:r>
          </a:p>
          <a:p>
            <a:r>
              <a:rPr lang="en-US" altLang="en-US" dirty="0" smtClean="0"/>
              <a:t>As the land cools at night, air rises over the warmer water and draws cooler air from land back over the water, which is replaced by warm air from offshore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5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Mountains</a:t>
            </a:r>
            <a:endParaRPr lang="en-US" altLang="en-US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Mountains influence air flow over land and affect climate in surrounding areas</a:t>
            </a:r>
          </a:p>
          <a:p>
            <a:r>
              <a:rPr lang="en-US" altLang="en-US" smtClean="0"/>
              <a:t>Warm air cools as it rises up a mountain and releases moisture on the windward side </a:t>
            </a:r>
          </a:p>
          <a:p>
            <a:r>
              <a:rPr lang="en-US" altLang="ja-JP" smtClean="0"/>
              <a:t>Cool, dry air absorbs moisture from the land as it descends, creating a </a:t>
            </a:r>
            <a:r>
              <a:rPr lang="ja-JP" altLang="en-US" smtClean="0"/>
              <a:t>“</a:t>
            </a:r>
            <a:r>
              <a:rPr lang="en-US" altLang="ja-JP" smtClean="0"/>
              <a:t>rain shadow</a:t>
            </a:r>
            <a:r>
              <a:rPr lang="ja-JP" altLang="en-US" smtClean="0"/>
              <a:t>”</a:t>
            </a:r>
            <a:r>
              <a:rPr lang="en-US" altLang="ja-JP" smtClean="0"/>
              <a:t> on the leeward side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Mountains also affect the amount of sunlight reaching an area</a:t>
            </a:r>
          </a:p>
          <a:p>
            <a:r>
              <a:rPr lang="en-US" altLang="en-US" dirty="0" smtClean="0"/>
              <a:t>In the Northern Hemisphere, south-facing slopes receive more sunlight than north-facing slopes</a:t>
            </a:r>
          </a:p>
          <a:p>
            <a:r>
              <a:rPr lang="en-US" altLang="en-US" dirty="0" smtClean="0"/>
              <a:t>Every 1,000-m increase in elevation produces a temperature drop of approximately 6</a:t>
            </a:r>
            <a:r>
              <a:rPr lang="en-US" altLang="en-US" dirty="0" smtClean="0">
                <a:latin typeface="Arial"/>
                <a:cs typeface="Arial"/>
                <a:sym typeface="Symbol" pitchFamily="18" charset="2"/>
              </a:rPr>
              <a:t>º</a:t>
            </a:r>
            <a:r>
              <a:rPr lang="en-US" altLang="en-US" dirty="0" smtClean="0"/>
              <a:t>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2121408"/>
            <a:ext cx="3718560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3"/>
          <a:stretch>
            <a:fillRect/>
          </a:stretch>
        </p:blipFill>
        <p:spPr>
          <a:xfrm>
            <a:off x="298704" y="1670304"/>
            <a:ext cx="8546592" cy="35173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52.6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427788" y="1717675"/>
            <a:ext cx="139781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Precipitation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26150" y="2493963"/>
            <a:ext cx="146193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Leeward side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mountains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950200" y="3059113"/>
            <a:ext cx="8592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Rain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shadow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995070" y="3852069"/>
            <a:ext cx="10259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Mountain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range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2750" y="4875213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Ocean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533525" y="2887663"/>
            <a:ext cx="138499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Cool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air flow</a:t>
            </a:r>
          </a:p>
        </p:txBody>
      </p:sp>
      <p:sp>
        <p:nvSpPr>
          <p:cNvPr id="2" name="Freeform 1"/>
          <p:cNvSpPr/>
          <p:nvPr/>
        </p:nvSpPr>
        <p:spPr>
          <a:xfrm>
            <a:off x="1340644" y="3193256"/>
            <a:ext cx="904875" cy="783432"/>
          </a:xfrm>
          <a:custGeom>
            <a:avLst/>
            <a:gdLst>
              <a:gd name="connsiteX0" fmla="*/ 0 w 904875"/>
              <a:gd name="connsiteY0" fmla="*/ 0 h 783432"/>
              <a:gd name="connsiteX1" fmla="*/ 904875 w 904875"/>
              <a:gd name="connsiteY1" fmla="*/ 783432 h 78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4875" h="783432">
                <a:moveTo>
                  <a:pt x="0" y="0"/>
                </a:moveTo>
                <a:lnTo>
                  <a:pt x="904875" y="78343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16425" y="1870075"/>
            <a:ext cx="1606550" cy="831850"/>
          </a:xfrm>
          <a:custGeom>
            <a:avLst/>
            <a:gdLst>
              <a:gd name="connsiteX0" fmla="*/ 0 w 1606550"/>
              <a:gd name="connsiteY0" fmla="*/ 831850 h 831850"/>
              <a:gd name="connsiteX1" fmla="*/ 1606550 w 1606550"/>
              <a:gd name="connsiteY1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6550" h="831850">
                <a:moveTo>
                  <a:pt x="0" y="831850"/>
                </a:moveTo>
                <a:lnTo>
                  <a:pt x="16065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546850" y="3213100"/>
            <a:ext cx="1000125" cy="330200"/>
          </a:xfrm>
          <a:custGeom>
            <a:avLst/>
            <a:gdLst>
              <a:gd name="connsiteX0" fmla="*/ 0 w 1000125"/>
              <a:gd name="connsiteY0" fmla="*/ 330200 h 330200"/>
              <a:gd name="connsiteX1" fmla="*/ 1000125 w 1000125"/>
              <a:gd name="connsiteY1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125" h="330200">
                <a:moveTo>
                  <a:pt x="0" y="330200"/>
                </a:moveTo>
                <a:lnTo>
                  <a:pt x="10001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83467" y="2878914"/>
            <a:ext cx="274320" cy="274320"/>
            <a:chOff x="1183467" y="2878914"/>
            <a:chExt cx="274320" cy="274320"/>
          </a:xfrm>
        </p:grpSpPr>
        <p:sp>
          <p:nvSpPr>
            <p:cNvPr id="14" name="Oval 13"/>
            <p:cNvSpPr/>
            <p:nvPr/>
          </p:nvSpPr>
          <p:spPr bwMode="auto">
            <a:xfrm>
              <a:off x="1183467" y="2878914"/>
              <a:ext cx="274320" cy="274320"/>
            </a:xfrm>
            <a:prstGeom prst="ellipse">
              <a:avLst/>
            </a:prstGeom>
            <a:solidFill>
              <a:srgbClr val="0091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1256507" y="288783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84077" y="1709720"/>
            <a:ext cx="274320" cy="274320"/>
            <a:chOff x="6084077" y="1709720"/>
            <a:chExt cx="274320" cy="274320"/>
          </a:xfrm>
        </p:grpSpPr>
        <p:sp>
          <p:nvSpPr>
            <p:cNvPr id="18" name="Oval 17"/>
            <p:cNvSpPr/>
            <p:nvPr/>
          </p:nvSpPr>
          <p:spPr bwMode="auto">
            <a:xfrm>
              <a:off x="6084077" y="1709720"/>
              <a:ext cx="274320" cy="274320"/>
            </a:xfrm>
            <a:prstGeom prst="ellipse">
              <a:avLst/>
            </a:prstGeom>
            <a:solidFill>
              <a:srgbClr val="0091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6157117" y="1718640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03318" y="3052746"/>
            <a:ext cx="274320" cy="274320"/>
            <a:chOff x="7603318" y="3052746"/>
            <a:chExt cx="274320" cy="274320"/>
          </a:xfrm>
        </p:grpSpPr>
        <p:sp>
          <p:nvSpPr>
            <p:cNvPr id="21" name="Oval 20"/>
            <p:cNvSpPr/>
            <p:nvPr/>
          </p:nvSpPr>
          <p:spPr bwMode="auto">
            <a:xfrm>
              <a:off x="7603318" y="3052746"/>
              <a:ext cx="274320" cy="274320"/>
            </a:xfrm>
            <a:prstGeom prst="ellipse">
              <a:avLst/>
            </a:prstGeom>
            <a:solidFill>
              <a:srgbClr val="0091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7676358" y="3061666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3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37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Microclimate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Microclimate</a:t>
            </a:r>
            <a:r>
              <a:rPr lang="en-US" altLang="en-US" dirty="0" smtClean="0"/>
              <a:t> refers to very fine, localized patterns in climate</a:t>
            </a:r>
          </a:p>
          <a:p>
            <a:r>
              <a:rPr lang="en-US" altLang="en-US" dirty="0" smtClean="0"/>
              <a:t>Features of the environment, for example, forest trees, influence surrounding areas by casting shade, altering evaporation from soil, or changing wind patterns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Every environment is characterized by differences in</a:t>
            </a:r>
          </a:p>
          <a:p>
            <a:pPr lvl="1"/>
            <a:r>
              <a:rPr lang="en-US" altLang="en-US" b="1" dirty="0" smtClean="0"/>
              <a:t>Abiotic</a:t>
            </a:r>
            <a:r>
              <a:rPr lang="en-US" altLang="en-US" dirty="0" smtClean="0"/>
              <a:t> factors, including nonliving attributes such as temperature, light, water, and nutrients</a:t>
            </a:r>
          </a:p>
          <a:p>
            <a:pPr lvl="1"/>
            <a:r>
              <a:rPr lang="en-US" altLang="en-US" b="1" dirty="0" smtClean="0"/>
              <a:t>Biotic</a:t>
            </a:r>
            <a:r>
              <a:rPr lang="en-US" altLang="en-US" dirty="0" smtClean="0"/>
              <a:t> factors, including other organisms that are part of an individual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environment</a:t>
            </a:r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Global Climate Change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 smtClean="0"/>
              <a:t>Climate change </a:t>
            </a:r>
            <a:r>
              <a:rPr lang="en-US" altLang="ja-JP" dirty="0" smtClean="0"/>
              <a:t>is</a:t>
            </a:r>
            <a:r>
              <a:rPr lang="en-US" altLang="ja-JP" b="1" dirty="0" smtClean="0"/>
              <a:t> </a:t>
            </a:r>
            <a:r>
              <a:rPr lang="en-US" altLang="ja-JP" dirty="0" smtClean="0"/>
              <a:t>a directional change to the global climate lasting three decades or more</a:t>
            </a:r>
          </a:p>
          <a:p>
            <a:r>
              <a:rPr lang="en-US" altLang="ja-JP" dirty="0" smtClean="0"/>
              <a:t>Burning of fossil fuels and deforestation have increased the concentration of greenhouse gases in the atmosphere</a:t>
            </a:r>
          </a:p>
          <a:p>
            <a:r>
              <a:rPr lang="en-US" altLang="ja-JP" dirty="0" smtClean="0"/>
              <a:t>As a result, wind and precipitation patterns are shifting, and global temperature and the frequency of extreme weather events have increased </a:t>
            </a:r>
          </a:p>
          <a:p>
            <a:endParaRPr lang="en-US" altLang="ja-JP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One way to predict the effects of future global climate change is to study how species responded to changes in the past</a:t>
            </a:r>
          </a:p>
          <a:p>
            <a:r>
              <a:rPr lang="en-US" altLang="en-US" dirty="0" smtClean="0"/>
              <a:t>The geographic ranges of many species have shifted in response to climate change</a:t>
            </a:r>
          </a:p>
          <a:p>
            <a:r>
              <a:rPr lang="en-US" altLang="en-US" dirty="0" smtClean="0"/>
              <a:t>Determining the location of suitable habitat under different climate scenarios can help predict future range shifts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"/>
          <a:stretch>
            <a:fillRect/>
          </a:stretch>
        </p:blipFill>
        <p:spPr>
          <a:xfrm>
            <a:off x="2221992" y="780288"/>
            <a:ext cx="4700016" cy="52974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52.7b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56410" y="5527647"/>
            <a:ext cx="178253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American beech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253993" y="5780063"/>
            <a:ext cx="207749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Fagus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grandifolia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463040" y="213360"/>
            <a:ext cx="62179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52.7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86103" y="2461402"/>
            <a:ext cx="178253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American beech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04950" y="6057900"/>
            <a:ext cx="187230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(a) Current range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625850" y="6061075"/>
            <a:ext cx="208069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4.5ºC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warming  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over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next century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708195" y="6065829"/>
            <a:ext cx="19396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(c)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6.5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 warming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over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next century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757489" y="2718580"/>
            <a:ext cx="207749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Fagus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grandifolia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63361" y="2482850"/>
            <a:ext cx="192563" cy="186055"/>
            <a:chOff x="2763361" y="2482850"/>
            <a:chExt cx="192563" cy="186055"/>
          </a:xfrm>
        </p:grpSpPr>
        <p:sp>
          <p:nvSpPr>
            <p:cNvPr id="12" name="Isosceles Triangle 11"/>
            <p:cNvSpPr/>
            <p:nvPr/>
          </p:nvSpPr>
          <p:spPr bwMode="auto">
            <a:xfrm rot="5400000">
              <a:off x="2773044" y="2486025"/>
              <a:ext cx="182880" cy="182880"/>
            </a:xfrm>
            <a:prstGeom prst="triangle">
              <a:avLst/>
            </a:prstGeom>
            <a:solidFill>
              <a:srgbClr val="0091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3" name="Isosceles Triangle 12"/>
            <p:cNvSpPr/>
            <p:nvPr/>
          </p:nvSpPr>
          <p:spPr bwMode="auto">
            <a:xfrm rot="5400000">
              <a:off x="2694781" y="2551430"/>
              <a:ext cx="182880" cy="45720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12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"/>
          <a:stretch>
            <a:fillRect/>
          </a:stretch>
        </p:blipFill>
        <p:spPr>
          <a:xfrm>
            <a:off x="298704" y="1155192"/>
            <a:ext cx="8546592" cy="45476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52.7a</a:t>
            </a: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36550" y="5054600"/>
            <a:ext cx="22922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(a) Current range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63900" y="5051425"/>
            <a:ext cx="253595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4.5ºC 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warming  </a:t>
            </a:r>
            <a:endParaRPr lang="en-US" sz="22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over 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next century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45391" y="5053321"/>
            <a:ext cx="23628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(c) 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6.5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º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 warming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over 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next century</a:t>
            </a:r>
          </a:p>
        </p:txBody>
      </p:sp>
    </p:spTree>
    <p:extLst>
      <p:ext uri="{BB962C8B-B14F-4D97-AF65-F5344CB8AC3E}">
        <p14:creationId xmlns:p14="http://schemas.microsoft.com/office/powerpoint/2010/main" val="23166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Species that have difficulty dispersing or face a shortage of suitable habitat may have smaller ranges or could become extinct</a:t>
            </a:r>
          </a:p>
          <a:p>
            <a:pPr lvl="1"/>
            <a:r>
              <a:rPr lang="en-US" altLang="en-US" dirty="0" smtClean="0"/>
              <a:t>For example, the geographic ranges of 67 bumblebee species in the Northern Hemisphere</a:t>
            </a:r>
            <a:r>
              <a:rPr lang="en-US" altLang="en-US" dirty="0"/>
              <a:t> have decreased </a:t>
            </a:r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52.8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1368552"/>
            <a:ext cx="4425696" cy="41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Ecology</a:t>
            </a:r>
            <a:r>
              <a:rPr lang="en-US" dirty="0" smtClean="0"/>
              <a:t> is the scientific study of the interactions between organisms and the living and nonliving components of their environment</a:t>
            </a:r>
          </a:p>
          <a:p>
            <a:r>
              <a:rPr lang="en-US" dirty="0" smtClean="0"/>
              <a:t>These interactions determine the distribution of organisms and their abundance</a:t>
            </a:r>
          </a:p>
          <a:p>
            <a:r>
              <a:rPr lang="en-US" dirty="0" smtClean="0"/>
              <a:t>Interactions studied by ecologists can be organized in a hierarchy that ranges from individual organisms to the planet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52.2: The distribution of terrestrial biomes is controlled by climate and disturbance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Biomes</a:t>
            </a:r>
            <a:r>
              <a:rPr lang="en-US" altLang="en-US" smtClean="0"/>
              <a:t> </a:t>
            </a:r>
            <a:r>
              <a:rPr lang="en-US" altLang="en-US" dirty="0" smtClean="0"/>
              <a:t>are major life zones characterized by vegetation type (terrestrial biomes) or physical environment (aquatic biomes)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altLang="en-US" smtClean="0"/>
              <a:t>Climate and Terrestrial Biomes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Climate is a major factor determining the locations of terrestrial biomes because it strongly influences the distribution of plants 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457200" y="213360"/>
            <a:ext cx="822960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52.9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07287" y="1636716"/>
            <a:ext cx="5161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30ºN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927900" y="1855791"/>
            <a:ext cx="974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Tropic of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Cancer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04062" y="2593979"/>
            <a:ext cx="87203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Equator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44537" y="3076580"/>
            <a:ext cx="109004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Tropic of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Capricorn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096175" y="3603629"/>
            <a:ext cx="5033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30ºS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862812" y="5432429"/>
            <a:ext cx="159024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Tropical forest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62812" y="5738816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Savanna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862812" y="6045204"/>
            <a:ext cx="7181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Desert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862812" y="6353179"/>
            <a:ext cx="107721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Chaparral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13887" y="5751516"/>
            <a:ext cx="230402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Temperate grassland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13887" y="6057904"/>
            <a:ext cx="295805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Temperate broadleaf forest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13887" y="6346829"/>
            <a:ext cx="292387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Northern coniferous forest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60387" y="5751516"/>
            <a:ext cx="7651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Tundra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60387" y="6057904"/>
            <a:ext cx="17440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High mountains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860387" y="6364291"/>
            <a:ext cx="96180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Polar ice</a:t>
            </a:r>
          </a:p>
        </p:txBody>
      </p:sp>
    </p:spTree>
    <p:extLst>
      <p:ext uri="{BB962C8B-B14F-4D97-AF65-F5344CB8AC3E}">
        <p14:creationId xmlns:p14="http://schemas.microsoft.com/office/powerpoint/2010/main" val="165646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 </a:t>
            </a:r>
            <a:r>
              <a:rPr lang="en-US" altLang="en-US" b="1" smtClean="0"/>
              <a:t>climograph</a:t>
            </a:r>
            <a:r>
              <a:rPr lang="en-US" altLang="en-US" smtClean="0"/>
              <a:t> </a:t>
            </a:r>
            <a:r>
              <a:rPr lang="en-US" altLang="en-US" dirty="0" smtClean="0"/>
              <a:t>plots the annual mean temperature and precipitation in a region</a:t>
            </a:r>
          </a:p>
          <a:p>
            <a:r>
              <a:rPr lang="en-US" altLang="en-US" dirty="0" smtClean="0"/>
              <a:t>Biomes are affected not just by mean temperature and precipitation, but also by the pattern of temperature and precipitation through the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49680" y="213360"/>
            <a:ext cx="664464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52.10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823357" y="1503703"/>
            <a:ext cx="7181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Desert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169557" y="1995828"/>
            <a:ext cx="11498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Temperate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grassland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9523" y="2592003"/>
            <a:ext cx="256480" cy="331661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Annual mean temperature (ºC)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813832" y="2737191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30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771345" y="1527516"/>
            <a:ext cx="11498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Temperate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broadleaf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forest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82632" y="2005353"/>
            <a:ext cx="159024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Tropical forest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13832" y="3751603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15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944382" y="3650003"/>
            <a:ext cx="11798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Northern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coniferous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forest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944382" y="4900953"/>
            <a:ext cx="11285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Arctic and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alpine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tundra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142445" y="6026491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079070" y="6026491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100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4137932" y="6026491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200</a:t>
            </a: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5211082" y="6026491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6268357" y="6026491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2890157" y="6363041"/>
            <a:ext cx="34496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Annual mean precipitation (cm)</a:t>
            </a: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1940832" y="4766016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1697945" y="5777253"/>
            <a:ext cx="37189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–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15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057525" y="5010150"/>
            <a:ext cx="1843088" cy="0"/>
          </a:xfrm>
          <a:custGeom>
            <a:avLst/>
            <a:gdLst>
              <a:gd name="connsiteX0" fmla="*/ 0 w 1843088"/>
              <a:gd name="connsiteY0" fmla="*/ 0 h 0"/>
              <a:gd name="connsiteX1" fmla="*/ 1843088 w 1843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3088">
                <a:moveTo>
                  <a:pt x="0" y="0"/>
                </a:moveTo>
                <a:lnTo>
                  <a:pt x="18430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514850" y="3771900"/>
            <a:ext cx="395288" cy="445294"/>
          </a:xfrm>
          <a:custGeom>
            <a:avLst/>
            <a:gdLst>
              <a:gd name="connsiteX0" fmla="*/ 0 w 395288"/>
              <a:gd name="connsiteY0" fmla="*/ 445294 h 445294"/>
              <a:gd name="connsiteX1" fmla="*/ 395288 w 395288"/>
              <a:gd name="connsiteY1" fmla="*/ 0 h 4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5288" h="445294">
                <a:moveTo>
                  <a:pt x="0" y="445294"/>
                </a:moveTo>
                <a:lnTo>
                  <a:pt x="3952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36431" y="2278856"/>
            <a:ext cx="1212057" cy="840582"/>
          </a:xfrm>
          <a:custGeom>
            <a:avLst/>
            <a:gdLst>
              <a:gd name="connsiteX0" fmla="*/ 0 w 1212057"/>
              <a:gd name="connsiteY0" fmla="*/ 840582 h 840582"/>
              <a:gd name="connsiteX1" fmla="*/ 1212057 w 1212057"/>
              <a:gd name="connsiteY1" fmla="*/ 0 h 84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2057" h="840582">
                <a:moveTo>
                  <a:pt x="0" y="840582"/>
                </a:moveTo>
                <a:lnTo>
                  <a:pt x="121205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657600" y="2298700"/>
            <a:ext cx="1638300" cy="920750"/>
          </a:xfrm>
          <a:custGeom>
            <a:avLst/>
            <a:gdLst>
              <a:gd name="connsiteX0" fmla="*/ 0 w 1638300"/>
              <a:gd name="connsiteY0" fmla="*/ 920750 h 920750"/>
              <a:gd name="connsiteX1" fmla="*/ 1638300 w 1638300"/>
              <a:gd name="connsiteY1" fmla="*/ 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8300" h="920750">
                <a:moveTo>
                  <a:pt x="0" y="920750"/>
                </a:moveTo>
                <a:lnTo>
                  <a:pt x="16383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041650" y="2498725"/>
            <a:ext cx="600075" cy="574675"/>
          </a:xfrm>
          <a:custGeom>
            <a:avLst/>
            <a:gdLst>
              <a:gd name="connsiteX0" fmla="*/ 0 w 600075"/>
              <a:gd name="connsiteY0" fmla="*/ 574675 h 574675"/>
              <a:gd name="connsiteX1" fmla="*/ 600075 w 600075"/>
              <a:gd name="connsiteY1" fmla="*/ 0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0075" h="574675">
                <a:moveTo>
                  <a:pt x="0" y="574675"/>
                </a:moveTo>
                <a:lnTo>
                  <a:pt x="6000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174875" y="1749425"/>
            <a:ext cx="238125" cy="1539875"/>
          </a:xfrm>
          <a:custGeom>
            <a:avLst/>
            <a:gdLst>
              <a:gd name="connsiteX0" fmla="*/ 238125 w 238125"/>
              <a:gd name="connsiteY0" fmla="*/ 1539875 h 1539875"/>
              <a:gd name="connsiteX1" fmla="*/ 0 w 238125"/>
              <a:gd name="connsiteY1" fmla="*/ 0 h 153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8125" h="1539875">
                <a:moveTo>
                  <a:pt x="238125" y="1539875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altLang="en-US" smtClean="0"/>
              <a:t>General Features of Terrestrial Biomes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Terrestrial biomes are often named for major physical or climatic factors and vegetation</a:t>
            </a:r>
          </a:p>
          <a:p>
            <a:r>
              <a:rPr lang="en-US" altLang="en-US" smtClean="0"/>
              <a:t>Terrestrial biomes usually grade into each other, without sharp boundaries</a:t>
            </a:r>
          </a:p>
          <a:p>
            <a:r>
              <a:rPr lang="en-US" altLang="en-US" smtClean="0"/>
              <a:t>The area of intergradation, called an </a:t>
            </a:r>
            <a:r>
              <a:rPr lang="en-US" altLang="en-US" b="1" smtClean="0"/>
              <a:t>ecotone</a:t>
            </a:r>
            <a:r>
              <a:rPr lang="en-US" altLang="en-US" smtClean="0"/>
              <a:t>, may be wide or narrow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Vertical layering is an important feature of terrestrial biomes, and in a forest it might consist of an </a:t>
            </a:r>
            <a:r>
              <a:rPr lang="en-US" altLang="en-US" smtClean="0"/>
              <a:t>upper </a:t>
            </a:r>
            <a:r>
              <a:rPr lang="en-US" altLang="en-US" b="1" smtClean="0"/>
              <a:t>canopy</a:t>
            </a:r>
            <a:r>
              <a:rPr lang="en-US" altLang="en-US" smtClean="0"/>
              <a:t>, </a:t>
            </a:r>
            <a:r>
              <a:rPr lang="en-US" altLang="en-US" dirty="0" smtClean="0"/>
              <a:t>low-tree layer, shrub understory, ground layer of herbaceous plants, forest floor, and root layer</a:t>
            </a:r>
          </a:p>
          <a:p>
            <a:r>
              <a:rPr lang="en-US" altLang="en-US" dirty="0" smtClean="0"/>
              <a:t>Layering of vegetation in all biomes provides diverse habitats for animals</a:t>
            </a:r>
          </a:p>
          <a:p>
            <a:r>
              <a:rPr lang="en-US" altLang="en-US" dirty="0" smtClean="0"/>
              <a:t>The species composition of each kind of biome varies from one location to another</a:t>
            </a:r>
          </a:p>
          <a:p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Similar characteristics can arise in distant biomes through convergent evolution</a:t>
            </a:r>
          </a:p>
          <a:p>
            <a:pPr lvl="1"/>
            <a:r>
              <a:rPr lang="en-US" altLang="en-US" dirty="0" smtClean="0"/>
              <a:t>For example, cacti in North America and </a:t>
            </a:r>
            <a:r>
              <a:rPr lang="en-US" altLang="en-US" dirty="0" err="1" smtClean="0"/>
              <a:t>euphorbs</a:t>
            </a:r>
            <a:r>
              <a:rPr lang="en-US" altLang="en-US" dirty="0" smtClean="0"/>
              <a:t> in African deserts appear similar but are from different evolutionary lineages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"/>
          <a:stretch>
            <a:fillRect/>
          </a:stretch>
        </p:blipFill>
        <p:spPr>
          <a:xfrm>
            <a:off x="298704" y="1969008"/>
            <a:ext cx="8546592" cy="29199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52.11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43945" y="4564861"/>
            <a:ext cx="11798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Cereus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sp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.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216540" y="4315623"/>
            <a:ext cx="12695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Euphorbia</a:t>
            </a:r>
          </a:p>
          <a:p>
            <a:pPr algn="r">
              <a:lnSpc>
                <a:spcPts val="2000"/>
              </a:lnSpc>
            </a:pP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canariensis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 rot="5400000">
            <a:off x="6580675" y="4354122"/>
            <a:ext cx="173736" cy="173736"/>
          </a:xfrm>
          <a:prstGeom prst="triangle">
            <a:avLst/>
          </a:prstGeom>
          <a:solidFill>
            <a:srgbClr val="0091C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 rot="16200000">
            <a:off x="1996769" y="4607328"/>
            <a:ext cx="173736" cy="173736"/>
          </a:xfrm>
          <a:prstGeom prst="triangle">
            <a:avLst/>
          </a:prstGeom>
          <a:solidFill>
            <a:srgbClr val="0091C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6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"/>
          <a:stretch>
            <a:fillRect/>
          </a:stretch>
        </p:blipFill>
        <p:spPr>
          <a:xfrm>
            <a:off x="2795016" y="460248"/>
            <a:ext cx="3553968" cy="59375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52.11a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809228" y="6032640"/>
            <a:ext cx="157414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Cereus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sp</a:t>
            </a:r>
            <a:r>
              <a:rPr lang="en-US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22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825752" y="213360"/>
            <a:ext cx="549249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164774" y="457312"/>
            <a:ext cx="220573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Organismal ecology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795011" y="1390762"/>
            <a:ext cx="21287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Population ecology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315586" y="2530587"/>
            <a:ext cx="220573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Community ecology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823586" y="3418000"/>
            <a:ext cx="215443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Ecosystem ecology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163311" y="4416537"/>
            <a:ext cx="21416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Landscape ecology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337936" y="5296012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Global ecology</a:t>
            </a:r>
          </a:p>
        </p:txBody>
      </p:sp>
    </p:spTree>
    <p:extLst>
      <p:ext uri="{BB962C8B-B14F-4D97-AF65-F5344CB8AC3E}">
        <p14:creationId xmlns:p14="http://schemas.microsoft.com/office/powerpoint/2010/main" val="28314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"/>
          <a:stretch>
            <a:fillRect/>
          </a:stretch>
        </p:blipFill>
        <p:spPr>
          <a:xfrm>
            <a:off x="2514600" y="429768"/>
            <a:ext cx="4114800" cy="59984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52.11b</a:t>
            </a: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501338" y="6065048"/>
            <a:ext cx="329898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600"/>
              </a:lnSpc>
            </a:pPr>
            <a:r>
              <a:rPr lang="en-US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Euphorbia 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canariensis</a:t>
            </a:r>
            <a:endParaRPr lang="en-US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altLang="en-US" smtClean="0"/>
              <a:t>Disturbance and Terrestrial Biomes</a:t>
            </a:r>
          </a:p>
        </p:txBody>
      </p:sp>
      <p:sp>
        <p:nvSpPr>
          <p:cNvPr id="15667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Disturbance</a:t>
            </a:r>
            <a:r>
              <a:rPr lang="en-US" altLang="en-US" smtClean="0"/>
              <a:t> is an event such as a storm, fire, or human activity that changes a community</a:t>
            </a:r>
          </a:p>
          <a:p>
            <a:pPr lvl="1"/>
            <a:r>
              <a:rPr lang="en-US" altLang="en-US" smtClean="0"/>
              <a:t>For example, frequent fires can kill woody plants and maintain the characteristic vegetation of a savanna</a:t>
            </a:r>
          </a:p>
          <a:p>
            <a:pPr lvl="1"/>
            <a:r>
              <a:rPr lang="en-US" altLang="en-US" smtClean="0"/>
              <a:t>For example, hurricanes create openings in forests that allow different species to grow</a:t>
            </a:r>
          </a:p>
          <a:p>
            <a:r>
              <a:rPr lang="en-US" altLang="en-US" smtClean="0"/>
              <a:t>In many biomes, even dominant plants depend on periodic disturbance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Terrestrial Biomes</a:t>
            </a:r>
            <a:endParaRPr lang="en-US" altLang="en-US" dirty="0" smtClean="0"/>
          </a:p>
          <a:p>
            <a:r>
              <a:rPr lang="en-US" altLang="en-US" dirty="0" smtClean="0"/>
              <a:t>Terrestrial biomes can be characterized by distribution, precipitation, temperature, plants, and animals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Tropical Forest</a:t>
            </a:r>
            <a:endParaRPr lang="en-US" altLang="en-US" dirty="0" smtClean="0"/>
          </a:p>
          <a:p>
            <a:r>
              <a:rPr lang="en-US" altLang="en-US" dirty="0" smtClean="0"/>
              <a:t>Distribution is in equatorial and subequatorial regions</a:t>
            </a:r>
          </a:p>
          <a:p>
            <a:r>
              <a:rPr lang="en-US" altLang="en-US" dirty="0" smtClean="0"/>
              <a:t>In </a:t>
            </a:r>
            <a:r>
              <a:rPr lang="en-US" altLang="en-US" b="1" dirty="0" smtClean="0"/>
              <a:t>tropical rain forests</a:t>
            </a:r>
            <a:r>
              <a:rPr lang="en-US" altLang="en-US" dirty="0" smtClean="0"/>
              <a:t>, rainfall is relatively constant, while in </a:t>
            </a:r>
            <a:r>
              <a:rPr lang="en-US" altLang="en-US" b="1" dirty="0" smtClean="0"/>
              <a:t>tropical dry forests</a:t>
            </a:r>
            <a:r>
              <a:rPr lang="en-US" altLang="en-US" dirty="0" smtClean="0"/>
              <a:t> precipitation is highly seasonal</a:t>
            </a:r>
          </a:p>
          <a:p>
            <a:r>
              <a:rPr lang="en-US" altLang="en-US" dirty="0" smtClean="0"/>
              <a:t>Temperature is high year-round (25–29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C) with little seasonal variation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Tropical forests are vertically layered, and competition for light is intense</a:t>
            </a:r>
          </a:p>
          <a:p>
            <a:r>
              <a:rPr lang="en-US" altLang="en-US" dirty="0" smtClean="0"/>
              <a:t>Animal diversity is higher in tropical forests than any other terrestrial biome</a:t>
            </a:r>
          </a:p>
          <a:p>
            <a:r>
              <a:rPr lang="en-US" altLang="en-US" dirty="0" smtClean="0"/>
              <a:t>Humans impact tropical forests through deforestation for conversion to farmland, urban areas, and other uses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46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1"/>
          <a:stretch>
            <a:fillRect/>
          </a:stretch>
        </p:blipFill>
        <p:spPr>
          <a:xfrm>
            <a:off x="298704" y="1094232"/>
            <a:ext cx="8546592" cy="46695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87671" y="5451681"/>
            <a:ext cx="418877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tropical rain forest in Costa Rica</a:t>
            </a:r>
          </a:p>
        </p:txBody>
      </p:sp>
    </p:spTree>
    <p:extLst>
      <p:ext uri="{BB962C8B-B14F-4D97-AF65-F5344CB8AC3E}">
        <p14:creationId xmlns:p14="http://schemas.microsoft.com/office/powerpoint/2010/main" val="38052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>
          <a:xfrm>
            <a:off x="298704" y="435864"/>
            <a:ext cx="8546592" cy="59862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52.12aa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6241" y="6066724"/>
            <a:ext cx="503163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tropical rain forest in Costa Rica</a:t>
            </a:r>
          </a:p>
        </p:txBody>
      </p:sp>
    </p:spTree>
    <p:extLst>
      <p:ext uri="{BB962C8B-B14F-4D97-AF65-F5344CB8AC3E}">
        <p14:creationId xmlns:p14="http://schemas.microsoft.com/office/powerpoint/2010/main" val="2937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Desert</a:t>
            </a:r>
          </a:p>
          <a:p>
            <a:r>
              <a:rPr lang="en-US" altLang="en-US" b="1" dirty="0" smtClean="0"/>
              <a:t>Deserts</a:t>
            </a:r>
            <a:r>
              <a:rPr lang="en-US" altLang="en-US" dirty="0" smtClean="0"/>
              <a:t> occur in bands near 30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 north and south of the equator and in the interior of continents</a:t>
            </a:r>
          </a:p>
          <a:p>
            <a:r>
              <a:rPr lang="en-US" altLang="en-US" dirty="0" smtClean="0"/>
              <a:t>Precipitation is low and highly variable, generally less than 30 cm per year</a:t>
            </a:r>
          </a:p>
          <a:p>
            <a:r>
              <a:rPr lang="en-US" altLang="en-US" dirty="0" smtClean="0"/>
              <a:t>Temperature is variable seasonally and daily</a:t>
            </a:r>
          </a:p>
          <a:p>
            <a:r>
              <a:rPr lang="en-US" altLang="en-US" dirty="0" smtClean="0"/>
              <a:t>Deserts may be hot or cold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Desert plant adaptations include heat and desiccation tolerance, water storage, and reduced leaf surface area</a:t>
            </a:r>
          </a:p>
          <a:p>
            <a:r>
              <a:rPr lang="en-US" altLang="en-US" dirty="0" smtClean="0"/>
              <a:t>Many desert animals are nocturnal, and many have adaptations for water conservation</a:t>
            </a:r>
          </a:p>
          <a:p>
            <a:r>
              <a:rPr lang="en-US" altLang="en-US" dirty="0" smtClean="0"/>
              <a:t>Humans have reduced biodiversity in deserts through urbanization and irrigated agriculture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99744" y="213360"/>
            <a:ext cx="71445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32667" y="6332539"/>
            <a:ext cx="581582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Organ Pipe Cactus National Monument, Arizona</a:t>
            </a:r>
          </a:p>
        </p:txBody>
      </p:sp>
    </p:spTree>
    <p:extLst>
      <p:ext uri="{BB962C8B-B14F-4D97-AF65-F5344CB8AC3E}">
        <p14:creationId xmlns:p14="http://schemas.microsoft.com/office/powerpoint/2010/main" val="5836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Organismal Ecology</a:t>
            </a:r>
            <a:r>
              <a:rPr lang="en-US" altLang="en-US" dirty="0" smtClean="0"/>
              <a:t>	</a:t>
            </a:r>
          </a:p>
          <a:p>
            <a:r>
              <a:rPr lang="en-US" altLang="en-US" b="1" dirty="0" smtClean="0"/>
              <a:t>Organismal ecology</a:t>
            </a:r>
            <a:r>
              <a:rPr lang="en-US" altLang="en-US" dirty="0" smtClean="0"/>
              <a:t> studies how an organism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structure, physiology, and (for animals) behavior meet environmental challenges</a:t>
            </a:r>
          </a:p>
          <a:p>
            <a:r>
              <a:rPr lang="en-US" altLang="en-US" dirty="0" smtClean="0"/>
              <a:t>Organismal ecology includes physiological, evolutionary, and behavioral ecology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"/>
          <a:stretch>
            <a:fillRect/>
          </a:stretch>
        </p:blipFill>
        <p:spPr>
          <a:xfrm>
            <a:off x="298704" y="509016"/>
            <a:ext cx="8546592" cy="58399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52.12ba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7271" y="5981397"/>
            <a:ext cx="697767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Organ Pipe Cactus National Monument, Arizona</a:t>
            </a:r>
          </a:p>
        </p:txBody>
      </p:sp>
    </p:spTree>
    <p:extLst>
      <p:ext uri="{BB962C8B-B14F-4D97-AF65-F5344CB8AC3E}">
        <p14:creationId xmlns:p14="http://schemas.microsoft.com/office/powerpoint/2010/main" val="33750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Savanna</a:t>
            </a:r>
          </a:p>
          <a:p>
            <a:r>
              <a:rPr lang="en-US" altLang="en-US" dirty="0" smtClean="0"/>
              <a:t>Distribution includes equatorial and subequatorial regions</a:t>
            </a:r>
          </a:p>
          <a:p>
            <a:r>
              <a:rPr lang="en-US" altLang="en-US" dirty="0" smtClean="0"/>
              <a:t>Precipitation is seasonal with dry seasons lasting eight to nine months</a:t>
            </a:r>
          </a:p>
          <a:p>
            <a:r>
              <a:rPr lang="en-US" altLang="en-US" b="1" dirty="0" smtClean="0"/>
              <a:t>Savanna</a:t>
            </a:r>
            <a:r>
              <a:rPr lang="en-US" altLang="en-US" dirty="0" smtClean="0"/>
              <a:t> temperature averages 24–29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 but is more seasonally variable than in the tropics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dominant plant species are fire-adapted and tolerant of seasonal drought</a:t>
            </a:r>
          </a:p>
          <a:p>
            <a:r>
              <a:rPr lang="en-US" altLang="en-US" dirty="0" smtClean="0"/>
              <a:t>Grasses and forbs make up most of the ground cover</a:t>
            </a:r>
          </a:p>
          <a:p>
            <a:r>
              <a:rPr lang="en-US" altLang="en-US" dirty="0" smtClean="0"/>
              <a:t>Large herbivores are common, but insects are the dominant herbivores</a:t>
            </a:r>
          </a:p>
          <a:p>
            <a:r>
              <a:rPr lang="en-US" altLang="en-US" dirty="0" smtClean="0"/>
              <a:t>Human-induced fires help maintain the savanna, but cattle ranching and overhunting threaten large-mammal populations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"/>
          <a:stretch>
            <a:fillRect/>
          </a:stretch>
        </p:blipFill>
        <p:spPr>
          <a:xfrm>
            <a:off x="298704" y="1014984"/>
            <a:ext cx="8546592" cy="48280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52.12c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05046" y="5530848"/>
            <a:ext cx="241425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A savanna in Kenya</a:t>
            </a:r>
          </a:p>
        </p:txBody>
      </p:sp>
    </p:spTree>
    <p:extLst>
      <p:ext uri="{BB962C8B-B14F-4D97-AF65-F5344CB8AC3E}">
        <p14:creationId xmlns:p14="http://schemas.microsoft.com/office/powerpoint/2010/main" val="20504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6"/>
          <a:stretch>
            <a:fillRect/>
          </a:stretch>
        </p:blipFill>
        <p:spPr>
          <a:xfrm>
            <a:off x="298704" y="338328"/>
            <a:ext cx="8546592" cy="61813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52.12ca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8931" y="6153152"/>
            <a:ext cx="289643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A savanna in Kenya</a:t>
            </a:r>
          </a:p>
        </p:txBody>
      </p:sp>
    </p:spTree>
    <p:extLst>
      <p:ext uri="{BB962C8B-B14F-4D97-AF65-F5344CB8AC3E}">
        <p14:creationId xmlns:p14="http://schemas.microsoft.com/office/powerpoint/2010/main" val="137013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Chaparral</a:t>
            </a:r>
          </a:p>
          <a:p>
            <a:r>
              <a:rPr lang="en-US" altLang="en-US" b="1" dirty="0" smtClean="0"/>
              <a:t>Chaparral</a:t>
            </a:r>
            <a:r>
              <a:rPr lang="en-US" altLang="en-US" dirty="0" smtClean="0"/>
              <a:t> occurs in </a:t>
            </a:r>
            <a:r>
              <a:rPr lang="en-US" altLang="en-US" dirty="0" err="1" smtClean="0"/>
              <a:t>midlatitude</a:t>
            </a:r>
            <a:r>
              <a:rPr lang="en-US" altLang="en-US" dirty="0" smtClean="0"/>
              <a:t> coastal regions on several continents</a:t>
            </a:r>
          </a:p>
          <a:p>
            <a:r>
              <a:rPr lang="en-US" altLang="en-US" dirty="0" smtClean="0"/>
              <a:t>Precipitation is highly seasonal with rainy winters and dry summers</a:t>
            </a:r>
          </a:p>
          <a:p>
            <a:r>
              <a:rPr lang="en-US" altLang="en-US" dirty="0" smtClean="0"/>
              <a:t>Summer is hot (30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 to as hot as 40</a:t>
            </a:r>
            <a:r>
              <a:rPr lang="en-US" altLang="en-US" dirty="0">
                <a:sym typeface="Symbol" pitchFamily="18" charset="2"/>
              </a:rPr>
              <a:t>º</a:t>
            </a:r>
            <a:r>
              <a:rPr lang="en-US" altLang="en-US" dirty="0"/>
              <a:t>C); </a:t>
            </a:r>
            <a:r>
              <a:rPr lang="en-US" altLang="en-US" dirty="0" smtClean="0"/>
              <a:t>fall, winter, and spring are cool (10–12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Chaparral is dominated by shrubs, small trees, grasses, and herbs; many plants are adapted to fire and drought</a:t>
            </a:r>
          </a:p>
          <a:p>
            <a:r>
              <a:rPr lang="en-US" altLang="en-US" dirty="0" smtClean="0"/>
              <a:t>Animals include amphibians, birds and other reptiles, insects, browsing mammals, and a diversity of small mammals </a:t>
            </a:r>
          </a:p>
          <a:p>
            <a:r>
              <a:rPr lang="en-US" altLang="en-US" dirty="0" smtClean="0"/>
              <a:t>Humans have reduced chaparral areas through agriculture and urbanization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161288" y="213360"/>
            <a:ext cx="68214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52.12d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200156" y="6348413"/>
            <a:ext cx="36291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 area of chaparral in California</a:t>
            </a:r>
          </a:p>
        </p:txBody>
      </p:sp>
    </p:spTree>
    <p:extLst>
      <p:ext uri="{BB962C8B-B14F-4D97-AF65-F5344CB8AC3E}">
        <p14:creationId xmlns:p14="http://schemas.microsoft.com/office/powerpoint/2010/main" val="208581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"/>
          <a:stretch>
            <a:fillRect/>
          </a:stretch>
        </p:blipFill>
        <p:spPr>
          <a:xfrm>
            <a:off x="298704" y="316992"/>
            <a:ext cx="8546592" cy="62240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52.12da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40519" y="6176964"/>
            <a:ext cx="483786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An area of chaparral in California</a:t>
            </a:r>
          </a:p>
        </p:txBody>
      </p:sp>
    </p:spTree>
    <p:extLst>
      <p:ext uri="{BB962C8B-B14F-4D97-AF65-F5344CB8AC3E}">
        <p14:creationId xmlns:p14="http://schemas.microsoft.com/office/powerpoint/2010/main" val="14342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Temperate Grassland</a:t>
            </a:r>
          </a:p>
          <a:p>
            <a:r>
              <a:rPr lang="en-US" altLang="en-US" b="1" dirty="0" smtClean="0"/>
              <a:t>Temperate grasslands </a:t>
            </a:r>
            <a:r>
              <a:rPr lang="en-US" altLang="en-US" dirty="0" smtClean="0"/>
              <a:t>are found on many continents</a:t>
            </a:r>
          </a:p>
          <a:p>
            <a:r>
              <a:rPr lang="en-US" altLang="en-US" dirty="0" smtClean="0"/>
              <a:t>Precipitation is highly seasonal</a:t>
            </a:r>
          </a:p>
          <a:p>
            <a:r>
              <a:rPr lang="en-US" altLang="en-US" dirty="0" smtClean="0"/>
              <a:t>Winters are cold (often below </a:t>
            </a:r>
            <a:r>
              <a:rPr lang="en-US" altLang="en-US" dirty="0">
                <a:latin typeface="+mj-lt"/>
                <a:sym typeface="Symbol"/>
              </a:rPr>
              <a:t>–</a:t>
            </a:r>
            <a:r>
              <a:rPr lang="en-US" altLang="en-US" dirty="0" smtClean="0"/>
              <a:t>10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C) and dry; summers are hot (often near 30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C) and wet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1"/>
          <a:stretch>
            <a:fillRect/>
          </a:stretch>
        </p:blipFill>
        <p:spPr>
          <a:xfrm>
            <a:off x="1645920" y="1463040"/>
            <a:ext cx="5852160" cy="39319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52.2f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670388" y="5027614"/>
            <a:ext cx="293990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Organismal ecology</a:t>
            </a:r>
          </a:p>
        </p:txBody>
      </p:sp>
    </p:spTree>
    <p:extLst>
      <p:ext uri="{BB962C8B-B14F-4D97-AF65-F5344CB8AC3E}">
        <p14:creationId xmlns:p14="http://schemas.microsoft.com/office/powerpoint/2010/main" val="24992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dominant plants, grasses and forbs, are adapted to droughts and fire</a:t>
            </a:r>
          </a:p>
          <a:p>
            <a:r>
              <a:rPr lang="en-US" altLang="en-US" smtClean="0"/>
              <a:t>Native mammals include large grazers such as bison and wild horses and small burrowers such as prairie dogs</a:t>
            </a:r>
          </a:p>
          <a:p>
            <a:r>
              <a:rPr lang="en-US" altLang="en-US" smtClean="0"/>
              <a:t>Most grasslands have been converted to farmland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4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"/>
          <a:stretch>
            <a:fillRect/>
          </a:stretch>
        </p:blipFill>
        <p:spPr>
          <a:xfrm>
            <a:off x="298704" y="987552"/>
            <a:ext cx="8546592" cy="48828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52.12e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12083" y="5588905"/>
            <a:ext cx="26588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grassland in Mongolia</a:t>
            </a:r>
          </a:p>
        </p:txBody>
      </p:sp>
    </p:spTree>
    <p:extLst>
      <p:ext uri="{BB962C8B-B14F-4D97-AF65-F5344CB8AC3E}">
        <p14:creationId xmlns:p14="http://schemas.microsoft.com/office/powerpoint/2010/main" val="16665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"/>
          <a:stretch>
            <a:fillRect/>
          </a:stretch>
        </p:blipFill>
        <p:spPr>
          <a:xfrm>
            <a:off x="298704" y="256032"/>
            <a:ext cx="8546592" cy="63459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52.12ea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43955" y="6234874"/>
            <a:ext cx="35408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grassland in Mongolia</a:t>
            </a:r>
          </a:p>
        </p:txBody>
      </p:sp>
    </p:spTree>
    <p:extLst>
      <p:ext uri="{BB962C8B-B14F-4D97-AF65-F5344CB8AC3E}">
        <p14:creationId xmlns:p14="http://schemas.microsoft.com/office/powerpoint/2010/main" val="33790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Northern Coniferous Forest</a:t>
            </a:r>
          </a:p>
          <a:p>
            <a:r>
              <a:rPr lang="en-US" altLang="en-US" dirty="0" smtClean="0"/>
              <a:t>The </a:t>
            </a:r>
            <a:r>
              <a:rPr lang="en-US" altLang="en-US" b="1" dirty="0" smtClean="0"/>
              <a:t>northern coniferous forest</a:t>
            </a:r>
            <a:r>
              <a:rPr lang="en-US" altLang="en-US" dirty="0" smtClean="0"/>
              <a:t>, or taiga, spans northern North America and Eurasia and is the largest terrestrial biome on Earth</a:t>
            </a:r>
          </a:p>
          <a:p>
            <a:r>
              <a:rPr lang="en-US" altLang="en-US" dirty="0" smtClean="0"/>
              <a:t>Precipitation varies; some forests have periodic droughts and others, especially near coasts, are wet</a:t>
            </a:r>
          </a:p>
          <a:p>
            <a:r>
              <a:rPr lang="en-US" altLang="en-US" dirty="0" smtClean="0"/>
              <a:t>Winters are cold; summers may be hot (e.g., Siberia ranges from </a:t>
            </a:r>
            <a:r>
              <a:rPr lang="en-US" altLang="en-US" dirty="0" smtClean="0">
                <a:latin typeface="+mj-lt"/>
                <a:cs typeface="Arial"/>
                <a:sym typeface="Symbol"/>
              </a:rPr>
              <a:t>–</a:t>
            </a:r>
            <a:r>
              <a:rPr lang="en-US" altLang="en-US" dirty="0" smtClean="0"/>
              <a:t>50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 to 20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Conifers such as pine, spruce, fir, and hemlock dominate</a:t>
            </a:r>
          </a:p>
          <a:p>
            <a:r>
              <a:rPr lang="en-US" altLang="en-US" dirty="0" smtClean="0"/>
              <a:t>Animals include migratory and resident birds and large mammals such as moose, brown bears, and Siberian tigers</a:t>
            </a:r>
          </a:p>
          <a:p>
            <a:r>
              <a:rPr lang="en-US" altLang="en-US" dirty="0" smtClean="0"/>
              <a:t>Periodic insect outbreaks kill vast areas of forest</a:t>
            </a:r>
          </a:p>
          <a:p>
            <a:r>
              <a:rPr lang="en-US" altLang="en-US" dirty="0" smtClean="0"/>
              <a:t>Humans are logging old-growth stands at such a rapid rate that they may soon disappear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2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14400" y="213360"/>
            <a:ext cx="731520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52.12f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56809" y="6340702"/>
            <a:ext cx="363573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coniferous forest in Norway</a:t>
            </a:r>
          </a:p>
        </p:txBody>
      </p:sp>
    </p:spTree>
    <p:extLst>
      <p:ext uri="{BB962C8B-B14F-4D97-AF65-F5344CB8AC3E}">
        <p14:creationId xmlns:p14="http://schemas.microsoft.com/office/powerpoint/2010/main" val="30576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377952" y="213360"/>
            <a:ext cx="838809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52.12fa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12526" y="6286046"/>
            <a:ext cx="436478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coniferous forest in Norway</a:t>
            </a:r>
          </a:p>
        </p:txBody>
      </p:sp>
    </p:spTree>
    <p:extLst>
      <p:ext uri="{BB962C8B-B14F-4D97-AF65-F5344CB8AC3E}">
        <p14:creationId xmlns:p14="http://schemas.microsoft.com/office/powerpoint/2010/main" val="95950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Temperate Broadleaf Forest</a:t>
            </a:r>
          </a:p>
          <a:p>
            <a:r>
              <a:rPr lang="en-US" altLang="en-US" dirty="0" smtClean="0"/>
              <a:t>Distribution is primarily at </a:t>
            </a:r>
            <a:r>
              <a:rPr lang="en-US" altLang="en-US" dirty="0" err="1" smtClean="0"/>
              <a:t>midlatitudes</a:t>
            </a:r>
            <a:r>
              <a:rPr lang="en-US" altLang="en-US" dirty="0" smtClean="0"/>
              <a:t> in the Northern Hemisphere, with smaller areas in Chile, South Africa, Australia, and New Zealand</a:t>
            </a:r>
          </a:p>
          <a:p>
            <a:r>
              <a:rPr lang="en-US" altLang="en-US" dirty="0" smtClean="0"/>
              <a:t>Significant amounts of precipitation fall during all seasons as rain or snow</a:t>
            </a:r>
          </a:p>
          <a:p>
            <a:r>
              <a:rPr lang="en-US" altLang="en-US" dirty="0" smtClean="0"/>
              <a:t>Winters average 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C; summers are hot and humid (near 35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</a:t>
            </a:r>
            <a:r>
              <a:rPr lang="en-US" altLang="en-US" smtClean="0"/>
              <a:t>mature </a:t>
            </a:r>
            <a:r>
              <a:rPr lang="en-US" altLang="en-US" b="1" smtClean="0"/>
              <a:t>temperate </a:t>
            </a:r>
            <a:r>
              <a:rPr lang="en-US" altLang="en-US" b="1" dirty="0" smtClean="0"/>
              <a:t>broadleaf </a:t>
            </a:r>
            <a:r>
              <a:rPr lang="en-US" altLang="en-US" b="1" smtClean="0"/>
              <a:t>forest </a:t>
            </a:r>
            <a:r>
              <a:rPr lang="en-US" altLang="en-US" smtClean="0"/>
              <a:t>has </a:t>
            </a:r>
            <a:r>
              <a:rPr lang="en-US" altLang="en-US" dirty="0" smtClean="0"/>
              <a:t>vertical layers, including a closed canopy, understory trees, a shrub layer, and an herb layer </a:t>
            </a:r>
          </a:p>
          <a:p>
            <a:r>
              <a:rPr lang="en-US" altLang="en-US" dirty="0" smtClean="0"/>
              <a:t>The dominant plants are deciduous trees in the Northern Hemisphere and evergreen eucalyptus in Australia</a:t>
            </a:r>
          </a:p>
          <a:p>
            <a:endParaRPr lang="en-US" alt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1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Mammals, birds, and insects make use of all vertical layers in the forest</a:t>
            </a:r>
          </a:p>
          <a:p>
            <a:r>
              <a:rPr lang="en-US" altLang="en-US" dirty="0" smtClean="0"/>
              <a:t>In the Northern Hemisphere, many mammals hibernate and many birds migrate in the winter</a:t>
            </a:r>
          </a:p>
          <a:p>
            <a:r>
              <a:rPr lang="en-US" altLang="en-US" dirty="0" smtClean="0"/>
              <a:t>These forests have been heavily settled by human populations on all continents but are recovering in places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Population Ecology</a:t>
            </a:r>
            <a:r>
              <a:rPr lang="en-US" altLang="en-US" dirty="0" smtClean="0"/>
              <a:t>	</a:t>
            </a:r>
          </a:p>
          <a:p>
            <a:r>
              <a:rPr lang="en-US" altLang="en-US" dirty="0" smtClean="0"/>
              <a:t>A </a:t>
            </a:r>
            <a:r>
              <a:rPr lang="en-US" altLang="en-US" b="1" dirty="0" smtClean="0"/>
              <a:t>population</a:t>
            </a:r>
            <a:r>
              <a:rPr lang="en-US" altLang="en-US" dirty="0" smtClean="0"/>
              <a:t> is a group of individuals of the same species living in an area</a:t>
            </a:r>
          </a:p>
          <a:p>
            <a:r>
              <a:rPr lang="en-US" altLang="en-US" b="1" dirty="0" smtClean="0"/>
              <a:t>Population ecology</a:t>
            </a:r>
            <a:r>
              <a:rPr lang="en-US" altLang="en-US" dirty="0" smtClean="0"/>
              <a:t> focuses on factors affecting population size over time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8"/>
          <a:stretch>
            <a:fillRect/>
          </a:stretch>
        </p:blipFill>
        <p:spPr>
          <a:xfrm>
            <a:off x="298704" y="819912"/>
            <a:ext cx="8546592" cy="52181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52.12g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12913" y="5726113"/>
            <a:ext cx="525797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temperate broadleaf forest in New Jersey</a:t>
            </a:r>
          </a:p>
        </p:txBody>
      </p:sp>
    </p:spTree>
    <p:extLst>
      <p:ext uri="{BB962C8B-B14F-4D97-AF65-F5344CB8AC3E}">
        <p14:creationId xmlns:p14="http://schemas.microsoft.com/office/powerpoint/2010/main" val="21278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"/>
          <a:stretch>
            <a:fillRect/>
          </a:stretch>
        </p:blipFill>
        <p:spPr>
          <a:xfrm>
            <a:off x="298704" y="320040"/>
            <a:ext cx="8546592" cy="62179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52.12ga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43484" y="6173439"/>
            <a:ext cx="631884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temperate broadleaf forest in New Jersey</a:t>
            </a:r>
          </a:p>
        </p:txBody>
      </p:sp>
    </p:spTree>
    <p:extLst>
      <p:ext uri="{BB962C8B-B14F-4D97-AF65-F5344CB8AC3E}">
        <p14:creationId xmlns:p14="http://schemas.microsoft.com/office/powerpoint/2010/main" val="6649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Tundra</a:t>
            </a:r>
          </a:p>
          <a:p>
            <a:r>
              <a:rPr lang="en-US" altLang="en-US" b="1" dirty="0" smtClean="0"/>
              <a:t>Tundra</a:t>
            </a:r>
            <a:r>
              <a:rPr lang="en-US" altLang="en-US" dirty="0" smtClean="0"/>
              <a:t> covers expansive areas of the Arctic; alpine tundra exists on high mountaintops at all latitudes</a:t>
            </a:r>
          </a:p>
          <a:p>
            <a:r>
              <a:rPr lang="en-US" altLang="en-US" dirty="0" smtClean="0"/>
              <a:t>Annual precipitation is lower in arctic tundra </a:t>
            </a:r>
            <a:br>
              <a:rPr lang="en-US" altLang="en-US" dirty="0" smtClean="0"/>
            </a:br>
            <a:r>
              <a:rPr lang="en-US" altLang="en-US" dirty="0" smtClean="0"/>
              <a:t>(20–60 cm) than alpine tundra (</a:t>
            </a:r>
            <a:r>
              <a:rPr lang="en-US" altLang="en-US" dirty="0" smtClean="0">
                <a:latin typeface="+mj-lt"/>
              </a:rPr>
              <a:t>&gt;</a:t>
            </a:r>
            <a:r>
              <a:rPr lang="en-US" altLang="en-US" dirty="0" smtClean="0"/>
              <a:t>100 cm)</a:t>
            </a:r>
          </a:p>
          <a:p>
            <a:r>
              <a:rPr lang="en-US" altLang="en-US" dirty="0" smtClean="0"/>
              <a:t>Winters are cold (below </a:t>
            </a:r>
            <a:r>
              <a:rPr lang="en-US" altLang="en-US" dirty="0" smtClean="0">
                <a:latin typeface="+mj-lt"/>
                <a:cs typeface="Arial"/>
                <a:sym typeface="Symbol"/>
              </a:rPr>
              <a:t>–</a:t>
            </a:r>
            <a:r>
              <a:rPr lang="en-US" altLang="en-US" dirty="0" smtClean="0"/>
              <a:t>30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C); summers are relatively cool (less than 10</a:t>
            </a:r>
            <a:r>
              <a:rPr lang="en-US" altLang="en-US" dirty="0" smtClean="0">
                <a:sym typeface="Symbol" pitchFamily="18" charset="2"/>
              </a:rPr>
              <a:t>º</a:t>
            </a:r>
            <a:r>
              <a:rPr lang="en-US" altLang="en-US" dirty="0" smtClean="0"/>
              <a:t>C)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Vegetation is herbaceous (mosses, grasses, forbs, dwarf shrubs and trees, and lichen) </a:t>
            </a:r>
          </a:p>
          <a:p>
            <a:r>
              <a:rPr lang="en-US" altLang="en-US" dirty="0" smtClean="0"/>
              <a:t>Permafrost, a permanently frozen layer of soil, restricts the growth of plant roots</a:t>
            </a:r>
          </a:p>
          <a:p>
            <a:r>
              <a:rPr lang="en-US" altLang="en-US" dirty="0" smtClean="0"/>
              <a:t>Mammals include musk oxen, caribou, reindeer, bears, wolves, and foxes; many migratory bird species nest in the summer</a:t>
            </a:r>
          </a:p>
          <a:p>
            <a:r>
              <a:rPr lang="en-US" altLang="en-US" dirty="0" smtClean="0"/>
              <a:t>Human settlement is sparse, but tundra has become the focus of oil and mineral extraction</a:t>
            </a:r>
          </a:p>
          <a:p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1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030224" y="213360"/>
            <a:ext cx="708355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52.12h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62429" y="6307365"/>
            <a:ext cx="7112716" cy="30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Dovrefjell-Sunndalsfjella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National Park, Norway, in autumn</a:t>
            </a:r>
          </a:p>
        </p:txBody>
      </p:sp>
    </p:spTree>
    <p:extLst>
      <p:ext uri="{BB962C8B-B14F-4D97-AF65-F5344CB8AC3E}">
        <p14:creationId xmlns:p14="http://schemas.microsoft.com/office/powerpoint/2010/main" val="11442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"/>
          <a:stretch>
            <a:fillRect/>
          </a:stretch>
        </p:blipFill>
        <p:spPr>
          <a:xfrm>
            <a:off x="298704" y="301752"/>
            <a:ext cx="8546592" cy="62544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52.12ha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14325" y="6188075"/>
            <a:ext cx="853881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Dovrefjell-Sunndalsfjella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National Park, Norway, in autumn</a:t>
            </a:r>
          </a:p>
        </p:txBody>
      </p:sp>
    </p:spTree>
    <p:extLst>
      <p:ext uri="{BB962C8B-B14F-4D97-AF65-F5344CB8AC3E}">
        <p14:creationId xmlns:p14="http://schemas.microsoft.com/office/powerpoint/2010/main" val="17198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52.3: Aquatic biomes are diverse and dynamic systems that cover most of Earth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Aquatic biomes are characterized by their physical and chemical environment</a:t>
            </a:r>
          </a:p>
          <a:p>
            <a:r>
              <a:rPr lang="en-US" altLang="en-US" dirty="0" smtClean="0"/>
              <a:t>They show less latitudinal variation than terrestrial biomes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Marine biomes have an average salt concentration of 3%; freshwater biomes have salt concentrations of less than 0.1%</a:t>
            </a:r>
          </a:p>
          <a:p>
            <a:r>
              <a:rPr lang="en-US" altLang="en-US" dirty="0" smtClean="0"/>
              <a:t>Oceans make up the largest marine biome, covering about 75% of Earth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surface</a:t>
            </a:r>
          </a:p>
          <a:p>
            <a:r>
              <a:rPr lang="en-US" altLang="en-US" dirty="0" smtClean="0"/>
              <a:t>The surrounding terrestrial biome, patterns and speed of water flow, and climate all influence the characteristics of freshwater biomes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Zonation in Aquatic Biomes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Many aquatic biomes are stratified into zones defined by light penetration, temperature, and depth</a:t>
            </a:r>
          </a:p>
          <a:p>
            <a:r>
              <a:rPr lang="en-US" altLang="en-US" dirty="0" smtClean="0"/>
              <a:t>The upper </a:t>
            </a:r>
            <a:r>
              <a:rPr lang="en-US" altLang="en-US" b="1" dirty="0" smtClean="0"/>
              <a:t>photic zone </a:t>
            </a:r>
            <a:r>
              <a:rPr lang="en-US" altLang="en-US" dirty="0" smtClean="0"/>
              <a:t>has sufficient light for photosynthesis; the lower </a:t>
            </a:r>
            <a:r>
              <a:rPr lang="en-US" altLang="en-US" b="1" dirty="0" smtClean="0"/>
              <a:t>aphotic zone </a:t>
            </a:r>
            <a:r>
              <a:rPr lang="en-US" altLang="en-US" dirty="0" smtClean="0"/>
              <a:t>receives little light</a:t>
            </a:r>
          </a:p>
          <a:p>
            <a:r>
              <a:rPr lang="en-US" altLang="en-US" dirty="0" smtClean="0"/>
              <a:t>The photic and aphotic zones make up the </a:t>
            </a:r>
            <a:r>
              <a:rPr lang="en-US" altLang="en-US" b="1" dirty="0" smtClean="0"/>
              <a:t>pelagic zone</a:t>
            </a:r>
          </a:p>
          <a:p>
            <a:r>
              <a:rPr lang="en-US" altLang="en-US" dirty="0" smtClean="0"/>
              <a:t>The </a:t>
            </a:r>
            <a:r>
              <a:rPr lang="en-US" altLang="en-US" b="1" dirty="0" smtClean="0"/>
              <a:t>abyssal zone </a:t>
            </a:r>
            <a:r>
              <a:rPr lang="en-US" altLang="en-US" dirty="0" smtClean="0"/>
              <a:t>is located in the aphotic zone with a depth of 2,000 to 6,000 m</a:t>
            </a:r>
          </a:p>
          <a:p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56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organic and inorganic sediment at the bottom of all aquatic zones is called </a:t>
            </a:r>
            <a:r>
              <a:rPr lang="en-US" altLang="en-US" smtClean="0"/>
              <a:t>the </a:t>
            </a:r>
            <a:r>
              <a:rPr lang="en-US" altLang="en-US" b="1" smtClean="0"/>
              <a:t>benthic </a:t>
            </a:r>
            <a:r>
              <a:rPr lang="en-US" altLang="en-US" b="1" dirty="0" smtClean="0"/>
              <a:t>zone </a:t>
            </a:r>
          </a:p>
          <a:p>
            <a:r>
              <a:rPr lang="en-US" altLang="en-US" smtClean="0"/>
              <a:t>The </a:t>
            </a:r>
            <a:r>
              <a:rPr lang="en-US" altLang="en-US" dirty="0" smtClean="0"/>
              <a:t>communities of organisms in the benthic zone are collectively called </a:t>
            </a:r>
            <a:r>
              <a:rPr lang="en-US" altLang="en-US" smtClean="0"/>
              <a:t>the </a:t>
            </a:r>
            <a:r>
              <a:rPr lang="en-US" altLang="en-US" b="1" smtClean="0"/>
              <a:t>benthos</a:t>
            </a:r>
            <a:endParaRPr lang="en-US" altLang="en-US" b="1" dirty="0" smtClean="0"/>
          </a:p>
          <a:p>
            <a:r>
              <a:rPr lang="en-US" altLang="en-US" b="1" smtClean="0"/>
              <a:t>Detritus</a:t>
            </a:r>
            <a:r>
              <a:rPr lang="en-US" altLang="en-US" smtClean="0"/>
              <a:t>, </a:t>
            </a:r>
            <a:r>
              <a:rPr lang="en-US" altLang="en-US" dirty="0" smtClean="0"/>
              <a:t>dead organic matter, falls from the productive surface water and is an important source of food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7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pbell11e_Lecture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mpbell11e_LectureDesign" id="{1E29558D-F693-462F-BFE8-09589E69881C}" vid="{70B05F25-2FB3-4FD4-980B-A633ABC17E0B}"/>
    </a:ext>
  </a:extLst>
</a:theme>
</file>

<file path=ppt/theme/theme10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Campbell11e_LectureDesign</Template>
  <TotalTime>6616</TotalTime>
  <Words>7067</Words>
  <Application>Microsoft Office PowerPoint</Application>
  <PresentationFormat>On-screen Show (4:3)</PresentationFormat>
  <Paragraphs>1221</Paragraphs>
  <Slides>180</Slides>
  <Notes>180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85</vt:i4>
      </vt:variant>
      <vt:variant>
        <vt:lpstr>Slide Titles</vt:lpstr>
      </vt:variant>
      <vt:variant>
        <vt:i4>180</vt:i4>
      </vt:variant>
    </vt:vector>
  </HeadingPairs>
  <TitlesOfParts>
    <vt:vector size="274" baseType="lpstr">
      <vt:lpstr>MS PGothic</vt:lpstr>
      <vt:lpstr>MS PGothic</vt:lpstr>
      <vt:lpstr>Arial</vt:lpstr>
      <vt:lpstr>Geneva</vt:lpstr>
      <vt:lpstr>Symbol</vt:lpstr>
      <vt:lpstr>Times</vt:lpstr>
      <vt:lpstr>Times New Roman</vt:lpstr>
      <vt:lpstr>Wingdings</vt:lpstr>
      <vt:lpstr>ヒラギノ角ゴ Pro W3</vt:lpstr>
      <vt:lpstr>Campbell11e_LectureDesign</vt:lpstr>
      <vt:lpstr>Blank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79_Blank</vt:lpstr>
      <vt:lpstr>80_Blank</vt:lpstr>
      <vt:lpstr>81_Blank</vt:lpstr>
      <vt:lpstr>82_Blank</vt:lpstr>
      <vt:lpstr>83_Blank</vt:lpstr>
      <vt:lpstr>PowerPoint Presentation</vt:lpstr>
      <vt:lpstr>Discovering Ecology</vt:lpstr>
      <vt:lpstr>Figure 52.1</vt:lpstr>
      <vt:lpstr>Figure 52.1a</vt:lpstr>
      <vt:lpstr>PowerPoint Presentation</vt:lpstr>
      <vt:lpstr>Figure 52.2</vt:lpstr>
      <vt:lpstr>PowerPoint Presentation</vt:lpstr>
      <vt:lpstr>Figure 52.2f</vt:lpstr>
      <vt:lpstr>PowerPoint Presentation</vt:lpstr>
      <vt:lpstr>Figure 52.2e</vt:lpstr>
      <vt:lpstr>PowerPoint Presentation</vt:lpstr>
      <vt:lpstr>Figure 52.2d</vt:lpstr>
      <vt:lpstr>PowerPoint Presentation</vt:lpstr>
      <vt:lpstr>Figure 52.2c</vt:lpstr>
      <vt:lpstr>PowerPoint Presentation</vt:lpstr>
      <vt:lpstr>Figure 52.2b</vt:lpstr>
      <vt:lpstr>PowerPoint Presentation</vt:lpstr>
      <vt:lpstr>Figure 52.2a</vt:lpstr>
      <vt:lpstr>Concept 52.1: Earth’s climate varies by latitude and season and is changing rapidly</vt:lpstr>
      <vt:lpstr>Global Climate Patterns</vt:lpstr>
      <vt:lpstr>PowerPoint Presentation</vt:lpstr>
      <vt:lpstr>Figure 52.3a</vt:lpstr>
      <vt:lpstr>PowerPoint Presentation</vt:lpstr>
      <vt:lpstr>PowerPoint Presentation</vt:lpstr>
      <vt:lpstr>Figure 52.3b</vt:lpstr>
      <vt:lpstr>Figure 52.3ba</vt:lpstr>
      <vt:lpstr>Figure 52.3bb</vt:lpstr>
      <vt:lpstr>Regional and Local Effects on Climate</vt:lpstr>
      <vt:lpstr>Seasonality</vt:lpstr>
      <vt:lpstr>Figure 52.4</vt:lpstr>
      <vt:lpstr>PowerPoint Presentation</vt:lpstr>
      <vt:lpstr>PowerPoint Presentation</vt:lpstr>
      <vt:lpstr>Bodies of Water</vt:lpstr>
      <vt:lpstr>Figure 52.5</vt:lpstr>
      <vt:lpstr>Figure 52.5a</vt:lpstr>
      <vt:lpstr>Figure 52.5b</vt:lpstr>
      <vt:lpstr>PowerPoint Presentation</vt:lpstr>
      <vt:lpstr>Mountains</vt:lpstr>
      <vt:lpstr>PowerPoint Presentation</vt:lpstr>
      <vt:lpstr>Figure 52.6</vt:lpstr>
      <vt:lpstr>Microclimate</vt:lpstr>
      <vt:lpstr>PowerPoint Presentation</vt:lpstr>
      <vt:lpstr>Global Climate Change</vt:lpstr>
      <vt:lpstr>PowerPoint Presentation</vt:lpstr>
      <vt:lpstr>Figure 52.7b</vt:lpstr>
      <vt:lpstr>Figure 52.7</vt:lpstr>
      <vt:lpstr>Figure 52.7a</vt:lpstr>
      <vt:lpstr>PowerPoint Presentation</vt:lpstr>
      <vt:lpstr>Figure 52.8</vt:lpstr>
      <vt:lpstr>Concept 52.2: The distribution of terrestrial biomes is controlled by climate and disturbance</vt:lpstr>
      <vt:lpstr>Climate and Terrestrial Biomes</vt:lpstr>
      <vt:lpstr>Figure 52.9</vt:lpstr>
      <vt:lpstr>PowerPoint Presentation</vt:lpstr>
      <vt:lpstr>Figure 52.10</vt:lpstr>
      <vt:lpstr>General Features of Terrestrial Biomes</vt:lpstr>
      <vt:lpstr>PowerPoint Presentation</vt:lpstr>
      <vt:lpstr>PowerPoint Presentation</vt:lpstr>
      <vt:lpstr>Figure 52.11</vt:lpstr>
      <vt:lpstr>Figure 52.11a</vt:lpstr>
      <vt:lpstr>Figure 52.11b</vt:lpstr>
      <vt:lpstr>Disturbance and Terrestrial Biomes</vt:lpstr>
      <vt:lpstr>PowerPoint Presentation</vt:lpstr>
      <vt:lpstr>PowerPoint Presentation</vt:lpstr>
      <vt:lpstr>PowerPoint Presentation</vt:lpstr>
      <vt:lpstr>Figure 52.12a</vt:lpstr>
      <vt:lpstr>Figure 52.12aa</vt:lpstr>
      <vt:lpstr>PowerPoint Presentation</vt:lpstr>
      <vt:lpstr>PowerPoint Presentation</vt:lpstr>
      <vt:lpstr>Figure 52.12b</vt:lpstr>
      <vt:lpstr>Figure 52.12ba</vt:lpstr>
      <vt:lpstr>PowerPoint Presentation</vt:lpstr>
      <vt:lpstr>PowerPoint Presentation</vt:lpstr>
      <vt:lpstr>Figure 52.12c</vt:lpstr>
      <vt:lpstr>Figure 52.12ca</vt:lpstr>
      <vt:lpstr>PowerPoint Presentation</vt:lpstr>
      <vt:lpstr>PowerPoint Presentation</vt:lpstr>
      <vt:lpstr>Figure 52.12d</vt:lpstr>
      <vt:lpstr>Figure 52.12da</vt:lpstr>
      <vt:lpstr>PowerPoint Presentation</vt:lpstr>
      <vt:lpstr>PowerPoint Presentation</vt:lpstr>
      <vt:lpstr>Figure 52.12e</vt:lpstr>
      <vt:lpstr>Figure 52.12ea</vt:lpstr>
      <vt:lpstr>PowerPoint Presentation</vt:lpstr>
      <vt:lpstr>PowerPoint Presentation</vt:lpstr>
      <vt:lpstr>Figure 52.12f</vt:lpstr>
      <vt:lpstr>Figure 52.12fa</vt:lpstr>
      <vt:lpstr>PowerPoint Presentation</vt:lpstr>
      <vt:lpstr>PowerPoint Presentation</vt:lpstr>
      <vt:lpstr>PowerPoint Presentation</vt:lpstr>
      <vt:lpstr>Figure 52.12g</vt:lpstr>
      <vt:lpstr>Figure 52.12ga</vt:lpstr>
      <vt:lpstr>PowerPoint Presentation</vt:lpstr>
      <vt:lpstr>PowerPoint Presentation</vt:lpstr>
      <vt:lpstr>Figure 52.12h</vt:lpstr>
      <vt:lpstr>Figure 52.12ha</vt:lpstr>
      <vt:lpstr>Concept 52.3: Aquatic biomes are diverse and dynamic systems that cover most of Earth</vt:lpstr>
      <vt:lpstr>PowerPoint Presentation</vt:lpstr>
      <vt:lpstr>Zonation in Aquatic Biomes</vt:lpstr>
      <vt:lpstr>PowerPoint Presentation</vt:lpstr>
      <vt:lpstr>Figure 52.13</vt:lpstr>
      <vt:lpstr>Figure 52.13a</vt:lpstr>
      <vt:lpstr>Figure 52.13b</vt:lpstr>
      <vt:lpstr>PowerPoint Presentation</vt:lpstr>
      <vt:lpstr>Figure 52.14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52.15a</vt:lpstr>
      <vt:lpstr>Figure 52.15aa</vt:lpstr>
      <vt:lpstr>Figure 52.15ab</vt:lpstr>
      <vt:lpstr>PowerPoint Presentation</vt:lpstr>
      <vt:lpstr>PowerPoint Presentation</vt:lpstr>
      <vt:lpstr>Figure 52.15b</vt:lpstr>
      <vt:lpstr>PowerPoint Presentation</vt:lpstr>
      <vt:lpstr>PowerPoint Presentation</vt:lpstr>
      <vt:lpstr>Figure 52.15c</vt:lpstr>
      <vt:lpstr>Figure 52.15ca</vt:lpstr>
      <vt:lpstr>Figure 52.15cb</vt:lpstr>
      <vt:lpstr>PowerPoint Presentation</vt:lpstr>
      <vt:lpstr>PowerPoint Presentation</vt:lpstr>
      <vt:lpstr>Figure 52.15d</vt:lpstr>
      <vt:lpstr>PowerPoint Presentation</vt:lpstr>
      <vt:lpstr>PowerPoint Presentation</vt:lpstr>
      <vt:lpstr>Figure 52.15e</vt:lpstr>
      <vt:lpstr>PowerPoint Presentation</vt:lpstr>
      <vt:lpstr>PowerPoint Presentation</vt:lpstr>
      <vt:lpstr>Figure 52.15f</vt:lpstr>
      <vt:lpstr>Video: Shark Eating a Seal</vt:lpstr>
      <vt:lpstr>PowerPoint Presentation</vt:lpstr>
      <vt:lpstr>PowerPoint Presentation</vt:lpstr>
      <vt:lpstr>Figure 52.15g</vt:lpstr>
      <vt:lpstr>Video: Clownfish and Anemone</vt:lpstr>
      <vt:lpstr>Video: Coral Reef</vt:lpstr>
      <vt:lpstr>PowerPoint Presentation</vt:lpstr>
      <vt:lpstr>PowerPoint Presentation</vt:lpstr>
      <vt:lpstr>Figure 52.15h</vt:lpstr>
      <vt:lpstr>Video: Tubeworms</vt:lpstr>
      <vt:lpstr>Concept 52.4: Interactions between organisms and the environment limit the distribution of species</vt:lpstr>
      <vt:lpstr>PowerPoint Presentation</vt:lpstr>
      <vt:lpstr>Figure 52.16</vt:lpstr>
      <vt:lpstr>Figure 52.16a</vt:lpstr>
      <vt:lpstr>PowerPoint Presentation</vt:lpstr>
      <vt:lpstr>Figure 52.17</vt:lpstr>
      <vt:lpstr>Dispersal and Distribution</vt:lpstr>
      <vt:lpstr>Natural Range Expansions and Adaptive Radiation</vt:lpstr>
      <vt:lpstr>Figure 52.18</vt:lpstr>
      <vt:lpstr>Figure 52.18a</vt:lpstr>
      <vt:lpstr>PowerPoint Presentation</vt:lpstr>
      <vt:lpstr>Species Transplants</vt:lpstr>
      <vt:lpstr>Biotic Factors</vt:lpstr>
      <vt:lpstr>PowerPoint Presentation</vt:lpstr>
      <vt:lpstr>Figure 52.19</vt:lpstr>
      <vt:lpstr>Figure 52.19a</vt:lpstr>
      <vt:lpstr>Abiotic Factors</vt:lpstr>
      <vt:lpstr>Temperature</vt:lpstr>
      <vt:lpstr>PowerPoint Presentation</vt:lpstr>
      <vt:lpstr>Figure 52.20</vt:lpstr>
      <vt:lpstr>Water and Oxygen</vt:lpstr>
      <vt:lpstr>Salinity</vt:lpstr>
      <vt:lpstr>Sunlight</vt:lpstr>
      <vt:lpstr>Figure 52.21</vt:lpstr>
      <vt:lpstr>Rocks and Soil</vt:lpstr>
      <vt:lpstr>Concept 52.5: Ecological change and evolution affect one another over long and short periods of time</vt:lpstr>
      <vt:lpstr>Figure 52.22</vt:lpstr>
      <vt:lpstr>Figure 52.0</vt:lpstr>
      <vt:lpstr>Figure 52.0a</vt:lpstr>
      <vt:lpstr>Figure 52.0b</vt:lpstr>
      <vt:lpstr>Figure 52.23</vt:lpstr>
      <vt:lpstr>Figure 52.UN01a</vt:lpstr>
      <vt:lpstr>Figure 52.UN01b</vt:lpstr>
      <vt:lpstr>Figure 52.UN01c</vt:lpstr>
      <vt:lpstr>Figure 52.UN01d</vt:lpstr>
      <vt:lpstr>Figure 52.UN02_1</vt:lpstr>
      <vt:lpstr>Figure 52.UN02_2</vt:lpstr>
      <vt:lpstr>Figure 52.UN02_3</vt:lpstr>
      <vt:lpstr>Figure 52.UN03</vt:lpstr>
      <vt:lpstr>Figure 52.UN04</vt:lpstr>
      <vt:lpstr>Figure 52.UN05</vt:lpstr>
    </vt:vector>
  </TitlesOfParts>
  <Company>Jerome Burg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Burg</dc:creator>
  <cp:lastModifiedBy>Brian Hastings</cp:lastModifiedBy>
  <cp:revision>439</cp:revision>
  <dcterms:created xsi:type="dcterms:W3CDTF">2010-08-06T18:35:02Z</dcterms:created>
  <dcterms:modified xsi:type="dcterms:W3CDTF">2016-11-26T03:59:43Z</dcterms:modified>
</cp:coreProperties>
</file>